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7" r:id="rId5"/>
    <p:sldId id="366" r:id="rId6"/>
    <p:sldId id="383" r:id="rId7"/>
    <p:sldId id="404" r:id="rId8"/>
    <p:sldId id="386" r:id="rId9"/>
    <p:sldId id="389" r:id="rId10"/>
    <p:sldId id="390" r:id="rId11"/>
    <p:sldId id="393" r:id="rId12"/>
    <p:sldId id="394" r:id="rId13"/>
    <p:sldId id="392" r:id="rId14"/>
    <p:sldId id="387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388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3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3" autoAdjust="0"/>
    <p:restoredTop sz="94114" autoAdjust="0"/>
  </p:normalViewPr>
  <p:slideViewPr>
    <p:cSldViewPr snapToGrid="0">
      <p:cViewPr varScale="1">
        <p:scale>
          <a:sx n="150" d="100"/>
          <a:sy n="150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6/2/24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4198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8930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9206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1063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7024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5384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2044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216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3760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806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4596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5923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6554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1282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8135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2020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1707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6314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6358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46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680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911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644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9787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45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791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6/2/24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6/2/24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6/2/24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6/2/24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6/2/24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6/2/24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6/2/24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6/2/24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6/2/24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6/2/24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6/2/24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6/2/24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codecamp.org/news/brute-force-algorithms-explained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www.programiz.com/dsa/dynamic-programmin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rogramiz.com/dsa/divide-and-conquer" TargetMode="External"/><Relationship Id="rId5" Type="http://schemas.openxmlformats.org/officeDocument/2006/relationships/hyperlink" Target="https://www.programiz.com/dsa/greedy-algorithm" TargetMode="External"/><Relationship Id="rId4" Type="http://schemas.openxmlformats.org/officeDocument/2006/relationships/hyperlink" Target="https://medium.com/swlh/strategies-in-algorithm-design-17029c7beb5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Greedy Method</a:t>
            </a:r>
            <a:endParaRPr lang="en-PH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97150"/>
            <a:ext cx="11379200" cy="718459"/>
          </a:xfrm>
        </p:spPr>
        <p:txBody>
          <a:bodyPr>
            <a:noAutofit/>
          </a:bodyPr>
          <a:lstStyle/>
          <a:p>
            <a:r>
              <a:rPr lang="en-US" sz="4000" b="1" dirty="0"/>
              <a:t>Problems that can be solved by a Greedy method</a:t>
            </a:r>
            <a:endParaRPr lang="en-PH" sz="4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5" name="Picture 4" descr="A close-up of a coin&#10;&#10;Description automatically generated">
            <a:extLst>
              <a:ext uri="{FF2B5EF4-FFF2-40B4-BE49-F238E27FC236}">
                <a16:creationId xmlns:a16="http://schemas.microsoft.com/office/drawing/2014/main" id="{7E5397BF-CB11-ACBF-CC71-EF6B74135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3" y="3689655"/>
            <a:ext cx="939652" cy="977634"/>
          </a:xfrm>
          <a:prstGeom prst="rect">
            <a:avLst/>
          </a:prstGeom>
        </p:spPr>
      </p:pic>
      <p:pic>
        <p:nvPicPr>
          <p:cNvPr id="8" name="Picture 7" descr="A close-up of a coin&#10;&#10;Description automatically generated">
            <a:extLst>
              <a:ext uri="{FF2B5EF4-FFF2-40B4-BE49-F238E27FC236}">
                <a16:creationId xmlns:a16="http://schemas.microsoft.com/office/drawing/2014/main" id="{06012971-49D2-86A3-A6B1-4313C4DC9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06" y="2595242"/>
            <a:ext cx="939652" cy="977634"/>
          </a:xfrm>
          <a:prstGeom prst="rect">
            <a:avLst/>
          </a:prstGeom>
        </p:spPr>
      </p:pic>
      <p:pic>
        <p:nvPicPr>
          <p:cNvPr id="10" name="Picture 9" descr="A close up of a coin&#10;&#10;Description automatically generated">
            <a:extLst>
              <a:ext uri="{FF2B5EF4-FFF2-40B4-BE49-F238E27FC236}">
                <a16:creationId xmlns:a16="http://schemas.microsoft.com/office/drawing/2014/main" id="{8E6975FB-CAF1-D1C2-194E-1BCB9C37C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62" y="1461216"/>
            <a:ext cx="922659" cy="9776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AD27F2-AF6E-1199-12FF-B367AE452ED3}"/>
                  </a:ext>
                </a:extLst>
              </p:cNvPr>
              <p:cNvSpPr txBox="1"/>
              <p:nvPr/>
            </p:nvSpPr>
            <p:spPr>
              <a:xfrm>
                <a:off x="829340" y="1703469"/>
                <a:ext cx="2919877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36 −20=16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AD27F2-AF6E-1199-12FF-B367AE452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0" y="1703469"/>
                <a:ext cx="2919877" cy="630942"/>
              </a:xfrm>
              <a:prstGeom prst="rect">
                <a:avLst/>
              </a:prstGeom>
              <a:blipFill>
                <a:blip r:embed="rId7"/>
                <a:stretch>
                  <a:fillRect l="-1299" r="-1299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02F792-A412-E556-291D-47D95A6B2899}"/>
                  </a:ext>
                </a:extLst>
              </p:cNvPr>
              <p:cNvSpPr txBox="1"/>
              <p:nvPr/>
            </p:nvSpPr>
            <p:spPr>
              <a:xfrm>
                <a:off x="829341" y="2800205"/>
                <a:ext cx="2646974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6 −10=6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02F792-A412-E556-291D-47D95A6B2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1" y="2800205"/>
                <a:ext cx="2646974" cy="630942"/>
              </a:xfrm>
              <a:prstGeom prst="rect">
                <a:avLst/>
              </a:prstGeom>
              <a:blipFill>
                <a:blip r:embed="rId8"/>
                <a:stretch>
                  <a:fillRect l="-1914" r="-1914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close up of a coin&#10;&#10;Description automatically generated">
            <a:extLst>
              <a:ext uri="{FF2B5EF4-FFF2-40B4-BE49-F238E27FC236}">
                <a16:creationId xmlns:a16="http://schemas.microsoft.com/office/drawing/2014/main" id="{AF6AF578-B0CB-5C5C-5E5E-B0905EF3E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62" y="2557952"/>
            <a:ext cx="922659" cy="9776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295822-3764-E54D-C96C-84B5F3117952}"/>
                  </a:ext>
                </a:extLst>
              </p:cNvPr>
              <p:cNvSpPr txBox="1"/>
              <p:nvPr/>
            </p:nvSpPr>
            <p:spPr>
              <a:xfrm>
                <a:off x="829340" y="3893585"/>
                <a:ext cx="227956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6 −5=1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295822-3764-E54D-C96C-84B5F3117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0" y="3893585"/>
                <a:ext cx="2279561" cy="630942"/>
              </a:xfrm>
              <a:prstGeom prst="rect">
                <a:avLst/>
              </a:prstGeom>
              <a:blipFill>
                <a:blip r:embed="rId9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close-up of a coin&#10;&#10;Description automatically generated">
            <a:extLst>
              <a:ext uri="{FF2B5EF4-FFF2-40B4-BE49-F238E27FC236}">
                <a16:creationId xmlns:a16="http://schemas.microsoft.com/office/drawing/2014/main" id="{D37B2BD2-F1E2-2FDB-2F53-C4CDE545D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06" y="3691978"/>
            <a:ext cx="939652" cy="977634"/>
          </a:xfrm>
          <a:prstGeom prst="rect">
            <a:avLst/>
          </a:prstGeom>
        </p:spPr>
      </p:pic>
      <p:pic>
        <p:nvPicPr>
          <p:cNvPr id="17" name="Picture 16" descr="A close up of a coin&#10;&#10;Description automatically generated">
            <a:extLst>
              <a:ext uri="{FF2B5EF4-FFF2-40B4-BE49-F238E27FC236}">
                <a16:creationId xmlns:a16="http://schemas.microsoft.com/office/drawing/2014/main" id="{1BF96040-C874-660D-0D06-DF63D2932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62" y="3654688"/>
            <a:ext cx="922659" cy="9776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1F1DAD-1498-874F-913F-04FE5C79573B}"/>
                  </a:ext>
                </a:extLst>
              </p:cNvPr>
              <p:cNvSpPr txBox="1"/>
              <p:nvPr/>
            </p:nvSpPr>
            <p:spPr>
              <a:xfrm>
                <a:off x="829340" y="4900528"/>
                <a:ext cx="2279561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1F1DAD-1498-874F-913F-04FE5C795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40" y="4900528"/>
                <a:ext cx="2279561" cy="630942"/>
              </a:xfrm>
              <a:prstGeom prst="rect">
                <a:avLst/>
              </a:prstGeom>
              <a:blipFill>
                <a:blip r:embed="rId10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-up of a coin&#10;&#10;Description automatically generated">
            <a:extLst>
              <a:ext uri="{FF2B5EF4-FFF2-40B4-BE49-F238E27FC236}">
                <a16:creationId xmlns:a16="http://schemas.microsoft.com/office/drawing/2014/main" id="{EE176246-FFAD-E171-BA01-31E404DBB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43" y="4762149"/>
            <a:ext cx="939652" cy="977634"/>
          </a:xfrm>
          <a:prstGeom prst="rect">
            <a:avLst/>
          </a:prstGeom>
        </p:spPr>
      </p:pic>
      <p:pic>
        <p:nvPicPr>
          <p:cNvPr id="9" name="Picture 8" descr="A close up of a coin&#10;&#10;Description automatically generated">
            <a:extLst>
              <a:ext uri="{FF2B5EF4-FFF2-40B4-BE49-F238E27FC236}">
                <a16:creationId xmlns:a16="http://schemas.microsoft.com/office/drawing/2014/main" id="{7FF6B9B2-63CB-06D2-2EAA-8C8F80A6B0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081" y="4731745"/>
            <a:ext cx="948072" cy="977634"/>
          </a:xfrm>
          <a:prstGeom prst="rect">
            <a:avLst/>
          </a:prstGeom>
        </p:spPr>
      </p:pic>
      <p:pic>
        <p:nvPicPr>
          <p:cNvPr id="18" name="Picture 17" descr="A close-up of a coin&#10;&#10;Description automatically generated">
            <a:extLst>
              <a:ext uri="{FF2B5EF4-FFF2-40B4-BE49-F238E27FC236}">
                <a16:creationId xmlns:a16="http://schemas.microsoft.com/office/drawing/2014/main" id="{0F1FE68C-A421-FA1B-2B15-0E4AF880DC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806" y="4764472"/>
            <a:ext cx="939652" cy="977634"/>
          </a:xfrm>
          <a:prstGeom prst="rect">
            <a:avLst/>
          </a:prstGeom>
        </p:spPr>
      </p:pic>
      <p:pic>
        <p:nvPicPr>
          <p:cNvPr id="19" name="Picture 18" descr="A close up of a coin&#10;&#10;Description automatically generated">
            <a:extLst>
              <a:ext uri="{FF2B5EF4-FFF2-40B4-BE49-F238E27FC236}">
                <a16:creationId xmlns:a16="http://schemas.microsoft.com/office/drawing/2014/main" id="{3051CA82-A83D-34A2-B65D-2806590E2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62" y="4727182"/>
            <a:ext cx="922659" cy="9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4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8F01E5-9DD2-5DD7-64D3-82538770E359}"/>
                  </a:ext>
                </a:extLst>
              </p:cNvPr>
              <p:cNvSpPr txBox="1"/>
              <p:nvPr/>
            </p:nvSpPr>
            <p:spPr>
              <a:xfrm>
                <a:off x="525612" y="1738583"/>
                <a:ext cx="6249762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PH" sz="2400" b="1" dirty="0"/>
                  <a:t>Problem:</a:t>
                </a:r>
              </a:p>
              <a:p>
                <a:pPr algn="just"/>
                <a:r>
                  <a:rPr lang="en-PH" sz="2400" dirty="0"/>
                  <a:t>Given weights and values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PH" sz="2400" dirty="0"/>
                  <a:t> items, put these items in a knapsack of capacity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PH" sz="2400" dirty="0"/>
                  <a:t> to get the maximum total value in the knapsack. </a:t>
                </a:r>
              </a:p>
              <a:p>
                <a:pPr marL="0" indent="0" algn="just">
                  <a:buNone/>
                </a:pPr>
                <a:endParaRPr lang="en-PH" sz="2400" dirty="0"/>
              </a:p>
              <a:p>
                <a:pPr marL="0" indent="0" algn="just">
                  <a:buNone/>
                </a:pPr>
                <a:endParaRPr lang="en-PH" sz="2400" dirty="0"/>
              </a:p>
              <a:p>
                <a:pPr algn="l"/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8F01E5-9DD2-5DD7-64D3-82538770E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2" y="1738583"/>
                <a:ext cx="6249762" cy="2677656"/>
              </a:xfrm>
              <a:prstGeom prst="rect">
                <a:avLst/>
              </a:prstGeom>
              <a:blipFill>
                <a:blip r:embed="rId4"/>
                <a:stretch>
                  <a:fillRect l="-1420" t="-1887" r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Image result for 0-1 knapsack problem">
            <a:extLst>
              <a:ext uri="{FF2B5EF4-FFF2-40B4-BE49-F238E27FC236}">
                <a16:creationId xmlns:a16="http://schemas.microsoft.com/office/drawing/2014/main" id="{C78A9845-C912-6633-2A2B-38FCC635C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64" y="1532093"/>
            <a:ext cx="4938014" cy="427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6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976ED8-8F12-EE03-0FFE-48F934790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3166"/>
              </p:ext>
            </p:extLst>
          </p:nvPr>
        </p:nvGraphicFramePr>
        <p:xfrm>
          <a:off x="355600" y="1647268"/>
          <a:ext cx="114808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29873407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8840522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2741963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46138254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98525105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4071294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3826085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02255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 Speakers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Wireless Earphones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in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9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Weight in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487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0C0A6F-597A-45ED-0C93-092E7E4D57EC}"/>
                  </a:ext>
                </a:extLst>
              </p:cNvPr>
              <p:cNvSpPr txBox="1"/>
              <p:nvPr/>
            </p:nvSpPr>
            <p:spPr>
              <a:xfrm>
                <a:off x="355600" y="3984120"/>
                <a:ext cx="59055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2400" dirty="0"/>
                  <a:t>If our knapsack</a:t>
                </a:r>
                <a:r>
                  <a:rPr lang="en-PH" sz="2400" b="1" dirty="0"/>
                  <a:t> </a:t>
                </a:r>
                <a:r>
                  <a:rPr lang="en-PH" sz="2400" dirty="0"/>
                  <a:t>has a capacity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1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𝒌𝒈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how should we select the items to make the most profit?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0C0A6F-597A-45ED-0C93-092E7E4D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3984120"/>
                <a:ext cx="5905501" cy="1200329"/>
              </a:xfrm>
              <a:prstGeom prst="rect">
                <a:avLst/>
              </a:prstGeom>
              <a:blipFill>
                <a:blip r:embed="rId4"/>
                <a:stretch>
                  <a:fillRect l="-1502" t="-208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cartoon of a sad face on a computer&#10;&#10;Description automatically generated">
            <a:extLst>
              <a:ext uri="{FF2B5EF4-FFF2-40B4-BE49-F238E27FC236}">
                <a16:creationId xmlns:a16="http://schemas.microsoft.com/office/drawing/2014/main" id="{A4D423DD-E4D3-7407-5B4E-8C7866B73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460" y="3661493"/>
            <a:ext cx="3242183" cy="18850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3595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976ED8-8F12-EE03-0FFE-48F934790A06}"/>
              </a:ext>
            </a:extLst>
          </p:cNvPr>
          <p:cNvGraphicFramePr>
            <a:graphicFrameLocks noGrp="1"/>
          </p:cNvGraphicFramePr>
          <p:nvPr/>
        </p:nvGraphicFramePr>
        <p:xfrm>
          <a:off x="355600" y="1647268"/>
          <a:ext cx="11480800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29873407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8840522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2741963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46138254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98525105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4071294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3826085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02255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 Speakers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Wireless Earphones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in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9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Weight in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487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B65698-F1F0-F7AC-51AB-836E2497733F}"/>
              </a:ext>
            </a:extLst>
          </p:cNvPr>
          <p:cNvSpPr txBox="1"/>
          <p:nvPr/>
        </p:nvSpPr>
        <p:spPr>
          <a:xfrm>
            <a:off x="355600" y="3418354"/>
            <a:ext cx="11480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PH" sz="2400" b="1" dirty="0">
                <a:solidFill>
                  <a:srgbClr val="0070C0"/>
                </a:solidFill>
              </a:rPr>
              <a:t>Greedy Solutions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PH" sz="2400" dirty="0"/>
              <a:t>Among the remaining items, </a:t>
            </a:r>
            <a:r>
              <a:rPr lang="en-PH" sz="2400" b="1" dirty="0">
                <a:solidFill>
                  <a:srgbClr val="0070C0"/>
                </a:solidFill>
              </a:rPr>
              <a:t>grab the item with largest profit value </a:t>
            </a:r>
            <a:r>
              <a:rPr lang="en-PH" sz="2400" dirty="0"/>
              <a:t>that would fit in the knapsack.</a:t>
            </a:r>
          </a:p>
          <a:p>
            <a:pPr marL="457200" indent="-457200" algn="just">
              <a:buFont typeface="+mj-lt"/>
              <a:buAutoNum type="alphaLcParenR"/>
            </a:pPr>
            <a:endParaRPr lang="en-PH" sz="2400" dirty="0"/>
          </a:p>
          <a:p>
            <a:pPr marL="457200" indent="-457200" algn="just">
              <a:buFont typeface="+mj-lt"/>
              <a:buAutoNum type="alphaLcParenR"/>
            </a:pPr>
            <a:r>
              <a:rPr lang="en-PH" sz="2400" dirty="0"/>
              <a:t>Among the remaining items, </a:t>
            </a:r>
            <a:r>
              <a:rPr lang="en-PH" sz="2400" b="1" dirty="0">
                <a:solidFill>
                  <a:srgbClr val="0070C0"/>
                </a:solidFill>
              </a:rPr>
              <a:t>grab the item with the largest value per weight</a:t>
            </a:r>
            <a:r>
              <a:rPr lang="en-PH" sz="2400" dirty="0"/>
              <a:t> that would fit in the knapsack.</a:t>
            </a:r>
          </a:p>
        </p:txBody>
      </p:sp>
    </p:spTree>
    <p:extLst>
      <p:ext uri="{BB962C8B-B14F-4D97-AF65-F5344CB8AC3E}">
        <p14:creationId xmlns:p14="http://schemas.microsoft.com/office/powerpoint/2010/main" val="126552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976ED8-8F12-EE03-0FFE-48F934790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95768"/>
              </p:ext>
            </p:extLst>
          </p:nvPr>
        </p:nvGraphicFramePr>
        <p:xfrm>
          <a:off x="355600" y="2418080"/>
          <a:ext cx="1148080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29873407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8840522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2741963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46138254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98525105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4071294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3826085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02255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 Speakers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Wireless Earphones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in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9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Weight in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24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per weight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19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01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976ED8-8F12-EE03-0FFE-48F934790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87285"/>
              </p:ext>
            </p:extLst>
          </p:nvPr>
        </p:nvGraphicFramePr>
        <p:xfrm>
          <a:off x="355600" y="1647268"/>
          <a:ext cx="1148080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329873407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98840522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727419636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46138254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98525105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40712947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3826085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022553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Smartwatch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Laptop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 Speakers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Wireless Earphones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in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29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Weight in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248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per weight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7193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A49021-7619-7B4A-2947-8E3F4DD48BB8}"/>
                  </a:ext>
                </a:extLst>
              </p:cNvPr>
              <p:cNvSpPr txBox="1"/>
              <p:nvPr/>
            </p:nvSpPr>
            <p:spPr>
              <a:xfrm>
                <a:off x="355600" y="4345868"/>
                <a:ext cx="11480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PH" sz="2400" dirty="0"/>
                  <a:t>Choose items starting with the highest value per weight until we reach the capacity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PH" sz="2400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A49021-7619-7B4A-2947-8E3F4DD4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4345868"/>
                <a:ext cx="11480800" cy="461665"/>
              </a:xfrm>
              <a:prstGeom prst="rect">
                <a:avLst/>
              </a:prstGeom>
              <a:blipFill>
                <a:blip r:embed="rId4"/>
                <a:stretch>
                  <a:fillRect l="-7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98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603738"/>
                  </p:ext>
                </p:extLst>
              </p:nvPr>
            </p:nvGraphicFramePr>
            <p:xfrm>
              <a:off x="355600" y="34650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b="1" dirty="0"/>
                            <a:t>) </a:t>
                          </a:r>
                        </a:p>
                        <a:p>
                          <a:r>
                            <a:rPr lang="en-US" b="1" dirty="0"/>
                            <a:t>in 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Weight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b="1" dirty="0"/>
                            <a:t>) in 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603738"/>
                  </p:ext>
                </p:extLst>
              </p:nvPr>
            </p:nvGraphicFramePr>
            <p:xfrm>
              <a:off x="355600" y="34650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108000" r="-701770" b="-2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203922" r="-701770" b="-1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5FC67F-001A-9843-6FB7-EF54DB61AFC4}"/>
              </a:ext>
            </a:extLst>
          </p:cNvPr>
          <p:cNvSpPr txBox="1"/>
          <p:nvPr/>
        </p:nvSpPr>
        <p:spPr>
          <a:xfrm>
            <a:off x="355600" y="3298009"/>
            <a:ext cx="3755649" cy="23083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Items in knapsack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Wireless earphones (1kg)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Smartwatch (2kg)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Phone (4kg)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Laptop (5kg)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Charger (5kg)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9B2A9-4815-778F-FF53-A5BED87467E4}"/>
              </a:ext>
            </a:extLst>
          </p:cNvPr>
          <p:cNvSpPr txBox="1"/>
          <p:nvPr/>
        </p:nvSpPr>
        <p:spPr>
          <a:xfrm>
            <a:off x="4546463" y="3286436"/>
            <a:ext cx="2691444" cy="4616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Total Weight = 13kg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8A37E-ED49-CF7E-CE90-D5EDFE94C286}"/>
              </a:ext>
            </a:extLst>
          </p:cNvPr>
          <p:cNvSpPr txBox="1"/>
          <p:nvPr/>
        </p:nvSpPr>
        <p:spPr>
          <a:xfrm>
            <a:off x="4546463" y="3930298"/>
            <a:ext cx="2131006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Available = 2kg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51957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6225385"/>
                  </p:ext>
                </p:extLst>
              </p:nvPr>
            </p:nvGraphicFramePr>
            <p:xfrm>
              <a:off x="355600" y="402183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b="1" dirty="0"/>
                            <a:t>) </a:t>
                          </a:r>
                        </a:p>
                        <a:p>
                          <a:r>
                            <a:rPr lang="en-US" b="1" dirty="0"/>
                            <a:t>in 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Weight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b="1" dirty="0"/>
                            <a:t>)  in 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6225385"/>
                  </p:ext>
                </p:extLst>
              </p:nvPr>
            </p:nvGraphicFramePr>
            <p:xfrm>
              <a:off x="355600" y="402183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103922" r="-70177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208000" r="-701770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5FC67F-001A-9843-6FB7-EF54DB61AFC4}"/>
              </a:ext>
            </a:extLst>
          </p:cNvPr>
          <p:cNvSpPr txBox="1"/>
          <p:nvPr/>
        </p:nvSpPr>
        <p:spPr>
          <a:xfrm>
            <a:off x="324738" y="3619743"/>
            <a:ext cx="3755649" cy="230832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Items in knapsack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Wireless earphones (1kg)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Smartwatch (2kg)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Phone (4kg)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Laptop (5kg)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2400" dirty="0"/>
              <a:t>Charger (5kg)</a:t>
            </a:r>
            <a:endParaRPr lang="en-P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9B2A9-4815-778F-FF53-A5BED87467E4}"/>
              </a:ext>
            </a:extLst>
          </p:cNvPr>
          <p:cNvSpPr txBox="1"/>
          <p:nvPr/>
        </p:nvSpPr>
        <p:spPr>
          <a:xfrm>
            <a:off x="4515601" y="3608170"/>
            <a:ext cx="2691444" cy="46166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Total Weight = 13kg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8A37E-ED49-CF7E-CE90-D5EDFE94C286}"/>
              </a:ext>
            </a:extLst>
          </p:cNvPr>
          <p:cNvSpPr txBox="1"/>
          <p:nvPr/>
        </p:nvSpPr>
        <p:spPr>
          <a:xfrm>
            <a:off x="4515601" y="4252032"/>
            <a:ext cx="2131006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2400" dirty="0"/>
              <a:t>Available = 2kg</a:t>
            </a:r>
            <a:endParaRPr lang="en-PH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4F625-E865-D2BA-9807-A186826CCB4B}"/>
              </a:ext>
            </a:extLst>
          </p:cNvPr>
          <p:cNvSpPr txBox="1"/>
          <p:nvPr/>
        </p:nvSpPr>
        <p:spPr>
          <a:xfrm>
            <a:off x="4405126" y="4826454"/>
            <a:ext cx="7617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In order to maximize the capacity of our knapsack, we can take the camera </a:t>
            </a:r>
            <a:r>
              <a:rPr lang="en-GB" sz="2400" b="1" dirty="0">
                <a:solidFill>
                  <a:srgbClr val="0070C0"/>
                </a:solidFill>
              </a:rPr>
              <a:t>but we reduce its weight to 2kg </a:t>
            </a:r>
            <a:r>
              <a:rPr lang="en-GB" sz="2400" dirty="0"/>
              <a:t>(</a:t>
            </a:r>
            <a:r>
              <a:rPr lang="en-GB" sz="2400" dirty="0" err="1"/>
              <a:t>e.g</a:t>
            </a:r>
            <a:r>
              <a:rPr lang="en-GB" sz="2400" dirty="0"/>
              <a:t> removing the lens) 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4000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30200"/>
                  </p:ext>
                </p:extLst>
              </p:nvPr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b="1" dirty="0"/>
                            <a:t>) </a:t>
                          </a:r>
                        </a:p>
                        <a:p>
                          <a:r>
                            <a:rPr lang="en-US" b="1" dirty="0"/>
                            <a:t>in 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Weight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b="1" dirty="0"/>
                            <a:t>) in 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30200"/>
                  </p:ext>
                </p:extLst>
              </p:nvPr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103922" r="-70177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208000" r="-701770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/>
              <p:nvPr/>
            </p:nvSpPr>
            <p:spPr>
              <a:xfrm>
                <a:off x="1092201" y="3894133"/>
                <a:ext cx="10481732" cy="986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=(1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2)+(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2)+(1 × 5)+(0 × 7)+(1 × 1)+(1 × 4)+(1 × 1)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1" y="3894133"/>
                <a:ext cx="10481732" cy="986552"/>
              </a:xfrm>
              <a:prstGeom prst="rect">
                <a:avLst/>
              </a:prstGeom>
              <a:blipFill>
                <a:blip r:embed="rId5"/>
                <a:stretch>
                  <a:fillRect l="-9674" t="-129114" b="-179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/>
              <p:nvPr/>
            </p:nvSpPr>
            <p:spPr>
              <a:xfrm>
                <a:off x="1430867" y="4880685"/>
                <a:ext cx="8991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+2+5+0+1+4+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867" y="4880685"/>
                <a:ext cx="89916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014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28039"/>
                  </p:ext>
                </p:extLst>
              </p:nvPr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b="1" dirty="0"/>
                            <a:t>) </a:t>
                          </a:r>
                        </a:p>
                        <a:p>
                          <a:r>
                            <a:rPr lang="en-US" b="1" dirty="0"/>
                            <a:t>in 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Weight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b="1" dirty="0"/>
                            <a:t>) in 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28039"/>
                  </p:ext>
                </p:extLst>
              </p:nvPr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103922" r="-70177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208000" r="-701770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/>
              <p:nvPr/>
            </p:nvSpPr>
            <p:spPr>
              <a:xfrm>
                <a:off x="355600" y="4156600"/>
                <a:ext cx="11480800" cy="986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=(1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)+(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)+(1 ×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5)+(0 × 7)+(1 ×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)+(1 ×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)+(1 ×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4156600"/>
                <a:ext cx="11480800" cy="986552"/>
              </a:xfrm>
              <a:prstGeom prst="rect">
                <a:avLst/>
              </a:prstGeom>
              <a:blipFill>
                <a:blip r:embed="rId5"/>
                <a:stretch>
                  <a:fillRect l="-6402" t="-130380" b="-179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/>
              <p:nvPr/>
            </p:nvSpPr>
            <p:spPr>
              <a:xfrm>
                <a:off x="1278467" y="5143152"/>
                <a:ext cx="8991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3.33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55.33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467" y="5143152"/>
                <a:ext cx="89916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15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07063"/>
            <a:ext cx="11273589" cy="4435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latin typeface="Calibri Light (Headings)"/>
              </a:rPr>
              <a:t>Introduction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latin typeface="Calibri Light (Headings)"/>
              </a:rPr>
              <a:t>Knapsack Problem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latin typeface="Calibri Light (Headings)"/>
              </a:rPr>
              <a:t>Huffman Coding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400" b="1" dirty="0">
              <a:latin typeface="Calibri Light (Headings)"/>
            </a:endParaRPr>
          </a:p>
          <a:p>
            <a:pPr algn="l"/>
            <a:endParaRPr lang="en-US" sz="2400" b="1" dirty="0"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Knapsack Problem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b="1" dirty="0"/>
                            <a:t>) </a:t>
                          </a:r>
                        </a:p>
                        <a:p>
                          <a:r>
                            <a:rPr lang="en-US" b="1" dirty="0"/>
                            <a:t>in $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Weight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US" b="1" dirty="0"/>
                            <a:t>) in 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7976ED8-8F12-EE03-0FFE-48F934790A0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5600" y="1289161"/>
              <a:ext cx="114808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35100">
                      <a:extLst>
                        <a:ext uri="{9D8B030D-6E8A-4147-A177-3AD203B41FA5}">
                          <a16:colId xmlns:a16="http://schemas.microsoft.com/office/drawing/2014/main" val="3298734071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98840522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727419636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461382542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198525105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240712947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3382608529"/>
                        </a:ext>
                      </a:extLst>
                    </a:gridCol>
                    <a:gridCol w="1435100">
                      <a:extLst>
                        <a:ext uri="{9D8B030D-6E8A-4147-A177-3AD203B41FA5}">
                          <a16:colId xmlns:a16="http://schemas.microsoft.com/office/drawing/2014/main" val="402255342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Item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Smartwatch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Camera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Laptop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Bluetooth Speakers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Wireless Earphones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Phone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Charger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0324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103922" r="-701770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229732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85" t="-208000" r="-701770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24879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Value per weight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1.3</a:t>
                          </a: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4.5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719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/>
              <p:nvPr/>
            </p:nvSpPr>
            <p:spPr>
              <a:xfrm>
                <a:off x="3251200" y="4615476"/>
                <a:ext cx="2692400" cy="98655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D4F625-E865-D2BA-9807-A186826CC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4615476"/>
                <a:ext cx="2692400" cy="986552"/>
              </a:xfrm>
              <a:prstGeom prst="rect">
                <a:avLst/>
              </a:prstGeom>
              <a:blipFill>
                <a:blip r:embed="rId5"/>
                <a:stretch>
                  <a:fillRect l="-24537" t="-123171" b="-171951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/>
              <p:nvPr/>
            </p:nvSpPr>
            <p:spPr>
              <a:xfrm>
                <a:off x="7061200" y="4615476"/>
                <a:ext cx="2616199" cy="986552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153E0-2E4E-5E3C-37E1-36C4FCDD7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0" y="4615476"/>
                <a:ext cx="2616199" cy="986552"/>
              </a:xfrm>
              <a:prstGeom prst="rect">
                <a:avLst/>
              </a:prstGeom>
              <a:blipFill>
                <a:blip r:embed="rId6"/>
                <a:stretch>
                  <a:fillRect l="-476" t="-123171" b="-171951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5C328E1-1EF1-0CB0-5F59-49BC7DC4232B}"/>
              </a:ext>
            </a:extLst>
          </p:cNvPr>
          <p:cNvSpPr txBox="1"/>
          <p:nvPr/>
        </p:nvSpPr>
        <p:spPr>
          <a:xfrm>
            <a:off x="3251200" y="4202328"/>
            <a:ext cx="1227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dirty="0"/>
              <a:t>Constraint:</a:t>
            </a:r>
            <a:endParaRPr lang="en-PH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64F7D-DE94-2789-DFCB-8AC5FC134568}"/>
              </a:ext>
            </a:extLst>
          </p:cNvPr>
          <p:cNvSpPr txBox="1"/>
          <p:nvPr/>
        </p:nvSpPr>
        <p:spPr>
          <a:xfrm>
            <a:off x="6997700" y="4202328"/>
            <a:ext cx="1227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800" dirty="0"/>
              <a:t>Objective:</a:t>
            </a:r>
            <a:endParaRPr lang="en-PH" sz="1800" dirty="0"/>
          </a:p>
        </p:txBody>
      </p:sp>
    </p:spTree>
    <p:extLst>
      <p:ext uri="{BB962C8B-B14F-4D97-AF65-F5344CB8AC3E}">
        <p14:creationId xmlns:p14="http://schemas.microsoft.com/office/powerpoint/2010/main" val="3691013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10638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PH" sz="2800" dirty="0"/>
              <a:t>Huffman Coding is a technique of compressing data to reduce its size without losing any of the details. 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28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2800" dirty="0"/>
              <a:t>It was first developed by David Huffman.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28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2800" dirty="0"/>
              <a:t>Huffman Coding is generally useful to compress the data in which there are frequently occurring characters.</a:t>
            </a:r>
          </a:p>
        </p:txBody>
      </p:sp>
    </p:spTree>
    <p:extLst>
      <p:ext uri="{BB962C8B-B14F-4D97-AF65-F5344CB8AC3E}">
        <p14:creationId xmlns:p14="http://schemas.microsoft.com/office/powerpoint/2010/main" val="2618852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1C2B40-C407-4720-3373-98430F28B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2712"/>
              </p:ext>
            </p:extLst>
          </p:nvPr>
        </p:nvGraphicFramePr>
        <p:xfrm>
          <a:off x="812799" y="2429919"/>
          <a:ext cx="10566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7425A4-69E4-5DFA-33F1-6C244D7DB7A9}"/>
              </a:ext>
            </a:extLst>
          </p:cNvPr>
          <p:cNvSpPr txBox="1"/>
          <p:nvPr/>
        </p:nvSpPr>
        <p:spPr>
          <a:xfrm>
            <a:off x="4354151" y="3720254"/>
            <a:ext cx="3483695" cy="55399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PH" sz="3000" dirty="0"/>
              <a:t>Message Length =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95236-68AF-9436-B745-0731142465AE}"/>
              </a:ext>
            </a:extLst>
          </p:cNvPr>
          <p:cNvSpPr txBox="1"/>
          <p:nvPr/>
        </p:nvSpPr>
        <p:spPr>
          <a:xfrm>
            <a:off x="3659885" y="4534582"/>
            <a:ext cx="4872228" cy="101566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PH" sz="3000" dirty="0"/>
              <a:t>In ASCII code, each letter has an 8-bit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152927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A1E434-5522-23A8-AD81-036D4777C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04138"/>
              </p:ext>
            </p:extLst>
          </p:nvPr>
        </p:nvGraphicFramePr>
        <p:xfrm>
          <a:off x="2032000" y="2497666"/>
          <a:ext cx="8127999" cy="1645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00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9120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7912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7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01000010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57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526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1C2B40-C407-4720-3373-98430F28BD32}"/>
              </a:ext>
            </a:extLst>
          </p:cNvPr>
          <p:cNvGraphicFramePr>
            <a:graphicFrameLocks noGrp="1"/>
          </p:cNvGraphicFramePr>
          <p:nvPr/>
        </p:nvGraphicFramePr>
        <p:xfrm>
          <a:off x="812799" y="2429919"/>
          <a:ext cx="10566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7425A4-69E4-5DFA-33F1-6C244D7DB7A9}"/>
              </a:ext>
            </a:extLst>
          </p:cNvPr>
          <p:cNvSpPr txBox="1"/>
          <p:nvPr/>
        </p:nvSpPr>
        <p:spPr>
          <a:xfrm>
            <a:off x="812799" y="3670193"/>
            <a:ext cx="3483695" cy="55399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Message Length =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95236-68AF-9436-B745-0731142465AE}"/>
              </a:ext>
            </a:extLst>
          </p:cNvPr>
          <p:cNvSpPr txBox="1"/>
          <p:nvPr/>
        </p:nvSpPr>
        <p:spPr>
          <a:xfrm>
            <a:off x="812799" y="4538477"/>
            <a:ext cx="4872228" cy="101566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PH" sz="3000" dirty="0"/>
              <a:t>In ASCII code, each letter has an 8-bit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29A98-A992-907C-70F2-D4BC09A7924D}"/>
                  </a:ext>
                </a:extLst>
              </p:cNvPr>
              <p:cNvSpPr txBox="1"/>
              <p:nvPr/>
            </p:nvSpPr>
            <p:spPr>
              <a:xfrm>
                <a:off x="6189134" y="3670193"/>
                <a:ext cx="5545666" cy="5539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 8 × 20=160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29A98-A992-907C-70F2-D4BC09A79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34" y="3670193"/>
                <a:ext cx="5545666" cy="553998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220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A1E434-5522-23A8-AD81-036D4777C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44145"/>
              </p:ext>
            </p:extLst>
          </p:nvPr>
        </p:nvGraphicFramePr>
        <p:xfrm>
          <a:off x="2032000" y="2497666"/>
          <a:ext cx="8127999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00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9120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7912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7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5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7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83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7AD226-2106-897E-F973-7BEF0BE08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53868"/>
              </p:ext>
            </p:extLst>
          </p:nvPr>
        </p:nvGraphicFramePr>
        <p:xfrm>
          <a:off x="905932" y="1446591"/>
          <a:ext cx="10566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941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A1E434-5522-23A8-AD81-036D4777C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966796"/>
              </p:ext>
            </p:extLst>
          </p:nvPr>
        </p:nvGraphicFramePr>
        <p:xfrm>
          <a:off x="905932" y="2497666"/>
          <a:ext cx="8127999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00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9120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7912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7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5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7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83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7AD226-2106-897E-F973-7BEF0BE088BA}"/>
              </a:ext>
            </a:extLst>
          </p:cNvPr>
          <p:cNvGraphicFramePr>
            <a:graphicFrameLocks noGrp="1"/>
          </p:cNvGraphicFramePr>
          <p:nvPr/>
        </p:nvGraphicFramePr>
        <p:xfrm>
          <a:off x="905932" y="1446591"/>
          <a:ext cx="10566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/>
              <p:nvPr/>
            </p:nvSpPr>
            <p:spPr>
              <a:xfrm>
                <a:off x="9211734" y="2497666"/>
                <a:ext cx="2844799" cy="191770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lang="en-GB" sz="3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GB" sz="3000" i="1">
                          <a:latin typeface="Cambria Math" panose="02040503050406030204" pitchFamily="18" charset="0"/>
                        </a:rPr>
                        <m:t>=20 × 3=60 </m:t>
                      </m:r>
                      <m:r>
                        <a:rPr lang="en-GB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34" y="2497666"/>
                <a:ext cx="2844799" cy="1917704"/>
              </a:xfrm>
              <a:prstGeom prst="rect">
                <a:avLst/>
              </a:prstGeom>
              <a:blipFill>
                <a:blip r:embed="rId4"/>
                <a:stretch>
                  <a:fillRect b="-5844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64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A1E434-5522-23A8-AD81-036D4777C17A}"/>
              </a:ext>
            </a:extLst>
          </p:cNvPr>
          <p:cNvGraphicFramePr>
            <a:graphicFrameLocks noGrp="1"/>
          </p:cNvGraphicFramePr>
          <p:nvPr/>
        </p:nvGraphicFramePr>
        <p:xfrm>
          <a:off x="905932" y="2497666"/>
          <a:ext cx="8127999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4003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91209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7912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77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5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47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11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583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7AD226-2106-897E-F973-7BEF0BE088BA}"/>
              </a:ext>
            </a:extLst>
          </p:cNvPr>
          <p:cNvGraphicFramePr>
            <a:graphicFrameLocks noGrp="1"/>
          </p:cNvGraphicFramePr>
          <p:nvPr/>
        </p:nvGraphicFramePr>
        <p:xfrm>
          <a:off x="905932" y="1446591"/>
          <a:ext cx="105664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99120452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4339727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25816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1647039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93492538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76255524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99920624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47996852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733839658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0415885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50976137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40160282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5067199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29265869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313951845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30286391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146146759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0026079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578242166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1189365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862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/>
              <p:nvPr/>
            </p:nvSpPr>
            <p:spPr>
              <a:xfrm>
                <a:off x="9211734" y="2497666"/>
                <a:ext cx="2844799" cy="156113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𝑐h𝑎𝑟𝑎𝑐𝑡𝑒𝑟𝑠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8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34" y="2497666"/>
                <a:ext cx="2844799" cy="1561133"/>
              </a:xfrm>
              <a:prstGeom prst="rect">
                <a:avLst/>
              </a:prstGeom>
              <a:blipFill>
                <a:blip r:embed="rId4"/>
                <a:stretch>
                  <a:fillRect b="-315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DB50C-ECE3-3AF1-A3F2-E566D16C9D59}"/>
                  </a:ext>
                </a:extLst>
              </p:cNvPr>
              <p:cNvSpPr txBox="1"/>
              <p:nvPr/>
            </p:nvSpPr>
            <p:spPr>
              <a:xfrm>
                <a:off x="9245600" y="4318603"/>
                <a:ext cx="2844799" cy="156113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5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DB50C-ECE3-3AF1-A3F2-E566D16C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600" y="4318603"/>
                <a:ext cx="2844799" cy="1561133"/>
              </a:xfrm>
              <a:prstGeom prst="rect">
                <a:avLst/>
              </a:prstGeom>
              <a:blipFill>
                <a:blip r:embed="rId5"/>
                <a:stretch>
                  <a:fillRect b="-3937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82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Huffman Coding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/>
              <p:nvPr/>
            </p:nvSpPr>
            <p:spPr>
              <a:xfrm>
                <a:off x="2616201" y="2590799"/>
                <a:ext cx="7213600" cy="46166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𝑜𝑓𝑐h𝑎𝑟𝑎𝑐𝑡𝑒𝑟𝑠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=5 × 8=40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55FED7-05D5-BCE9-136D-3EF0E7B25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01" y="2590799"/>
                <a:ext cx="7213600" cy="461665"/>
              </a:xfrm>
              <a:prstGeom prst="rect">
                <a:avLst/>
              </a:prstGeom>
              <a:blipFill>
                <a:blip r:embed="rId4"/>
                <a:stretch>
                  <a:fillRect b="-17500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DB50C-ECE3-3AF1-A3F2-E566D16C9D59}"/>
                  </a:ext>
                </a:extLst>
              </p:cNvPr>
              <p:cNvSpPr txBox="1"/>
              <p:nvPr/>
            </p:nvSpPr>
            <p:spPr>
              <a:xfrm>
                <a:off x="2616200" y="3468002"/>
                <a:ext cx="7213600" cy="46166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𝑡𝑎𝑏𝑙𝑒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 × 5=15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DB50C-ECE3-3AF1-A3F2-E566D16C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00" y="3468002"/>
                <a:ext cx="7213600" cy="461665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8D081B-B295-5C6F-7875-A8ADE4C17992}"/>
                  </a:ext>
                </a:extLst>
              </p:cNvPr>
              <p:cNvSpPr txBox="1"/>
              <p:nvPr/>
            </p:nvSpPr>
            <p:spPr>
              <a:xfrm>
                <a:off x="2616200" y="1631947"/>
                <a:ext cx="7213600" cy="46166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𝑜𝑓𝑚𝑒𝑠𝑠𝑎𝑔𝑒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=20 × 3=60 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8D081B-B295-5C6F-7875-A8ADE4C17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00" y="1631947"/>
                <a:ext cx="7213600" cy="461665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38EFEB-20AD-35E5-7E3D-0166A9C4006B}"/>
                  </a:ext>
                </a:extLst>
              </p:cNvPr>
              <p:cNvSpPr txBox="1"/>
              <p:nvPr/>
            </p:nvSpPr>
            <p:spPr>
              <a:xfrm>
                <a:off x="4184650" y="4480606"/>
                <a:ext cx="3822700" cy="5539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=115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38EFEB-20AD-35E5-7E3D-0166A9C40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650" y="4480606"/>
                <a:ext cx="3822700" cy="553998"/>
              </a:xfrm>
              <a:prstGeom prst="rect">
                <a:avLst/>
              </a:prstGeom>
              <a:blipFill>
                <a:blip r:embed="rId7"/>
                <a:stretch>
                  <a:fillRect l="-327" r="-327" b="-19149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356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hlinkClick r:id="rId4"/>
              </a:rPr>
              <a:t>https://medium.com/swlh/strategies-in-algorithm-design-17029c7beb57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hlinkClick r:id="rId5"/>
              </a:rPr>
              <a:t>https://www.programiz.com/dsa/greedy-algorithm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hlinkClick r:id="rId6"/>
              </a:rPr>
              <a:t>https://www.programiz.com/dsa/divide-and-conquer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hlinkClick r:id="rId7"/>
              </a:rPr>
              <a:t>https://www.programiz.com/dsa/dynamic-programming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hlinkClick r:id="rId8"/>
              </a:rPr>
              <a:t>https://www.freecodecamp.org/news/brute-force-algorithms-explained/</a:t>
            </a: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40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Introduction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64061" y="1443841"/>
            <a:ext cx="110638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PH" sz="2800" dirty="0"/>
              <a:t>A </a:t>
            </a:r>
            <a:r>
              <a:rPr lang="en-PH" sz="2800" b="1" dirty="0">
                <a:solidFill>
                  <a:srgbClr val="00B050"/>
                </a:solidFill>
              </a:rPr>
              <a:t>greedy algorithm </a:t>
            </a:r>
            <a:r>
              <a:rPr lang="en-PH" sz="2800" dirty="0"/>
              <a:t>is an approach for solving a problem by </a:t>
            </a:r>
            <a:r>
              <a:rPr lang="en-PH" sz="2800" b="1" dirty="0">
                <a:solidFill>
                  <a:srgbClr val="0070C0"/>
                </a:solidFill>
              </a:rPr>
              <a:t>selecting the best option available at the moment. 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PH" sz="28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PH" sz="2800" dirty="0"/>
              <a:t>Take the best solution you can get right now, without thinking of past record or future consequences. Hence the word ‘greedy’.</a:t>
            </a:r>
          </a:p>
          <a:p>
            <a:pPr algn="l"/>
            <a:endParaRPr lang="en-PH" sz="2800" dirty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PH" sz="2800" dirty="0"/>
              <a:t>It doesn't worry whether the current best result will bring the overall optimal result.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5400" b="1" dirty="0"/>
              <a:t>Introduction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64061" y="1291809"/>
            <a:ext cx="110638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PH" sz="2800" dirty="0"/>
              <a:t>The algorithm never reverses the earlier decision even if the choice is wrong. It works in a top-down approach.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28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2800" dirty="0"/>
              <a:t>This algorithm may not produce the best result for all the problems. It's because it always goes for the local best choice to produce the global best result.</a:t>
            </a:r>
          </a:p>
        </p:txBody>
      </p:sp>
    </p:spTree>
    <p:extLst>
      <p:ext uri="{BB962C8B-B14F-4D97-AF65-F5344CB8AC3E}">
        <p14:creationId xmlns:p14="http://schemas.microsoft.com/office/powerpoint/2010/main" val="263115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US" sz="4900" b="1" dirty="0"/>
              <a:t>When to use a Greedy Algorithm? </a:t>
            </a:r>
            <a:endParaRPr lang="en-PH" sz="49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64060" y="1476280"/>
            <a:ext cx="11063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If both of the properties are true, a greedy algorithm can be used to solve the problem.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EC19A-B9C6-47D3-4BFB-1210B325ABD2}"/>
              </a:ext>
            </a:extLst>
          </p:cNvPr>
          <p:cNvSpPr txBox="1"/>
          <p:nvPr/>
        </p:nvSpPr>
        <p:spPr>
          <a:xfrm>
            <a:off x="564061" y="2198616"/>
            <a:ext cx="110638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2400" b="1" dirty="0">
                <a:solidFill>
                  <a:srgbClr val="0070C0"/>
                </a:solidFill>
              </a:rPr>
              <a:t>Greedy choice property </a:t>
            </a:r>
          </a:p>
          <a:p>
            <a:pPr marL="457200" lvl="1" indent="0">
              <a:buNone/>
            </a:pPr>
            <a:r>
              <a:rPr lang="en-PH" sz="2400" dirty="0"/>
              <a:t>A global (overall) optimal solution can be reached by choosing the optimal choice at each step.</a:t>
            </a:r>
          </a:p>
          <a:p>
            <a:pPr marL="457200" lvl="1" indent="0">
              <a:buNone/>
            </a:pPr>
            <a:endParaRPr lang="en-PH" sz="2400" dirty="0"/>
          </a:p>
          <a:p>
            <a:pPr marL="514350" indent="-514350">
              <a:buFont typeface="+mj-lt"/>
              <a:buAutoNum type="arabicPeriod"/>
            </a:pPr>
            <a:r>
              <a:rPr lang="en-PH" sz="2400" b="1" dirty="0">
                <a:solidFill>
                  <a:srgbClr val="0070C0"/>
                </a:solidFill>
              </a:rPr>
              <a:t>Optimal substructure </a:t>
            </a:r>
          </a:p>
          <a:p>
            <a:pPr marL="457200" lvl="1" indent="0">
              <a:buNone/>
            </a:pPr>
            <a:r>
              <a:rPr lang="en-PH" sz="2400" dirty="0"/>
              <a:t>A problem has an optimal substructure if an optimal solution to the entire problem contains the optimal solutions to the sub-problems.</a:t>
            </a:r>
          </a:p>
        </p:txBody>
      </p:sp>
    </p:spTree>
    <p:extLst>
      <p:ext uri="{BB962C8B-B14F-4D97-AF65-F5344CB8AC3E}">
        <p14:creationId xmlns:p14="http://schemas.microsoft.com/office/powerpoint/2010/main" val="778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97150"/>
            <a:ext cx="11379200" cy="718459"/>
          </a:xfrm>
        </p:spPr>
        <p:txBody>
          <a:bodyPr>
            <a:noAutofit/>
          </a:bodyPr>
          <a:lstStyle/>
          <a:p>
            <a:r>
              <a:rPr lang="en-US" sz="4000" b="1" dirty="0"/>
              <a:t>Problems that can be solved by a Greedy method</a:t>
            </a:r>
            <a:endParaRPr lang="en-PH" sz="4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EC19A-B9C6-47D3-4BFB-1210B325ABD2}"/>
              </a:ext>
            </a:extLst>
          </p:cNvPr>
          <p:cNvSpPr txBox="1"/>
          <p:nvPr/>
        </p:nvSpPr>
        <p:spPr>
          <a:xfrm>
            <a:off x="564062" y="1308742"/>
            <a:ext cx="11063876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Traveling one place to another weighing cost and travel time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Best car selection based on features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Giving a change by using the smallest number of coins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Knapsack problem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Activities selection problem</a:t>
            </a:r>
          </a:p>
        </p:txBody>
      </p:sp>
    </p:spTree>
    <p:extLst>
      <p:ext uri="{BB962C8B-B14F-4D97-AF65-F5344CB8AC3E}">
        <p14:creationId xmlns:p14="http://schemas.microsoft.com/office/powerpoint/2010/main" val="421912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97150"/>
            <a:ext cx="11379200" cy="718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PH" sz="4000" dirty="0"/>
              <a:t>Giving a change by using the smallest number of coins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EC19A-B9C6-47D3-4BFB-1210B325ABD2}"/>
              </a:ext>
            </a:extLst>
          </p:cNvPr>
          <p:cNvSpPr txBox="1"/>
          <p:nvPr/>
        </p:nvSpPr>
        <p:spPr>
          <a:xfrm>
            <a:off x="564062" y="1662177"/>
            <a:ext cx="1106387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PH" sz="3000" b="1" dirty="0"/>
              <a:t>Problem:</a:t>
            </a:r>
          </a:p>
          <a:p>
            <a:pPr marL="0" indent="0" algn="just">
              <a:buNone/>
            </a:pPr>
            <a:r>
              <a:rPr lang="en-PH" sz="3000" dirty="0"/>
              <a:t>Return/represent an amount of money, using the fewest possible coins.</a:t>
            </a:r>
          </a:p>
          <a:p>
            <a:pPr marL="0" indent="0" algn="just">
              <a:buNone/>
            </a:pPr>
            <a:endParaRPr lang="en-PH" sz="3000" dirty="0"/>
          </a:p>
          <a:p>
            <a:pPr marL="0" indent="0" algn="just">
              <a:buNone/>
            </a:pPr>
            <a:r>
              <a:rPr lang="en-PH" sz="3000" dirty="0"/>
              <a:t>Assume that you have only have coins of values </a:t>
            </a:r>
            <a:r>
              <a:rPr lang="en-PH" sz="3000" b="1" dirty="0"/>
              <a:t>{1, 5, 10, 20}</a:t>
            </a:r>
            <a:r>
              <a:rPr lang="en-PH" sz="3000" dirty="0"/>
              <a:t>,</a:t>
            </a:r>
            <a:r>
              <a:rPr lang="en-PH" sz="3000" b="1" dirty="0"/>
              <a:t> </a:t>
            </a:r>
            <a:r>
              <a:rPr lang="en-PH" sz="3000" dirty="0"/>
              <a:t>what would be the greedy approach to represent </a:t>
            </a:r>
            <a:r>
              <a:rPr lang="en-PH" sz="3000" b="1" dirty="0"/>
              <a:t>36</a:t>
            </a:r>
            <a:r>
              <a:rPr lang="en-PH" sz="3000" dirty="0"/>
              <a:t> with the fewest possible coins?</a:t>
            </a:r>
          </a:p>
        </p:txBody>
      </p:sp>
    </p:spTree>
    <p:extLst>
      <p:ext uri="{BB962C8B-B14F-4D97-AF65-F5344CB8AC3E}">
        <p14:creationId xmlns:p14="http://schemas.microsoft.com/office/powerpoint/2010/main" val="338727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97150"/>
            <a:ext cx="11379200" cy="718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PH" sz="4000" dirty="0"/>
              <a:t>Giving a change by using the smallest number of coins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EC19A-B9C6-47D3-4BFB-1210B325ABD2}"/>
              </a:ext>
            </a:extLst>
          </p:cNvPr>
          <p:cNvSpPr txBox="1"/>
          <p:nvPr/>
        </p:nvSpPr>
        <p:spPr>
          <a:xfrm>
            <a:off x="564062" y="1662177"/>
            <a:ext cx="11063876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Create an empty solution-set = { }. Available coins are {20, 10, 5, 1}.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We are supposed to find the sum = 36. Let's start with sum = 0.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PH" sz="2800" dirty="0"/>
              <a:t>Always select the coin with the largest value until the sum &gt; 36. (When we select the largest value at each step, we hope to reach the destination faster. This concept is called greedy choice property.)</a:t>
            </a:r>
          </a:p>
        </p:txBody>
      </p:sp>
    </p:spTree>
    <p:extLst>
      <p:ext uri="{BB962C8B-B14F-4D97-AF65-F5344CB8AC3E}">
        <p14:creationId xmlns:p14="http://schemas.microsoft.com/office/powerpoint/2010/main" val="180523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497150"/>
            <a:ext cx="11379200" cy="718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PH" sz="4000" dirty="0"/>
              <a:t>Giving a change by using the smallest number of coins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EC19A-B9C6-47D3-4BFB-1210B325ABD2}"/>
              </a:ext>
            </a:extLst>
          </p:cNvPr>
          <p:cNvSpPr txBox="1"/>
          <p:nvPr/>
        </p:nvSpPr>
        <p:spPr>
          <a:xfrm>
            <a:off x="564062" y="1444046"/>
            <a:ext cx="11063876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 startAt="4"/>
            </a:pPr>
            <a:r>
              <a:rPr lang="en-PH" sz="2800" dirty="0"/>
              <a:t>In the first iteration, select 20. Solution-set = {20} and sum = 20.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4"/>
            </a:pPr>
            <a:r>
              <a:rPr lang="en-PH" sz="2800" dirty="0"/>
              <a:t>In the second iteration, select 10. Solution-set = {20, 10} and sum = 30.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4"/>
            </a:pPr>
            <a:r>
              <a:rPr lang="en-PH" sz="2800" dirty="0"/>
              <a:t>In the third iteration, select 5. Solution-set = {20, 10, 5} and sum = 35.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4"/>
            </a:pPr>
            <a:r>
              <a:rPr lang="en-PH" sz="2800" dirty="0"/>
              <a:t>In the fourth iteration, select 1. Solution-set = {20, 10, 5, 1} and sum = 36.</a:t>
            </a:r>
          </a:p>
        </p:txBody>
      </p:sp>
    </p:spTree>
    <p:extLst>
      <p:ext uri="{BB962C8B-B14F-4D97-AF65-F5344CB8AC3E}">
        <p14:creationId xmlns:p14="http://schemas.microsoft.com/office/powerpoint/2010/main" val="318115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3045</TotalTime>
  <Words>1625</Words>
  <Application>Microsoft Macintosh PowerPoint</Application>
  <PresentationFormat>Widescreen</PresentationFormat>
  <Paragraphs>643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Greedy Method</vt:lpstr>
      <vt:lpstr>Outline</vt:lpstr>
      <vt:lpstr>Introduction</vt:lpstr>
      <vt:lpstr>Introduction</vt:lpstr>
      <vt:lpstr>When to use a Greedy Algorithm? </vt:lpstr>
      <vt:lpstr>Problems that can be solved by a Greedy method</vt:lpstr>
      <vt:lpstr>Giving a change by using the smallest number of coins </vt:lpstr>
      <vt:lpstr>Giving a change by using the smallest number of coins </vt:lpstr>
      <vt:lpstr>Giving a change by using the smallest number of coins </vt:lpstr>
      <vt:lpstr>Problems that can be solved by a Greedy method</vt:lpstr>
      <vt:lpstr>Knapsack Problem</vt:lpstr>
      <vt:lpstr>Knapsack Problem</vt:lpstr>
      <vt:lpstr>Knapsack Problem</vt:lpstr>
      <vt:lpstr>Knapsack Problem</vt:lpstr>
      <vt:lpstr>Knapsack Problem</vt:lpstr>
      <vt:lpstr>PowerPoint Presentation</vt:lpstr>
      <vt:lpstr>PowerPoint Presentation</vt:lpstr>
      <vt:lpstr>Knapsack Problem</vt:lpstr>
      <vt:lpstr>Knapsack Problem</vt:lpstr>
      <vt:lpstr>Knapsack Problem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Huffman Coding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553</cp:revision>
  <dcterms:created xsi:type="dcterms:W3CDTF">2022-05-11T03:47:05Z</dcterms:created>
  <dcterms:modified xsi:type="dcterms:W3CDTF">2024-06-02T15:28:48Z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