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366" r:id="rId6"/>
    <p:sldId id="385" r:id="rId7"/>
    <p:sldId id="386" r:id="rId8"/>
    <p:sldId id="387" r:id="rId9"/>
    <p:sldId id="389" r:id="rId10"/>
    <p:sldId id="391" r:id="rId11"/>
    <p:sldId id="390" r:id="rId12"/>
    <p:sldId id="392" r:id="rId13"/>
    <p:sldId id="394" r:id="rId14"/>
    <p:sldId id="393" r:id="rId15"/>
    <p:sldId id="395" r:id="rId16"/>
    <p:sldId id="396" r:id="rId17"/>
    <p:sldId id="397" r:id="rId18"/>
    <p:sldId id="398" r:id="rId19"/>
    <p:sldId id="399" r:id="rId20"/>
    <p:sldId id="401" r:id="rId21"/>
    <p:sldId id="4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165" d="100"/>
          <a:sy n="165" d="100"/>
        </p:scale>
        <p:origin x="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04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9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6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5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99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53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72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45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97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4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direct proof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blipFill>
                <a:blip r:embed="rId4"/>
                <a:stretch>
                  <a:fillRect l="-1706" t="-3101" r="-746" b="-81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consecutive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blipFill>
                <a:blip r:embed="rId4"/>
                <a:stretch>
                  <a:fillRect l="-2479" t="-10667" r="-2645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3369527" y="1485524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/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</a:t>
                </a:r>
                <a:r>
                  <a:rPr lang="en-US" sz="2400" b="1" dirty="0"/>
                  <a:t>Definition 3</a:t>
                </a:r>
                <a:r>
                  <a:rPr lang="en-US" sz="2400" dirty="0"/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blipFill>
                <a:blip r:embed="rId6"/>
                <a:stretch>
                  <a:fillRect l="-1586" t="-10667" b="-29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/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blipFill>
                <a:blip r:embed="rId7"/>
                <a:stretch>
                  <a:fillRect l="-1608" t="-58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/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an integer</a:t>
                </a:r>
                <a:endParaRPr lang="el-GR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blipFill>
                <a:blip r:embed="rId8"/>
                <a:stretch>
                  <a:fillRect l="-478" t="-10526" r="-1752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82820" y="1525727"/>
            <a:ext cx="103126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basic idea of </a:t>
            </a:r>
            <a:r>
              <a:rPr lang="en-US" sz="2400" b="1" dirty="0">
                <a:solidFill>
                  <a:srgbClr val="0070C0"/>
                </a:solidFill>
              </a:rPr>
              <a:t>proof by contradiction </a:t>
            </a:r>
            <a:r>
              <a:rPr lang="en-US" sz="2400" dirty="0"/>
              <a:t>is that a proposition is either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, but not both. </a:t>
            </a:r>
          </a:p>
          <a:p>
            <a:endParaRPr lang="en-US" sz="2400" b="1" dirty="0"/>
          </a:p>
          <a:p>
            <a:r>
              <a:rPr lang="en-US" sz="2400" dirty="0"/>
              <a:t>We get a contradiction when we can show a statement is both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showing our initial assumptions are inconsistent.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F189D-0F40-213F-801E-52EFB6148E52}"/>
              </a:ext>
            </a:extLst>
          </p:cNvPr>
          <p:cNvSpPr txBox="1"/>
          <p:nvPr/>
        </p:nvSpPr>
        <p:spPr>
          <a:xfrm>
            <a:off x="782820" y="4258669"/>
            <a:ext cx="9668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 fact of something being the complete opposite of something else or very different from something else, so that one of them must be wrong.</a:t>
            </a:r>
            <a:endParaRPr lang="en-PH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95D3C-F68F-0D70-A070-8BDBEB7ECD47}"/>
              </a:ext>
            </a:extLst>
          </p:cNvPr>
          <p:cNvSpPr txBox="1"/>
          <p:nvPr/>
        </p:nvSpPr>
        <p:spPr>
          <a:xfrm>
            <a:off x="782820" y="3774837"/>
            <a:ext cx="3614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CB29B-1BF9-53A3-F123-80AAFAF7FC7A}"/>
              </a:ext>
            </a:extLst>
          </p:cNvPr>
          <p:cNvSpPr txBox="1"/>
          <p:nvPr/>
        </p:nvSpPr>
        <p:spPr>
          <a:xfrm>
            <a:off x="782819" y="5230239"/>
            <a:ext cx="105127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“You say that you're good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friends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and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yet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you don't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trust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him. Isn't that a contradiction?”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82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blipFill>
                <a:blip r:embed="rId4"/>
                <a:stretch>
                  <a:fillRect l="-1387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2601022" y="1328429"/>
            <a:ext cx="698995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Assume: If ‘a’ and ‘b’ are consecutive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/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odd, then no integer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blipFill>
                <a:blip r:embed="rId6"/>
                <a:stretch>
                  <a:fillRect l="-949" t="-102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/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=2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blipFill>
                <a:blip r:embed="rId7"/>
                <a:stretch>
                  <a:fillRect l="-2469" t="-49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/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0" dirty="0">
                    <a:ea typeface="Cambria Math" panose="02040503050406030204" pitchFamily="18" charset="0"/>
                  </a:rPr>
                  <a:t>Shown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blipFill>
                <a:blip r:embed="rId8"/>
                <a:stretch>
                  <a:fillRect l="-2073" t="-882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/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blipFill>
                <a:blip r:embed="rId9"/>
                <a:stretch>
                  <a:fillRect l="-1538" t="-4054" b="-2162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/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By default,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blipFill>
                <a:blip r:embed="rId10"/>
                <a:stretch>
                  <a:fillRect l="-2469" t="-8696" r="-2058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8C5945-2F09-4CDA-1437-D027A63D13C7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4137101" y="4351530"/>
            <a:ext cx="12700" cy="671720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D9FD7F-A6DE-7AC7-976E-71436BE90FCE}"/>
              </a:ext>
            </a:extLst>
          </p:cNvPr>
          <p:cNvSpPr txBox="1"/>
          <p:nvPr/>
        </p:nvSpPr>
        <p:spPr>
          <a:xfrm>
            <a:off x="4705814" y="4502724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Contradict!</a:t>
            </a:r>
            <a:endParaRPr lang="en-PH" sz="2400" b="1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163A9C11-A6B2-7683-F3B2-FB2E499AC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395" y="1991215"/>
            <a:ext cx="772910" cy="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1" grpId="0"/>
      <p:bldP spid="13" grpId="0"/>
      <p:bldP spid="15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induction </a:t>
                </a:r>
                <a:r>
                  <a:rPr lang="en-US" sz="2400" dirty="0"/>
                  <a:t>is a method to show an infinite number of facts by showing some specific case holds and then using the assumption that the proposition is true for some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that the proposition is also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Show that a proposition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some basis case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true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show that this implies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By the principle of induction, it follows that the propositional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greater or equal to the basis case.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blipFill>
                <a:blip r:embed="rId4"/>
                <a:stretch>
                  <a:fillRect l="-946" t="-1426" r="-1182" b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Best case: </a:t>
                </a:r>
              </a:p>
              <a:p>
                <a:r>
                  <a:rPr lang="en-US" sz="21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100" i="1" dirty="0"/>
              </a:p>
              <a:p>
                <a:r>
                  <a:rPr lang="en-US" sz="2100" dirty="0"/>
                  <a:t>The sum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r>
                  <a:rPr lang="en-US" sz="2100" dirty="0"/>
                  <a:t> is odd, this can show that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+1=3 </m:t>
                    </m:r>
                  </m:oMath>
                </a14:m>
                <a:r>
                  <a:rPr lang="en-US" sz="2100" dirty="0"/>
                  <a:t>namely,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blipFill>
                <a:blip r:embed="rId4"/>
                <a:stretch>
                  <a:fillRect l="-472" t="-2222" b="-8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Let the propositional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when the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its successor is odd.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blipFill>
                <a:blip r:embed="rId5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/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100" dirty="0"/>
                  <a:t> for some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blipFill>
                <a:blip r:embed="rId6"/>
                <a:stretch>
                  <a:fillRect l="-706" b="-212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/>
              <p:nvPr/>
            </p:nvSpPr>
            <p:spPr>
              <a:xfrm>
                <a:off x="446048" y="4486054"/>
                <a:ext cx="6757640" cy="46166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4486054"/>
                <a:ext cx="6757640" cy="461665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/>
              <p:nvPr/>
            </p:nvSpPr>
            <p:spPr>
              <a:xfrm>
                <a:off x="446049" y="5372967"/>
                <a:ext cx="9144930" cy="4001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Claim: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is odd,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to this value again gives an odd number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5372967"/>
                <a:ext cx="9144930" cy="400110"/>
              </a:xfrm>
              <a:prstGeom prst="rect">
                <a:avLst/>
              </a:prstGeom>
              <a:blipFill>
                <a:blip r:embed="rId8"/>
                <a:stretch>
                  <a:fillRect l="-465" t="-2778" b="-1944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069E461-4D4D-2F41-E38F-23431CC7E418}"/>
              </a:ext>
            </a:extLst>
          </p:cNvPr>
          <p:cNvSpPr/>
          <p:nvPr/>
        </p:nvSpPr>
        <p:spPr>
          <a:xfrm rot="5400000">
            <a:off x="1343487" y="4346471"/>
            <a:ext cx="361026" cy="1627744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/>
              <p:nvPr/>
            </p:nvSpPr>
            <p:spPr>
              <a:xfrm>
                <a:off x="8784926" y="543452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26" y="5434522"/>
                <a:ext cx="234038" cy="276999"/>
              </a:xfrm>
              <a:prstGeom prst="rect">
                <a:avLst/>
              </a:prstGeom>
              <a:blipFill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contrapositive of the implication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Also recall that these propositions are equivalent.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is if one can prove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you have also proved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vice versa.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contrapositive </a:t>
                </a:r>
                <a:r>
                  <a:rPr lang="en-US" sz="2400" dirty="0"/>
                  <a:t>can be useful when a direct proof is proving to be difficult or it can simply provide a different way to think about the problem.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blipFill>
                <a:blip r:embed="rId4"/>
                <a:stretch>
                  <a:fillRect l="-887" t="-1600" r="-768" b="-36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8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23055" y="1952972"/>
            <a:ext cx="103126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proposition or theorem formed </a:t>
            </a:r>
            <a:r>
              <a:rPr lang="en-US" sz="2400" b="1" dirty="0">
                <a:solidFill>
                  <a:srgbClr val="0070C0"/>
                </a:solidFill>
              </a:rPr>
              <a:t>by contradicting both the hypothesis and conclusion</a:t>
            </a:r>
            <a:r>
              <a:rPr lang="en-US" sz="2400" dirty="0"/>
              <a:t> of a given proposition or theorem and interchanging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D183-6812-5D91-029F-2ABE3E7EC893}"/>
              </a:ext>
            </a:extLst>
          </p:cNvPr>
          <p:cNvSpPr txBox="1"/>
          <p:nvPr/>
        </p:nvSpPr>
        <p:spPr>
          <a:xfrm>
            <a:off x="723055" y="1491307"/>
            <a:ext cx="3801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0CAD9-65BF-907D-C83F-663A5147B33B}"/>
              </a:ext>
            </a:extLst>
          </p:cNvPr>
          <p:cNvSpPr txBox="1"/>
          <p:nvPr/>
        </p:nvSpPr>
        <p:spPr>
          <a:xfrm>
            <a:off x="723055" y="3231522"/>
            <a:ext cx="25930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Proposition</a:t>
            </a:r>
            <a:r>
              <a:rPr lang="en-US" sz="2100" dirty="0">
                <a:latin typeface="Calibri (Body)"/>
              </a:rPr>
              <a:t>:</a:t>
            </a:r>
            <a:endParaRPr lang="en-US" sz="2100" b="0" i="1" dirty="0">
              <a:solidFill>
                <a:srgbClr val="393939"/>
              </a:solidFill>
              <a:effectLst/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69F3-9E68-0F03-7081-0D03F63F7A1F}"/>
              </a:ext>
            </a:extLst>
          </p:cNvPr>
          <p:cNvSpPr txBox="1"/>
          <p:nvPr/>
        </p:nvSpPr>
        <p:spPr>
          <a:xfrm>
            <a:off x="723055" y="4447083"/>
            <a:ext cx="22111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The contrapositive of the proposition: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6F420-C7F3-6448-FE8F-6CEE0E54F215}"/>
              </a:ext>
            </a:extLst>
          </p:cNvPr>
          <p:cNvSpPr txBox="1"/>
          <p:nvPr/>
        </p:nvSpPr>
        <p:spPr>
          <a:xfrm>
            <a:off x="3433824" y="3231522"/>
            <a:ext cx="6111432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it rains, 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they cancel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8E8D9-43F7-CDA9-4C96-B8E26144FC4C}"/>
              </a:ext>
            </a:extLst>
          </p:cNvPr>
          <p:cNvSpPr txBox="1"/>
          <p:nvPr/>
        </p:nvSpPr>
        <p:spPr>
          <a:xfrm>
            <a:off x="3433824" y="4508991"/>
            <a:ext cx="6111432" cy="7386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they do not cancel school,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it does not rain.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650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consecutive integers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odd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blipFill>
                <a:blip r:embed="rId4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/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/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/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odd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a and b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consecutive integers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blipFill>
                <a:blip r:embed="rId7"/>
                <a:stretch>
                  <a:fillRect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/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sum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odd.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blipFill>
                <a:blip r:embed="rId8"/>
                <a:stretch>
                  <a:fillRect l="-736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/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So...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100" dirty="0"/>
                  <a:t> does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hold for any integer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. But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100" dirty="0"/>
                  <a:t> is the successor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, this implies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2100" dirty="0"/>
                  <a:t> be consecutive.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blipFill>
                <a:blip r:embed="rId9"/>
                <a:stretch>
                  <a:fillRect l="-502" t="-2362" b="-133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/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100" b="0" dirty="0">
                    <a:ea typeface="Cambria Math" panose="02040503050406030204" pitchFamily="18" charset="0"/>
                  </a:rPr>
                  <a:t>Shown: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blipFill>
                <a:blip r:embed="rId10"/>
                <a:stretch>
                  <a:fillRect t="-4959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/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blipFill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3"/>
            <a:ext cx="11273589" cy="408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Direct Proof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Contradiction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Induction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Contrapositive</a:t>
            </a:r>
          </a:p>
          <a:p>
            <a:pPr algn="l"/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</a:t>
            </a:r>
            <a:r>
              <a:rPr lang="en-US" sz="2400" b="1" dirty="0">
                <a:solidFill>
                  <a:srgbClr val="0070C0"/>
                </a:solidFill>
              </a:rPr>
              <a:t>theoretical side of mathematics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</a:t>
            </a:r>
            <a:r>
              <a:rPr lang="en-US" sz="2400" b="1" dirty="0">
                <a:solidFill>
                  <a:srgbClr val="0070C0"/>
                </a:solidFill>
              </a:rPr>
              <a:t>But how do we know it is true?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 can we convince ourselves or others of its validity</a:t>
            </a:r>
            <a:r>
              <a:rPr lang="en-US" sz="2400" dirty="0"/>
              <a:t>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Contrapositive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blipFill>
                <a:blip r:embed="rId4"/>
                <a:stretch>
                  <a:fillRect l="-2037"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Direct Proof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blipFill>
                <a:blip r:embed="rId6"/>
                <a:stretch>
                  <a:fillRect l="-2397" t="-2985" b="-945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Contradiction</a:t>
                </a:r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Get a contradiction</a:t>
                </a:r>
                <a:endParaRPr lang="el-G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blipFill>
                <a:blip r:embed="rId7"/>
                <a:stretch>
                  <a:fillRect l="-2037" t="-2475" b="-94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Induction</a:t>
                </a:r>
                <a:endParaRPr lang="en-US" sz="2400" dirty="0"/>
              </a:p>
              <a:p>
                <a:r>
                  <a:rPr lang="en-US" sz="2400" dirty="0"/>
                  <a:t>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also true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blipFill>
                <a:blip r:embed="rId8"/>
                <a:stretch>
                  <a:fillRect l="-2211" t="-2463" r="-510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737" t="-1667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Induction</a:t>
                </a:r>
                <a:endParaRPr lang="en-US" sz="2100" dirty="0"/>
              </a:p>
              <a:p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also true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502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blipFill>
                <a:blip r:embed="rId5"/>
                <a:stretch>
                  <a:fillRect t="-10526" r="-55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integers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are consecutive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708188" y="2239101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708188" y="3367732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708188" y="4519159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E63BA-1F17-BC05-A34A-1F923441C342}"/>
              </a:ext>
            </a:extLst>
          </p:cNvPr>
          <p:cNvSpPr txBox="1"/>
          <p:nvPr/>
        </p:nvSpPr>
        <p:spPr>
          <a:xfrm>
            <a:off x="2438120" y="1390019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1CA4-6432-6574-DDA9-DFF962BC063B}"/>
              </a:ext>
            </a:extLst>
          </p:cNvPr>
          <p:cNvSpPr txBox="1"/>
          <p:nvPr/>
        </p:nvSpPr>
        <p:spPr>
          <a:xfrm>
            <a:off x="2438120" y="1703342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statement above may not feel like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statement, but we can phrase it 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blipFill>
                <a:blip r:embed="rId4"/>
                <a:stretch>
                  <a:fillRect l="-896" t="-10667" r="-239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76CEB-90F5-822F-B41B-D6627DB72FF7}"/>
              </a:ext>
            </a:extLst>
          </p:cNvPr>
          <p:cNvSpPr txBox="1"/>
          <p:nvPr/>
        </p:nvSpPr>
        <p:spPr>
          <a:xfrm>
            <a:off x="3369527" y="3779078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25443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2847</TotalTime>
  <Words>1319</Words>
  <Application>Microsoft Office PowerPoint</Application>
  <PresentationFormat>Widescreen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Calibri Light (Headings)</vt:lpstr>
      <vt:lpstr>Cambria Math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Proof Techniques</vt:lpstr>
      <vt:lpstr>Proof Techniques</vt:lpstr>
      <vt:lpstr>Definitions</vt:lpstr>
      <vt:lpstr>Introduction to Proofs</vt:lpstr>
      <vt:lpstr>Direct Proofs</vt:lpstr>
      <vt:lpstr>Direct Proofs</vt:lpstr>
      <vt:lpstr>Proof by Contradiction</vt:lpstr>
      <vt:lpstr>Proof by Contradiction</vt:lpstr>
      <vt:lpstr>Proof by Induction</vt:lpstr>
      <vt:lpstr>Proof by Induction</vt:lpstr>
      <vt:lpstr>Proof by Contrapositive</vt:lpstr>
      <vt:lpstr>Proof by Contrapositive</vt:lpstr>
      <vt:lpstr>Proof by Contrapositive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357</cp:revision>
  <dcterms:created xsi:type="dcterms:W3CDTF">2022-05-11T03:47:05Z</dcterms:created>
  <dcterms:modified xsi:type="dcterms:W3CDTF">2024-04-19T00:49:45Z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