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7" r:id="rId5"/>
    <p:sldId id="391" r:id="rId6"/>
    <p:sldId id="390" r:id="rId7"/>
    <p:sldId id="401" r:id="rId8"/>
    <p:sldId id="393" r:id="rId9"/>
    <p:sldId id="396" r:id="rId10"/>
    <p:sldId id="398" r:id="rId11"/>
    <p:sldId id="40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18" autoAdjust="0"/>
    <p:restoredTop sz="94082" autoAdjust="0"/>
  </p:normalViewPr>
  <p:slideViewPr>
    <p:cSldViewPr snapToGrid="0">
      <p:cViewPr varScale="1">
        <p:scale>
          <a:sx n="116" d="100"/>
          <a:sy n="116" d="100"/>
        </p:scale>
        <p:origin x="224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4/23/24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4943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2108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53185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60560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5667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86996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12458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4/23/24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4/23/24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4/23/24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4/23/24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4/23/24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4/23/24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4/23/24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jpg"/><Relationship Id="rId7" Type="http://schemas.openxmlformats.org/officeDocument/2006/relationships/image" Target="../media/image19.png"/><Relationship Id="rId12" Type="http://schemas.openxmlformats.org/officeDocument/2006/relationships/image" Target="../media/image24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5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g"/><Relationship Id="rId7" Type="http://schemas.openxmlformats.org/officeDocument/2006/relationships/image" Target="../media/image28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5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jp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37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3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More Examples of Proofs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</a:t>
            </a:r>
            <a:r>
              <a:rPr lang="en-PH" sz="2000" dirty="0" err="1"/>
              <a:t>Ponio</a:t>
            </a:r>
            <a:r>
              <a:rPr lang="en-PH" sz="2000" dirty="0"/>
              <a:t>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Proof Techniques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ECF76A-A841-37DE-42C4-40E735AB1F8F}"/>
                  </a:ext>
                </a:extLst>
              </p:cNvPr>
              <p:cNvSpPr txBox="1"/>
              <p:nvPr/>
            </p:nvSpPr>
            <p:spPr>
              <a:xfrm>
                <a:off x="8702902" y="2725824"/>
                <a:ext cx="3348834" cy="1061829"/>
              </a:xfrm>
              <a:prstGeom prst="rect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100" b="1" dirty="0"/>
                  <a:t>Proof by Contrapositive</a:t>
                </a:r>
                <a:endParaRPr lang="en-US" sz="2100" dirty="0"/>
              </a:p>
              <a:p>
                <a:r>
                  <a:rPr lang="en-US" sz="2100" dirty="0"/>
                  <a:t>Assume </a:t>
                </a:r>
                <a14:m>
                  <m:oMath xmlns:m="http://schemas.openxmlformats.org/officeDocument/2006/math">
                    <m:r>
                      <a:rPr lang="en-US" sz="21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100" dirty="0"/>
              </a:p>
              <a:p>
                <a:r>
                  <a:rPr lang="en-US" sz="2100" dirty="0"/>
                  <a:t>Conclude</a:t>
                </a:r>
                <a14:m>
                  <m:oMath xmlns:m="http://schemas.openxmlformats.org/officeDocument/2006/math">
                    <m:r>
                      <a:rPr lang="en-US" sz="2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l-GR" sz="21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ECF76A-A841-37DE-42C4-40E735AB1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2902" y="2725824"/>
                <a:ext cx="3348834" cy="1061829"/>
              </a:xfrm>
              <a:prstGeom prst="rect">
                <a:avLst/>
              </a:prstGeom>
              <a:blipFill>
                <a:blip r:embed="rId4"/>
                <a:stretch>
                  <a:fillRect l="-1805" t="-2235" b="-8939"/>
                </a:stretch>
              </a:blipFill>
              <a:ln w="28575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C60938-1D17-486B-2F3F-B135AC525029}"/>
                  </a:ext>
                </a:extLst>
              </p:cNvPr>
              <p:cNvSpPr txBox="1"/>
              <p:nvPr/>
            </p:nvSpPr>
            <p:spPr>
              <a:xfrm>
                <a:off x="1524000" y="1457353"/>
                <a:ext cx="1003981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3000" dirty="0">
                    <a:ea typeface="Cambria Math" panose="02040503050406030204" pitchFamily="18" charset="0"/>
                  </a:rPr>
                  <a:t>We will prove</a:t>
                </a:r>
                <a14:m>
                  <m:oMath xmlns:m="http://schemas.openxmlformats.org/officeDocument/2006/math">
                    <m:r>
                      <a:rPr lang="en-US" sz="3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  <m:r>
                      <a:rPr lang="en-US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3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using the four approaches.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C60938-1D17-486B-2F3F-B135AC525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457353"/>
                <a:ext cx="10039815" cy="553998"/>
              </a:xfrm>
              <a:prstGeom prst="rect">
                <a:avLst/>
              </a:prstGeom>
              <a:blipFill>
                <a:blip r:embed="rId5"/>
                <a:stretch>
                  <a:fillRect t="-16484" b="-3406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58C030-198B-755A-4C6B-CC999F7B5A7A}"/>
                  </a:ext>
                </a:extLst>
              </p:cNvPr>
              <p:cNvSpPr txBox="1"/>
              <p:nvPr/>
            </p:nvSpPr>
            <p:spPr>
              <a:xfrm>
                <a:off x="65717" y="2725825"/>
                <a:ext cx="2032488" cy="1061829"/>
              </a:xfrm>
              <a:prstGeom prst="rect">
                <a:avLst/>
              </a:prstGeom>
              <a:ln w="28575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100" b="1" dirty="0"/>
                  <a:t>Direct Proof</a:t>
                </a:r>
                <a:endParaRPr lang="en-US" sz="2100" dirty="0"/>
              </a:p>
              <a:p>
                <a:r>
                  <a:rPr lang="en-US" sz="2100" dirty="0"/>
                  <a:t>Assume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100" dirty="0"/>
              </a:p>
              <a:p>
                <a:r>
                  <a:rPr lang="en-US" sz="2100" dirty="0"/>
                  <a:t>Conclude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l-GR" sz="21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258C030-198B-755A-4C6B-CC999F7B5A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7" y="2725825"/>
                <a:ext cx="2032488" cy="1061829"/>
              </a:xfrm>
              <a:prstGeom prst="rect">
                <a:avLst/>
              </a:prstGeom>
              <a:blipFill>
                <a:blip r:embed="rId6"/>
                <a:stretch>
                  <a:fillRect l="-2959" t="-2235" b="-8939"/>
                </a:stretch>
              </a:blipFill>
              <a:ln w="28575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AAEE84-2E72-536F-A7E0-C873FD5113D0}"/>
                  </a:ext>
                </a:extLst>
              </p:cNvPr>
              <p:cNvSpPr txBox="1"/>
              <p:nvPr/>
            </p:nvSpPr>
            <p:spPr>
              <a:xfrm>
                <a:off x="2185524" y="2731413"/>
                <a:ext cx="3122342" cy="1061829"/>
              </a:xfrm>
              <a:prstGeom prst="rect">
                <a:avLst/>
              </a:prstGeom>
              <a:ln w="381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100" b="1" dirty="0"/>
                  <a:t>Proof by Contradiction</a:t>
                </a:r>
              </a:p>
              <a:p>
                <a:r>
                  <a:rPr lang="en-US" sz="2100" dirty="0"/>
                  <a:t>Assume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100" dirty="0"/>
                  <a:t> and </a:t>
                </a:r>
                <a14:m>
                  <m:oMath xmlns:m="http://schemas.openxmlformats.org/officeDocument/2006/math">
                    <m:r>
                      <a:rPr lang="en-US" sz="21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100" dirty="0"/>
              </a:p>
              <a:p>
                <a:r>
                  <a:rPr lang="en-US" sz="2100" dirty="0"/>
                  <a:t>Get a contradiction</a:t>
                </a:r>
                <a:endParaRPr lang="el-GR" sz="21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AAEE84-2E72-536F-A7E0-C873FD511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524" y="2731413"/>
                <a:ext cx="3122342" cy="1061829"/>
              </a:xfrm>
              <a:prstGeom prst="rect">
                <a:avLst/>
              </a:prstGeom>
              <a:blipFill>
                <a:blip r:embed="rId7"/>
                <a:stretch>
                  <a:fillRect l="-1737" t="-1667" b="-8889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705978-1EC1-569D-C6A1-92A85AE0CEDB}"/>
                  </a:ext>
                </a:extLst>
              </p:cNvPr>
              <p:cNvSpPr txBox="1"/>
              <p:nvPr/>
            </p:nvSpPr>
            <p:spPr>
              <a:xfrm>
                <a:off x="5395185" y="2725824"/>
                <a:ext cx="3220398" cy="1061829"/>
              </a:xfrm>
              <a:prstGeom prst="rect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2100" b="1" dirty="0"/>
                  <a:t>Proof by Induction</a:t>
                </a:r>
                <a:endParaRPr lang="en-US" sz="2100" dirty="0"/>
              </a:p>
              <a:p>
                <a:r>
                  <a:rPr lang="en-US" sz="2000" dirty="0"/>
                  <a:t>Show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is true</a:t>
                </a:r>
              </a:p>
              <a:p>
                <a:r>
                  <a:rPr lang="en-US" sz="2000" dirty="0">
                    <a:ea typeface="Cambria Math" panose="02040503050406030204" pitchFamily="18" charset="0"/>
                  </a:rPr>
                  <a:t>Show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is also true</a:t>
                </a:r>
                <a:endParaRPr lang="en-US" sz="21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705978-1EC1-569D-C6A1-92A85AE0CE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185" y="2725824"/>
                <a:ext cx="3220398" cy="1061829"/>
              </a:xfrm>
              <a:prstGeom prst="rect">
                <a:avLst/>
              </a:prstGeom>
              <a:blipFill>
                <a:blip r:embed="rId8"/>
                <a:stretch>
                  <a:fillRect l="-1876" t="-2235" b="-5028"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579D636-3814-15FD-80DD-A55F76D1AD16}"/>
              </a:ext>
            </a:extLst>
          </p:cNvPr>
          <p:cNvSpPr txBox="1"/>
          <p:nvPr/>
        </p:nvSpPr>
        <p:spPr>
          <a:xfrm>
            <a:off x="2438120" y="4914893"/>
            <a:ext cx="7811666" cy="461665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square root of an even number is an even number.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F33A9-8F1C-7CA2-7E37-7AD22B2823D0}"/>
              </a:ext>
            </a:extLst>
          </p:cNvPr>
          <p:cNvSpPr txBox="1"/>
          <p:nvPr/>
        </p:nvSpPr>
        <p:spPr>
          <a:xfrm>
            <a:off x="2283580" y="4194713"/>
            <a:ext cx="76248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In each case, we will prove the following statement:</a:t>
            </a:r>
          </a:p>
        </p:txBody>
      </p:sp>
    </p:spTree>
    <p:extLst>
      <p:ext uri="{BB962C8B-B14F-4D97-AF65-F5344CB8AC3E}">
        <p14:creationId xmlns:p14="http://schemas.microsoft.com/office/powerpoint/2010/main" val="406119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Definitions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BF8535-D66F-CEB3-11A6-50BBE25FC587}"/>
                  </a:ext>
                </a:extLst>
              </p:cNvPr>
              <p:cNvSpPr txBox="1"/>
              <p:nvPr/>
            </p:nvSpPr>
            <p:spPr>
              <a:xfrm>
                <a:off x="191514" y="2731657"/>
                <a:ext cx="117818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 integer number ‘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 is even if and only if there exists an integer ‘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BF8535-D66F-CEB3-11A6-50BBE25FC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14" y="2731657"/>
                <a:ext cx="11781825" cy="461665"/>
              </a:xfrm>
              <a:prstGeom prst="rect">
                <a:avLst/>
              </a:prstGeom>
              <a:blipFill>
                <a:blip r:embed="rId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F24A52-E1B3-BB57-C537-1C1D2F12B358}"/>
                  </a:ext>
                </a:extLst>
              </p:cNvPr>
              <p:cNvSpPr txBox="1"/>
              <p:nvPr/>
            </p:nvSpPr>
            <p:spPr>
              <a:xfrm>
                <a:off x="127676" y="3883084"/>
                <a:ext cx="120643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 integer number ‘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 is odd if and only if there exists an integer ‘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+1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0F24A52-E1B3-BB57-C537-1C1D2F12B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76" y="3883084"/>
                <a:ext cx="12064324" cy="461665"/>
              </a:xfrm>
              <a:prstGeom prst="rect">
                <a:avLst/>
              </a:prstGeom>
              <a:blipFill>
                <a:blip r:embed="rId5"/>
                <a:stretch>
                  <a:fillRect t="-10526" r="-556" b="-2894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BCADF3-B58D-D8FF-2C2B-12912EB45D54}"/>
                  </a:ext>
                </a:extLst>
              </p:cNvPr>
              <p:cNvSpPr txBox="1"/>
              <p:nvPr/>
            </p:nvSpPr>
            <p:spPr>
              <a:xfrm>
                <a:off x="191514" y="5155234"/>
                <a:ext cx="1127038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 integer number ‘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 is the square of root of ‘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 if and only if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BCADF3-B58D-D8FF-2C2B-12912EB45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14" y="5155234"/>
                <a:ext cx="11270384" cy="461665"/>
              </a:xfrm>
              <a:prstGeom prst="rect">
                <a:avLst/>
              </a:prstGeom>
              <a:blipFill>
                <a:blip r:embed="rId6"/>
                <a:stretch>
                  <a:fillRect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7408617-F685-F197-CCD6-24DB75E07891}"/>
              </a:ext>
            </a:extLst>
          </p:cNvPr>
          <p:cNvSpPr txBox="1"/>
          <p:nvPr/>
        </p:nvSpPr>
        <p:spPr>
          <a:xfrm>
            <a:off x="708188" y="2239101"/>
            <a:ext cx="2479568" cy="46166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Definition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54A4FA-844F-8FCC-61A5-1F1097CFA2CA}"/>
              </a:ext>
            </a:extLst>
          </p:cNvPr>
          <p:cNvSpPr txBox="1"/>
          <p:nvPr/>
        </p:nvSpPr>
        <p:spPr>
          <a:xfrm>
            <a:off x="708188" y="3367732"/>
            <a:ext cx="2479568" cy="46166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Definition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FC5276-199E-C811-2400-89F73CFCD383}"/>
              </a:ext>
            </a:extLst>
          </p:cNvPr>
          <p:cNvSpPr txBox="1"/>
          <p:nvPr/>
        </p:nvSpPr>
        <p:spPr>
          <a:xfrm>
            <a:off x="708188" y="4519159"/>
            <a:ext cx="2479568" cy="461665"/>
          </a:xfrm>
          <a:prstGeom prst="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Definition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7E63BA-1F17-BC05-A34A-1F923441C342}"/>
              </a:ext>
            </a:extLst>
          </p:cNvPr>
          <p:cNvSpPr txBox="1"/>
          <p:nvPr/>
        </p:nvSpPr>
        <p:spPr>
          <a:xfrm>
            <a:off x="2438119" y="1390019"/>
            <a:ext cx="7715973" cy="461665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square root of an even number is an even number. </a:t>
            </a:r>
          </a:p>
        </p:txBody>
      </p:sp>
    </p:spTree>
    <p:extLst>
      <p:ext uri="{BB962C8B-B14F-4D97-AF65-F5344CB8AC3E}">
        <p14:creationId xmlns:p14="http://schemas.microsoft.com/office/powerpoint/2010/main" val="278423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Definitions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35CBAC-CA87-52D5-23EE-F26D84D4C56B}"/>
              </a:ext>
            </a:extLst>
          </p:cNvPr>
          <p:cNvSpPr txBox="1"/>
          <p:nvPr/>
        </p:nvSpPr>
        <p:spPr>
          <a:xfrm>
            <a:off x="2438119" y="1390019"/>
            <a:ext cx="7715973" cy="461665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square root of an even number is an even number.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8F00352-4B73-05E6-2556-F02E1659FAE3}"/>
                  </a:ext>
                </a:extLst>
              </p:cNvPr>
              <p:cNvSpPr txBox="1"/>
              <p:nvPr/>
            </p:nvSpPr>
            <p:spPr>
              <a:xfrm>
                <a:off x="2571144" y="3827081"/>
                <a:ext cx="7582948" cy="830997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1"/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The square root of ‘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 is an even number </a:t>
                </a:r>
              </a:p>
              <a:p>
                <a:pPr lvl="1"/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Then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‘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 is an even number. 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8F00352-4B73-05E6-2556-F02E1659F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144" y="3827081"/>
                <a:ext cx="7582948" cy="830997"/>
              </a:xfrm>
              <a:prstGeom prst="rect">
                <a:avLst/>
              </a:prstGeom>
              <a:blipFill>
                <a:blip r:embed="rId4"/>
                <a:stretch>
                  <a:fillRect t="-4348" b="-11594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F4C793E2-1F85-62E2-5835-9FE1E0043285}"/>
              </a:ext>
            </a:extLst>
          </p:cNvPr>
          <p:cNvSpPr txBox="1"/>
          <p:nvPr/>
        </p:nvSpPr>
        <p:spPr>
          <a:xfrm>
            <a:off x="4775177" y="2466239"/>
            <a:ext cx="26416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Can be rewritten as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81783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Direct Proofs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/>
              <p:nvPr/>
            </p:nvSpPr>
            <p:spPr>
              <a:xfrm>
                <a:off x="805122" y="2704537"/>
                <a:ext cx="382004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Assume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is even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22" y="2704537"/>
                <a:ext cx="3820041" cy="461665"/>
              </a:xfrm>
              <a:prstGeom prst="rect">
                <a:avLst/>
              </a:prstGeom>
              <a:blipFill>
                <a:blip r:embed="rId4"/>
                <a:stretch>
                  <a:fillRect l="-264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9DB5C15-9339-CB52-61E6-9D3FDA50D8B9}"/>
              </a:ext>
            </a:extLst>
          </p:cNvPr>
          <p:cNvSpPr txBox="1"/>
          <p:nvPr/>
        </p:nvSpPr>
        <p:spPr>
          <a:xfrm>
            <a:off x="2161456" y="1452161"/>
            <a:ext cx="7869087" cy="46166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The square root of an even number is an even number.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5B27BC-6982-835F-000B-22A5EADDA495}"/>
                  </a:ext>
                </a:extLst>
              </p:cNvPr>
              <p:cNvSpPr txBox="1"/>
              <p:nvPr/>
            </p:nvSpPr>
            <p:spPr>
              <a:xfrm>
                <a:off x="6661297" y="5102754"/>
                <a:ext cx="23403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5B27BC-6982-835F-000B-22A5EADDA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297" y="5102754"/>
                <a:ext cx="234038" cy="276999"/>
              </a:xfrm>
              <a:prstGeom prst="rect">
                <a:avLst/>
              </a:prstGeom>
              <a:blipFill>
                <a:blip r:embed="rId5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7D46AE-9754-DBCC-AAB3-134881F836E7}"/>
                  </a:ext>
                </a:extLst>
              </p:cNvPr>
              <p:cNvSpPr txBox="1"/>
              <p:nvPr/>
            </p:nvSpPr>
            <p:spPr>
              <a:xfrm>
                <a:off x="805121" y="3429000"/>
                <a:ext cx="529087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From </a:t>
                </a:r>
                <a:r>
                  <a:rPr lang="en-US" sz="2400" b="1" dirty="0"/>
                  <a:t>Definition 3</a:t>
                </a:r>
                <a:r>
                  <a:rPr lang="en-US" sz="2400" dirty="0"/>
                  <a:t>, we know that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7D46AE-9754-DBCC-AAB3-134881F83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21" y="3429000"/>
                <a:ext cx="5290879" cy="461665"/>
              </a:xfrm>
              <a:prstGeom prst="rect">
                <a:avLst/>
              </a:prstGeom>
              <a:blipFill>
                <a:blip r:embed="rId6"/>
                <a:stretch>
                  <a:fillRect l="-1914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718055-EB0C-4898-B3C3-1A5FDE6E7CCD}"/>
                  </a:ext>
                </a:extLst>
              </p:cNvPr>
              <p:cNvSpPr txBox="1"/>
              <p:nvPr/>
            </p:nvSpPr>
            <p:spPr>
              <a:xfrm>
                <a:off x="805120" y="4222311"/>
                <a:ext cx="308639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400" b="0" dirty="0"/>
                  <a:t>If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is an even number,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718055-EB0C-4898-B3C3-1A5FDE6E7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120" y="4222311"/>
                <a:ext cx="3086396" cy="461665"/>
              </a:xfrm>
              <a:prstGeom prst="rect">
                <a:avLst/>
              </a:prstGeom>
              <a:blipFill>
                <a:blip r:embed="rId7"/>
                <a:stretch>
                  <a:fillRect l="-3279" t="-8108" r="-410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700034-686D-AB21-5B25-B4CE4F0E8EF9}"/>
                  </a:ext>
                </a:extLst>
              </p:cNvPr>
              <p:cNvSpPr txBox="1"/>
              <p:nvPr/>
            </p:nvSpPr>
            <p:spPr>
              <a:xfrm>
                <a:off x="810437" y="5010422"/>
                <a:ext cx="585086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We have shown that</a:t>
                </a:r>
                <a14:m>
                  <m:oMath xmlns:m="http://schemas.openxmlformats.org/officeDocument/2006/math"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2400" dirty="0"/>
                  <a:t> is the square root of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l-GR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F700034-686D-AB21-5B25-B4CE4F0E8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37" y="5010422"/>
                <a:ext cx="5850860" cy="461665"/>
              </a:xfrm>
              <a:prstGeom prst="rect">
                <a:avLst/>
              </a:prstGeom>
              <a:blipFill>
                <a:blip r:embed="rId8"/>
                <a:stretch>
                  <a:fillRect l="-1515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F19D90-BD50-C23F-C326-BAE574B64678}"/>
                  </a:ext>
                </a:extLst>
              </p:cNvPr>
              <p:cNvSpPr txBox="1"/>
              <p:nvPr/>
            </p:nvSpPr>
            <p:spPr>
              <a:xfrm>
                <a:off x="3580480" y="4215030"/>
                <a:ext cx="448694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GB" sz="2400" b="0" dirty="0"/>
                  <a:t>  then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 =4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2(2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8F19D90-BD50-C23F-C326-BAE574B64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0480" y="4215030"/>
                <a:ext cx="4486941" cy="461665"/>
              </a:xfrm>
              <a:prstGeom prst="rect">
                <a:avLst/>
              </a:prstGeom>
              <a:blipFill>
                <a:blip r:embed="rId9"/>
                <a:stretch>
                  <a:fillRect t="-7895" r="-282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899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8" grpId="0"/>
      <p:bldP spid="10" grpId="0"/>
      <p:bldP spid="12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Proof by Contradiction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/>
              <p:nvPr/>
            </p:nvSpPr>
            <p:spPr>
              <a:xfrm>
                <a:off x="609600" y="2172765"/>
                <a:ext cx="7109637" cy="415498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100" dirty="0"/>
                  <a:t>Assume that the square root of an even number </a:t>
                </a:r>
                <a14:m>
                  <m:oMath xmlns:m="http://schemas.openxmlformats.org/officeDocument/2006/math">
                    <m:r>
                      <a:rPr lang="en-GB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100" dirty="0"/>
                  <a:t> is </a:t>
                </a:r>
                <a:r>
                  <a:rPr lang="en-US" sz="2100" b="1" dirty="0">
                    <a:solidFill>
                      <a:srgbClr val="FF0000"/>
                    </a:solidFill>
                  </a:rPr>
                  <a:t>NOT</a:t>
                </a:r>
                <a:r>
                  <a:rPr lang="en-US" sz="2100" dirty="0"/>
                  <a:t> even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72765"/>
                <a:ext cx="7109637" cy="415498"/>
              </a:xfrm>
              <a:prstGeom prst="rect">
                <a:avLst/>
              </a:prstGeom>
              <a:blipFill>
                <a:blip r:embed="rId4"/>
                <a:stretch>
                  <a:fillRect l="-709" t="-2703" b="-21622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9DB5C15-9339-CB52-61E6-9D3FDA50D8B9}"/>
              </a:ext>
            </a:extLst>
          </p:cNvPr>
          <p:cNvSpPr txBox="1"/>
          <p:nvPr/>
        </p:nvSpPr>
        <p:spPr>
          <a:xfrm>
            <a:off x="1243633" y="1297849"/>
            <a:ext cx="9704733" cy="461665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Assume: The square root of an even number is an even number.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5B27BC-6982-835F-000B-22A5EADDA495}"/>
                  </a:ext>
                </a:extLst>
              </p:cNvPr>
              <p:cNvSpPr txBox="1"/>
              <p:nvPr/>
            </p:nvSpPr>
            <p:spPr>
              <a:xfrm>
                <a:off x="3179443" y="5242353"/>
                <a:ext cx="23403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5B27BC-6982-835F-000B-22A5EADDA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9443" y="5242353"/>
                <a:ext cx="234038" cy="276999"/>
              </a:xfrm>
              <a:prstGeom prst="rect">
                <a:avLst/>
              </a:prstGeom>
              <a:blipFill>
                <a:blip r:embed="rId5"/>
                <a:stretch>
                  <a:fillRect l="-15789" r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F7D8D8-C1E5-CB33-6FA5-E74D8B496F57}"/>
                  </a:ext>
                </a:extLst>
              </p:cNvPr>
              <p:cNvSpPr txBox="1"/>
              <p:nvPr/>
            </p:nvSpPr>
            <p:spPr>
              <a:xfrm>
                <a:off x="609600" y="2801422"/>
                <a:ext cx="9136320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100" dirty="0"/>
                  <a:t>If the square root of </a:t>
                </a:r>
                <a14:m>
                  <m:oMath xmlns:m="http://schemas.openxmlformats.org/officeDocument/2006/math">
                    <m:r>
                      <a:rPr lang="en-GB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100" dirty="0"/>
                  <a:t> is </a:t>
                </a:r>
                <a:r>
                  <a:rPr lang="en-US" sz="2100" b="1" dirty="0">
                    <a:solidFill>
                      <a:srgbClr val="FF0000"/>
                    </a:solidFill>
                  </a:rPr>
                  <a:t>NOT</a:t>
                </a:r>
                <a:r>
                  <a:rPr lang="en-US" sz="2100" dirty="0"/>
                  <a:t> even, then no integer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100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1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GB" sz="2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1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F7D8D8-C1E5-CB33-6FA5-E74D8B496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801422"/>
                <a:ext cx="9136320" cy="415498"/>
              </a:xfrm>
              <a:prstGeom prst="rect">
                <a:avLst/>
              </a:prstGeom>
              <a:blipFill>
                <a:blip r:embed="rId6"/>
                <a:stretch>
                  <a:fillRect l="-833" t="-8824" b="-2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799320-4F48-7A54-D8CC-AA1E98EC8150}"/>
                  </a:ext>
                </a:extLst>
              </p:cNvPr>
              <p:cNvSpPr txBox="1"/>
              <p:nvPr/>
            </p:nvSpPr>
            <p:spPr>
              <a:xfrm>
                <a:off x="609601" y="3334102"/>
                <a:ext cx="4774905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100" dirty="0"/>
                  <a:t>But we already know that </a:t>
                </a:r>
                <a14:m>
                  <m:oMath xmlns:m="http://schemas.openxmlformats.org/officeDocument/2006/math">
                    <m:r>
                      <a:rPr lang="en-GB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GB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100" dirty="0"/>
                  <a:t>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100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GB" sz="21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21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sz="21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1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799320-4F48-7A54-D8CC-AA1E98EC8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1" y="3334102"/>
                <a:ext cx="4774905" cy="415498"/>
              </a:xfrm>
              <a:prstGeom prst="rect">
                <a:avLst/>
              </a:prstGeom>
              <a:blipFill>
                <a:blip r:embed="rId7"/>
                <a:stretch>
                  <a:fillRect l="-1596" t="-8824" b="-2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4524A6-A106-BAE0-CE85-1DB13F496F1E}"/>
                  </a:ext>
                </a:extLst>
              </p:cNvPr>
              <p:cNvSpPr txBox="1"/>
              <p:nvPr/>
            </p:nvSpPr>
            <p:spPr>
              <a:xfrm>
                <a:off x="609599" y="3964316"/>
                <a:ext cx="2782186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100" b="0" dirty="0">
                    <a:ea typeface="Cambria Math" panose="02040503050406030204" pitchFamily="18" charset="0"/>
                  </a:rPr>
                  <a:t>Shown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p>
                      <m:sSupPr>
                        <m:ctrlPr>
                          <a:rPr lang="en-GB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100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GB" sz="21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21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sz="21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1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4524A6-A106-BAE0-CE85-1DB13F496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3964316"/>
                <a:ext cx="2782186" cy="415498"/>
              </a:xfrm>
              <a:prstGeom prst="rect">
                <a:avLst/>
              </a:prstGeom>
              <a:blipFill>
                <a:blip r:embed="rId8"/>
                <a:stretch>
                  <a:fillRect l="-2740" t="-9091" b="-30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BFCF06-9472-FD23-A012-C20F4AADD588}"/>
                  </a:ext>
                </a:extLst>
              </p:cNvPr>
              <p:cNvSpPr txBox="1"/>
              <p:nvPr/>
            </p:nvSpPr>
            <p:spPr>
              <a:xfrm>
                <a:off x="609599" y="4547817"/>
                <a:ext cx="2782186" cy="415498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100" dirty="0"/>
                  <a:t>But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100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GB" sz="21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21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GB" sz="21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1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6BFCF06-9472-FD23-A012-C20F4AADD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4547817"/>
                <a:ext cx="2782186" cy="415498"/>
              </a:xfrm>
              <a:prstGeom prst="rect">
                <a:avLst/>
              </a:prstGeom>
              <a:blipFill>
                <a:blip r:embed="rId9"/>
                <a:stretch>
                  <a:fillRect l="-1794" t="-2703" b="-21622"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38107A-83A9-463C-769C-EB444EC4EDF0}"/>
                  </a:ext>
                </a:extLst>
              </p:cNvPr>
              <p:cNvSpPr txBox="1"/>
              <p:nvPr/>
            </p:nvSpPr>
            <p:spPr>
              <a:xfrm>
                <a:off x="609599" y="5173104"/>
                <a:ext cx="2558903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100" dirty="0"/>
                  <a:t>By default,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100" dirty="0"/>
                  <a:t> is even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38107A-83A9-463C-769C-EB444EC4E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" y="5173104"/>
                <a:ext cx="2558903" cy="415498"/>
              </a:xfrm>
              <a:prstGeom prst="rect">
                <a:avLst/>
              </a:prstGeom>
              <a:blipFill>
                <a:blip r:embed="rId10"/>
                <a:stretch>
                  <a:fillRect l="-2970" t="-8824" b="-2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A8C5945-2F09-4CDA-1437-D027A63D13C7}"/>
              </a:ext>
            </a:extLst>
          </p:cNvPr>
          <p:cNvCxnSpPr>
            <a:cxnSpLocks/>
            <a:stCxn id="13" idx="3"/>
            <a:endCxn id="15" idx="3"/>
          </p:cNvCxnSpPr>
          <p:nvPr/>
        </p:nvCxnSpPr>
        <p:spPr>
          <a:xfrm>
            <a:off x="3391785" y="4172065"/>
            <a:ext cx="12700" cy="583501"/>
          </a:xfrm>
          <a:prstGeom prst="bentConnector3">
            <a:avLst>
              <a:gd name="adj1" fmla="val 1800000"/>
            </a:avLst>
          </a:prstGeom>
          <a:ln w="3810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6D9FD7F-A6DE-7AC7-976E-71436BE90FCE}"/>
              </a:ext>
            </a:extLst>
          </p:cNvPr>
          <p:cNvSpPr txBox="1"/>
          <p:nvPr/>
        </p:nvSpPr>
        <p:spPr>
          <a:xfrm>
            <a:off x="3900512" y="4243055"/>
            <a:ext cx="1773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Contradict!</a:t>
            </a:r>
            <a:endParaRPr lang="en-PH" sz="2400" b="1" dirty="0"/>
          </a:p>
        </p:txBody>
      </p:sp>
      <p:pic>
        <p:nvPicPr>
          <p:cNvPr id="30" name="Graphic 29" descr="Close with solid fill">
            <a:extLst>
              <a:ext uri="{FF2B5EF4-FFF2-40B4-BE49-F238E27FC236}">
                <a16:creationId xmlns:a16="http://schemas.microsoft.com/office/drawing/2014/main" id="{163A9C11-A6B2-7683-F3B2-FB2E499AC4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19237" y="1993248"/>
            <a:ext cx="772910" cy="77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7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7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9" grpId="0"/>
      <p:bldP spid="11" grpId="0"/>
      <p:bldP spid="13" grpId="0"/>
      <p:bldP spid="15" grpId="0" animBg="1"/>
      <p:bldP spid="17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Proof by Induction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/>
              <p:nvPr/>
            </p:nvSpPr>
            <p:spPr>
              <a:xfrm>
                <a:off x="446048" y="2339141"/>
                <a:ext cx="11586118" cy="1061829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100" b="1" dirty="0"/>
                  <a:t>Basis case: </a:t>
                </a:r>
              </a:p>
              <a:p>
                <a:r>
                  <a:rPr lang="en-US" sz="2100" dirty="0"/>
                  <a:t>Consider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endParaRPr lang="en-US" sz="2100" i="1" dirty="0"/>
              </a:p>
              <a:p>
                <a:r>
                  <a:rPr lang="en-US" sz="2100" dirty="0"/>
                  <a:t>The squared value of 4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100" b="0" i="0" dirty="0" smtClean="0">
                        <a:latin typeface="Cambria Math" panose="02040503050406030204" pitchFamily="18" charset="0"/>
                      </a:rPr>
                      <m:t>which</m:t>
                    </m:r>
                    <m:r>
                      <a:rPr lang="en-GB" sz="21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100" b="0" i="0" dirty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GB" sz="21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1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1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GB" sz="21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100" b="0" i="1" smtClean="0">
                        <a:latin typeface="Cambria Math" panose="02040503050406030204" pitchFamily="18" charset="0"/>
                      </a:rPr>
                      <m:t>16</m:t>
                    </m:r>
                  </m:oMath>
                </a14:m>
                <a:r>
                  <a:rPr lang="en-US" sz="2100" dirty="0"/>
                  <a:t> is even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7E91CD-3482-885C-EF95-3B159020D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48" y="2339141"/>
                <a:ext cx="11586118" cy="1061829"/>
              </a:xfrm>
              <a:prstGeom prst="rect">
                <a:avLst/>
              </a:prstGeom>
              <a:blipFill>
                <a:blip r:embed="rId4"/>
                <a:stretch>
                  <a:fillRect l="-437" t="-1136" b="-7955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DB5C15-9339-CB52-61E6-9D3FDA50D8B9}"/>
                  </a:ext>
                </a:extLst>
              </p:cNvPr>
              <p:cNvSpPr txBox="1"/>
              <p:nvPr/>
            </p:nvSpPr>
            <p:spPr>
              <a:xfrm>
                <a:off x="2601022" y="1328429"/>
                <a:ext cx="6989956" cy="1200329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1"/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Proof: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 the propositional form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be </a:t>
                </a:r>
                <a:r>
                  <a:rPr lang="en-US" sz="2400" b="1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TRUE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when the squared value of an even number and its successor is even.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DB5C15-9339-CB52-61E6-9D3FDA50D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022" y="1328429"/>
                <a:ext cx="6989956" cy="1200329"/>
              </a:xfrm>
              <a:prstGeom prst="rect">
                <a:avLst/>
              </a:prstGeom>
              <a:blipFill>
                <a:blip r:embed="rId5"/>
                <a:stretch>
                  <a:fillRect t="-3061" b="-8163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6ABA98-98E6-B2FC-C6B4-DCADD4C5E505}"/>
                  </a:ext>
                </a:extLst>
              </p:cNvPr>
              <p:cNvSpPr txBox="1"/>
              <p:nvPr/>
            </p:nvSpPr>
            <p:spPr>
              <a:xfrm>
                <a:off x="446048" y="3596125"/>
                <a:ext cx="6656501" cy="415498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100" dirty="0"/>
                  <a:t>Assume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100" dirty="0"/>
                  <a:t> is </a:t>
                </a:r>
                <a:r>
                  <a:rPr lang="en-US" sz="2100" b="1" dirty="0">
                    <a:solidFill>
                      <a:srgbClr val="00B050"/>
                    </a:solidFill>
                  </a:rPr>
                  <a:t>TRUE</a:t>
                </a:r>
                <a:r>
                  <a:rPr lang="en-US" sz="2100" dirty="0"/>
                  <a:t> for some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100" dirty="0"/>
                  <a:t>, Then </a:t>
                </a:r>
                <a14:m>
                  <m:oMath xmlns:m="http://schemas.openxmlformats.org/officeDocument/2006/math">
                    <m:r>
                      <a:rPr lang="en-GB" sz="2100" b="0" i="1" smtClean="0">
                        <a:latin typeface="Cambria Math" panose="02040503050406030204" pitchFamily="18" charset="0"/>
                      </a:rPr>
                      <m:t>2(2</m:t>
                    </m:r>
                    <m:sSup>
                      <m:sSupPr>
                        <m:ctrlPr>
                          <a:rPr lang="en-GB" sz="2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100" dirty="0"/>
                  <a:t> is even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6ABA98-98E6-B2FC-C6B4-DCADD4C5E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48" y="3596125"/>
                <a:ext cx="6656501" cy="415498"/>
              </a:xfrm>
              <a:prstGeom prst="rect">
                <a:avLst/>
              </a:prstGeom>
              <a:blipFill>
                <a:blip r:embed="rId6"/>
                <a:stretch>
                  <a:fillRect l="-758" t="-2703" b="-21622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13596F-BDD9-D7F3-5783-7BE0B2A1F25C}"/>
                  </a:ext>
                </a:extLst>
              </p:cNvPr>
              <p:cNvSpPr txBox="1"/>
              <p:nvPr/>
            </p:nvSpPr>
            <p:spPr>
              <a:xfrm>
                <a:off x="446048" y="5372967"/>
                <a:ext cx="8017468" cy="40011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b="0" dirty="0">
                    <a:ea typeface="Cambria Math" panose="02040503050406030204" pitchFamily="18" charset="0"/>
                  </a:rPr>
                  <a:t>Claim: Since</a:t>
                </a:r>
                <a14:m>
                  <m:oMath xmlns:m="http://schemas.openxmlformats.org/officeDocument/2006/math">
                    <m:r>
                      <a:rPr lang="en-GB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i="1">
                        <a:latin typeface="Cambria Math" panose="02040503050406030204" pitchFamily="18" charset="0"/>
                      </a:rPr>
                      <m:t>2(2</m:t>
                    </m:r>
                    <m:sSup>
                      <m:sSup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even, adding 1 to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also gives an even number.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13596F-BDD9-D7F3-5783-7BE0B2A1F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48" y="5372967"/>
                <a:ext cx="8017468" cy="400110"/>
              </a:xfrm>
              <a:prstGeom prst="rect">
                <a:avLst/>
              </a:prstGeom>
              <a:blipFill>
                <a:blip r:embed="rId7"/>
                <a:stretch>
                  <a:fillRect l="-472" t="-2778" b="-16667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04DC8D-D908-4F06-C7E9-F7FEC91DFE7B}"/>
                  </a:ext>
                </a:extLst>
              </p:cNvPr>
              <p:cNvSpPr txBox="1"/>
              <p:nvPr/>
            </p:nvSpPr>
            <p:spPr>
              <a:xfrm>
                <a:off x="7849065" y="5434522"/>
                <a:ext cx="21514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F04DC8D-D908-4F06-C7E9-F7FEC91DF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065" y="5434522"/>
                <a:ext cx="215141" cy="276999"/>
              </a:xfrm>
              <a:prstGeom prst="rect">
                <a:avLst/>
              </a:prstGeom>
              <a:blipFill>
                <a:blip r:embed="rId8"/>
                <a:stretch>
                  <a:fillRect l="-22222"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690010AD-167E-6152-C8A9-C79E203ECD40}"/>
              </a:ext>
            </a:extLst>
          </p:cNvPr>
          <p:cNvGrpSpPr/>
          <p:nvPr/>
        </p:nvGrpSpPr>
        <p:grpSpPr>
          <a:xfrm>
            <a:off x="456704" y="4198742"/>
            <a:ext cx="3333505" cy="806479"/>
            <a:chOff x="456704" y="4198742"/>
            <a:chExt cx="3333505" cy="8064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3C8F750-CA71-E2DB-E95C-721B17EF9FE0}"/>
                </a:ext>
              </a:extLst>
            </p:cNvPr>
            <p:cNvSpPr txBox="1"/>
            <p:nvPr/>
          </p:nvSpPr>
          <p:spPr>
            <a:xfrm>
              <a:off x="456704" y="4244908"/>
              <a:ext cx="787328" cy="738664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/>
              <a:r>
                <a:rPr lang="en-US" sz="2100" i="1" dirty="0"/>
                <a:t>Base Case: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F054537-C5F4-1C45-38A6-8E0B2BFB9532}"/>
                    </a:ext>
                  </a:extLst>
                </p:cNvPr>
                <p:cNvSpPr txBox="1"/>
                <p:nvPr/>
              </p:nvSpPr>
              <p:spPr>
                <a:xfrm>
                  <a:off x="1367000" y="4198742"/>
                  <a:ext cx="1017701" cy="415498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100" i="1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F054537-C5F4-1C45-38A6-8E0B2BFB95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7000" y="4198742"/>
                  <a:ext cx="1017701" cy="41549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2A254E0-B959-C478-0837-C7A7A3C7D715}"/>
                    </a:ext>
                  </a:extLst>
                </p:cNvPr>
                <p:cNvSpPr txBox="1"/>
                <p:nvPr/>
              </p:nvSpPr>
              <p:spPr>
                <a:xfrm>
                  <a:off x="1380162" y="4589723"/>
                  <a:ext cx="2410047" cy="415498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2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1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1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GB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1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GB" sz="21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2100" i="1">
                            <a:latin typeface="Cambria Math" panose="02040503050406030204" pitchFamily="18" charset="0"/>
                          </a:rPr>
                          <m:t>2(2</m:t>
                        </m:r>
                        <m:sSup>
                          <m:sSupPr>
                            <m:ctrlPr>
                              <a:rPr lang="en-GB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1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100" i="1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2A254E0-B959-C478-0837-C7A7A3C7D7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0162" y="4589723"/>
                  <a:ext cx="2410047" cy="415498"/>
                </a:xfrm>
                <a:prstGeom prst="rect">
                  <a:avLst/>
                </a:prstGeom>
                <a:blipFill>
                  <a:blip r:embed="rId10"/>
                  <a:stretch>
                    <a:fillRect r="-518" b="-13889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A990413-964A-C931-D620-5E5980A9DACC}"/>
              </a:ext>
            </a:extLst>
          </p:cNvPr>
          <p:cNvGrpSpPr/>
          <p:nvPr/>
        </p:nvGrpSpPr>
        <p:grpSpPr>
          <a:xfrm>
            <a:off x="6196671" y="4176634"/>
            <a:ext cx="3713739" cy="823573"/>
            <a:chOff x="6196671" y="4176634"/>
            <a:chExt cx="3713739" cy="82357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EF015D6-C22E-D150-8DE4-C12B07921E99}"/>
                    </a:ext>
                  </a:extLst>
                </p:cNvPr>
                <p:cNvSpPr txBox="1"/>
                <p:nvPr/>
              </p:nvSpPr>
              <p:spPr>
                <a:xfrm>
                  <a:off x="7561025" y="4176634"/>
                  <a:ext cx="1681536" cy="415498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=2(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oMath>
                    </m:oMathPara>
                  </a14:m>
                  <a:endParaRPr lang="en-US" sz="2100" i="1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EF015D6-C22E-D150-8DE4-C12B07921E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1025" y="4176634"/>
                  <a:ext cx="1681536" cy="415498"/>
                </a:xfrm>
                <a:prstGeom prst="rect">
                  <a:avLst/>
                </a:prstGeom>
                <a:blipFill>
                  <a:blip r:embed="rId11"/>
                  <a:stretch>
                    <a:fillRect r="-730" b="-13889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A4216E3-E49C-E55F-EBC8-C94EBA6BCA3E}"/>
                    </a:ext>
                  </a:extLst>
                </p:cNvPr>
                <p:cNvSpPr txBox="1"/>
                <p:nvPr/>
              </p:nvSpPr>
              <p:spPr>
                <a:xfrm>
                  <a:off x="7500364" y="4584709"/>
                  <a:ext cx="2410046" cy="415498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GB" sz="21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1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=2(</m:t>
                        </m:r>
                        <m:r>
                          <a:rPr lang="en-GB" sz="2100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GB" sz="2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1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sz="21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2100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  <m:sup>
                            <m:r>
                              <a:rPr lang="en-GB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100" i="1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A4216E3-E49C-E55F-EBC8-C94EBA6BCA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0364" y="4584709"/>
                  <a:ext cx="2410046" cy="415498"/>
                </a:xfrm>
                <a:prstGeom prst="rect">
                  <a:avLst/>
                </a:prstGeom>
                <a:blipFill>
                  <a:blip r:embed="rId12"/>
                  <a:stretch>
                    <a:fillRect b="-10811"/>
                  </a:stretch>
                </a:blipFill>
                <a:ln w="38100"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6DDD714-D795-0445-60CE-04F07B4E9E32}"/>
                </a:ext>
              </a:extLst>
            </p:cNvPr>
            <p:cNvSpPr txBox="1"/>
            <p:nvPr/>
          </p:nvSpPr>
          <p:spPr>
            <a:xfrm>
              <a:off x="6196671" y="4220391"/>
              <a:ext cx="1265793" cy="738664"/>
            </a:xfrm>
            <a:prstGeom prst="rect">
              <a:avLst/>
            </a:prstGeom>
            <a:ln w="38100">
              <a:solidFill>
                <a:srgbClr val="7030A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/>
              <a:r>
                <a:rPr lang="en-US" sz="2100" i="1" dirty="0"/>
                <a:t>Induction Step: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052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rmAutofit fontScale="90000"/>
          </a:bodyPr>
          <a:lstStyle/>
          <a:p>
            <a:r>
              <a:rPr lang="en-PH" b="1" dirty="0"/>
              <a:t>Proof by Contrapositive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CCALCOMP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DB5C15-9339-CB52-61E6-9D3FDA50D8B9}"/>
                  </a:ext>
                </a:extLst>
              </p:cNvPr>
              <p:cNvSpPr txBox="1"/>
              <p:nvPr/>
            </p:nvSpPr>
            <p:spPr>
              <a:xfrm>
                <a:off x="3136280" y="1328429"/>
                <a:ext cx="7145404" cy="830997"/>
              </a:xfrm>
              <a:prstGeom prst="rect">
                <a:avLst/>
              </a:prstGeom>
              <a:ln w="381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1"/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The square root of ‘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 even number </a:t>
                </a:r>
              </a:p>
              <a:p>
                <a:pPr lvl="1"/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Then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‘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 is an even number.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9DB5C15-9339-CB52-61E6-9D3FDA50D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280" y="1328429"/>
                <a:ext cx="7145404" cy="830997"/>
              </a:xfrm>
              <a:prstGeom prst="rect">
                <a:avLst/>
              </a:prstGeom>
              <a:blipFill>
                <a:blip r:embed="rId4"/>
                <a:stretch>
                  <a:fillRect t="-4348" b="-11594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292703-449A-1904-C272-799B2D7A3B68}"/>
                  </a:ext>
                </a:extLst>
              </p:cNvPr>
              <p:cNvSpPr txBox="1"/>
              <p:nvPr/>
            </p:nvSpPr>
            <p:spPr>
              <a:xfrm>
                <a:off x="696948" y="1382290"/>
                <a:ext cx="2001647" cy="6309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⇒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3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292703-449A-1904-C272-799B2D7A3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48" y="1382290"/>
                <a:ext cx="2001647" cy="63094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F6D1FF-973D-1E97-3F36-C33E3D59E586}"/>
                  </a:ext>
                </a:extLst>
              </p:cNvPr>
              <p:cNvSpPr txBox="1"/>
              <p:nvPr/>
            </p:nvSpPr>
            <p:spPr>
              <a:xfrm>
                <a:off x="389361" y="2646522"/>
                <a:ext cx="2625741" cy="6309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⇒~</m:t>
                      </m:r>
                      <m:r>
                        <a:rPr lang="en-US" sz="3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35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F6D1FF-973D-1E97-3F36-C33E3D59E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61" y="2646522"/>
                <a:ext cx="2625741" cy="6309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7FCF71-3737-A0EE-F1C6-1DE2E6DB0FAC}"/>
                  </a:ext>
                </a:extLst>
              </p:cNvPr>
              <p:cNvSpPr txBox="1"/>
              <p:nvPr/>
            </p:nvSpPr>
            <p:spPr>
              <a:xfrm>
                <a:off x="3136280" y="2431079"/>
                <a:ext cx="7145404" cy="1200329"/>
              </a:xfrm>
              <a:prstGeom prst="rect">
                <a:avLst/>
              </a:prstGeom>
              <a:ln w="38100"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lvl="1"/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Contrapositive:</a:t>
                </a:r>
              </a:p>
              <a:p>
                <a:pPr lvl="1"/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If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‘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 is </a:t>
                </a:r>
                <a:r>
                  <a:rPr lang="en-US" sz="24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not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 even number</a:t>
                </a:r>
              </a:p>
              <a:p>
                <a:pPr lvl="1"/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Then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the square root of ‘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’ is </a:t>
                </a:r>
                <a:r>
                  <a:rPr lang="en-US" sz="2400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not </a:t>
                </a:r>
                <a:r>
                  <a:rPr lang="en-US" sz="24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an even number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27FCF71-3737-A0EE-F1C6-1DE2E6DB0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280" y="2431079"/>
                <a:ext cx="7145404" cy="1200329"/>
              </a:xfrm>
              <a:prstGeom prst="rect">
                <a:avLst/>
              </a:prstGeom>
              <a:blipFill>
                <a:blip r:embed="rId7"/>
                <a:stretch>
                  <a:fillRect t="-3061" b="-8163"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B20930-9A20-C907-D3D3-093D8B3FD2B9}"/>
                  </a:ext>
                </a:extLst>
              </p:cNvPr>
              <p:cNvSpPr txBox="1"/>
              <p:nvPr/>
            </p:nvSpPr>
            <p:spPr>
              <a:xfrm>
                <a:off x="866077" y="3928647"/>
                <a:ext cx="8171597" cy="415498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100" dirty="0"/>
                  <a:t>Assume that the a is even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2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100" dirty="0"/>
                  <a:t> is </a:t>
                </a:r>
                <a:r>
                  <a:rPr lang="en-US" sz="2100" b="1" dirty="0">
                    <a:solidFill>
                      <a:srgbClr val="FF0000"/>
                    </a:solidFill>
                  </a:rPr>
                  <a:t>not</a:t>
                </a:r>
                <a:r>
                  <a:rPr lang="en-US" sz="2100" dirty="0"/>
                  <a:t> odd. Then, </a:t>
                </a:r>
                <a14:m>
                  <m:oMath xmlns:m="http://schemas.openxmlformats.org/officeDocument/2006/math">
                    <m:r>
                      <a:rPr lang="en-US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∄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:</m:t>
                    </m:r>
                    <m:sSup>
                      <m:sSupPr>
                        <m:ctrlPr>
                          <a:rPr lang="en-GB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sz="21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en-GB" sz="21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1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7B20930-9A20-C907-D3D3-093D8B3FD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77" y="3928647"/>
                <a:ext cx="8171597" cy="415498"/>
              </a:xfrm>
              <a:prstGeom prst="rect">
                <a:avLst/>
              </a:prstGeom>
              <a:blipFill>
                <a:blip r:embed="rId8"/>
                <a:stretch>
                  <a:fillRect l="-617" t="-2703" b="-21622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417F4A-88BC-9B40-70D9-B5A555189910}"/>
                  </a:ext>
                </a:extLst>
              </p:cNvPr>
              <p:cNvSpPr txBox="1"/>
              <p:nvPr/>
            </p:nvSpPr>
            <p:spPr>
              <a:xfrm>
                <a:off x="866078" y="4372205"/>
                <a:ext cx="10887307" cy="766300"/>
              </a:xfrm>
              <a:prstGeom prst="rect">
                <a:avLst/>
              </a:prstGeom>
              <a:noFill/>
              <a:ln w="381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100" dirty="0"/>
                  <a:t>So…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1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sz="21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  <m:sup>
                        <m:r>
                          <a:rPr lang="en-GB" sz="21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100" dirty="0"/>
                  <a:t> does </a:t>
                </a:r>
                <a:r>
                  <a:rPr lang="en-US" sz="2100" b="1" dirty="0">
                    <a:solidFill>
                      <a:srgbClr val="FF0000"/>
                    </a:solidFill>
                  </a:rPr>
                  <a:t>not</a:t>
                </a:r>
                <a:r>
                  <a:rPr lang="en-US" sz="2100" dirty="0"/>
                  <a:t> hold for any integer </a:t>
                </a:r>
                <a14:m>
                  <m:oMath xmlns:m="http://schemas.openxmlformats.org/officeDocument/2006/math">
                    <m:r>
                      <a:rPr lang="en-US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100" dirty="0"/>
                  <a:t>. But</a:t>
                </a:r>
                <a14:m>
                  <m:oMath xmlns:m="http://schemas.openxmlformats.org/officeDocument/2006/math">
                    <m:r>
                      <a:rPr lang="en-GB" sz="2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GB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100" dirty="0"/>
                  <a:t>is the square of </a:t>
                </a:r>
                <a14:m>
                  <m:oMath xmlns:m="http://schemas.openxmlformats.org/officeDocument/2006/math">
                    <m:r>
                      <a:rPr lang="en-GB" sz="21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100" dirty="0"/>
              </a:p>
              <a:p>
                <a:r>
                  <a:rPr lang="en-US" sz="2100" dirty="0"/>
                  <a:t>This implies that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GB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sz="2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100" dirty="0"/>
                  <a:t> is </a:t>
                </a:r>
                <a:r>
                  <a:rPr lang="en-US" sz="2100" b="1" dirty="0">
                    <a:solidFill>
                      <a:srgbClr val="FF0000"/>
                    </a:solidFill>
                  </a:rPr>
                  <a:t>not</a:t>
                </a:r>
                <a:r>
                  <a:rPr lang="en-US" sz="2100" dirty="0"/>
                  <a:t> the square of </a:t>
                </a:r>
                <a14:m>
                  <m:oMath xmlns:m="http://schemas.openxmlformats.org/officeDocument/2006/math">
                    <m:r>
                      <a:rPr lang="en-GB" sz="21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100" dirty="0"/>
                  <a:t>. 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417F4A-88BC-9B40-70D9-B5A555189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78" y="4372205"/>
                <a:ext cx="10887307" cy="766300"/>
              </a:xfrm>
              <a:prstGeom prst="rect">
                <a:avLst/>
              </a:prstGeom>
              <a:blipFill>
                <a:blip r:embed="rId9"/>
                <a:stretch>
                  <a:fillRect l="-465" t="-1538" b="-7692"/>
                </a:stretch>
              </a:blipFill>
              <a:ln w="381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0873C7-C0F2-F0B7-3E0F-EEB79EBC40CE}"/>
                  </a:ext>
                </a:extLst>
              </p:cNvPr>
              <p:cNvSpPr txBox="1"/>
              <p:nvPr/>
            </p:nvSpPr>
            <p:spPr>
              <a:xfrm>
                <a:off x="389361" y="5169828"/>
                <a:ext cx="4405663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sz="2100" b="0" dirty="0">
                    <a:ea typeface="Cambria Math" panose="02040503050406030204" pitchFamily="18" charset="0"/>
                  </a:rPr>
                  <a:t>Shown:</a:t>
                </a:r>
                <a14:m>
                  <m:oMath xmlns:m="http://schemas.openxmlformats.org/officeDocument/2006/math">
                    <m:r>
                      <a:rPr lang="en-US" sz="2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⇒~</m:t>
                    </m:r>
                    <m:r>
                      <a:rPr lang="en-US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⇒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1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10873C7-C0F2-F0B7-3E0F-EEB79EBC4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61" y="5169828"/>
                <a:ext cx="4405663" cy="738664"/>
              </a:xfrm>
              <a:prstGeom prst="rect">
                <a:avLst/>
              </a:prstGeom>
              <a:blipFill>
                <a:blip r:embed="rId10"/>
                <a:stretch>
                  <a:fillRect t="-4959" b="-909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468460-F6E2-41F2-18EC-C75DF44E4594}"/>
                  </a:ext>
                </a:extLst>
              </p:cNvPr>
              <p:cNvSpPr txBox="1"/>
              <p:nvPr/>
            </p:nvSpPr>
            <p:spPr>
              <a:xfrm>
                <a:off x="2955607" y="5602303"/>
                <a:ext cx="36134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468460-F6E2-41F2-18EC-C75DF44E4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607" y="5602303"/>
                <a:ext cx="361345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66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/>
      <p:bldP spid="13" grpId="0"/>
      <p:bldP spid="14" grpId="0" animBg="1"/>
      <p:bldP spid="15" grpId="0" animBg="1"/>
      <p:bldP spid="16" grpId="0" animBg="1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0C03B0-3DE5-4BD9-B3BB-6E4919CD06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5518A6-09E4-4E11-AE7D-4C13722BEBC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6BFEDF5-8B64-4FF5-9637-4791A1C152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2976</TotalTime>
  <Words>626</Words>
  <Application>Microsoft Macintosh PowerPoint</Application>
  <PresentationFormat>Widescreen</PresentationFormat>
  <Paragraphs>97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More Examples of Proofs</vt:lpstr>
      <vt:lpstr>Proof Techniques</vt:lpstr>
      <vt:lpstr>Definitions</vt:lpstr>
      <vt:lpstr>Definitions</vt:lpstr>
      <vt:lpstr>Direct Proofs</vt:lpstr>
      <vt:lpstr>Proof by Contradiction</vt:lpstr>
      <vt:lpstr>Proof by Induction</vt:lpstr>
      <vt:lpstr>Proof by Contrapositive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401</cp:revision>
  <dcterms:created xsi:type="dcterms:W3CDTF">2022-05-11T03:47:05Z</dcterms:created>
  <dcterms:modified xsi:type="dcterms:W3CDTF">2024-04-23T07:15:14Z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</Properties>
</file>