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sldIdLst>
    <p:sldId id="257" r:id="rId5"/>
    <p:sldId id="366" r:id="rId6"/>
    <p:sldId id="383" r:id="rId7"/>
    <p:sldId id="372" r:id="rId8"/>
    <p:sldId id="370" r:id="rId9"/>
    <p:sldId id="367" r:id="rId10"/>
    <p:sldId id="369" r:id="rId11"/>
    <p:sldId id="271" r:id="rId12"/>
    <p:sldId id="374" r:id="rId13"/>
    <p:sldId id="375" r:id="rId14"/>
    <p:sldId id="376" r:id="rId15"/>
    <p:sldId id="377" r:id="rId16"/>
    <p:sldId id="337" r:id="rId17"/>
    <p:sldId id="358" r:id="rId18"/>
    <p:sldId id="361" r:id="rId19"/>
    <p:sldId id="359" r:id="rId20"/>
    <p:sldId id="363" r:id="rId21"/>
    <p:sldId id="384" r:id="rId22"/>
    <p:sldId id="349" r:id="rId23"/>
    <p:sldId id="350" r:id="rId24"/>
    <p:sldId id="351" r:id="rId25"/>
    <p:sldId id="353" r:id="rId26"/>
    <p:sldId id="352" r:id="rId27"/>
    <p:sldId id="385" r:id="rId28"/>
    <p:sldId id="343" r:id="rId29"/>
    <p:sldId id="355" r:id="rId30"/>
    <p:sldId id="354" r:id="rId31"/>
    <p:sldId id="356" r:id="rId32"/>
    <p:sldId id="365" r:id="rId33"/>
    <p:sldId id="382" r:id="rId34"/>
    <p:sldId id="386" r:id="rId35"/>
    <p:sldId id="378" r:id="rId36"/>
    <p:sldId id="379" r:id="rId37"/>
    <p:sldId id="380" r:id="rId38"/>
    <p:sldId id="38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7" autoAdjust="0"/>
    <p:restoredTop sz="94150" autoAdjust="0"/>
  </p:normalViewPr>
  <p:slideViewPr>
    <p:cSldViewPr snapToGrid="0">
      <p:cViewPr varScale="1">
        <p:scale>
          <a:sx n="90" d="100"/>
          <a:sy n="90" d="100"/>
        </p:scale>
        <p:origin x="21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4/4/24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74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7012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2727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1146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837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7892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106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3190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0603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6697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1599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9785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624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6903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8249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42434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5519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1539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92058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13993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5282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27948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63829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78546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19393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81749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99073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3825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2502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9193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410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586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3149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64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A Gentle Introduction to Graph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FAE42055-DE00-EDDC-53B9-428080B41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3" y="376016"/>
            <a:ext cx="9896439" cy="5358214"/>
          </a:xfrm>
          <a:prstGeom prst="rect">
            <a:avLst/>
          </a:prstGeom>
        </p:spPr>
      </p:pic>
      <p:pic>
        <p:nvPicPr>
          <p:cNvPr id="6" name="Picture 5" descr="A diagram of a graph&#10;&#10;Description automatically generated">
            <a:extLst>
              <a:ext uri="{FF2B5EF4-FFF2-40B4-BE49-F238E27FC236}">
                <a16:creationId xmlns:a16="http://schemas.microsoft.com/office/drawing/2014/main" id="{1662A123-A022-837E-C94A-DE1DFF307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80" y="376016"/>
            <a:ext cx="9896439" cy="535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8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3" name="Picture 2" descr="A drawing of yellow dots and lines&#10;&#10;Description automatically generated">
            <a:extLst>
              <a:ext uri="{FF2B5EF4-FFF2-40B4-BE49-F238E27FC236}">
                <a16:creationId xmlns:a16="http://schemas.microsoft.com/office/drawing/2014/main" id="{A04C65A5-41E5-D84C-EC45-B2BC91595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18" y="1072354"/>
            <a:ext cx="9403763" cy="37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0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5" name="Picture 4" descr="A graph of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8754B7AF-FA76-8D8F-44ED-01DD7ADCE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436" y="102550"/>
            <a:ext cx="6429127" cy="595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1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Terminologies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i="0" dirty="0">
                <a:effectLst/>
              </a:rPr>
              <a:t>Adjacency</a:t>
            </a:r>
          </a:p>
          <a:p>
            <a:pPr algn="l"/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i="0" dirty="0">
                <a:effectLst/>
              </a:rPr>
              <a:t>Path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12844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Adjacency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algn="l"/>
            <a:r>
              <a:rPr lang="en-US" sz="3000" b="0" i="0" dirty="0">
                <a:effectLst/>
              </a:rPr>
              <a:t>A vertex is said to be adjacent to another vertex if there is an edge connecting them.</a:t>
            </a: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85213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Adjacency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4DE7189C-46D5-1CEC-0343-DA82A45ED83D}"/>
              </a:ext>
            </a:extLst>
          </p:cNvPr>
          <p:cNvSpPr/>
          <p:nvPr/>
        </p:nvSpPr>
        <p:spPr>
          <a:xfrm>
            <a:off x="3816379" y="1832980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4F797AA4-0144-EFAA-412C-AB8089A85760}"/>
              </a:ext>
            </a:extLst>
          </p:cNvPr>
          <p:cNvSpPr/>
          <p:nvPr/>
        </p:nvSpPr>
        <p:spPr>
          <a:xfrm>
            <a:off x="798162" y="4740308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672742B4-2315-94DF-D033-6200C07D632D}"/>
              </a:ext>
            </a:extLst>
          </p:cNvPr>
          <p:cNvSpPr/>
          <p:nvPr/>
        </p:nvSpPr>
        <p:spPr>
          <a:xfrm>
            <a:off x="2463263" y="3513213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10E0BFDA-AFE4-3206-056E-092DFCD418F9}"/>
              </a:ext>
            </a:extLst>
          </p:cNvPr>
          <p:cNvSpPr/>
          <p:nvPr/>
        </p:nvSpPr>
        <p:spPr>
          <a:xfrm>
            <a:off x="798162" y="1838208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F0B7E-1E94-7926-728B-DB47DBFE3C5E}"/>
              </a:ext>
            </a:extLst>
          </p:cNvPr>
          <p:cNvSpPr txBox="1"/>
          <p:nvPr/>
        </p:nvSpPr>
        <p:spPr>
          <a:xfrm>
            <a:off x="4026461" y="1497311"/>
            <a:ext cx="4139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0BBA5-530D-A788-EA69-E0393EE95032}"/>
              </a:ext>
            </a:extLst>
          </p:cNvPr>
          <p:cNvSpPr txBox="1"/>
          <p:nvPr/>
        </p:nvSpPr>
        <p:spPr>
          <a:xfrm>
            <a:off x="1022733" y="5573729"/>
            <a:ext cx="3850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813BD-C62C-F004-CBBB-E150043F8951}"/>
              </a:ext>
            </a:extLst>
          </p:cNvPr>
          <p:cNvSpPr txBox="1"/>
          <p:nvPr/>
        </p:nvSpPr>
        <p:spPr>
          <a:xfrm>
            <a:off x="2724351" y="4286209"/>
            <a:ext cx="3866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54BAE9-9268-B195-48A5-6585E0932D6C}"/>
              </a:ext>
            </a:extLst>
          </p:cNvPr>
          <p:cNvSpPr txBox="1"/>
          <p:nvPr/>
        </p:nvSpPr>
        <p:spPr>
          <a:xfrm>
            <a:off x="1008243" y="1497312"/>
            <a:ext cx="4139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8B0ED4-B9B0-8262-FE29-FC8ECCF013BF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 flipV="1">
            <a:off x="1632323" y="2219478"/>
            <a:ext cx="2184056" cy="5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C2293F-680E-C4FE-4157-85EFE2C4ABA4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1510163" y="2498001"/>
            <a:ext cx="1075260" cy="112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5B8DC7-7B2E-77DC-D1CD-B4AB6066DE6F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1215243" y="2611204"/>
            <a:ext cx="0" cy="2129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029148-F085-F97B-6924-9504E04365B7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1632323" y="4173006"/>
            <a:ext cx="953100" cy="953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FEBC8C-C489-9DE6-A0AA-6CCEBCAA00F8}"/>
              </a:ext>
            </a:extLst>
          </p:cNvPr>
          <p:cNvSpPr txBox="1"/>
          <p:nvPr/>
        </p:nvSpPr>
        <p:spPr>
          <a:xfrm>
            <a:off x="5357372" y="1537909"/>
            <a:ext cx="6154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V1 is adjacent to V2, V3 and V4.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05FE21-CABC-6506-7245-B01B1662F793}"/>
              </a:ext>
            </a:extLst>
          </p:cNvPr>
          <p:cNvSpPr txBox="1"/>
          <p:nvPr/>
        </p:nvSpPr>
        <p:spPr>
          <a:xfrm>
            <a:off x="5357372" y="2231158"/>
            <a:ext cx="6154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V3 is not adjacent to V2.</a:t>
            </a:r>
          </a:p>
        </p:txBody>
      </p:sp>
    </p:spTree>
    <p:extLst>
      <p:ext uri="{BB962C8B-B14F-4D97-AF65-F5344CB8AC3E}">
        <p14:creationId xmlns:p14="http://schemas.microsoft.com/office/powerpoint/2010/main" val="28111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algn="l"/>
            <a:r>
              <a:rPr lang="en-US" sz="3000" b="0" i="0" dirty="0">
                <a:effectLst/>
              </a:rPr>
              <a:t>A sequence of edges that allows you to go from vertex A to vertex B is called a path.</a:t>
            </a: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1184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4DE7189C-46D5-1CEC-0343-DA82A45ED83D}"/>
              </a:ext>
            </a:extLst>
          </p:cNvPr>
          <p:cNvSpPr/>
          <p:nvPr/>
        </p:nvSpPr>
        <p:spPr>
          <a:xfrm>
            <a:off x="3816379" y="1832980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4F797AA4-0144-EFAA-412C-AB8089A85760}"/>
              </a:ext>
            </a:extLst>
          </p:cNvPr>
          <p:cNvSpPr/>
          <p:nvPr/>
        </p:nvSpPr>
        <p:spPr>
          <a:xfrm>
            <a:off x="798162" y="4740308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672742B4-2315-94DF-D033-6200C07D632D}"/>
              </a:ext>
            </a:extLst>
          </p:cNvPr>
          <p:cNvSpPr/>
          <p:nvPr/>
        </p:nvSpPr>
        <p:spPr>
          <a:xfrm>
            <a:off x="2463263" y="3513213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10E0BFDA-AFE4-3206-056E-092DFCD418F9}"/>
              </a:ext>
            </a:extLst>
          </p:cNvPr>
          <p:cNvSpPr/>
          <p:nvPr/>
        </p:nvSpPr>
        <p:spPr>
          <a:xfrm>
            <a:off x="798162" y="1838208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F0B7E-1E94-7926-728B-DB47DBFE3C5E}"/>
              </a:ext>
            </a:extLst>
          </p:cNvPr>
          <p:cNvSpPr txBox="1"/>
          <p:nvPr/>
        </p:nvSpPr>
        <p:spPr>
          <a:xfrm>
            <a:off x="4031137" y="1538535"/>
            <a:ext cx="6194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0BBA5-530D-A788-EA69-E0393EE95032}"/>
              </a:ext>
            </a:extLst>
          </p:cNvPr>
          <p:cNvSpPr txBox="1"/>
          <p:nvPr/>
        </p:nvSpPr>
        <p:spPr>
          <a:xfrm>
            <a:off x="1063912" y="5557901"/>
            <a:ext cx="56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813BD-C62C-F004-CBBB-E150043F8951}"/>
              </a:ext>
            </a:extLst>
          </p:cNvPr>
          <p:cNvSpPr txBox="1"/>
          <p:nvPr/>
        </p:nvSpPr>
        <p:spPr>
          <a:xfrm>
            <a:off x="2665671" y="4326741"/>
            <a:ext cx="4293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54BAE9-9268-B195-48A5-6585E0932D6C}"/>
              </a:ext>
            </a:extLst>
          </p:cNvPr>
          <p:cNvSpPr txBox="1"/>
          <p:nvPr/>
        </p:nvSpPr>
        <p:spPr>
          <a:xfrm>
            <a:off x="947552" y="1509815"/>
            <a:ext cx="5353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 V1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8B0ED4-B9B0-8262-FE29-FC8ECCF013BF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 flipV="1">
            <a:off x="1632323" y="2219478"/>
            <a:ext cx="2184056" cy="5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C2293F-680E-C4FE-4157-85EFE2C4ABA4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1510163" y="2498001"/>
            <a:ext cx="1075260" cy="112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5B8DC7-7B2E-77DC-D1CD-B4AB6066DE6F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1215243" y="2611204"/>
            <a:ext cx="0" cy="2129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029148-F085-F97B-6924-9504E04365B7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1632323" y="4173006"/>
            <a:ext cx="953100" cy="953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F29E3B-9236-07B3-E2F6-E211C7372BB9}"/>
              </a:ext>
            </a:extLst>
          </p:cNvPr>
          <p:cNvSpPr txBox="1"/>
          <p:nvPr/>
        </p:nvSpPr>
        <p:spPr>
          <a:xfrm>
            <a:off x="5357372" y="1537909"/>
            <a:ext cx="61547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Path from V4 to V2:</a:t>
            </a:r>
          </a:p>
          <a:p>
            <a:endParaRPr lang="en-PH" sz="3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EAC5DB-EF6E-36AB-F866-BDC690BBAA90}"/>
              </a:ext>
            </a:extLst>
          </p:cNvPr>
          <p:cNvSpPr txBox="1"/>
          <p:nvPr/>
        </p:nvSpPr>
        <p:spPr>
          <a:xfrm>
            <a:off x="5357371" y="2429225"/>
            <a:ext cx="4036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1. V4 to V1.</a:t>
            </a:r>
          </a:p>
          <a:p>
            <a:endParaRPr lang="en-PH" sz="3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B2DBD9-6395-176F-55D5-874EADEC9B15}"/>
              </a:ext>
            </a:extLst>
          </p:cNvPr>
          <p:cNvSpPr txBox="1"/>
          <p:nvPr/>
        </p:nvSpPr>
        <p:spPr>
          <a:xfrm>
            <a:off x="5357373" y="3330893"/>
            <a:ext cx="45703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2. V1 to V2.</a:t>
            </a:r>
          </a:p>
        </p:txBody>
      </p:sp>
    </p:spTree>
    <p:extLst>
      <p:ext uri="{BB962C8B-B14F-4D97-AF65-F5344CB8AC3E}">
        <p14:creationId xmlns:p14="http://schemas.microsoft.com/office/powerpoint/2010/main" val="410865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43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Introduction to Graph Theory</a:t>
            </a: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Graph Representation</a:t>
            </a:r>
          </a:p>
          <a:p>
            <a:pPr algn="l"/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Types of Graphs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Applications of Graphs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52657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Graph Representation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DC3A1-DF8D-749B-E5EC-6F134B76B5F4}"/>
              </a:ext>
            </a:extLst>
          </p:cNvPr>
          <p:cNvSpPr txBox="1"/>
          <p:nvPr/>
        </p:nvSpPr>
        <p:spPr>
          <a:xfrm>
            <a:off x="1524000" y="1924050"/>
            <a:ext cx="990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Adjacency Matrix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Adjacency List</a:t>
            </a:r>
          </a:p>
        </p:txBody>
      </p:sp>
    </p:spTree>
    <p:extLst>
      <p:ext uri="{BB962C8B-B14F-4D97-AF65-F5344CB8AC3E}">
        <p14:creationId xmlns:p14="http://schemas.microsoft.com/office/powerpoint/2010/main" val="39235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43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Introduction to Graph Theory</a:t>
            </a:r>
            <a:endParaRPr lang="en-US" sz="2800" b="1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Graph Representation</a:t>
            </a:r>
          </a:p>
          <a:p>
            <a:pPr algn="l"/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Types of Graphs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Applications of Graphs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6491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Adjacency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DC3A1-DF8D-749B-E5EC-6F134B76B5F4}"/>
              </a:ext>
            </a:extLst>
          </p:cNvPr>
          <p:cNvSpPr txBox="1"/>
          <p:nvPr/>
        </p:nvSpPr>
        <p:spPr>
          <a:xfrm>
            <a:off x="1524000" y="1924050"/>
            <a:ext cx="9906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  <a:latin typeface="+mj-lt"/>
              </a:rPr>
              <a:t>a </a:t>
            </a:r>
            <a:r>
              <a:rPr lang="en-US" sz="3000" dirty="0">
                <a:latin typeface="+mj-lt"/>
              </a:rPr>
              <a:t>two-dimensional</a:t>
            </a:r>
            <a:r>
              <a:rPr lang="en-US" sz="3000" b="0" i="0" dirty="0">
                <a:effectLst/>
                <a:latin typeface="+mj-lt"/>
              </a:rPr>
              <a:t> array of V x V vertices. Each row and column represent a vertex.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  <a:latin typeface="+mj-lt"/>
              </a:rPr>
              <a:t>a way of representing a graph as a matrix of Boolean (0’s and 1’s).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9518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Adjacency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81BB57-66A2-6699-3FAC-0B9D7F22A5F6}"/>
              </a:ext>
            </a:extLst>
          </p:cNvPr>
          <p:cNvSpPr txBox="1">
            <a:spLocks/>
          </p:cNvSpPr>
          <p:nvPr/>
        </p:nvSpPr>
        <p:spPr>
          <a:xfrm>
            <a:off x="4298868" y="2666012"/>
            <a:ext cx="6369132" cy="31410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10" name="Oval 9" descr="Man with facial hair">
            <a:extLst>
              <a:ext uri="{FF2B5EF4-FFF2-40B4-BE49-F238E27FC236}">
                <a16:creationId xmlns:a16="http://schemas.microsoft.com/office/drawing/2014/main" id="{C48B4329-E37B-01B0-7BB4-8C41976B2471}"/>
              </a:ext>
            </a:extLst>
          </p:cNvPr>
          <p:cNvSpPr/>
          <p:nvPr/>
        </p:nvSpPr>
        <p:spPr>
          <a:xfrm>
            <a:off x="4445771" y="1803545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Oval 12" descr="Man with facial hair">
            <a:extLst>
              <a:ext uri="{FF2B5EF4-FFF2-40B4-BE49-F238E27FC236}">
                <a16:creationId xmlns:a16="http://schemas.microsoft.com/office/drawing/2014/main" id="{E49FD855-F530-577D-2AD5-A7E179C62BAF}"/>
              </a:ext>
            </a:extLst>
          </p:cNvPr>
          <p:cNvSpPr/>
          <p:nvPr/>
        </p:nvSpPr>
        <p:spPr>
          <a:xfrm>
            <a:off x="1427554" y="4710873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Oval 17" descr="Man with facial hair">
            <a:extLst>
              <a:ext uri="{FF2B5EF4-FFF2-40B4-BE49-F238E27FC236}">
                <a16:creationId xmlns:a16="http://schemas.microsoft.com/office/drawing/2014/main" id="{FCDFD09A-EFA7-524C-97F7-6A80B2D950BE}"/>
              </a:ext>
            </a:extLst>
          </p:cNvPr>
          <p:cNvSpPr/>
          <p:nvPr/>
        </p:nvSpPr>
        <p:spPr>
          <a:xfrm>
            <a:off x="3092655" y="3483778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Oval 18" descr="Man with facial hair">
            <a:extLst>
              <a:ext uri="{FF2B5EF4-FFF2-40B4-BE49-F238E27FC236}">
                <a16:creationId xmlns:a16="http://schemas.microsoft.com/office/drawing/2014/main" id="{6264D36C-B2E0-6DE8-257A-F2803B1CDC8A}"/>
              </a:ext>
            </a:extLst>
          </p:cNvPr>
          <p:cNvSpPr/>
          <p:nvPr/>
        </p:nvSpPr>
        <p:spPr>
          <a:xfrm>
            <a:off x="1427554" y="1808773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5442E-7CF8-4524-01C8-B6549F63CC0D}"/>
              </a:ext>
            </a:extLst>
          </p:cNvPr>
          <p:cNvSpPr txBox="1"/>
          <p:nvPr/>
        </p:nvSpPr>
        <p:spPr>
          <a:xfrm>
            <a:off x="4704305" y="1484575"/>
            <a:ext cx="4499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C556F4-389A-B9DE-E176-E3F0FF3BC6EC}"/>
              </a:ext>
            </a:extLst>
          </p:cNvPr>
          <p:cNvSpPr txBox="1"/>
          <p:nvPr/>
        </p:nvSpPr>
        <p:spPr>
          <a:xfrm>
            <a:off x="1616779" y="5501600"/>
            <a:ext cx="56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AA86A6-C5E2-B413-A987-988C02BFD02A}"/>
              </a:ext>
            </a:extLst>
          </p:cNvPr>
          <p:cNvSpPr txBox="1"/>
          <p:nvPr/>
        </p:nvSpPr>
        <p:spPr>
          <a:xfrm>
            <a:off x="3255131" y="4324900"/>
            <a:ext cx="5092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A1C2AC-C84E-D0CC-19D0-1EE7DC76ACE6}"/>
              </a:ext>
            </a:extLst>
          </p:cNvPr>
          <p:cNvSpPr txBox="1"/>
          <p:nvPr/>
        </p:nvSpPr>
        <p:spPr>
          <a:xfrm>
            <a:off x="1619652" y="1469651"/>
            <a:ext cx="4499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7D4F6B-01BE-2AD6-E866-E120634572B5}"/>
              </a:ext>
            </a:extLst>
          </p:cNvPr>
          <p:cNvCxnSpPr>
            <a:cxnSpLocks/>
            <a:stCxn id="19" idx="6"/>
            <a:endCxn id="10" idx="2"/>
          </p:cNvCxnSpPr>
          <p:nvPr/>
        </p:nvCxnSpPr>
        <p:spPr>
          <a:xfrm flipV="1">
            <a:off x="2261715" y="2190043"/>
            <a:ext cx="2184056" cy="5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3491C1-45E3-E47B-6A18-4245F268D2B9}"/>
              </a:ext>
            </a:extLst>
          </p:cNvPr>
          <p:cNvCxnSpPr>
            <a:cxnSpLocks/>
            <a:stCxn id="19" idx="5"/>
            <a:endCxn id="18" idx="1"/>
          </p:cNvCxnSpPr>
          <p:nvPr/>
        </p:nvCxnSpPr>
        <p:spPr>
          <a:xfrm>
            <a:off x="2139555" y="2468566"/>
            <a:ext cx="1075260" cy="112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E55434-46DA-CDD4-00F5-D0C251A0070C}"/>
              </a:ext>
            </a:extLst>
          </p:cNvPr>
          <p:cNvCxnSpPr>
            <a:cxnSpLocks/>
            <a:stCxn id="19" idx="4"/>
            <a:endCxn id="13" idx="0"/>
          </p:cNvCxnSpPr>
          <p:nvPr/>
        </p:nvCxnSpPr>
        <p:spPr>
          <a:xfrm>
            <a:off x="1844635" y="2581769"/>
            <a:ext cx="0" cy="2129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06DBFB8-FA07-DD3B-E444-0B79A8AEB732}"/>
              </a:ext>
            </a:extLst>
          </p:cNvPr>
          <p:cNvCxnSpPr>
            <a:cxnSpLocks/>
            <a:stCxn id="13" idx="6"/>
            <a:endCxn id="18" idx="3"/>
          </p:cNvCxnSpPr>
          <p:nvPr/>
        </p:nvCxnSpPr>
        <p:spPr>
          <a:xfrm flipV="1">
            <a:off x="2261715" y="4143571"/>
            <a:ext cx="953100" cy="953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 53">
            <a:extLst>
              <a:ext uri="{FF2B5EF4-FFF2-40B4-BE49-F238E27FC236}">
                <a16:creationId xmlns:a16="http://schemas.microsoft.com/office/drawing/2014/main" id="{7D682AB2-7191-95C4-CFF5-F6EE2EAFC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429375"/>
              </p:ext>
            </p:extLst>
          </p:nvPr>
        </p:nvGraphicFramePr>
        <p:xfrm>
          <a:off x="6077603" y="1631234"/>
          <a:ext cx="5699800" cy="4400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960">
                  <a:extLst>
                    <a:ext uri="{9D8B030D-6E8A-4147-A177-3AD203B41FA5}">
                      <a16:colId xmlns:a16="http://schemas.microsoft.com/office/drawing/2014/main" val="2906951027"/>
                    </a:ext>
                  </a:extLst>
                </a:gridCol>
                <a:gridCol w="1139960">
                  <a:extLst>
                    <a:ext uri="{9D8B030D-6E8A-4147-A177-3AD203B41FA5}">
                      <a16:colId xmlns:a16="http://schemas.microsoft.com/office/drawing/2014/main" val="3737866443"/>
                    </a:ext>
                  </a:extLst>
                </a:gridCol>
                <a:gridCol w="1139960">
                  <a:extLst>
                    <a:ext uri="{9D8B030D-6E8A-4147-A177-3AD203B41FA5}">
                      <a16:colId xmlns:a16="http://schemas.microsoft.com/office/drawing/2014/main" val="990291761"/>
                    </a:ext>
                  </a:extLst>
                </a:gridCol>
                <a:gridCol w="1139960">
                  <a:extLst>
                    <a:ext uri="{9D8B030D-6E8A-4147-A177-3AD203B41FA5}">
                      <a16:colId xmlns:a16="http://schemas.microsoft.com/office/drawing/2014/main" val="2403306081"/>
                    </a:ext>
                  </a:extLst>
                </a:gridCol>
                <a:gridCol w="1139960">
                  <a:extLst>
                    <a:ext uri="{9D8B030D-6E8A-4147-A177-3AD203B41FA5}">
                      <a16:colId xmlns:a16="http://schemas.microsoft.com/office/drawing/2014/main" val="1444511119"/>
                    </a:ext>
                  </a:extLst>
                </a:gridCol>
              </a:tblGrid>
              <a:tr h="827780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Nica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Jonnah</a:t>
                      </a:r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Ronn</a:t>
                      </a:r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2915106"/>
                  </a:ext>
                </a:extLst>
              </a:tr>
              <a:tr h="893067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66810153"/>
                  </a:ext>
                </a:extLst>
              </a:tr>
              <a:tr h="893067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76417"/>
                  </a:ext>
                </a:extLst>
              </a:tr>
              <a:tr h="893067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794873"/>
                  </a:ext>
                </a:extLst>
              </a:tr>
              <a:tr h="893067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791742"/>
                  </a:ext>
                </a:extLst>
              </a:tr>
            </a:tbl>
          </a:graphicData>
        </a:graphic>
      </p:graphicFrame>
      <p:sp>
        <p:nvSpPr>
          <p:cNvPr id="54" name="Oval 53" descr="Man with facial hair">
            <a:extLst>
              <a:ext uri="{FF2B5EF4-FFF2-40B4-BE49-F238E27FC236}">
                <a16:creationId xmlns:a16="http://schemas.microsoft.com/office/drawing/2014/main" id="{B4DEBA4B-D1E9-FF93-E8B3-CD15DFD90D8B}"/>
              </a:ext>
            </a:extLst>
          </p:cNvPr>
          <p:cNvSpPr/>
          <p:nvPr/>
        </p:nvSpPr>
        <p:spPr>
          <a:xfrm>
            <a:off x="7365862" y="1549715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6" name="Oval 55" descr="Man with facial hair">
            <a:extLst>
              <a:ext uri="{FF2B5EF4-FFF2-40B4-BE49-F238E27FC236}">
                <a16:creationId xmlns:a16="http://schemas.microsoft.com/office/drawing/2014/main" id="{96AAEF5B-1E88-DB5E-B9E1-BA7A490D13EE}"/>
              </a:ext>
            </a:extLst>
          </p:cNvPr>
          <p:cNvSpPr/>
          <p:nvPr/>
        </p:nvSpPr>
        <p:spPr>
          <a:xfrm>
            <a:off x="6225787" y="2557753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7" name="Oval 56" descr="Man with facial hair">
            <a:extLst>
              <a:ext uri="{FF2B5EF4-FFF2-40B4-BE49-F238E27FC236}">
                <a16:creationId xmlns:a16="http://schemas.microsoft.com/office/drawing/2014/main" id="{493F9A98-A102-AEF2-F5DF-00864EBD1890}"/>
              </a:ext>
            </a:extLst>
          </p:cNvPr>
          <p:cNvSpPr/>
          <p:nvPr/>
        </p:nvSpPr>
        <p:spPr>
          <a:xfrm>
            <a:off x="8529594" y="1542421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8" name="Oval 57" descr="Man with facial hair">
            <a:extLst>
              <a:ext uri="{FF2B5EF4-FFF2-40B4-BE49-F238E27FC236}">
                <a16:creationId xmlns:a16="http://schemas.microsoft.com/office/drawing/2014/main" id="{C12BBD33-BAC1-AD2D-3713-730013866C4F}"/>
              </a:ext>
            </a:extLst>
          </p:cNvPr>
          <p:cNvSpPr/>
          <p:nvPr/>
        </p:nvSpPr>
        <p:spPr>
          <a:xfrm>
            <a:off x="9671092" y="1542872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9" name="Oval 58" descr="Man with facial hair">
            <a:extLst>
              <a:ext uri="{FF2B5EF4-FFF2-40B4-BE49-F238E27FC236}">
                <a16:creationId xmlns:a16="http://schemas.microsoft.com/office/drawing/2014/main" id="{5C36396B-BDF4-8CFA-BF34-CC593ED09F3B}"/>
              </a:ext>
            </a:extLst>
          </p:cNvPr>
          <p:cNvSpPr/>
          <p:nvPr/>
        </p:nvSpPr>
        <p:spPr>
          <a:xfrm>
            <a:off x="10834824" y="1575159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0" name="Oval 59" descr="Man with facial hair">
            <a:extLst>
              <a:ext uri="{FF2B5EF4-FFF2-40B4-BE49-F238E27FC236}">
                <a16:creationId xmlns:a16="http://schemas.microsoft.com/office/drawing/2014/main" id="{2DF3AE57-4144-3C5D-9B50-F42B0BB33F83}"/>
              </a:ext>
            </a:extLst>
          </p:cNvPr>
          <p:cNvSpPr/>
          <p:nvPr/>
        </p:nvSpPr>
        <p:spPr>
          <a:xfrm>
            <a:off x="6225786" y="5200292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1" name="Oval 60" descr="Man with facial hair">
            <a:extLst>
              <a:ext uri="{FF2B5EF4-FFF2-40B4-BE49-F238E27FC236}">
                <a16:creationId xmlns:a16="http://schemas.microsoft.com/office/drawing/2014/main" id="{11E1A65D-677F-A8BD-DD4B-8733844F23B9}"/>
              </a:ext>
            </a:extLst>
          </p:cNvPr>
          <p:cNvSpPr/>
          <p:nvPr/>
        </p:nvSpPr>
        <p:spPr>
          <a:xfrm>
            <a:off x="6225787" y="4320263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2" name="Oval 61" descr="Man with facial hair">
            <a:extLst>
              <a:ext uri="{FF2B5EF4-FFF2-40B4-BE49-F238E27FC236}">
                <a16:creationId xmlns:a16="http://schemas.microsoft.com/office/drawing/2014/main" id="{7B9F0B7C-FB88-5CC0-6671-240E9B94DE4B}"/>
              </a:ext>
            </a:extLst>
          </p:cNvPr>
          <p:cNvSpPr/>
          <p:nvPr/>
        </p:nvSpPr>
        <p:spPr>
          <a:xfrm>
            <a:off x="6225787" y="3439008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0861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Adjacency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DC3A1-DF8D-749B-E5EC-6F134B76B5F4}"/>
              </a:ext>
            </a:extLst>
          </p:cNvPr>
          <p:cNvSpPr txBox="1"/>
          <p:nvPr/>
        </p:nvSpPr>
        <p:spPr>
          <a:xfrm>
            <a:off x="1524000" y="1924050"/>
            <a:ext cx="990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  <a:latin typeface="+mj-lt"/>
              </a:rPr>
              <a:t>An adjacency list represents a graph as an array of linked lists.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  <a:latin typeface="+mj-lt"/>
              </a:rPr>
              <a:t>The index of the array represents a vertex and each element in its linked list represents the other vertices that form an edge with the vertex.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3895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Adjacency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81BB57-66A2-6699-3FAC-0B9D7F22A5F6}"/>
              </a:ext>
            </a:extLst>
          </p:cNvPr>
          <p:cNvSpPr txBox="1">
            <a:spLocks/>
          </p:cNvSpPr>
          <p:nvPr/>
        </p:nvSpPr>
        <p:spPr>
          <a:xfrm>
            <a:off x="4298868" y="2666012"/>
            <a:ext cx="6369132" cy="31410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10" name="Oval 9" descr="Man with facial hair">
            <a:extLst>
              <a:ext uri="{FF2B5EF4-FFF2-40B4-BE49-F238E27FC236}">
                <a16:creationId xmlns:a16="http://schemas.microsoft.com/office/drawing/2014/main" id="{C48B4329-E37B-01B0-7BB4-8C41976B2471}"/>
              </a:ext>
            </a:extLst>
          </p:cNvPr>
          <p:cNvSpPr/>
          <p:nvPr/>
        </p:nvSpPr>
        <p:spPr>
          <a:xfrm>
            <a:off x="4445771" y="1803545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Oval 12" descr="Man with facial hair">
            <a:extLst>
              <a:ext uri="{FF2B5EF4-FFF2-40B4-BE49-F238E27FC236}">
                <a16:creationId xmlns:a16="http://schemas.microsoft.com/office/drawing/2014/main" id="{E49FD855-F530-577D-2AD5-A7E179C62BAF}"/>
              </a:ext>
            </a:extLst>
          </p:cNvPr>
          <p:cNvSpPr/>
          <p:nvPr/>
        </p:nvSpPr>
        <p:spPr>
          <a:xfrm>
            <a:off x="1427554" y="4710873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Oval 17" descr="Man with facial hair">
            <a:extLst>
              <a:ext uri="{FF2B5EF4-FFF2-40B4-BE49-F238E27FC236}">
                <a16:creationId xmlns:a16="http://schemas.microsoft.com/office/drawing/2014/main" id="{FCDFD09A-EFA7-524C-97F7-6A80B2D950BE}"/>
              </a:ext>
            </a:extLst>
          </p:cNvPr>
          <p:cNvSpPr/>
          <p:nvPr/>
        </p:nvSpPr>
        <p:spPr>
          <a:xfrm>
            <a:off x="3092655" y="3483778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Oval 18" descr="Man with facial hair">
            <a:extLst>
              <a:ext uri="{FF2B5EF4-FFF2-40B4-BE49-F238E27FC236}">
                <a16:creationId xmlns:a16="http://schemas.microsoft.com/office/drawing/2014/main" id="{6264D36C-B2E0-6DE8-257A-F2803B1CDC8A}"/>
              </a:ext>
            </a:extLst>
          </p:cNvPr>
          <p:cNvSpPr/>
          <p:nvPr/>
        </p:nvSpPr>
        <p:spPr>
          <a:xfrm>
            <a:off x="1427554" y="1808773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5442E-7CF8-4524-01C8-B6549F63CC0D}"/>
              </a:ext>
            </a:extLst>
          </p:cNvPr>
          <p:cNvSpPr txBox="1"/>
          <p:nvPr/>
        </p:nvSpPr>
        <p:spPr>
          <a:xfrm>
            <a:off x="4647543" y="1480380"/>
            <a:ext cx="4306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C556F4-389A-B9DE-E176-E3F0FF3BC6EC}"/>
              </a:ext>
            </a:extLst>
          </p:cNvPr>
          <p:cNvSpPr txBox="1"/>
          <p:nvPr/>
        </p:nvSpPr>
        <p:spPr>
          <a:xfrm>
            <a:off x="1629326" y="5509195"/>
            <a:ext cx="4613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AA86A6-C5E2-B413-A987-988C02BFD02A}"/>
              </a:ext>
            </a:extLst>
          </p:cNvPr>
          <p:cNvSpPr txBox="1"/>
          <p:nvPr/>
        </p:nvSpPr>
        <p:spPr>
          <a:xfrm>
            <a:off x="3299251" y="4266116"/>
            <a:ext cx="4518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A1C2AC-C84E-D0CC-19D0-1EE7DC76ACE6}"/>
              </a:ext>
            </a:extLst>
          </p:cNvPr>
          <p:cNvSpPr txBox="1"/>
          <p:nvPr/>
        </p:nvSpPr>
        <p:spPr>
          <a:xfrm>
            <a:off x="1629326" y="1456063"/>
            <a:ext cx="4306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7D4F6B-01BE-2AD6-E866-E120634572B5}"/>
              </a:ext>
            </a:extLst>
          </p:cNvPr>
          <p:cNvCxnSpPr>
            <a:cxnSpLocks/>
            <a:stCxn id="19" idx="6"/>
            <a:endCxn id="10" idx="2"/>
          </p:cNvCxnSpPr>
          <p:nvPr/>
        </p:nvCxnSpPr>
        <p:spPr>
          <a:xfrm flipV="1">
            <a:off x="2261715" y="2190043"/>
            <a:ext cx="2184056" cy="5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3491C1-45E3-E47B-6A18-4245F268D2B9}"/>
              </a:ext>
            </a:extLst>
          </p:cNvPr>
          <p:cNvCxnSpPr>
            <a:cxnSpLocks/>
            <a:stCxn id="19" idx="5"/>
            <a:endCxn id="18" idx="1"/>
          </p:cNvCxnSpPr>
          <p:nvPr/>
        </p:nvCxnSpPr>
        <p:spPr>
          <a:xfrm>
            <a:off x="2139555" y="2468566"/>
            <a:ext cx="1075260" cy="112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E55434-46DA-CDD4-00F5-D0C251A0070C}"/>
              </a:ext>
            </a:extLst>
          </p:cNvPr>
          <p:cNvCxnSpPr>
            <a:cxnSpLocks/>
            <a:stCxn id="19" idx="4"/>
            <a:endCxn id="13" idx="0"/>
          </p:cNvCxnSpPr>
          <p:nvPr/>
        </p:nvCxnSpPr>
        <p:spPr>
          <a:xfrm>
            <a:off x="1844635" y="2581769"/>
            <a:ext cx="0" cy="2129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06DBFB8-FA07-DD3B-E444-0B79A8AEB732}"/>
              </a:ext>
            </a:extLst>
          </p:cNvPr>
          <p:cNvCxnSpPr>
            <a:cxnSpLocks/>
            <a:stCxn id="13" idx="6"/>
            <a:endCxn id="18" idx="3"/>
          </p:cNvCxnSpPr>
          <p:nvPr/>
        </p:nvCxnSpPr>
        <p:spPr>
          <a:xfrm flipV="1">
            <a:off x="2261715" y="4143571"/>
            <a:ext cx="953100" cy="953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DEB75A31-1C66-94DF-40AE-E3E7B78A5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590195"/>
              </p:ext>
            </p:extLst>
          </p:nvPr>
        </p:nvGraphicFramePr>
        <p:xfrm>
          <a:off x="5846249" y="1957402"/>
          <a:ext cx="1229773" cy="4387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773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</a:tblGrid>
              <a:tr h="438786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884B6212-6B7A-9BB5-6E82-906EF35D3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759693"/>
              </p:ext>
            </p:extLst>
          </p:nvPr>
        </p:nvGraphicFramePr>
        <p:xfrm>
          <a:off x="7463988" y="1959072"/>
          <a:ext cx="1080000" cy="450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50768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C0561AB2-1E7E-3705-8CC4-19519CF68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24341"/>
              </p:ext>
            </p:extLst>
          </p:nvPr>
        </p:nvGraphicFramePr>
        <p:xfrm>
          <a:off x="9014454" y="1957402"/>
          <a:ext cx="1116000" cy="462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62484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273A1697-62D7-0588-FA47-8E5EE6CD2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80282"/>
              </p:ext>
            </p:extLst>
          </p:nvPr>
        </p:nvGraphicFramePr>
        <p:xfrm>
          <a:off x="10600920" y="1957402"/>
          <a:ext cx="1080000" cy="45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52172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C5DED5-D4DA-7AFF-FACF-BF743FD17598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7076022" y="2176795"/>
            <a:ext cx="387966" cy="7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5FCE5B-226C-C3CC-311E-295F6AD5EE1D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8543988" y="2184456"/>
            <a:ext cx="470466" cy="4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41B965-6288-0E93-478E-9FCFFC24DE9D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10130454" y="2183488"/>
            <a:ext cx="470466" cy="5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8" name="Table 4">
            <a:extLst>
              <a:ext uri="{FF2B5EF4-FFF2-40B4-BE49-F238E27FC236}">
                <a16:creationId xmlns:a16="http://schemas.microsoft.com/office/drawing/2014/main" id="{2F8B5C34-7672-C443-2C93-62DA9DFD9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092852"/>
              </p:ext>
            </p:extLst>
          </p:nvPr>
        </p:nvGraphicFramePr>
        <p:xfrm>
          <a:off x="5846249" y="2771236"/>
          <a:ext cx="1229773" cy="4562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773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</a:tblGrid>
              <a:tr h="456231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69" name="Table 4">
            <a:extLst>
              <a:ext uri="{FF2B5EF4-FFF2-40B4-BE49-F238E27FC236}">
                <a16:creationId xmlns:a16="http://schemas.microsoft.com/office/drawing/2014/main" id="{4F4ED8C4-F929-9359-898C-243A664F8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80342"/>
              </p:ext>
            </p:extLst>
          </p:nvPr>
        </p:nvGraphicFramePr>
        <p:xfrm>
          <a:off x="7588250" y="2771236"/>
          <a:ext cx="1559933" cy="466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9933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66543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70" name="Table 4">
            <a:extLst>
              <a:ext uri="{FF2B5EF4-FFF2-40B4-BE49-F238E27FC236}">
                <a16:creationId xmlns:a16="http://schemas.microsoft.com/office/drawing/2014/main" id="{AF596C5C-8E48-BA08-F45E-61E94FC6B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39626"/>
              </p:ext>
            </p:extLst>
          </p:nvPr>
        </p:nvGraphicFramePr>
        <p:xfrm>
          <a:off x="9572454" y="2771236"/>
          <a:ext cx="1116000" cy="475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75045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F2CDAA2-AE3C-2076-A6E6-A01E89E5B959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076022" y="2999351"/>
            <a:ext cx="512228" cy="5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47FD2D4-D4E6-FE8A-E43C-C2BD631E72A9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9148183" y="3004507"/>
            <a:ext cx="424271" cy="4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3" name="Table 4">
            <a:extLst>
              <a:ext uri="{FF2B5EF4-FFF2-40B4-BE49-F238E27FC236}">
                <a16:creationId xmlns:a16="http://schemas.microsoft.com/office/drawing/2014/main" id="{F199601B-393A-9EF7-4749-F15A0887A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91504"/>
              </p:ext>
            </p:extLst>
          </p:nvPr>
        </p:nvGraphicFramePr>
        <p:xfrm>
          <a:off x="5846249" y="3649340"/>
          <a:ext cx="1229773" cy="4562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773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</a:tblGrid>
              <a:tr h="456231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84" name="Table 4">
            <a:extLst>
              <a:ext uri="{FF2B5EF4-FFF2-40B4-BE49-F238E27FC236}">
                <a16:creationId xmlns:a16="http://schemas.microsoft.com/office/drawing/2014/main" id="{6C4DF075-F2EA-14C2-5368-1C78A5C11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323505"/>
              </p:ext>
            </p:extLst>
          </p:nvPr>
        </p:nvGraphicFramePr>
        <p:xfrm>
          <a:off x="7463986" y="3649340"/>
          <a:ext cx="1684197" cy="466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4197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66543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85" name="Table 4">
            <a:extLst>
              <a:ext uri="{FF2B5EF4-FFF2-40B4-BE49-F238E27FC236}">
                <a16:creationId xmlns:a16="http://schemas.microsoft.com/office/drawing/2014/main" id="{70961F04-B9F7-9D4B-EFE7-B16EA51C8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365506"/>
              </p:ext>
            </p:extLst>
          </p:nvPr>
        </p:nvGraphicFramePr>
        <p:xfrm>
          <a:off x="9572454" y="3649340"/>
          <a:ext cx="1116000" cy="475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75045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9F1A30A-1BC2-C628-A7B9-DB2CE19FAC55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7076022" y="3877455"/>
            <a:ext cx="387964" cy="5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7E92BE0-4B93-753F-33BC-1156354B2575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>
            <a:off x="9148183" y="3882611"/>
            <a:ext cx="424271" cy="4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0" name="Table 4">
            <a:extLst>
              <a:ext uri="{FF2B5EF4-FFF2-40B4-BE49-F238E27FC236}">
                <a16:creationId xmlns:a16="http://schemas.microsoft.com/office/drawing/2014/main" id="{7CB5109B-5182-D006-0691-328EA004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804664"/>
              </p:ext>
            </p:extLst>
          </p:nvPr>
        </p:nvGraphicFramePr>
        <p:xfrm>
          <a:off x="5846249" y="4545029"/>
          <a:ext cx="1229773" cy="455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773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</a:tblGrid>
              <a:tr h="455686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91" name="Table 4">
            <a:extLst>
              <a:ext uri="{FF2B5EF4-FFF2-40B4-BE49-F238E27FC236}">
                <a16:creationId xmlns:a16="http://schemas.microsoft.com/office/drawing/2014/main" id="{B37D6668-02F4-70B9-2A12-31C2D6AB3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222191"/>
              </p:ext>
            </p:extLst>
          </p:nvPr>
        </p:nvGraphicFramePr>
        <p:xfrm>
          <a:off x="7471456" y="4541376"/>
          <a:ext cx="1684197" cy="455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4197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55686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7F5414-9466-8DE2-FFDA-DD73AC87E04C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 flipV="1">
            <a:off x="7076022" y="4769219"/>
            <a:ext cx="395434" cy="3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Oval 94" descr="Man with facial hair">
            <a:extLst>
              <a:ext uri="{FF2B5EF4-FFF2-40B4-BE49-F238E27FC236}">
                <a16:creationId xmlns:a16="http://schemas.microsoft.com/office/drawing/2014/main" id="{D3A83AB9-5218-73A4-277E-87FD600511D2}"/>
              </a:ext>
            </a:extLst>
          </p:cNvPr>
          <p:cNvSpPr/>
          <p:nvPr/>
        </p:nvSpPr>
        <p:spPr>
          <a:xfrm>
            <a:off x="6248540" y="1972575"/>
            <a:ext cx="430572" cy="40518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9" name="Oval 98" descr="Man with facial hair">
            <a:extLst>
              <a:ext uri="{FF2B5EF4-FFF2-40B4-BE49-F238E27FC236}">
                <a16:creationId xmlns:a16="http://schemas.microsoft.com/office/drawing/2014/main" id="{5BD7092C-24FA-9830-AD5F-E5DD7D545DB0}"/>
              </a:ext>
            </a:extLst>
          </p:cNvPr>
          <p:cNvSpPr/>
          <p:nvPr/>
        </p:nvSpPr>
        <p:spPr>
          <a:xfrm>
            <a:off x="6259741" y="2801336"/>
            <a:ext cx="371337" cy="393398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7" name="Oval 106" descr="Man with facial hair">
            <a:extLst>
              <a:ext uri="{FF2B5EF4-FFF2-40B4-BE49-F238E27FC236}">
                <a16:creationId xmlns:a16="http://schemas.microsoft.com/office/drawing/2014/main" id="{B56B56C6-E8FB-6442-6A9B-640C4C233069}"/>
              </a:ext>
            </a:extLst>
          </p:cNvPr>
          <p:cNvSpPr/>
          <p:nvPr/>
        </p:nvSpPr>
        <p:spPr>
          <a:xfrm>
            <a:off x="7666285" y="1984358"/>
            <a:ext cx="371337" cy="393398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2" name="Oval 111" descr="Man with facial hair">
            <a:extLst>
              <a:ext uri="{FF2B5EF4-FFF2-40B4-BE49-F238E27FC236}">
                <a16:creationId xmlns:a16="http://schemas.microsoft.com/office/drawing/2014/main" id="{E9F6C2E9-3C13-B2D5-5DEA-684B9C0563D4}"/>
              </a:ext>
            </a:extLst>
          </p:cNvPr>
          <p:cNvSpPr/>
          <p:nvPr/>
        </p:nvSpPr>
        <p:spPr>
          <a:xfrm>
            <a:off x="9191993" y="1979290"/>
            <a:ext cx="412868" cy="42808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6" name="Oval 115" descr="Man with facial hair">
            <a:extLst>
              <a:ext uri="{FF2B5EF4-FFF2-40B4-BE49-F238E27FC236}">
                <a16:creationId xmlns:a16="http://schemas.microsoft.com/office/drawing/2014/main" id="{9C2D2040-401A-80DD-936F-4EC829643911}"/>
              </a:ext>
            </a:extLst>
          </p:cNvPr>
          <p:cNvSpPr/>
          <p:nvPr/>
        </p:nvSpPr>
        <p:spPr>
          <a:xfrm>
            <a:off x="10778459" y="1979290"/>
            <a:ext cx="420051" cy="422493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0" name="Oval 119" descr="Man with facial hair">
            <a:extLst>
              <a:ext uri="{FF2B5EF4-FFF2-40B4-BE49-F238E27FC236}">
                <a16:creationId xmlns:a16="http://schemas.microsoft.com/office/drawing/2014/main" id="{A3C2629E-C1D2-33C6-A1F2-4FBCFF002DB3}"/>
              </a:ext>
            </a:extLst>
          </p:cNvPr>
          <p:cNvSpPr/>
          <p:nvPr/>
        </p:nvSpPr>
        <p:spPr>
          <a:xfrm>
            <a:off x="8003988" y="2792711"/>
            <a:ext cx="430572" cy="40518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2" name="Oval 121" descr="Man with facial hair">
            <a:extLst>
              <a:ext uri="{FF2B5EF4-FFF2-40B4-BE49-F238E27FC236}">
                <a16:creationId xmlns:a16="http://schemas.microsoft.com/office/drawing/2014/main" id="{12091CCB-EEC2-6D0F-A810-9DC77FBFBA41}"/>
              </a:ext>
            </a:extLst>
          </p:cNvPr>
          <p:cNvSpPr/>
          <p:nvPr/>
        </p:nvSpPr>
        <p:spPr>
          <a:xfrm>
            <a:off x="9771341" y="2799387"/>
            <a:ext cx="412868" cy="42808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3" name="Oval 122" descr="Man with facial hair">
            <a:extLst>
              <a:ext uri="{FF2B5EF4-FFF2-40B4-BE49-F238E27FC236}">
                <a16:creationId xmlns:a16="http://schemas.microsoft.com/office/drawing/2014/main" id="{7C157A45-C36B-BECD-6D1E-D1D166E0961B}"/>
              </a:ext>
            </a:extLst>
          </p:cNvPr>
          <p:cNvSpPr/>
          <p:nvPr/>
        </p:nvSpPr>
        <p:spPr>
          <a:xfrm>
            <a:off x="6238883" y="3675311"/>
            <a:ext cx="412868" cy="43026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5" name="Oval 124" descr="Man with facial hair">
            <a:extLst>
              <a:ext uri="{FF2B5EF4-FFF2-40B4-BE49-F238E27FC236}">
                <a16:creationId xmlns:a16="http://schemas.microsoft.com/office/drawing/2014/main" id="{5D4C508A-2C67-D1F6-BE35-A5D5B7F48B08}"/>
              </a:ext>
            </a:extLst>
          </p:cNvPr>
          <p:cNvSpPr/>
          <p:nvPr/>
        </p:nvSpPr>
        <p:spPr>
          <a:xfrm>
            <a:off x="8003988" y="3675260"/>
            <a:ext cx="430572" cy="40518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9" name="Oval 128" descr="Man with facial hair">
            <a:extLst>
              <a:ext uri="{FF2B5EF4-FFF2-40B4-BE49-F238E27FC236}">
                <a16:creationId xmlns:a16="http://schemas.microsoft.com/office/drawing/2014/main" id="{E4DDA676-1ADD-0752-F0BF-A06B13C203E7}"/>
              </a:ext>
            </a:extLst>
          </p:cNvPr>
          <p:cNvSpPr/>
          <p:nvPr/>
        </p:nvSpPr>
        <p:spPr>
          <a:xfrm>
            <a:off x="9792106" y="3679490"/>
            <a:ext cx="371337" cy="393398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0" name="Oval 129" descr="Man with facial hair">
            <a:extLst>
              <a:ext uri="{FF2B5EF4-FFF2-40B4-BE49-F238E27FC236}">
                <a16:creationId xmlns:a16="http://schemas.microsoft.com/office/drawing/2014/main" id="{6242DA78-E46D-E034-C4A8-79CDA829228F}"/>
              </a:ext>
            </a:extLst>
          </p:cNvPr>
          <p:cNvSpPr/>
          <p:nvPr/>
        </p:nvSpPr>
        <p:spPr>
          <a:xfrm>
            <a:off x="6251109" y="4567574"/>
            <a:ext cx="420051" cy="422493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3" name="Oval 132" descr="Man with facial hair">
            <a:extLst>
              <a:ext uri="{FF2B5EF4-FFF2-40B4-BE49-F238E27FC236}">
                <a16:creationId xmlns:a16="http://schemas.microsoft.com/office/drawing/2014/main" id="{4DC42E3C-93B7-0D4C-E3BC-6927CA7394BD}"/>
              </a:ext>
            </a:extLst>
          </p:cNvPr>
          <p:cNvSpPr/>
          <p:nvPr/>
        </p:nvSpPr>
        <p:spPr>
          <a:xfrm>
            <a:off x="8003988" y="4575710"/>
            <a:ext cx="430572" cy="40518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5476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9" grpId="0" animBg="1"/>
      <p:bldP spid="107" grpId="0" animBg="1"/>
      <p:bldP spid="112" grpId="0" animBg="1"/>
      <p:bldP spid="116" grpId="0" animBg="1"/>
      <p:bldP spid="120" grpId="0" animBg="1"/>
      <p:bldP spid="122" grpId="0" animBg="1"/>
      <p:bldP spid="123" grpId="0" animBg="1"/>
      <p:bldP spid="125" grpId="0" animBg="1"/>
      <p:bldP spid="129" grpId="0" animBg="1"/>
      <p:bldP spid="130" grpId="0" animBg="1"/>
      <p:bldP spid="1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43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Introduction to Graph Theory</a:t>
            </a: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Graph Representation</a:t>
            </a:r>
          </a:p>
          <a:p>
            <a:pPr algn="l"/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Types of Graphs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Applications of Graphs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49408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Directed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algn="l"/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A7346F93-790B-1EC2-278A-94EAF33254F3}"/>
              </a:ext>
            </a:extLst>
          </p:cNvPr>
          <p:cNvSpPr/>
          <p:nvPr/>
        </p:nvSpPr>
        <p:spPr>
          <a:xfrm>
            <a:off x="4181176" y="2621675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E2880160-A708-DDFE-BAB7-5E721D530BB2}"/>
              </a:ext>
            </a:extLst>
          </p:cNvPr>
          <p:cNvSpPr/>
          <p:nvPr/>
        </p:nvSpPr>
        <p:spPr>
          <a:xfrm>
            <a:off x="7139861" y="2621675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810938-D108-3666-9B72-6DB236838091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5378760" y="3149625"/>
            <a:ext cx="176110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67B85C-A625-E584-D1B6-7779BFF34EF7}"/>
              </a:ext>
            </a:extLst>
          </p:cNvPr>
          <p:cNvSpPr txBox="1"/>
          <p:nvPr/>
        </p:nvSpPr>
        <p:spPr>
          <a:xfrm>
            <a:off x="1565665" y="1573094"/>
            <a:ext cx="64749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+mj-lt"/>
              </a:rPr>
              <a:t> A graph in which edge has a direction.</a:t>
            </a:r>
            <a:endParaRPr lang="en-PH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80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Undirected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7833B1D3-CBC2-915E-14FF-145B286C3660}"/>
              </a:ext>
            </a:extLst>
          </p:cNvPr>
          <p:cNvSpPr/>
          <p:nvPr/>
        </p:nvSpPr>
        <p:spPr>
          <a:xfrm>
            <a:off x="7468117" y="3012587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EB7364CF-B1CE-7C7D-268C-4739F8715C60}"/>
              </a:ext>
            </a:extLst>
          </p:cNvPr>
          <p:cNvSpPr/>
          <p:nvPr/>
        </p:nvSpPr>
        <p:spPr>
          <a:xfrm>
            <a:off x="3876846" y="3012587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298A14-CFC6-3335-D32B-8EA9701F96B6}"/>
              </a:ext>
            </a:extLst>
          </p:cNvPr>
          <p:cNvCxnSpPr>
            <a:cxnSpLocks/>
            <a:stCxn id="6" idx="6"/>
            <a:endCxn id="3" idx="2"/>
          </p:cNvCxnSpPr>
          <p:nvPr/>
        </p:nvCxnSpPr>
        <p:spPr>
          <a:xfrm>
            <a:off x="5074430" y="3540537"/>
            <a:ext cx="23936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E5F9C4-64EE-6D7D-0046-AB83926E53C7}"/>
              </a:ext>
            </a:extLst>
          </p:cNvPr>
          <p:cNvSpPr txBox="1"/>
          <p:nvPr/>
        </p:nvSpPr>
        <p:spPr>
          <a:xfrm>
            <a:off x="1565665" y="1573094"/>
            <a:ext cx="84800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+mj-lt"/>
              </a:rPr>
              <a:t> A graph in which edge does not have any direction.</a:t>
            </a:r>
            <a:endParaRPr lang="en-PH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968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Connected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7833B1D3-CBC2-915E-14FF-145B286C3660}"/>
              </a:ext>
            </a:extLst>
          </p:cNvPr>
          <p:cNvSpPr/>
          <p:nvPr/>
        </p:nvSpPr>
        <p:spPr>
          <a:xfrm>
            <a:off x="8310157" y="3519011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EB7364CF-B1CE-7C7D-268C-4739F8715C60}"/>
              </a:ext>
            </a:extLst>
          </p:cNvPr>
          <p:cNvSpPr/>
          <p:nvPr/>
        </p:nvSpPr>
        <p:spPr>
          <a:xfrm>
            <a:off x="5497208" y="4717370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298A14-CFC6-3335-D32B-8EA9701F96B6}"/>
              </a:ext>
            </a:extLst>
          </p:cNvPr>
          <p:cNvCxnSpPr>
            <a:cxnSpLocks/>
            <a:stCxn id="17" idx="6"/>
            <a:endCxn id="3" idx="1"/>
          </p:cNvCxnSpPr>
          <p:nvPr/>
        </p:nvCxnSpPr>
        <p:spPr>
          <a:xfrm>
            <a:off x="6694792" y="2764159"/>
            <a:ext cx="1790747" cy="909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E5F9C4-64EE-6D7D-0046-AB83926E53C7}"/>
              </a:ext>
            </a:extLst>
          </p:cNvPr>
          <p:cNvSpPr txBox="1"/>
          <p:nvPr/>
        </p:nvSpPr>
        <p:spPr>
          <a:xfrm>
            <a:off x="1253287" y="1451275"/>
            <a:ext cx="9897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+mj-lt"/>
              </a:rPr>
              <a:t> </a:t>
            </a:r>
            <a:r>
              <a:rPr lang="en-US" sz="3000" i="0" dirty="0">
                <a:solidFill>
                  <a:srgbClr val="273239"/>
                </a:solidFill>
                <a:effectLst/>
                <a:latin typeface="+mj-lt"/>
              </a:rPr>
              <a:t>A graph where every node can be visited from other nodes.</a:t>
            </a:r>
            <a:endParaRPr lang="en-PH" sz="3000" dirty="0">
              <a:latin typeface="+mj-lt"/>
            </a:endParaRPr>
          </a:p>
        </p:txBody>
      </p:sp>
      <p:sp>
        <p:nvSpPr>
          <p:cNvPr id="16" name="Oval 15" descr="Man with facial hair">
            <a:extLst>
              <a:ext uri="{FF2B5EF4-FFF2-40B4-BE49-F238E27FC236}">
                <a16:creationId xmlns:a16="http://schemas.microsoft.com/office/drawing/2014/main" id="{B23EC308-470E-635D-1E58-304324FFB81C}"/>
              </a:ext>
            </a:extLst>
          </p:cNvPr>
          <p:cNvSpPr/>
          <p:nvPr/>
        </p:nvSpPr>
        <p:spPr>
          <a:xfrm>
            <a:off x="2581899" y="3519788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 descr="Man with facial hair">
            <a:extLst>
              <a:ext uri="{FF2B5EF4-FFF2-40B4-BE49-F238E27FC236}">
                <a16:creationId xmlns:a16="http://schemas.microsoft.com/office/drawing/2014/main" id="{E1BCA476-829C-97B1-095F-D305D6DFC465}"/>
              </a:ext>
            </a:extLst>
          </p:cNvPr>
          <p:cNvSpPr/>
          <p:nvPr/>
        </p:nvSpPr>
        <p:spPr>
          <a:xfrm>
            <a:off x="5497208" y="2236209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86FCC4-E112-8525-5207-59CA2E4D0071}"/>
              </a:ext>
            </a:extLst>
          </p:cNvPr>
          <p:cNvCxnSpPr>
            <a:cxnSpLocks/>
            <a:stCxn id="16" idx="5"/>
            <a:endCxn id="6" idx="2"/>
          </p:cNvCxnSpPr>
          <p:nvPr/>
        </p:nvCxnSpPr>
        <p:spPr>
          <a:xfrm>
            <a:off x="3604101" y="4421055"/>
            <a:ext cx="1893107" cy="8242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CC9A9B-AB90-5601-7431-489D050E1029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3604101" y="2871416"/>
            <a:ext cx="1893107" cy="8030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044CBE-13CB-3DE1-88EE-C0D3015D2ECE}"/>
              </a:ext>
            </a:extLst>
          </p:cNvPr>
          <p:cNvCxnSpPr>
            <a:cxnSpLocks/>
            <a:stCxn id="3" idx="3"/>
            <a:endCxn id="6" idx="6"/>
          </p:cNvCxnSpPr>
          <p:nvPr/>
        </p:nvCxnSpPr>
        <p:spPr>
          <a:xfrm flipH="1">
            <a:off x="6694792" y="4420278"/>
            <a:ext cx="1790747" cy="8250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3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Disconnected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7833B1D3-CBC2-915E-14FF-145B286C3660}"/>
              </a:ext>
            </a:extLst>
          </p:cNvPr>
          <p:cNvSpPr/>
          <p:nvPr/>
        </p:nvSpPr>
        <p:spPr>
          <a:xfrm>
            <a:off x="8310157" y="3519011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EB7364CF-B1CE-7C7D-268C-4739F8715C60}"/>
              </a:ext>
            </a:extLst>
          </p:cNvPr>
          <p:cNvSpPr/>
          <p:nvPr/>
        </p:nvSpPr>
        <p:spPr>
          <a:xfrm>
            <a:off x="5497208" y="4717370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5F9C4-64EE-6D7D-0046-AB83926E53C7}"/>
              </a:ext>
            </a:extLst>
          </p:cNvPr>
          <p:cNvSpPr txBox="1"/>
          <p:nvPr/>
        </p:nvSpPr>
        <p:spPr>
          <a:xfrm>
            <a:off x="1253286" y="1451275"/>
            <a:ext cx="105270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+mj-lt"/>
              </a:rPr>
              <a:t> A graph in which at least one node is not reachable from a node.</a:t>
            </a:r>
            <a:endParaRPr lang="en-PH" sz="3000" dirty="0">
              <a:latin typeface="+mj-lt"/>
            </a:endParaRPr>
          </a:p>
        </p:txBody>
      </p:sp>
      <p:sp>
        <p:nvSpPr>
          <p:cNvPr id="16" name="Oval 15" descr="Man with facial hair">
            <a:extLst>
              <a:ext uri="{FF2B5EF4-FFF2-40B4-BE49-F238E27FC236}">
                <a16:creationId xmlns:a16="http://schemas.microsoft.com/office/drawing/2014/main" id="{B23EC308-470E-635D-1E58-304324FFB81C}"/>
              </a:ext>
            </a:extLst>
          </p:cNvPr>
          <p:cNvSpPr/>
          <p:nvPr/>
        </p:nvSpPr>
        <p:spPr>
          <a:xfrm>
            <a:off x="2581899" y="3519788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 descr="Man with facial hair">
            <a:extLst>
              <a:ext uri="{FF2B5EF4-FFF2-40B4-BE49-F238E27FC236}">
                <a16:creationId xmlns:a16="http://schemas.microsoft.com/office/drawing/2014/main" id="{E1BCA476-829C-97B1-095F-D305D6DFC465}"/>
              </a:ext>
            </a:extLst>
          </p:cNvPr>
          <p:cNvSpPr/>
          <p:nvPr/>
        </p:nvSpPr>
        <p:spPr>
          <a:xfrm>
            <a:off x="5497208" y="2236209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CC9A9B-AB90-5601-7431-489D050E1029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3604101" y="2871416"/>
            <a:ext cx="1893107" cy="8030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044CBE-13CB-3DE1-88EE-C0D3015D2ECE}"/>
              </a:ext>
            </a:extLst>
          </p:cNvPr>
          <p:cNvCxnSpPr>
            <a:cxnSpLocks/>
            <a:stCxn id="3" idx="2"/>
            <a:endCxn id="6" idx="7"/>
          </p:cNvCxnSpPr>
          <p:nvPr/>
        </p:nvCxnSpPr>
        <p:spPr>
          <a:xfrm flipH="1">
            <a:off x="6519410" y="4046961"/>
            <a:ext cx="1790747" cy="8250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68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6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Complete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7833B1D3-CBC2-915E-14FF-145B286C3660}"/>
              </a:ext>
            </a:extLst>
          </p:cNvPr>
          <p:cNvSpPr/>
          <p:nvPr/>
        </p:nvSpPr>
        <p:spPr>
          <a:xfrm>
            <a:off x="8310157" y="3519011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EB7364CF-B1CE-7C7D-268C-4739F8715C60}"/>
              </a:ext>
            </a:extLst>
          </p:cNvPr>
          <p:cNvSpPr/>
          <p:nvPr/>
        </p:nvSpPr>
        <p:spPr>
          <a:xfrm>
            <a:off x="5497208" y="4717370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298A14-CFC6-3335-D32B-8EA9701F96B6}"/>
              </a:ext>
            </a:extLst>
          </p:cNvPr>
          <p:cNvCxnSpPr>
            <a:cxnSpLocks/>
            <a:stCxn id="17" idx="6"/>
            <a:endCxn id="3" idx="1"/>
          </p:cNvCxnSpPr>
          <p:nvPr/>
        </p:nvCxnSpPr>
        <p:spPr>
          <a:xfrm>
            <a:off x="6694792" y="2764159"/>
            <a:ext cx="1790747" cy="909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E5F9C4-64EE-6D7D-0046-AB83926E53C7}"/>
              </a:ext>
            </a:extLst>
          </p:cNvPr>
          <p:cNvSpPr txBox="1"/>
          <p:nvPr/>
        </p:nvSpPr>
        <p:spPr>
          <a:xfrm>
            <a:off x="1253286" y="1451275"/>
            <a:ext cx="99436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+mj-lt"/>
              </a:rPr>
              <a:t> A graph in which each node has edges to all other nodes</a:t>
            </a:r>
            <a:endParaRPr lang="en-PH" sz="3000" dirty="0">
              <a:latin typeface="+mj-lt"/>
            </a:endParaRPr>
          </a:p>
        </p:txBody>
      </p:sp>
      <p:sp>
        <p:nvSpPr>
          <p:cNvPr id="16" name="Oval 15" descr="Man with facial hair">
            <a:extLst>
              <a:ext uri="{FF2B5EF4-FFF2-40B4-BE49-F238E27FC236}">
                <a16:creationId xmlns:a16="http://schemas.microsoft.com/office/drawing/2014/main" id="{B23EC308-470E-635D-1E58-304324FFB81C}"/>
              </a:ext>
            </a:extLst>
          </p:cNvPr>
          <p:cNvSpPr/>
          <p:nvPr/>
        </p:nvSpPr>
        <p:spPr>
          <a:xfrm>
            <a:off x="2581899" y="3519788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 descr="Man with facial hair">
            <a:extLst>
              <a:ext uri="{FF2B5EF4-FFF2-40B4-BE49-F238E27FC236}">
                <a16:creationId xmlns:a16="http://schemas.microsoft.com/office/drawing/2014/main" id="{E1BCA476-829C-97B1-095F-D305D6DFC465}"/>
              </a:ext>
            </a:extLst>
          </p:cNvPr>
          <p:cNvSpPr/>
          <p:nvPr/>
        </p:nvSpPr>
        <p:spPr>
          <a:xfrm>
            <a:off x="5497208" y="2236209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86FCC4-E112-8525-5207-59CA2E4D0071}"/>
              </a:ext>
            </a:extLst>
          </p:cNvPr>
          <p:cNvCxnSpPr>
            <a:cxnSpLocks/>
            <a:stCxn id="16" idx="5"/>
            <a:endCxn id="6" idx="2"/>
          </p:cNvCxnSpPr>
          <p:nvPr/>
        </p:nvCxnSpPr>
        <p:spPr>
          <a:xfrm>
            <a:off x="3604101" y="4421055"/>
            <a:ext cx="1893107" cy="8242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CC9A9B-AB90-5601-7431-489D050E1029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3604101" y="2871416"/>
            <a:ext cx="1893107" cy="8030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044CBE-13CB-3DE1-88EE-C0D3015D2ECE}"/>
              </a:ext>
            </a:extLst>
          </p:cNvPr>
          <p:cNvCxnSpPr>
            <a:cxnSpLocks/>
            <a:stCxn id="3" idx="3"/>
            <a:endCxn id="6" idx="6"/>
          </p:cNvCxnSpPr>
          <p:nvPr/>
        </p:nvCxnSpPr>
        <p:spPr>
          <a:xfrm flipH="1">
            <a:off x="6694792" y="4420278"/>
            <a:ext cx="1790747" cy="8250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97A531-FE5E-A69D-A9D8-7A37BA8D87A8}"/>
              </a:ext>
            </a:extLst>
          </p:cNvPr>
          <p:cNvCxnSpPr>
            <a:cxnSpLocks/>
            <a:stCxn id="16" idx="6"/>
            <a:endCxn id="3" idx="2"/>
          </p:cNvCxnSpPr>
          <p:nvPr/>
        </p:nvCxnSpPr>
        <p:spPr>
          <a:xfrm flipV="1">
            <a:off x="3779483" y="4046961"/>
            <a:ext cx="4530674" cy="7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D649C6-8E1A-BA5C-3691-59334F7DF0B7}"/>
              </a:ext>
            </a:extLst>
          </p:cNvPr>
          <p:cNvCxnSpPr>
            <a:cxnSpLocks/>
            <a:stCxn id="17" idx="4"/>
            <a:endCxn id="6" idx="0"/>
          </p:cNvCxnSpPr>
          <p:nvPr/>
        </p:nvCxnSpPr>
        <p:spPr>
          <a:xfrm>
            <a:off x="6096000" y="3292109"/>
            <a:ext cx="0" cy="14252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58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Graph Theory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694944" y="1542211"/>
            <a:ext cx="1107033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u="none" strike="noStrike" dirty="0">
                <a:solidFill>
                  <a:srgbClr val="242424"/>
                </a:solidFill>
                <a:effectLst/>
              </a:rPr>
              <a:t>Computer science loves to borrow stuff. More specifically, it has borrowed a lot of concepts from logic and mathematics. </a:t>
            </a:r>
          </a:p>
          <a:p>
            <a:pPr algn="l"/>
            <a:endParaRPr lang="en-PH" sz="2400" dirty="0">
              <a:solidFill>
                <a:srgbClr val="242424"/>
              </a:solidFill>
            </a:endParaRPr>
          </a:p>
          <a:p>
            <a:pPr algn="l"/>
            <a:r>
              <a:rPr lang="en-PH" sz="2400" b="0" i="0" u="none" strike="noStrike" dirty="0">
                <a:solidFill>
                  <a:srgbClr val="242424"/>
                </a:solidFill>
                <a:effectLst/>
              </a:rPr>
              <a:t>As it turns out, this is the case with </a:t>
            </a:r>
            <a:r>
              <a:rPr lang="en-PH" sz="2400" b="1" i="0" u="none" strike="noStrike" dirty="0">
                <a:solidFill>
                  <a:srgbClr val="0070C0"/>
                </a:solidFill>
                <a:effectLst/>
              </a:rPr>
              <a:t>graphs</a:t>
            </a:r>
            <a:r>
              <a:rPr lang="en-PH" sz="2400" b="0" i="0" u="none" strike="noStrike" dirty="0">
                <a:solidFill>
                  <a:srgbClr val="242424"/>
                </a:solidFill>
                <a:effectLst/>
              </a:rPr>
              <a:t>.</a:t>
            </a:r>
          </a:p>
          <a:p>
            <a:pPr algn="l"/>
            <a:endParaRPr lang="en-PH" sz="2400" b="0" i="0" u="none" strike="noStrike" dirty="0">
              <a:solidFill>
                <a:srgbClr val="242424"/>
              </a:solidFill>
              <a:effectLst/>
            </a:endParaRPr>
          </a:p>
          <a:p>
            <a:pPr algn="l"/>
            <a:r>
              <a:rPr lang="en-PH" sz="2400" b="0" i="0" u="none" strike="noStrike" dirty="0">
                <a:solidFill>
                  <a:srgbClr val="242424"/>
                </a:solidFill>
                <a:effectLst/>
              </a:rPr>
              <a:t>Graph data structures as we know them to be computer science actually came from math, and the study of graphs, which is referred to as </a:t>
            </a:r>
            <a:r>
              <a:rPr lang="en-PH" sz="2400" b="1" i="0" u="none" strike="noStrike" dirty="0">
                <a:solidFill>
                  <a:srgbClr val="0070C0"/>
                </a:solidFill>
                <a:effectLst/>
              </a:rPr>
              <a:t>graph theory</a:t>
            </a:r>
            <a:r>
              <a:rPr lang="en-PH" sz="2400" b="0" i="0" u="none" strike="noStrike" dirty="0">
                <a:solidFill>
                  <a:srgbClr val="242424"/>
                </a:solidFill>
                <a:effectLst/>
              </a:rPr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6161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Weighted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7833B1D3-CBC2-915E-14FF-145B286C3660}"/>
              </a:ext>
            </a:extLst>
          </p:cNvPr>
          <p:cNvSpPr/>
          <p:nvPr/>
        </p:nvSpPr>
        <p:spPr>
          <a:xfrm>
            <a:off x="8310157" y="3519011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EB7364CF-B1CE-7C7D-268C-4739F8715C60}"/>
              </a:ext>
            </a:extLst>
          </p:cNvPr>
          <p:cNvSpPr/>
          <p:nvPr/>
        </p:nvSpPr>
        <p:spPr>
          <a:xfrm>
            <a:off x="5497208" y="4717370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5F9C4-64EE-6D7D-0046-AB83926E53C7}"/>
              </a:ext>
            </a:extLst>
          </p:cNvPr>
          <p:cNvSpPr txBox="1"/>
          <p:nvPr/>
        </p:nvSpPr>
        <p:spPr>
          <a:xfrm>
            <a:off x="1253286" y="1297770"/>
            <a:ext cx="9943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PH" sz="2400" dirty="0"/>
              <a:t>In a weighted graph, </a:t>
            </a:r>
            <a:r>
              <a:rPr lang="en-PH" sz="2400" b="1" dirty="0"/>
              <a:t>each edge is assigned with some value </a:t>
            </a:r>
            <a:r>
              <a:rPr lang="en-PH" sz="2400" dirty="0"/>
              <a:t>such as length or weight. The weight of an edge </a:t>
            </a:r>
            <a:r>
              <a:rPr lang="en-PH" sz="2400" i="1" dirty="0"/>
              <a:t>e</a:t>
            </a:r>
            <a:r>
              <a:rPr lang="en-PH" sz="2400" dirty="0"/>
              <a:t> must be a positive (+) value indicating the cost of traversing the edge.</a:t>
            </a:r>
          </a:p>
        </p:txBody>
      </p:sp>
      <p:sp>
        <p:nvSpPr>
          <p:cNvPr id="16" name="Oval 15" descr="Man with facial hair">
            <a:extLst>
              <a:ext uri="{FF2B5EF4-FFF2-40B4-BE49-F238E27FC236}">
                <a16:creationId xmlns:a16="http://schemas.microsoft.com/office/drawing/2014/main" id="{B23EC308-470E-635D-1E58-304324FFB81C}"/>
              </a:ext>
            </a:extLst>
          </p:cNvPr>
          <p:cNvSpPr/>
          <p:nvPr/>
        </p:nvSpPr>
        <p:spPr>
          <a:xfrm>
            <a:off x="2581899" y="3519788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 descr="Man with facial hair">
            <a:extLst>
              <a:ext uri="{FF2B5EF4-FFF2-40B4-BE49-F238E27FC236}">
                <a16:creationId xmlns:a16="http://schemas.microsoft.com/office/drawing/2014/main" id="{E1BCA476-829C-97B1-095F-D305D6DFC465}"/>
              </a:ext>
            </a:extLst>
          </p:cNvPr>
          <p:cNvSpPr/>
          <p:nvPr/>
        </p:nvSpPr>
        <p:spPr>
          <a:xfrm>
            <a:off x="5497208" y="2236209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CC9A9B-AB90-5601-7431-489D050E1029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3604101" y="2871416"/>
            <a:ext cx="1893107" cy="8030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044CBE-13CB-3DE1-88EE-C0D3015D2ECE}"/>
              </a:ext>
            </a:extLst>
          </p:cNvPr>
          <p:cNvCxnSpPr>
            <a:cxnSpLocks/>
            <a:stCxn id="6" idx="6"/>
            <a:endCxn id="3" idx="3"/>
          </p:cNvCxnSpPr>
          <p:nvPr/>
        </p:nvCxnSpPr>
        <p:spPr>
          <a:xfrm flipV="1">
            <a:off x="6694792" y="4420278"/>
            <a:ext cx="1790747" cy="82504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D649C6-8E1A-BA5C-3691-59334F7DF0B7}"/>
              </a:ext>
            </a:extLst>
          </p:cNvPr>
          <p:cNvCxnSpPr>
            <a:cxnSpLocks/>
            <a:stCxn id="17" idx="4"/>
            <a:endCxn id="6" idx="0"/>
          </p:cNvCxnSpPr>
          <p:nvPr/>
        </p:nvCxnSpPr>
        <p:spPr>
          <a:xfrm>
            <a:off x="6096000" y="3292109"/>
            <a:ext cx="0" cy="142526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0BF229-6224-9AFE-9CEC-BF7EEC261366}"/>
              </a:ext>
            </a:extLst>
          </p:cNvPr>
          <p:cNvSpPr txBox="1"/>
          <p:nvPr/>
        </p:nvSpPr>
        <p:spPr>
          <a:xfrm>
            <a:off x="4177739" y="3010407"/>
            <a:ext cx="372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PH" sz="1800" b="1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679173-F0BD-2E9D-48B1-4C67CC783E68}"/>
              </a:ext>
            </a:extLst>
          </p:cNvPr>
          <p:cNvSpPr txBox="1"/>
          <p:nvPr/>
        </p:nvSpPr>
        <p:spPr>
          <a:xfrm>
            <a:off x="5740093" y="3764822"/>
            <a:ext cx="372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PH" sz="1800" b="1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E0E591-7047-3C82-0BD0-60687F3DA0F5}"/>
              </a:ext>
            </a:extLst>
          </p:cNvPr>
          <p:cNvSpPr txBox="1"/>
          <p:nvPr/>
        </p:nvSpPr>
        <p:spPr>
          <a:xfrm>
            <a:off x="7371146" y="4497529"/>
            <a:ext cx="372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PH" b="1" dirty="0"/>
              <a:t>8</a:t>
            </a:r>
            <a:endParaRPr lang="en-PH" sz="18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62F531-F480-65D6-A9D6-DD99F70B5FBB}"/>
              </a:ext>
            </a:extLst>
          </p:cNvPr>
          <p:cNvCxnSpPr>
            <a:cxnSpLocks/>
            <a:stCxn id="17" idx="6"/>
            <a:endCxn id="3" idx="1"/>
          </p:cNvCxnSpPr>
          <p:nvPr/>
        </p:nvCxnSpPr>
        <p:spPr>
          <a:xfrm>
            <a:off x="6694792" y="2764159"/>
            <a:ext cx="1790747" cy="90948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2A5F7D2-07C6-9050-E823-9BE388E479BE}"/>
              </a:ext>
            </a:extLst>
          </p:cNvPr>
          <p:cNvSpPr txBox="1"/>
          <p:nvPr/>
        </p:nvSpPr>
        <p:spPr>
          <a:xfrm>
            <a:off x="7454888" y="2780350"/>
            <a:ext cx="437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PH" sz="1800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6698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6" grpId="0" animBg="1"/>
      <p:bldP spid="17" grpId="0" animBg="1"/>
      <p:bldP spid="11" grpId="0"/>
      <p:bldP spid="18" grpId="0"/>
      <p:bldP spid="19" grpId="0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43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Introduction to Graph Theory</a:t>
            </a: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Graph Representation</a:t>
            </a:r>
          </a:p>
          <a:p>
            <a:pPr algn="l"/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Types of Graphs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Applications of Graphs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05523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8B771C9B-0D72-0CE7-1DDA-02037D5E9008}"/>
              </a:ext>
            </a:extLst>
          </p:cNvPr>
          <p:cNvSpPr txBox="1">
            <a:spLocks/>
          </p:cNvSpPr>
          <p:nvPr/>
        </p:nvSpPr>
        <p:spPr>
          <a:xfrm>
            <a:off x="570914" y="324129"/>
            <a:ext cx="10515600" cy="582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Network architecture and operations</a:t>
            </a:r>
          </a:p>
        </p:txBody>
      </p:sp>
      <p:pic>
        <p:nvPicPr>
          <p:cNvPr id="18" name="Picture 2" descr="Image result for network graphs">
            <a:extLst>
              <a:ext uri="{FF2B5EF4-FFF2-40B4-BE49-F238E27FC236}">
                <a16:creationId xmlns:a16="http://schemas.microsoft.com/office/drawing/2014/main" id="{CE67F1A4-DEAA-2F13-249D-D7C7E0726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579" y="1050302"/>
            <a:ext cx="6366742" cy="469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711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pic>
        <p:nvPicPr>
          <p:cNvPr id="6" name="Picture 4" descr="Abhimanu Kumar's Web">
            <a:extLst>
              <a:ext uri="{FF2B5EF4-FFF2-40B4-BE49-F238E27FC236}">
                <a16:creationId xmlns:a16="http://schemas.microsoft.com/office/drawing/2014/main" id="{6BBBCE4D-46A9-C32D-42B0-A839A046B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387" y="1119570"/>
            <a:ext cx="5249226" cy="461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577D8F27-B470-6B49-98FE-95FB27BD9D64}"/>
              </a:ext>
            </a:extLst>
          </p:cNvPr>
          <p:cNvSpPr txBox="1">
            <a:spLocks/>
          </p:cNvSpPr>
          <p:nvPr/>
        </p:nvSpPr>
        <p:spPr>
          <a:xfrm>
            <a:off x="570914" y="324129"/>
            <a:ext cx="10515600" cy="582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Word nets</a:t>
            </a:r>
          </a:p>
        </p:txBody>
      </p:sp>
    </p:spTree>
    <p:extLst>
      <p:ext uri="{BB962C8B-B14F-4D97-AF65-F5344CB8AC3E}">
        <p14:creationId xmlns:p14="http://schemas.microsoft.com/office/powerpoint/2010/main" val="33206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577D8F27-B470-6B49-98FE-95FB27BD9D64}"/>
              </a:ext>
            </a:extLst>
          </p:cNvPr>
          <p:cNvSpPr txBox="1">
            <a:spLocks/>
          </p:cNvSpPr>
          <p:nvPr/>
        </p:nvSpPr>
        <p:spPr>
          <a:xfrm>
            <a:off x="570914" y="324129"/>
            <a:ext cx="10515600" cy="582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Relationships of database entities</a:t>
            </a:r>
          </a:p>
        </p:txBody>
      </p:sp>
      <p:pic>
        <p:nvPicPr>
          <p:cNvPr id="2" name="Picture 2" descr="Image result for network graphs">
            <a:extLst>
              <a:ext uri="{FF2B5EF4-FFF2-40B4-BE49-F238E27FC236}">
                <a16:creationId xmlns:a16="http://schemas.microsoft.com/office/drawing/2014/main" id="{ABCCAA18-2E9F-3046-219C-A9319DEDB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151" y="1644175"/>
            <a:ext cx="6917387" cy="389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001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577D8F27-B470-6B49-98FE-95FB27BD9D64}"/>
              </a:ext>
            </a:extLst>
          </p:cNvPr>
          <p:cNvSpPr txBox="1">
            <a:spLocks/>
          </p:cNvSpPr>
          <p:nvPr/>
        </p:nvSpPr>
        <p:spPr>
          <a:xfrm>
            <a:off x="570914" y="324129"/>
            <a:ext cx="10515600" cy="582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Navigation Systems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84053C-527D-BC32-EAA8-8F3095208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037" y="1337702"/>
            <a:ext cx="3798790" cy="4440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E3DA46-C919-CFB2-152A-C3C8982D0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241" y="1800005"/>
            <a:ext cx="50387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2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Graph Theory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694944" y="1542211"/>
            <a:ext cx="110703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 i="0" u="none" strike="noStrike" dirty="0">
                <a:effectLst/>
              </a:rPr>
              <a:t>In mathematics, graphs are a way to formally represent a network, which is basically just a collection of objects that are all interconnected.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856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Formal Definition of a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694944" y="1542211"/>
            <a:ext cx="7244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A </a:t>
            </a:r>
            <a:r>
              <a:rPr lang="en-PH" sz="2400" b="1" dirty="0">
                <a:solidFill>
                  <a:srgbClr val="00B050"/>
                </a:solidFill>
              </a:rPr>
              <a:t>graph (G) </a:t>
            </a:r>
            <a:r>
              <a:rPr lang="en-PH" sz="2400" dirty="0"/>
              <a:t>is a pair of </a:t>
            </a:r>
            <a:r>
              <a:rPr lang="en-PH" sz="2400" b="1" dirty="0">
                <a:solidFill>
                  <a:srgbClr val="0070C0"/>
                </a:solidFill>
              </a:rPr>
              <a:t>vertices (V)</a:t>
            </a:r>
            <a:r>
              <a:rPr lang="en-PH" sz="2400" dirty="0">
                <a:solidFill>
                  <a:srgbClr val="0070C0"/>
                </a:solidFill>
              </a:rPr>
              <a:t> </a:t>
            </a:r>
            <a:r>
              <a:rPr lang="en-PH" sz="2400" dirty="0"/>
              <a:t>and a set of </a:t>
            </a:r>
            <a:r>
              <a:rPr lang="en-PH" sz="2400" b="1" dirty="0">
                <a:solidFill>
                  <a:srgbClr val="0070C0"/>
                </a:solidFill>
              </a:rPr>
              <a:t>edges (E)</a:t>
            </a:r>
            <a:r>
              <a:rPr lang="en-PH" sz="2400" dirty="0"/>
              <a:t>,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C67620-C054-7E2E-FBE6-E5EE9B910A56}"/>
                  </a:ext>
                </a:extLst>
              </p:cNvPr>
              <p:cNvSpPr txBox="1"/>
              <p:nvPr/>
            </p:nvSpPr>
            <p:spPr>
              <a:xfrm>
                <a:off x="3734514" y="2675643"/>
                <a:ext cx="3622102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C67620-C054-7E2E-FBE6-E5EE9B910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514" y="2675643"/>
                <a:ext cx="3622102" cy="923330"/>
              </a:xfrm>
              <a:prstGeom prst="rect">
                <a:avLst/>
              </a:prstGeom>
              <a:blipFill>
                <a:blip r:embed="rId4"/>
                <a:stretch>
                  <a:fillRect l="-4545" r="-6993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1B1DB4D-90B5-624D-4F9B-DC66F42151D6}"/>
              </a:ext>
            </a:extLst>
          </p:cNvPr>
          <p:cNvSpPr txBox="1"/>
          <p:nvPr/>
        </p:nvSpPr>
        <p:spPr>
          <a:xfrm>
            <a:off x="2430395" y="5063964"/>
            <a:ext cx="6459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Formal mathematical notation for defining graphs!</a:t>
            </a:r>
            <a:endParaRPr lang="en-US" sz="2400" dirty="0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EE0039A3-6013-D9F3-D86A-D4E626BF84BF}"/>
              </a:ext>
            </a:extLst>
          </p:cNvPr>
          <p:cNvSpPr/>
          <p:nvPr/>
        </p:nvSpPr>
        <p:spPr>
          <a:xfrm>
            <a:off x="5303249" y="3899778"/>
            <a:ext cx="484632" cy="978408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7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Components of a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6" name="Title 9">
            <a:extLst>
              <a:ext uri="{FF2B5EF4-FFF2-40B4-BE49-F238E27FC236}">
                <a16:creationId xmlns:a16="http://schemas.microsoft.com/office/drawing/2014/main" id="{AFEC03AD-3826-A7FC-98EA-C5B82D9BD51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504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PH" sz="4000" b="1" dirty="0">
              <a:latin typeface="+mn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51F163-0B9D-C076-AA3A-2D8646B5347B}"/>
              </a:ext>
            </a:extLst>
          </p:cNvPr>
          <p:cNvSpPr txBox="1">
            <a:spLocks/>
          </p:cNvSpPr>
          <p:nvPr/>
        </p:nvSpPr>
        <p:spPr>
          <a:xfrm>
            <a:off x="628828" y="1347633"/>
            <a:ext cx="10934344" cy="3668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dirty="0"/>
              <a:t>There are two main parts of a graph: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PH" dirty="0"/>
              <a:t>The </a:t>
            </a:r>
            <a:r>
              <a:rPr lang="en-PH" b="1" dirty="0">
                <a:solidFill>
                  <a:srgbClr val="0070C0"/>
                </a:solidFill>
              </a:rPr>
              <a:t>vertices</a:t>
            </a:r>
            <a:r>
              <a:rPr lang="en-PH" dirty="0">
                <a:solidFill>
                  <a:srgbClr val="0070C0"/>
                </a:solidFill>
              </a:rPr>
              <a:t> </a:t>
            </a:r>
            <a:r>
              <a:rPr lang="en-PH" b="1" dirty="0">
                <a:solidFill>
                  <a:srgbClr val="0070C0"/>
                </a:solidFill>
              </a:rPr>
              <a:t>or nodes</a:t>
            </a:r>
            <a:r>
              <a:rPr lang="en-PH" dirty="0">
                <a:solidFill>
                  <a:srgbClr val="0070C0"/>
                </a:solidFill>
              </a:rPr>
              <a:t> </a:t>
            </a:r>
            <a:r>
              <a:rPr lang="en-PH" dirty="0"/>
              <a:t>where the data is stored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PH" dirty="0"/>
              <a:t>The </a:t>
            </a:r>
            <a:r>
              <a:rPr lang="en-PH" b="1" dirty="0">
                <a:solidFill>
                  <a:srgbClr val="0070C0"/>
                </a:solidFill>
              </a:rPr>
              <a:t>edges</a:t>
            </a:r>
            <a:r>
              <a:rPr lang="en-PH" dirty="0">
                <a:solidFill>
                  <a:srgbClr val="0070C0"/>
                </a:solidFill>
              </a:rPr>
              <a:t> </a:t>
            </a:r>
            <a:r>
              <a:rPr lang="en-PH" b="1" dirty="0">
                <a:solidFill>
                  <a:srgbClr val="0070C0"/>
                </a:solidFill>
              </a:rPr>
              <a:t>or connections</a:t>
            </a:r>
            <a:r>
              <a:rPr lang="en-PH" dirty="0">
                <a:solidFill>
                  <a:srgbClr val="0070C0"/>
                </a:solidFill>
              </a:rPr>
              <a:t> </a:t>
            </a:r>
            <a:r>
              <a:rPr lang="en-PH" dirty="0"/>
              <a:t>which connect the nodes </a:t>
            </a:r>
          </a:p>
        </p:txBody>
      </p:sp>
    </p:spTree>
    <p:extLst>
      <p:ext uri="{BB962C8B-B14F-4D97-AF65-F5344CB8AC3E}">
        <p14:creationId xmlns:p14="http://schemas.microsoft.com/office/powerpoint/2010/main" val="169637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Components of a Graph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9" name="Picture 8" descr="A diagram of a network&#10;&#10;Description automatically generated">
            <a:extLst>
              <a:ext uri="{FF2B5EF4-FFF2-40B4-BE49-F238E27FC236}">
                <a16:creationId xmlns:a16="http://schemas.microsoft.com/office/drawing/2014/main" id="{1855C007-8D53-F578-38A4-BCF437859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074" y="1270775"/>
            <a:ext cx="8583752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2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11" name="Picture 10" descr="A close-up of a graph&#10;&#10;Description automatically generated">
            <a:extLst>
              <a:ext uri="{FF2B5EF4-FFF2-40B4-BE49-F238E27FC236}">
                <a16:creationId xmlns:a16="http://schemas.microsoft.com/office/drawing/2014/main" id="{F89990EE-AF8E-6948-FFA3-C6EA34AA9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622" y="68366"/>
            <a:ext cx="6732755" cy="593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7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ABF11C-A647-1324-F6EB-3523E79DF0FE}"/>
              </a:ext>
            </a:extLst>
          </p:cNvPr>
          <p:cNvSpPr/>
          <p:nvPr/>
        </p:nvSpPr>
        <p:spPr>
          <a:xfrm>
            <a:off x="2602194" y="546930"/>
            <a:ext cx="606752" cy="5383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375203-B99B-61B6-C24C-DF85B35C307E}"/>
              </a:ext>
            </a:extLst>
          </p:cNvPr>
          <p:cNvSpPr/>
          <p:nvPr/>
        </p:nvSpPr>
        <p:spPr>
          <a:xfrm>
            <a:off x="4386840" y="546930"/>
            <a:ext cx="606752" cy="5383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19BA29-C5FB-486E-789D-842CB35A2B96}"/>
              </a:ext>
            </a:extLst>
          </p:cNvPr>
          <p:cNvSpPr/>
          <p:nvPr/>
        </p:nvSpPr>
        <p:spPr>
          <a:xfrm>
            <a:off x="1147984" y="1348098"/>
            <a:ext cx="606752" cy="5383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2628B6-84D5-F6A2-FA72-37EA1E6788A0}"/>
              </a:ext>
            </a:extLst>
          </p:cNvPr>
          <p:cNvSpPr/>
          <p:nvPr/>
        </p:nvSpPr>
        <p:spPr>
          <a:xfrm>
            <a:off x="2602194" y="1348098"/>
            <a:ext cx="606752" cy="5383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56DD6F-18E8-543B-AFF2-90C1D556B506}"/>
              </a:ext>
            </a:extLst>
          </p:cNvPr>
          <p:cNvSpPr/>
          <p:nvPr/>
        </p:nvSpPr>
        <p:spPr>
          <a:xfrm>
            <a:off x="5489248" y="1348098"/>
            <a:ext cx="606752" cy="5383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2B2E67-9035-5EEE-9D96-1C5EE85E9DBA}"/>
              </a:ext>
            </a:extLst>
          </p:cNvPr>
          <p:cNvSpPr/>
          <p:nvPr/>
        </p:nvSpPr>
        <p:spPr>
          <a:xfrm>
            <a:off x="1152257" y="2568772"/>
            <a:ext cx="606752" cy="5383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850719-7BA4-746C-B7C6-31DF8C2697F9}"/>
              </a:ext>
            </a:extLst>
          </p:cNvPr>
          <p:cNvSpPr/>
          <p:nvPr/>
        </p:nvSpPr>
        <p:spPr>
          <a:xfrm>
            <a:off x="2298818" y="2568771"/>
            <a:ext cx="606752" cy="5383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4869F4-C29D-DFF2-8D0F-37B99C7B9FAB}"/>
              </a:ext>
            </a:extLst>
          </p:cNvPr>
          <p:cNvSpPr/>
          <p:nvPr/>
        </p:nvSpPr>
        <p:spPr>
          <a:xfrm>
            <a:off x="4267199" y="2559157"/>
            <a:ext cx="606752" cy="5383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V8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AD4BD9-F3D8-6E4A-247C-6D1C2BB0F058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208946" y="816123"/>
            <a:ext cx="1177894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3FDC94-C0A5-0AC4-10AA-1D5406F51F6E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4904735" y="1006470"/>
            <a:ext cx="673370" cy="420473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0C7CBB-19B0-95C5-8910-A911CFEE7B63}"/>
              </a:ext>
            </a:extLst>
          </p:cNvPr>
          <p:cNvCxnSpPr>
            <a:cxnSpLocks/>
            <a:stCxn id="12" idx="3"/>
            <a:endCxn id="15" idx="7"/>
          </p:cNvCxnSpPr>
          <p:nvPr/>
        </p:nvCxnSpPr>
        <p:spPr>
          <a:xfrm flipH="1">
            <a:off x="4785094" y="1807638"/>
            <a:ext cx="793011" cy="83036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C9B06D-D71B-CF33-2AD5-ED1E396B3FD7}"/>
              </a:ext>
            </a:extLst>
          </p:cNvPr>
          <p:cNvCxnSpPr>
            <a:cxnSpLocks/>
            <a:stCxn id="7" idx="3"/>
            <a:endCxn id="9" idx="6"/>
          </p:cNvCxnSpPr>
          <p:nvPr/>
        </p:nvCxnSpPr>
        <p:spPr>
          <a:xfrm flipH="1">
            <a:off x="3208946" y="1006470"/>
            <a:ext cx="1266751" cy="610821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25D819-3BC8-BB53-ADEB-6E007CCD8460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2905570" y="1085315"/>
            <a:ext cx="0" cy="262783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0C9201-9948-ECF7-224E-0ED94FA29C6F}"/>
              </a:ext>
            </a:extLst>
          </p:cNvPr>
          <p:cNvCxnSpPr>
            <a:cxnSpLocks/>
            <a:stCxn id="8" idx="7"/>
            <a:endCxn id="6" idx="2"/>
          </p:cNvCxnSpPr>
          <p:nvPr/>
        </p:nvCxnSpPr>
        <p:spPr>
          <a:xfrm flipV="1">
            <a:off x="1665879" y="816123"/>
            <a:ext cx="936315" cy="61082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FD622C6-A799-8323-12C8-00BECAE75724}"/>
              </a:ext>
            </a:extLst>
          </p:cNvPr>
          <p:cNvCxnSpPr>
            <a:cxnSpLocks/>
            <a:stCxn id="9" idx="3"/>
            <a:endCxn id="13" idx="7"/>
          </p:cNvCxnSpPr>
          <p:nvPr/>
        </p:nvCxnSpPr>
        <p:spPr>
          <a:xfrm flipH="1">
            <a:off x="1670152" y="1807638"/>
            <a:ext cx="1020899" cy="839979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055F822-220A-4330-E0DA-EE023DB99150}"/>
              </a:ext>
            </a:extLst>
          </p:cNvPr>
          <p:cNvCxnSpPr>
            <a:cxnSpLocks/>
            <a:stCxn id="13" idx="0"/>
            <a:endCxn id="8" idx="4"/>
          </p:cNvCxnSpPr>
          <p:nvPr/>
        </p:nvCxnSpPr>
        <p:spPr>
          <a:xfrm flipH="1" flipV="1">
            <a:off x="1451360" y="1886483"/>
            <a:ext cx="4273" cy="682289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B1E6ED0-9CCA-5F29-B04C-68EE04299032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1759009" y="2837964"/>
            <a:ext cx="539809" cy="1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F1259C6-6B19-707A-C9D7-7F4A88C48BAD}"/>
              </a:ext>
            </a:extLst>
          </p:cNvPr>
          <p:cNvCxnSpPr>
            <a:cxnSpLocks/>
            <a:stCxn id="15" idx="2"/>
            <a:endCxn id="14" idx="6"/>
          </p:cNvCxnSpPr>
          <p:nvPr/>
        </p:nvCxnSpPr>
        <p:spPr>
          <a:xfrm flipH="1">
            <a:off x="2905570" y="2828350"/>
            <a:ext cx="1361629" cy="961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41D9A2-5311-022B-3D5A-944EDA479E1D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2602194" y="1886483"/>
            <a:ext cx="303376" cy="68228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429C402-4580-52E5-140A-51568FFBE66F}"/>
              </a:ext>
            </a:extLst>
          </p:cNvPr>
          <p:cNvSpPr txBox="1"/>
          <p:nvPr/>
        </p:nvSpPr>
        <p:spPr>
          <a:xfrm>
            <a:off x="1153680" y="3511448"/>
            <a:ext cx="24327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>
                <a:solidFill>
                  <a:srgbClr val="0070C0"/>
                </a:solidFill>
              </a:rPr>
              <a:t>8</a:t>
            </a:r>
            <a:r>
              <a:rPr lang="en-PH" sz="2400" dirty="0"/>
              <a:t> vertices/nodes</a:t>
            </a:r>
          </a:p>
          <a:p>
            <a:r>
              <a:rPr lang="en-PH" sz="2400" b="1" dirty="0">
                <a:solidFill>
                  <a:srgbClr val="FFC000"/>
                </a:solidFill>
              </a:rPr>
              <a:t>11</a:t>
            </a:r>
            <a:r>
              <a:rPr lang="en-PH" sz="2400" dirty="0"/>
              <a:t> edges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6DCB8F3-6FE8-8329-5CAE-D951294FF77B}"/>
                  </a:ext>
                </a:extLst>
              </p:cNvPr>
              <p:cNvSpPr txBox="1"/>
              <p:nvPr/>
            </p:nvSpPr>
            <p:spPr>
              <a:xfrm>
                <a:off x="7487648" y="1497343"/>
                <a:ext cx="3936764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3,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4,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5,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6,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7,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8}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6DCB8F3-6FE8-8329-5CAE-D951294F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648" y="1497343"/>
                <a:ext cx="3936764" cy="323165"/>
              </a:xfrm>
              <a:prstGeom prst="rect">
                <a:avLst/>
              </a:prstGeom>
              <a:blipFill>
                <a:blip r:embed="rId4"/>
                <a:stretch>
                  <a:fillRect t="-3846" r="-965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B93A21-86E6-5F0B-5D6A-A06D767B468A}"/>
                  </a:ext>
                </a:extLst>
              </p:cNvPr>
              <p:cNvSpPr txBox="1"/>
              <p:nvPr/>
            </p:nvSpPr>
            <p:spPr>
              <a:xfrm>
                <a:off x="7487648" y="1910324"/>
                <a:ext cx="1703463" cy="35548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GB" sz="2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r>
                  <a:rPr lang="en-GB" sz="2100" b="0" dirty="0"/>
                  <a:t>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sz="2100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sz="2100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sz="2100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sz="2100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sz="2100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sz="2100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sz="2100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sz="2100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6,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  {</m:t>
                    </m:r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7,</m:t>
                    </m:r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8}</m:t>
                    </m:r>
                  </m:oMath>
                </a14:m>
                <a:r>
                  <a:rPr lang="en-US" sz="2100" dirty="0"/>
                  <a:t>}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B93A21-86E6-5F0B-5D6A-A06D767B4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648" y="1910324"/>
                <a:ext cx="1703463" cy="3554819"/>
              </a:xfrm>
              <a:prstGeom prst="rect">
                <a:avLst/>
              </a:prstGeom>
              <a:blipFill>
                <a:blip r:embed="rId5"/>
                <a:stretch>
                  <a:fillRect l="-2963" t="-712" r="-741" b="-3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1047F84-45D0-AB2D-70B5-3DA778AE19DC}"/>
                  </a:ext>
                </a:extLst>
              </p:cNvPr>
              <p:cNvSpPr txBox="1"/>
              <p:nvPr/>
            </p:nvSpPr>
            <p:spPr>
              <a:xfrm>
                <a:off x="7492470" y="1095231"/>
                <a:ext cx="1365796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GB" sz="2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1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1047F84-45D0-AB2D-70B5-3DA778AE1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470" y="1095231"/>
                <a:ext cx="1365796" cy="323165"/>
              </a:xfrm>
              <a:prstGeom prst="rect">
                <a:avLst/>
              </a:prstGeom>
              <a:blipFill>
                <a:blip r:embed="rId6"/>
                <a:stretch>
                  <a:fillRect t="-3846" r="-2752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30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/>
      <p:bldP spid="61" grpId="0"/>
      <p:bldP spid="6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BFEDF5-8B64-4FF5-9637-4791A1C15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5518A6-09E4-4E11-AE7D-4C13722BEB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0C03B0-3DE5-4BD9-B3BB-6E4919CD06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1533</TotalTime>
  <Words>732</Words>
  <Application>Microsoft Macintosh PowerPoint</Application>
  <PresentationFormat>Widescreen</PresentationFormat>
  <Paragraphs>339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Calibri Light (Headings)</vt:lpstr>
      <vt:lpstr>Cambria Math</vt:lpstr>
      <vt:lpstr>Wingdings</vt:lpstr>
      <vt:lpstr>Office Theme</vt:lpstr>
      <vt:lpstr>A Gentle Introduction to Graph Theory</vt:lpstr>
      <vt:lpstr>Outline</vt:lpstr>
      <vt:lpstr>Graph Theory</vt:lpstr>
      <vt:lpstr>Graph Theory</vt:lpstr>
      <vt:lpstr>Formal Definition of a Graph</vt:lpstr>
      <vt:lpstr>Components of a Graph</vt:lpstr>
      <vt:lpstr>Components of a Graph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Terminologies</vt:lpstr>
      <vt:lpstr>Adjacency</vt:lpstr>
      <vt:lpstr>Adjacency</vt:lpstr>
      <vt:lpstr>Path</vt:lpstr>
      <vt:lpstr>Path</vt:lpstr>
      <vt:lpstr>Outline</vt:lpstr>
      <vt:lpstr>Graph Representation</vt:lpstr>
      <vt:lpstr>Adjacency Matrix</vt:lpstr>
      <vt:lpstr>Adjacency Matrix</vt:lpstr>
      <vt:lpstr>Adjacency List</vt:lpstr>
      <vt:lpstr>Adjacency Matrix</vt:lpstr>
      <vt:lpstr>Outline</vt:lpstr>
      <vt:lpstr>Directed Graph</vt:lpstr>
      <vt:lpstr>Undirected Graph</vt:lpstr>
      <vt:lpstr>Connected Graph</vt:lpstr>
      <vt:lpstr>Disconnected Graph</vt:lpstr>
      <vt:lpstr>Complete Graph</vt:lpstr>
      <vt:lpstr>Weighted Graph</vt:lpstr>
      <vt:lpstr>Outline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140</cp:revision>
  <dcterms:created xsi:type="dcterms:W3CDTF">2022-05-11T03:47:05Z</dcterms:created>
  <dcterms:modified xsi:type="dcterms:W3CDTF">2024-04-04T03:08:00Z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