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7" r:id="rId5"/>
    <p:sldId id="366" r:id="rId6"/>
    <p:sldId id="383" r:id="rId7"/>
    <p:sldId id="385" r:id="rId8"/>
    <p:sldId id="384" r:id="rId9"/>
    <p:sldId id="386" r:id="rId10"/>
    <p:sldId id="387" r:id="rId11"/>
    <p:sldId id="391" r:id="rId12"/>
    <p:sldId id="388" r:id="rId13"/>
    <p:sldId id="390" r:id="rId14"/>
    <p:sldId id="3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7" autoAdjust="0"/>
    <p:restoredTop sz="94114" autoAdjust="0"/>
  </p:normalViewPr>
  <p:slideViewPr>
    <p:cSldViewPr snapToGrid="0">
      <p:cViewPr>
        <p:scale>
          <a:sx n="110" d="100"/>
          <a:sy n="110" d="100"/>
        </p:scale>
        <p:origin x="1904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4/7/24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1170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9364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159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2794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9837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7030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5823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2540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13429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905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4/7/24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4/7/24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4/7/24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4/7/24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4/7/24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4/7/24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4/7/24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The Travelling Salesman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</a:t>
            </a:r>
            <a:r>
              <a:rPr lang="en-PH" sz="2000" dirty="0" err="1"/>
              <a:t>Ponio</a:t>
            </a:r>
            <a:r>
              <a:rPr lang="en-PH" sz="2000" dirty="0"/>
              <a:t>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6" name="Picture 5" descr="A map of the country&#10;&#10;Description automatically generated">
            <a:extLst>
              <a:ext uri="{FF2B5EF4-FFF2-40B4-BE49-F238E27FC236}">
                <a16:creationId xmlns:a16="http://schemas.microsoft.com/office/drawing/2014/main" id="{48CDE703-1664-C1CF-B47B-440AD32A935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64" y="0"/>
            <a:ext cx="4397278" cy="60698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454CE6-85CB-C60D-2A2E-92D9950CE7C6}"/>
              </a:ext>
            </a:extLst>
          </p:cNvPr>
          <p:cNvSpPr txBox="1"/>
          <p:nvPr/>
        </p:nvSpPr>
        <p:spPr>
          <a:xfrm>
            <a:off x="2613185" y="1477892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Manila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AA4C71-45C1-A557-3008-665E448ACB8E}"/>
              </a:ext>
            </a:extLst>
          </p:cNvPr>
          <p:cNvSpPr txBox="1"/>
          <p:nvPr/>
        </p:nvSpPr>
        <p:spPr>
          <a:xfrm>
            <a:off x="4338515" y="2956554"/>
            <a:ext cx="103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Tacloban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AEDE49-6CFB-7343-D8A4-EB033109CB1B}"/>
              </a:ext>
            </a:extLst>
          </p:cNvPr>
          <p:cNvSpPr txBox="1"/>
          <p:nvPr/>
        </p:nvSpPr>
        <p:spPr>
          <a:xfrm>
            <a:off x="3986134" y="4967411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Davao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D0ABA9-BE90-6CEE-5E2E-3F757F900B4D}"/>
              </a:ext>
            </a:extLst>
          </p:cNvPr>
          <p:cNvSpPr txBox="1"/>
          <p:nvPr/>
        </p:nvSpPr>
        <p:spPr>
          <a:xfrm>
            <a:off x="92807" y="3378285"/>
            <a:ext cx="168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Puerto </a:t>
            </a:r>
            <a:r>
              <a:rPr lang="en-US" b="1" dirty="0" err="1"/>
              <a:t>Princesa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FADF7E-D3C9-16C1-F1EA-69A80698B8C6}"/>
              </a:ext>
            </a:extLst>
          </p:cNvPr>
          <p:cNvSpPr/>
          <p:nvPr/>
        </p:nvSpPr>
        <p:spPr>
          <a:xfrm>
            <a:off x="1580639" y="3677938"/>
            <a:ext cx="213968" cy="2089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6C0474-1657-CADB-5C71-84E7F534024D}"/>
              </a:ext>
            </a:extLst>
          </p:cNvPr>
          <p:cNvSpPr/>
          <p:nvPr/>
        </p:nvSpPr>
        <p:spPr>
          <a:xfrm>
            <a:off x="4116455" y="3043483"/>
            <a:ext cx="213968" cy="2089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6A4A91-3736-FB0B-0284-3E3AFB0CF7DE}"/>
              </a:ext>
            </a:extLst>
          </p:cNvPr>
          <p:cNvSpPr/>
          <p:nvPr/>
        </p:nvSpPr>
        <p:spPr>
          <a:xfrm>
            <a:off x="4271117" y="4842364"/>
            <a:ext cx="213968" cy="2089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E30EC0-EAD0-79CD-90F8-1E943BE84EF7}"/>
              </a:ext>
            </a:extLst>
          </p:cNvPr>
          <p:cNvSpPr/>
          <p:nvPr/>
        </p:nvSpPr>
        <p:spPr>
          <a:xfrm>
            <a:off x="2430552" y="1573374"/>
            <a:ext cx="213968" cy="2089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E8DE520-AB47-3596-1D36-5C61F6AA5154}"/>
              </a:ext>
            </a:extLst>
          </p:cNvPr>
          <p:cNvCxnSpPr>
            <a:cxnSpLocks/>
            <a:stCxn id="18" idx="3"/>
            <a:endCxn id="15" idx="0"/>
          </p:cNvCxnSpPr>
          <p:nvPr/>
        </p:nvCxnSpPr>
        <p:spPr>
          <a:xfrm flipH="1">
            <a:off x="1687623" y="1751741"/>
            <a:ext cx="774264" cy="192619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BE8054-D48B-B9F0-C7CC-3C259A37B8D0}"/>
              </a:ext>
            </a:extLst>
          </p:cNvPr>
          <p:cNvCxnSpPr>
            <a:cxnSpLocks/>
            <a:stCxn id="17" idx="0"/>
            <a:endCxn id="16" idx="4"/>
          </p:cNvCxnSpPr>
          <p:nvPr/>
        </p:nvCxnSpPr>
        <p:spPr>
          <a:xfrm flipH="1" flipV="1">
            <a:off x="4223439" y="3252453"/>
            <a:ext cx="154662" cy="158991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D19772B-6D1E-2BDB-1AAE-C88B567FCDA3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1794607" y="3147968"/>
            <a:ext cx="2321848" cy="63445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A8B6360-039F-DC7C-3665-0E61417483F4}"/>
              </a:ext>
            </a:extLst>
          </p:cNvPr>
          <p:cNvCxnSpPr>
            <a:cxnSpLocks/>
            <a:stCxn id="18" idx="4"/>
            <a:endCxn id="17" idx="1"/>
          </p:cNvCxnSpPr>
          <p:nvPr/>
        </p:nvCxnSpPr>
        <p:spPr>
          <a:xfrm>
            <a:off x="2537536" y="1782344"/>
            <a:ext cx="1764916" cy="309062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FB5F1C0-FFE9-CEFE-465A-36009142E7D8}"/>
              </a:ext>
            </a:extLst>
          </p:cNvPr>
          <p:cNvSpPr txBox="1"/>
          <p:nvPr/>
        </p:nvSpPr>
        <p:spPr>
          <a:xfrm>
            <a:off x="4319691" y="4026842"/>
            <a:ext cx="354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3C4E48-A0E9-3BF5-8290-3BBC4CD45484}"/>
              </a:ext>
            </a:extLst>
          </p:cNvPr>
          <p:cNvSpPr txBox="1"/>
          <p:nvPr/>
        </p:nvSpPr>
        <p:spPr>
          <a:xfrm>
            <a:off x="1624329" y="2389249"/>
            <a:ext cx="52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7815BF-0531-46B0-FF11-E5747D6619AC}"/>
              </a:ext>
            </a:extLst>
          </p:cNvPr>
          <p:cNvSpPr txBox="1"/>
          <p:nvPr/>
        </p:nvSpPr>
        <p:spPr>
          <a:xfrm>
            <a:off x="2708707" y="2494149"/>
            <a:ext cx="354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00A776-8A6A-69F4-2758-1BEDE2E86B49}"/>
              </a:ext>
            </a:extLst>
          </p:cNvPr>
          <p:cNvSpPr txBox="1"/>
          <p:nvPr/>
        </p:nvSpPr>
        <p:spPr>
          <a:xfrm>
            <a:off x="2413759" y="3167903"/>
            <a:ext cx="354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507228-7839-0A65-4616-85F273B9491C}"/>
                  </a:ext>
                </a:extLst>
              </p:cNvPr>
              <p:cNvSpPr txBox="1"/>
              <p:nvPr/>
            </p:nvSpPr>
            <p:spPr>
              <a:xfrm>
                <a:off x="6145396" y="1847224"/>
                <a:ext cx="4400473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𝑴𝒂𝒏𝒊𝒍𝒂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𝑫𝒂𝒗𝒂𝒐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GB" sz="21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𝑫𝒂𝒗𝒂𝒐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𝑻𝒂𝒄𝒍𝒐𝒃𝒂𝒏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GB" sz="21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𝑻𝒂𝒄𝒍𝒐𝒃𝒂𝒏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𝑷𝒖𝒆𝒓𝒕𝒐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𝑷𝒓𝒊𝒏𝒄𝒆𝒔𝒂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GB" sz="21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𝑷𝒖𝒆𝒓𝒕𝒐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𝑷𝒓𝒊𝒏𝒄𝒆𝒔𝒂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𝑴𝒂𝒏𝒊𝒍𝒂</m:t>
                      </m:r>
                    </m:oMath>
                  </m:oMathPara>
                </a14:m>
                <a:endParaRPr lang="en-US" sz="21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507228-7839-0A65-4616-85F273B94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396" y="1847224"/>
                <a:ext cx="4400473" cy="1384995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5A5CD6-655B-35E6-9FFF-6113BF20016E}"/>
                  </a:ext>
                </a:extLst>
              </p:cNvPr>
              <p:cNvSpPr txBox="1"/>
              <p:nvPr/>
            </p:nvSpPr>
            <p:spPr>
              <a:xfrm>
                <a:off x="7010570" y="3747617"/>
                <a:ext cx="2670123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𝟐𝟐</m:t>
                      </m:r>
                    </m:oMath>
                  </m:oMathPara>
                </a14:m>
                <a:endParaRPr lang="en-US" sz="21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5A5CD6-655B-35E6-9FFF-6113BF200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570" y="3747617"/>
                <a:ext cx="2670123" cy="415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31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  <p:bldP spid="53" grpId="0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6" name="Picture 5" descr="A map of the country&#10;&#10;Description automatically generated">
            <a:extLst>
              <a:ext uri="{FF2B5EF4-FFF2-40B4-BE49-F238E27FC236}">
                <a16:creationId xmlns:a16="http://schemas.microsoft.com/office/drawing/2014/main" id="{48CDE703-1664-C1CF-B47B-440AD32A935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64" y="0"/>
            <a:ext cx="4397278" cy="60698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454CE6-85CB-C60D-2A2E-92D9950CE7C6}"/>
              </a:ext>
            </a:extLst>
          </p:cNvPr>
          <p:cNvSpPr txBox="1"/>
          <p:nvPr/>
        </p:nvSpPr>
        <p:spPr>
          <a:xfrm>
            <a:off x="2613185" y="1477892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Manila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AA4C71-45C1-A557-3008-665E448ACB8E}"/>
              </a:ext>
            </a:extLst>
          </p:cNvPr>
          <p:cNvSpPr txBox="1"/>
          <p:nvPr/>
        </p:nvSpPr>
        <p:spPr>
          <a:xfrm>
            <a:off x="4338515" y="2956554"/>
            <a:ext cx="103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Tacloban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AEDE49-6CFB-7343-D8A4-EB033109CB1B}"/>
              </a:ext>
            </a:extLst>
          </p:cNvPr>
          <p:cNvSpPr txBox="1"/>
          <p:nvPr/>
        </p:nvSpPr>
        <p:spPr>
          <a:xfrm>
            <a:off x="3986134" y="4967411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Davao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D0ABA9-BE90-6CEE-5E2E-3F757F900B4D}"/>
              </a:ext>
            </a:extLst>
          </p:cNvPr>
          <p:cNvSpPr txBox="1"/>
          <p:nvPr/>
        </p:nvSpPr>
        <p:spPr>
          <a:xfrm>
            <a:off x="92807" y="3378285"/>
            <a:ext cx="168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Puerto </a:t>
            </a:r>
            <a:r>
              <a:rPr lang="en-US" b="1" dirty="0" err="1"/>
              <a:t>Princesa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FADF7E-D3C9-16C1-F1EA-69A80698B8C6}"/>
              </a:ext>
            </a:extLst>
          </p:cNvPr>
          <p:cNvSpPr/>
          <p:nvPr/>
        </p:nvSpPr>
        <p:spPr>
          <a:xfrm>
            <a:off x="1580639" y="3677938"/>
            <a:ext cx="213968" cy="2089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6C0474-1657-CADB-5C71-84E7F534024D}"/>
              </a:ext>
            </a:extLst>
          </p:cNvPr>
          <p:cNvSpPr/>
          <p:nvPr/>
        </p:nvSpPr>
        <p:spPr>
          <a:xfrm>
            <a:off x="4116455" y="3043483"/>
            <a:ext cx="213968" cy="2089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6A4A91-3736-FB0B-0284-3E3AFB0CF7DE}"/>
              </a:ext>
            </a:extLst>
          </p:cNvPr>
          <p:cNvSpPr/>
          <p:nvPr/>
        </p:nvSpPr>
        <p:spPr>
          <a:xfrm>
            <a:off x="4271117" y="4842364"/>
            <a:ext cx="213968" cy="2089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E30EC0-EAD0-79CD-90F8-1E943BE84EF7}"/>
              </a:ext>
            </a:extLst>
          </p:cNvPr>
          <p:cNvSpPr/>
          <p:nvPr/>
        </p:nvSpPr>
        <p:spPr>
          <a:xfrm>
            <a:off x="2430552" y="1573374"/>
            <a:ext cx="213968" cy="2089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4A832D-EAE5-9910-6832-212CDBE7C2F5}"/>
              </a:ext>
            </a:extLst>
          </p:cNvPr>
          <p:cNvCxnSpPr>
            <a:cxnSpLocks/>
            <a:stCxn id="18" idx="6"/>
            <a:endCxn id="16" idx="1"/>
          </p:cNvCxnSpPr>
          <p:nvPr/>
        </p:nvCxnSpPr>
        <p:spPr>
          <a:xfrm>
            <a:off x="2644520" y="1677859"/>
            <a:ext cx="1503270" cy="139622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259891-45B6-562A-D05A-737D7EDD32CF}"/>
              </a:ext>
            </a:extLst>
          </p:cNvPr>
          <p:cNvCxnSpPr>
            <a:cxnSpLocks/>
            <a:stCxn id="17" idx="2"/>
            <a:endCxn id="15" idx="5"/>
          </p:cNvCxnSpPr>
          <p:nvPr/>
        </p:nvCxnSpPr>
        <p:spPr>
          <a:xfrm flipH="1" flipV="1">
            <a:off x="1763272" y="3856305"/>
            <a:ext cx="2507845" cy="109054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D19772B-6D1E-2BDB-1AAE-C88B567FCDA3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1794607" y="3147968"/>
            <a:ext cx="2321848" cy="63445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A8B6360-039F-DC7C-3665-0E61417483F4}"/>
              </a:ext>
            </a:extLst>
          </p:cNvPr>
          <p:cNvCxnSpPr>
            <a:cxnSpLocks/>
            <a:stCxn id="18" idx="4"/>
            <a:endCxn id="17" idx="1"/>
          </p:cNvCxnSpPr>
          <p:nvPr/>
        </p:nvCxnSpPr>
        <p:spPr>
          <a:xfrm>
            <a:off x="2537536" y="1782344"/>
            <a:ext cx="1764916" cy="309062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09DCF66-A7B1-C14D-B168-FCEE99AEE968}"/>
              </a:ext>
            </a:extLst>
          </p:cNvPr>
          <p:cNvSpPr txBox="1"/>
          <p:nvPr/>
        </p:nvSpPr>
        <p:spPr>
          <a:xfrm>
            <a:off x="3396155" y="2056194"/>
            <a:ext cx="354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BBD049-650E-0D4A-25B1-D79F46F8DB2B}"/>
              </a:ext>
            </a:extLst>
          </p:cNvPr>
          <p:cNvSpPr txBox="1"/>
          <p:nvPr/>
        </p:nvSpPr>
        <p:spPr>
          <a:xfrm>
            <a:off x="2581404" y="4274590"/>
            <a:ext cx="354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7815BF-0531-46B0-FF11-E5747D6619AC}"/>
              </a:ext>
            </a:extLst>
          </p:cNvPr>
          <p:cNvSpPr txBox="1"/>
          <p:nvPr/>
        </p:nvSpPr>
        <p:spPr>
          <a:xfrm>
            <a:off x="2708707" y="2494149"/>
            <a:ext cx="354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00A776-8A6A-69F4-2758-1BEDE2E86B49}"/>
              </a:ext>
            </a:extLst>
          </p:cNvPr>
          <p:cNvSpPr txBox="1"/>
          <p:nvPr/>
        </p:nvSpPr>
        <p:spPr>
          <a:xfrm>
            <a:off x="2413759" y="3167903"/>
            <a:ext cx="354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507228-7839-0A65-4616-85F273B9491C}"/>
                  </a:ext>
                </a:extLst>
              </p:cNvPr>
              <p:cNvSpPr txBox="1"/>
              <p:nvPr/>
            </p:nvSpPr>
            <p:spPr>
              <a:xfrm>
                <a:off x="6145396" y="1847224"/>
                <a:ext cx="4400473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𝑴𝒂𝒏𝒊𝒍𝒂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𝑻𝒂𝒄𝒍𝒐𝒃𝒂𝒏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GB" sz="21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𝑻𝒂𝒄𝒍𝒐𝒃𝒂𝒏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𝑷𝒖𝒆𝒓𝒕𝒐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𝑷𝒓𝒊𝒏𝒄𝒆𝒔𝒂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GB" sz="21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𝑷𝒖𝒆𝒓𝒕𝒐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𝑷𝒓𝒊𝒏𝒄𝒆𝒔𝒂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𝑫𝒂𝒗𝒂𝒐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GB" sz="21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𝑫𝒂𝒗𝒂𝒐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𝑴𝒂𝒏𝒊𝒍𝒂</m:t>
                      </m:r>
                    </m:oMath>
                  </m:oMathPara>
                </a14:m>
                <a:endParaRPr lang="en-US" sz="21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507228-7839-0A65-4616-85F273B94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396" y="1847224"/>
                <a:ext cx="4400473" cy="1384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5A5CD6-655B-35E6-9FFF-6113BF20016E}"/>
                  </a:ext>
                </a:extLst>
              </p:cNvPr>
              <p:cNvSpPr txBox="1"/>
              <p:nvPr/>
            </p:nvSpPr>
            <p:spPr>
              <a:xfrm>
                <a:off x="7010570" y="3747617"/>
                <a:ext cx="2670123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𝟏𝟑</m:t>
                      </m:r>
                    </m:oMath>
                  </m:oMathPara>
                </a14:m>
                <a:endParaRPr lang="en-US" sz="21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5A5CD6-655B-35E6-9FFF-6113BF200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570" y="3747617"/>
                <a:ext cx="2670123" cy="415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16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  <p:bldP spid="53" grpId="0"/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548606-3A08-818D-193A-0989AB89DFFD}"/>
              </a:ext>
            </a:extLst>
          </p:cNvPr>
          <p:cNvSpPr txBox="1">
            <a:spLocks/>
          </p:cNvSpPr>
          <p:nvPr/>
        </p:nvSpPr>
        <p:spPr>
          <a:xfrm>
            <a:off x="459205" y="1270274"/>
            <a:ext cx="11273589" cy="21587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Introduction and Definition</a:t>
            </a:r>
          </a:p>
          <a:p>
            <a:pPr algn="l"/>
            <a:endParaRPr lang="en-US" sz="2800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Factorial Time Complexity (n!)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Permutations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Calibri Light (Headings)"/>
              </a:rPr>
              <a:t>Sample Problem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03D267-B89D-A90E-028C-7F67D3C7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488604"/>
            <a:ext cx="9144000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PH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4649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Introduction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215609"/>
            <a:ext cx="646076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The </a:t>
            </a:r>
            <a:r>
              <a:rPr lang="en-PH" sz="2400" b="1" dirty="0">
                <a:solidFill>
                  <a:srgbClr val="00B050"/>
                </a:solidFill>
              </a:rPr>
              <a:t>travelling salesman problem</a:t>
            </a:r>
            <a:r>
              <a:rPr lang="en-PH" sz="2400" dirty="0"/>
              <a:t>, also known as the travelling salesperson problem (TSP), asks the following question: </a:t>
            </a:r>
          </a:p>
          <a:p>
            <a:endParaRPr lang="en-PH" sz="2400" dirty="0"/>
          </a:p>
          <a:p>
            <a:r>
              <a:rPr lang="en-PH" sz="2400" dirty="0"/>
              <a:t>"Given a list of cities and the distances between each pair of cities, </a:t>
            </a:r>
            <a:r>
              <a:rPr lang="en-PH" sz="2400" b="1" dirty="0">
                <a:solidFill>
                  <a:srgbClr val="0070C0"/>
                </a:solidFill>
              </a:rPr>
              <a:t>what is the shortest possible route that visits each city exactly once and returns to the origin city</a:t>
            </a:r>
            <a:r>
              <a:rPr lang="en-PH" sz="2400" dirty="0"/>
              <a:t>?"</a:t>
            </a:r>
            <a:endParaRPr lang="en-US" sz="2400" dirty="0"/>
          </a:p>
        </p:txBody>
      </p:sp>
      <p:pic>
        <p:nvPicPr>
          <p:cNvPr id="5" name="Picture 4" descr="A map of the united states with lines and points&#10;&#10;Description automatically generated">
            <a:extLst>
              <a:ext uri="{FF2B5EF4-FFF2-40B4-BE49-F238E27FC236}">
                <a16:creationId xmlns:a16="http://schemas.microsoft.com/office/drawing/2014/main" id="{729EA911-CEC6-CF1C-7348-3FDC3CD4D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056" y="1215609"/>
            <a:ext cx="406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6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Factorial Time Complexity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D01203-4A12-8B26-437A-7916DAE06961}"/>
                  </a:ext>
                </a:extLst>
              </p:cNvPr>
              <p:cNvSpPr txBox="1"/>
              <p:nvPr/>
            </p:nvSpPr>
            <p:spPr>
              <a:xfrm>
                <a:off x="1430615" y="1452732"/>
                <a:ext cx="933077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GB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PH" sz="6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PH" sz="3000" dirty="0"/>
                  <a:t>Where </a:t>
                </a:r>
                <a:r>
                  <a:rPr lang="en-PH" sz="3000" b="1" i="1" dirty="0">
                    <a:solidFill>
                      <a:srgbClr val="0070C0"/>
                    </a:solidFill>
                  </a:rPr>
                  <a:t>n</a:t>
                </a:r>
                <a:r>
                  <a:rPr lang="en-PH" sz="3000" dirty="0"/>
                  <a:t> is the number of inputs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D01203-4A12-8B26-437A-7916DAE06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615" y="1452732"/>
                <a:ext cx="9330770" cy="1477328"/>
              </a:xfrm>
              <a:prstGeom prst="rect">
                <a:avLst/>
              </a:prstGeom>
              <a:blipFill>
                <a:blip r:embed="rId4"/>
                <a:stretch>
                  <a:fillRect b="-1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CC2384-CA88-CC80-5FDB-838529BB6275}"/>
                  </a:ext>
                </a:extLst>
              </p:cNvPr>
              <p:cNvSpPr txBox="1"/>
              <p:nvPr/>
            </p:nvSpPr>
            <p:spPr>
              <a:xfrm>
                <a:off x="4568899" y="3576814"/>
                <a:ext cx="305420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3!=3•2•1=</m:t>
                      </m:r>
                      <m:r>
                        <a:rPr lang="en-GB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CC2384-CA88-CC80-5FDB-838529BB6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899" y="3576814"/>
                <a:ext cx="3054202" cy="553998"/>
              </a:xfrm>
              <a:prstGeom prst="rect">
                <a:avLst/>
              </a:prstGeom>
              <a:blipFill>
                <a:blip r:embed="rId5"/>
                <a:stretch>
                  <a:fillRect l="-826" r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55D1FC-64A6-91F1-6292-C4046DCEC4F4}"/>
                  </a:ext>
                </a:extLst>
              </p:cNvPr>
              <p:cNvSpPr txBox="1"/>
              <p:nvPr/>
            </p:nvSpPr>
            <p:spPr>
              <a:xfrm>
                <a:off x="4143374" y="4215872"/>
                <a:ext cx="3905250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4•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3•2•1=</m:t>
                      </m:r>
                      <m:r>
                        <a:rPr lang="en-GB" sz="3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𝟐𝟒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55D1FC-64A6-91F1-6292-C4046DCEC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374" y="4215872"/>
                <a:ext cx="390525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BE76E-CF90-DE50-B7AD-C0768D13D793}"/>
                  </a:ext>
                </a:extLst>
              </p:cNvPr>
              <p:cNvSpPr txBox="1"/>
              <p:nvPr/>
            </p:nvSpPr>
            <p:spPr>
              <a:xfrm>
                <a:off x="3776439" y="4851270"/>
                <a:ext cx="4639119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5•4•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3•2•1=</m:t>
                      </m:r>
                      <m:r>
                        <a:rPr lang="en-GB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𝟏𝟐𝟎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BE76E-CF90-DE50-B7AD-C0768D13D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439" y="4851270"/>
                <a:ext cx="4639119" cy="553998"/>
              </a:xfrm>
              <a:prstGeom prst="rect">
                <a:avLst/>
              </a:prstGeom>
              <a:blipFill>
                <a:blip r:embed="rId7"/>
                <a:stretch>
                  <a:fillRect l="-546" r="-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3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Permutations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1C30DC-FFD4-4182-6DED-3FF976DB2AD8}"/>
                  </a:ext>
                </a:extLst>
              </p:cNvPr>
              <p:cNvSpPr txBox="1"/>
              <p:nvPr/>
            </p:nvSpPr>
            <p:spPr>
              <a:xfrm>
                <a:off x="3895763" y="1424784"/>
                <a:ext cx="440047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1" i="1" smtClean="0">
                          <a:latin typeface="Cambria Math" panose="02040503050406030204" pitchFamily="18" charset="0"/>
                        </a:rPr>
                        <m:t>𝒍𝒆𝒕𝒕𝒆𝒓𝒔</m:t>
                      </m:r>
                      <m:r>
                        <a:rPr lang="en-GB" sz="4000" b="1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GB" sz="4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GB" sz="40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40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GB" sz="4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4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GB" sz="4000" b="1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1C30DC-FFD4-4182-6DED-3FF976DB2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763" y="1424784"/>
                <a:ext cx="4400473" cy="707886"/>
              </a:xfrm>
              <a:prstGeom prst="rect">
                <a:avLst/>
              </a:prstGeom>
              <a:blipFill>
                <a:blip r:embed="rId4"/>
                <a:stretch>
                  <a:fillRect l="-1437" r="-258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D277675-7FE6-6050-AA4A-DECFD5006177}"/>
              </a:ext>
            </a:extLst>
          </p:cNvPr>
          <p:cNvSpPr txBox="1"/>
          <p:nvPr/>
        </p:nvSpPr>
        <p:spPr>
          <a:xfrm>
            <a:off x="2516715" y="4222288"/>
            <a:ext cx="71585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/>
              <a:t>Problem</a:t>
            </a:r>
            <a:r>
              <a:rPr lang="en-PH" sz="2400" dirty="0"/>
              <a:t>: Find all possible arrangements of the letters without omitting or repeating any letter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29B74F-C6AF-1552-2B4B-8255CC245FB4}"/>
                  </a:ext>
                </a:extLst>
              </p:cNvPr>
              <p:cNvSpPr txBox="1"/>
              <p:nvPr/>
            </p:nvSpPr>
            <p:spPr>
              <a:xfrm>
                <a:off x="3558389" y="2304210"/>
                <a:ext cx="507522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GB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000" b="1" i="1" smtClean="0">
                          <a:latin typeface="Cambria Math" panose="02040503050406030204" pitchFamily="18" charset="0"/>
                        </a:rPr>
                        <m:t>𝒍𝒆𝒏</m:t>
                      </m:r>
                      <m:d>
                        <m:dPr>
                          <m:ctrlPr>
                            <a:rPr lang="en-GB" sz="4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1" i="1" smtClean="0">
                              <a:latin typeface="Cambria Math" panose="02040503050406030204" pitchFamily="18" charset="0"/>
                            </a:rPr>
                            <m:t>𝒍𝒆𝒕𝒕𝒆𝒓𝒔</m:t>
                          </m:r>
                        </m:e>
                      </m:d>
                    </m:oMath>
                  </m:oMathPara>
                </a14:m>
                <a:endParaRPr lang="en-US" sz="40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29B74F-C6AF-1552-2B4B-8255CC245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389" y="2304210"/>
                <a:ext cx="507522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941715-2F8A-6FE5-6DF5-D3A8C5F13FEB}"/>
                  </a:ext>
                </a:extLst>
              </p:cNvPr>
              <p:cNvSpPr txBox="1"/>
              <p:nvPr/>
            </p:nvSpPr>
            <p:spPr>
              <a:xfrm>
                <a:off x="3895763" y="3114276"/>
                <a:ext cx="187721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GB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0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941715-2F8A-6FE5-6DF5-D3A8C5F13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763" y="3114276"/>
                <a:ext cx="1877211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55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Permutations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FB603A-7BD1-CA91-4DEE-DCD398D82BC7}"/>
              </a:ext>
            </a:extLst>
          </p:cNvPr>
          <p:cNvGraphicFramePr>
            <a:graphicFrameLocks noGrp="1"/>
          </p:cNvGraphicFramePr>
          <p:nvPr/>
        </p:nvGraphicFramePr>
        <p:xfrm>
          <a:off x="2406952" y="2448296"/>
          <a:ext cx="279518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727">
                  <a:extLst>
                    <a:ext uri="{9D8B030D-6E8A-4147-A177-3AD203B41FA5}">
                      <a16:colId xmlns:a16="http://schemas.microsoft.com/office/drawing/2014/main" val="2026318116"/>
                    </a:ext>
                  </a:extLst>
                </a:gridCol>
                <a:gridCol w="931727">
                  <a:extLst>
                    <a:ext uri="{9D8B030D-6E8A-4147-A177-3AD203B41FA5}">
                      <a16:colId xmlns:a16="http://schemas.microsoft.com/office/drawing/2014/main" val="41818381"/>
                    </a:ext>
                  </a:extLst>
                </a:gridCol>
                <a:gridCol w="931727">
                  <a:extLst>
                    <a:ext uri="{9D8B030D-6E8A-4147-A177-3AD203B41FA5}">
                      <a16:colId xmlns:a16="http://schemas.microsoft.com/office/drawing/2014/main" val="68837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1242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E53055-9EE4-3029-C881-2F2F1554DD84}"/>
              </a:ext>
            </a:extLst>
          </p:cNvPr>
          <p:cNvGraphicFramePr>
            <a:graphicFrameLocks noGrp="1"/>
          </p:cNvGraphicFramePr>
          <p:nvPr/>
        </p:nvGraphicFramePr>
        <p:xfrm>
          <a:off x="7016701" y="2454557"/>
          <a:ext cx="279518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727">
                  <a:extLst>
                    <a:ext uri="{9D8B030D-6E8A-4147-A177-3AD203B41FA5}">
                      <a16:colId xmlns:a16="http://schemas.microsoft.com/office/drawing/2014/main" val="2026318116"/>
                    </a:ext>
                  </a:extLst>
                </a:gridCol>
                <a:gridCol w="931727">
                  <a:extLst>
                    <a:ext uri="{9D8B030D-6E8A-4147-A177-3AD203B41FA5}">
                      <a16:colId xmlns:a16="http://schemas.microsoft.com/office/drawing/2014/main" val="41818381"/>
                    </a:ext>
                  </a:extLst>
                </a:gridCol>
                <a:gridCol w="931727">
                  <a:extLst>
                    <a:ext uri="{9D8B030D-6E8A-4147-A177-3AD203B41FA5}">
                      <a16:colId xmlns:a16="http://schemas.microsoft.com/office/drawing/2014/main" val="68837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1242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409D3D1-58A9-0159-2E85-034C5C33D796}"/>
              </a:ext>
            </a:extLst>
          </p:cNvPr>
          <p:cNvGraphicFramePr>
            <a:graphicFrameLocks noGrp="1"/>
          </p:cNvGraphicFramePr>
          <p:nvPr/>
        </p:nvGraphicFramePr>
        <p:xfrm>
          <a:off x="2406951" y="3191568"/>
          <a:ext cx="279518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727">
                  <a:extLst>
                    <a:ext uri="{9D8B030D-6E8A-4147-A177-3AD203B41FA5}">
                      <a16:colId xmlns:a16="http://schemas.microsoft.com/office/drawing/2014/main" val="2026318116"/>
                    </a:ext>
                  </a:extLst>
                </a:gridCol>
                <a:gridCol w="931727">
                  <a:extLst>
                    <a:ext uri="{9D8B030D-6E8A-4147-A177-3AD203B41FA5}">
                      <a16:colId xmlns:a16="http://schemas.microsoft.com/office/drawing/2014/main" val="41818381"/>
                    </a:ext>
                  </a:extLst>
                </a:gridCol>
                <a:gridCol w="931727">
                  <a:extLst>
                    <a:ext uri="{9D8B030D-6E8A-4147-A177-3AD203B41FA5}">
                      <a16:colId xmlns:a16="http://schemas.microsoft.com/office/drawing/2014/main" val="68837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124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A142D1-5ED1-68A1-B64D-3537FC2CEBB4}"/>
              </a:ext>
            </a:extLst>
          </p:cNvPr>
          <p:cNvGraphicFramePr>
            <a:graphicFrameLocks noGrp="1"/>
          </p:cNvGraphicFramePr>
          <p:nvPr/>
        </p:nvGraphicFramePr>
        <p:xfrm>
          <a:off x="7023738" y="3191568"/>
          <a:ext cx="2795181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727">
                  <a:extLst>
                    <a:ext uri="{9D8B030D-6E8A-4147-A177-3AD203B41FA5}">
                      <a16:colId xmlns:a16="http://schemas.microsoft.com/office/drawing/2014/main" val="2026318116"/>
                    </a:ext>
                  </a:extLst>
                </a:gridCol>
                <a:gridCol w="931727">
                  <a:extLst>
                    <a:ext uri="{9D8B030D-6E8A-4147-A177-3AD203B41FA5}">
                      <a16:colId xmlns:a16="http://schemas.microsoft.com/office/drawing/2014/main" val="41818381"/>
                    </a:ext>
                  </a:extLst>
                </a:gridCol>
                <a:gridCol w="931727">
                  <a:extLst>
                    <a:ext uri="{9D8B030D-6E8A-4147-A177-3AD203B41FA5}">
                      <a16:colId xmlns:a16="http://schemas.microsoft.com/office/drawing/2014/main" val="6883785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1242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5A6915C-481D-046C-A59D-556F60426EE1}"/>
              </a:ext>
            </a:extLst>
          </p:cNvPr>
          <p:cNvGraphicFramePr>
            <a:graphicFrameLocks noGrp="1"/>
          </p:cNvGraphicFramePr>
          <p:nvPr/>
        </p:nvGraphicFramePr>
        <p:xfrm>
          <a:off x="2406951" y="4017432"/>
          <a:ext cx="279518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727">
                  <a:extLst>
                    <a:ext uri="{9D8B030D-6E8A-4147-A177-3AD203B41FA5}">
                      <a16:colId xmlns:a16="http://schemas.microsoft.com/office/drawing/2014/main" val="2026318116"/>
                    </a:ext>
                  </a:extLst>
                </a:gridCol>
                <a:gridCol w="931727">
                  <a:extLst>
                    <a:ext uri="{9D8B030D-6E8A-4147-A177-3AD203B41FA5}">
                      <a16:colId xmlns:a16="http://schemas.microsoft.com/office/drawing/2014/main" val="41818381"/>
                    </a:ext>
                  </a:extLst>
                </a:gridCol>
                <a:gridCol w="931727">
                  <a:extLst>
                    <a:ext uri="{9D8B030D-6E8A-4147-A177-3AD203B41FA5}">
                      <a16:colId xmlns:a16="http://schemas.microsoft.com/office/drawing/2014/main" val="68837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1242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A31611A-7914-3EC6-0898-73EB10AE81DF}"/>
              </a:ext>
            </a:extLst>
          </p:cNvPr>
          <p:cNvGraphicFramePr>
            <a:graphicFrameLocks noGrp="1"/>
          </p:cNvGraphicFramePr>
          <p:nvPr/>
        </p:nvGraphicFramePr>
        <p:xfrm>
          <a:off x="7023738" y="4003892"/>
          <a:ext cx="279518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1727">
                  <a:extLst>
                    <a:ext uri="{9D8B030D-6E8A-4147-A177-3AD203B41FA5}">
                      <a16:colId xmlns:a16="http://schemas.microsoft.com/office/drawing/2014/main" val="2026318116"/>
                    </a:ext>
                  </a:extLst>
                </a:gridCol>
                <a:gridCol w="931727">
                  <a:extLst>
                    <a:ext uri="{9D8B030D-6E8A-4147-A177-3AD203B41FA5}">
                      <a16:colId xmlns:a16="http://schemas.microsoft.com/office/drawing/2014/main" val="41818381"/>
                    </a:ext>
                  </a:extLst>
                </a:gridCol>
                <a:gridCol w="931727">
                  <a:extLst>
                    <a:ext uri="{9D8B030D-6E8A-4147-A177-3AD203B41FA5}">
                      <a16:colId xmlns:a16="http://schemas.microsoft.com/office/drawing/2014/main" val="68837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1242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1C30DC-FFD4-4182-6DED-3FF976DB2AD8}"/>
                  </a:ext>
                </a:extLst>
              </p:cNvPr>
              <p:cNvSpPr txBox="1"/>
              <p:nvPr/>
            </p:nvSpPr>
            <p:spPr>
              <a:xfrm>
                <a:off x="5248699" y="1547921"/>
                <a:ext cx="159800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GB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40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1C30DC-FFD4-4182-6DED-3FF976DB2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699" y="1547921"/>
                <a:ext cx="1598006" cy="707886"/>
              </a:xfrm>
              <a:prstGeom prst="rect">
                <a:avLst/>
              </a:prstGeom>
              <a:blipFill>
                <a:blip r:embed="rId4"/>
                <a:stretch>
                  <a:fillRect r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7CF230-D5E0-9D39-8781-426DB4D2335F}"/>
                  </a:ext>
                </a:extLst>
              </p:cNvPr>
              <p:cNvSpPr txBox="1"/>
              <p:nvPr/>
            </p:nvSpPr>
            <p:spPr>
              <a:xfrm>
                <a:off x="5202132" y="4843419"/>
                <a:ext cx="169114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sz="4000" b="1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en-GB" sz="4000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7CF230-D5E0-9D39-8781-426DB4D23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132" y="4843419"/>
                <a:ext cx="1691140" cy="707886"/>
              </a:xfrm>
              <a:prstGeom prst="rect">
                <a:avLst/>
              </a:prstGeom>
              <a:blipFill>
                <a:blip r:embed="rId5"/>
                <a:stretch>
                  <a:fillRect l="-1493" r="-2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53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6" name="Picture 5" descr="A map of the country&#10;&#10;Description automatically generated">
            <a:extLst>
              <a:ext uri="{FF2B5EF4-FFF2-40B4-BE49-F238E27FC236}">
                <a16:creationId xmlns:a16="http://schemas.microsoft.com/office/drawing/2014/main" id="{48CDE703-1664-C1CF-B47B-440AD32A9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361" y="0"/>
            <a:ext cx="4397278" cy="60698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454CE6-85CB-C60D-2A2E-92D9950CE7C6}"/>
              </a:ext>
            </a:extLst>
          </p:cNvPr>
          <p:cNvSpPr txBox="1"/>
          <p:nvPr/>
        </p:nvSpPr>
        <p:spPr>
          <a:xfrm>
            <a:off x="5852774" y="1556269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Manila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AA4C71-45C1-A557-3008-665E448ACB8E}"/>
              </a:ext>
            </a:extLst>
          </p:cNvPr>
          <p:cNvSpPr txBox="1"/>
          <p:nvPr/>
        </p:nvSpPr>
        <p:spPr>
          <a:xfrm>
            <a:off x="7578104" y="3034931"/>
            <a:ext cx="103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Tacloban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AEDE49-6CFB-7343-D8A4-EB033109CB1B}"/>
              </a:ext>
            </a:extLst>
          </p:cNvPr>
          <p:cNvSpPr txBox="1"/>
          <p:nvPr/>
        </p:nvSpPr>
        <p:spPr>
          <a:xfrm>
            <a:off x="7225723" y="5045788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Davao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D0ABA9-BE90-6CEE-5E2E-3F757F900B4D}"/>
              </a:ext>
            </a:extLst>
          </p:cNvPr>
          <p:cNvSpPr txBox="1"/>
          <p:nvPr/>
        </p:nvSpPr>
        <p:spPr>
          <a:xfrm>
            <a:off x="3332396" y="3456662"/>
            <a:ext cx="168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Puerto </a:t>
            </a:r>
            <a:r>
              <a:rPr lang="en-US" b="1" dirty="0" err="1"/>
              <a:t>Princesa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FADF7E-D3C9-16C1-F1EA-69A80698B8C6}"/>
              </a:ext>
            </a:extLst>
          </p:cNvPr>
          <p:cNvSpPr/>
          <p:nvPr/>
        </p:nvSpPr>
        <p:spPr>
          <a:xfrm>
            <a:off x="4820228" y="3756315"/>
            <a:ext cx="213968" cy="2089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6C0474-1657-CADB-5C71-84E7F534024D}"/>
              </a:ext>
            </a:extLst>
          </p:cNvPr>
          <p:cNvSpPr/>
          <p:nvPr/>
        </p:nvSpPr>
        <p:spPr>
          <a:xfrm>
            <a:off x="7356044" y="3121860"/>
            <a:ext cx="213968" cy="2089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6A4A91-3736-FB0B-0284-3E3AFB0CF7DE}"/>
              </a:ext>
            </a:extLst>
          </p:cNvPr>
          <p:cNvSpPr/>
          <p:nvPr/>
        </p:nvSpPr>
        <p:spPr>
          <a:xfrm>
            <a:off x="7510706" y="4920741"/>
            <a:ext cx="213968" cy="2089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E30EC0-EAD0-79CD-90F8-1E943BE84EF7}"/>
              </a:ext>
            </a:extLst>
          </p:cNvPr>
          <p:cNvSpPr/>
          <p:nvPr/>
        </p:nvSpPr>
        <p:spPr>
          <a:xfrm>
            <a:off x="5670141" y="1651751"/>
            <a:ext cx="213968" cy="2089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4A832D-EAE5-9910-6832-212CDBE7C2F5}"/>
              </a:ext>
            </a:extLst>
          </p:cNvPr>
          <p:cNvCxnSpPr>
            <a:cxnSpLocks/>
            <a:stCxn id="18" idx="6"/>
            <a:endCxn id="16" idx="1"/>
          </p:cNvCxnSpPr>
          <p:nvPr/>
        </p:nvCxnSpPr>
        <p:spPr>
          <a:xfrm>
            <a:off x="5884109" y="1756236"/>
            <a:ext cx="1503270" cy="139622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E8DE520-AB47-3596-1D36-5C61F6AA5154}"/>
              </a:ext>
            </a:extLst>
          </p:cNvPr>
          <p:cNvCxnSpPr>
            <a:cxnSpLocks/>
            <a:stCxn id="18" idx="3"/>
            <a:endCxn id="15" idx="0"/>
          </p:cNvCxnSpPr>
          <p:nvPr/>
        </p:nvCxnSpPr>
        <p:spPr>
          <a:xfrm flipH="1">
            <a:off x="4927212" y="1830118"/>
            <a:ext cx="774264" cy="192619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259891-45B6-562A-D05A-737D7EDD32CF}"/>
              </a:ext>
            </a:extLst>
          </p:cNvPr>
          <p:cNvCxnSpPr>
            <a:cxnSpLocks/>
            <a:stCxn id="17" idx="2"/>
            <a:endCxn id="15" idx="5"/>
          </p:cNvCxnSpPr>
          <p:nvPr/>
        </p:nvCxnSpPr>
        <p:spPr>
          <a:xfrm flipH="1" flipV="1">
            <a:off x="5002861" y="3934682"/>
            <a:ext cx="2507845" cy="109054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BE8054-D48B-B9F0-C7CC-3C259A37B8D0}"/>
              </a:ext>
            </a:extLst>
          </p:cNvPr>
          <p:cNvCxnSpPr>
            <a:cxnSpLocks/>
            <a:stCxn id="17" idx="0"/>
            <a:endCxn id="16" idx="4"/>
          </p:cNvCxnSpPr>
          <p:nvPr/>
        </p:nvCxnSpPr>
        <p:spPr>
          <a:xfrm flipH="1" flipV="1">
            <a:off x="7463028" y="3330830"/>
            <a:ext cx="154662" cy="158991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D19772B-6D1E-2BDB-1AAE-C88B567FCDA3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5034196" y="3226345"/>
            <a:ext cx="2321848" cy="63445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A8B6360-039F-DC7C-3665-0E61417483F4}"/>
              </a:ext>
            </a:extLst>
          </p:cNvPr>
          <p:cNvCxnSpPr>
            <a:cxnSpLocks/>
            <a:stCxn id="18" idx="4"/>
            <a:endCxn id="17" idx="1"/>
          </p:cNvCxnSpPr>
          <p:nvPr/>
        </p:nvCxnSpPr>
        <p:spPr>
          <a:xfrm>
            <a:off x="5777125" y="1860721"/>
            <a:ext cx="1764916" cy="309062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09DCF66-A7B1-C14D-B168-FCEE99AEE968}"/>
              </a:ext>
            </a:extLst>
          </p:cNvPr>
          <p:cNvSpPr txBox="1"/>
          <p:nvPr/>
        </p:nvSpPr>
        <p:spPr>
          <a:xfrm>
            <a:off x="6579743" y="2125568"/>
            <a:ext cx="303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FB5F1C0-FFE9-CEFE-465A-36009142E7D8}"/>
              </a:ext>
            </a:extLst>
          </p:cNvPr>
          <p:cNvSpPr txBox="1"/>
          <p:nvPr/>
        </p:nvSpPr>
        <p:spPr>
          <a:xfrm>
            <a:off x="7551036" y="3956593"/>
            <a:ext cx="29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BBD049-650E-0D4A-25B1-D79F46F8DB2B}"/>
              </a:ext>
            </a:extLst>
          </p:cNvPr>
          <p:cNvSpPr txBox="1"/>
          <p:nvPr/>
        </p:nvSpPr>
        <p:spPr>
          <a:xfrm>
            <a:off x="5741062" y="4310237"/>
            <a:ext cx="326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3C4E48-A0E9-3BF5-8290-3BBC4CD45484}"/>
              </a:ext>
            </a:extLst>
          </p:cNvPr>
          <p:cNvSpPr txBox="1"/>
          <p:nvPr/>
        </p:nvSpPr>
        <p:spPr>
          <a:xfrm>
            <a:off x="4889886" y="2358683"/>
            <a:ext cx="50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7815BF-0531-46B0-FF11-E5747D6619AC}"/>
              </a:ext>
            </a:extLst>
          </p:cNvPr>
          <p:cNvSpPr txBox="1"/>
          <p:nvPr/>
        </p:nvSpPr>
        <p:spPr>
          <a:xfrm>
            <a:off x="5906611" y="2428381"/>
            <a:ext cx="303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00A776-8A6A-69F4-2758-1BEDE2E86B49}"/>
              </a:ext>
            </a:extLst>
          </p:cNvPr>
          <p:cNvSpPr txBox="1"/>
          <p:nvPr/>
        </p:nvSpPr>
        <p:spPr>
          <a:xfrm>
            <a:off x="5639846" y="3233664"/>
            <a:ext cx="334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4655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3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6" name="Picture 5" descr="A map of the country&#10;&#10;Description automatically generated">
            <a:extLst>
              <a:ext uri="{FF2B5EF4-FFF2-40B4-BE49-F238E27FC236}">
                <a16:creationId xmlns:a16="http://schemas.microsoft.com/office/drawing/2014/main" id="{48CDE703-1664-C1CF-B47B-440AD32A935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47" y="78167"/>
            <a:ext cx="4397278" cy="60698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454CE6-85CB-C60D-2A2E-92D9950CE7C6}"/>
              </a:ext>
            </a:extLst>
          </p:cNvPr>
          <p:cNvSpPr txBox="1"/>
          <p:nvPr/>
        </p:nvSpPr>
        <p:spPr>
          <a:xfrm>
            <a:off x="2704460" y="1634436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Manila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AA4C71-45C1-A557-3008-665E448ACB8E}"/>
              </a:ext>
            </a:extLst>
          </p:cNvPr>
          <p:cNvSpPr txBox="1"/>
          <p:nvPr/>
        </p:nvSpPr>
        <p:spPr>
          <a:xfrm>
            <a:off x="4429790" y="3113098"/>
            <a:ext cx="103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Tacloban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AEDE49-6CFB-7343-D8A4-EB033109CB1B}"/>
              </a:ext>
            </a:extLst>
          </p:cNvPr>
          <p:cNvSpPr txBox="1"/>
          <p:nvPr/>
        </p:nvSpPr>
        <p:spPr>
          <a:xfrm>
            <a:off x="4077409" y="5123955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Davao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D0ABA9-BE90-6CEE-5E2E-3F757F900B4D}"/>
              </a:ext>
            </a:extLst>
          </p:cNvPr>
          <p:cNvSpPr txBox="1"/>
          <p:nvPr/>
        </p:nvSpPr>
        <p:spPr>
          <a:xfrm>
            <a:off x="184082" y="3534829"/>
            <a:ext cx="168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Puerto </a:t>
            </a:r>
            <a:r>
              <a:rPr lang="en-US" b="1" dirty="0" err="1"/>
              <a:t>Princesa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FADF7E-D3C9-16C1-F1EA-69A80698B8C6}"/>
              </a:ext>
            </a:extLst>
          </p:cNvPr>
          <p:cNvSpPr/>
          <p:nvPr/>
        </p:nvSpPr>
        <p:spPr>
          <a:xfrm>
            <a:off x="1671914" y="3834482"/>
            <a:ext cx="213968" cy="2089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6C0474-1657-CADB-5C71-84E7F534024D}"/>
              </a:ext>
            </a:extLst>
          </p:cNvPr>
          <p:cNvSpPr/>
          <p:nvPr/>
        </p:nvSpPr>
        <p:spPr>
          <a:xfrm>
            <a:off x="4207730" y="3200027"/>
            <a:ext cx="213968" cy="2089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6A4A91-3736-FB0B-0284-3E3AFB0CF7DE}"/>
              </a:ext>
            </a:extLst>
          </p:cNvPr>
          <p:cNvSpPr/>
          <p:nvPr/>
        </p:nvSpPr>
        <p:spPr>
          <a:xfrm>
            <a:off x="4362392" y="4998908"/>
            <a:ext cx="213968" cy="2089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E30EC0-EAD0-79CD-90F8-1E943BE84EF7}"/>
              </a:ext>
            </a:extLst>
          </p:cNvPr>
          <p:cNvSpPr/>
          <p:nvPr/>
        </p:nvSpPr>
        <p:spPr>
          <a:xfrm>
            <a:off x="2521827" y="1729918"/>
            <a:ext cx="213968" cy="2089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4A832D-EAE5-9910-6832-212CDBE7C2F5}"/>
              </a:ext>
            </a:extLst>
          </p:cNvPr>
          <p:cNvCxnSpPr>
            <a:cxnSpLocks/>
            <a:stCxn id="18" idx="6"/>
            <a:endCxn id="16" idx="1"/>
          </p:cNvCxnSpPr>
          <p:nvPr/>
        </p:nvCxnSpPr>
        <p:spPr>
          <a:xfrm>
            <a:off x="2735795" y="1834403"/>
            <a:ext cx="1503270" cy="139622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E8DE520-AB47-3596-1D36-5C61F6AA5154}"/>
              </a:ext>
            </a:extLst>
          </p:cNvPr>
          <p:cNvCxnSpPr>
            <a:cxnSpLocks/>
            <a:stCxn id="18" idx="3"/>
            <a:endCxn id="15" idx="0"/>
          </p:cNvCxnSpPr>
          <p:nvPr/>
        </p:nvCxnSpPr>
        <p:spPr>
          <a:xfrm flipH="1">
            <a:off x="1778898" y="1908285"/>
            <a:ext cx="774264" cy="192619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259891-45B6-562A-D05A-737D7EDD32CF}"/>
              </a:ext>
            </a:extLst>
          </p:cNvPr>
          <p:cNvCxnSpPr>
            <a:cxnSpLocks/>
            <a:stCxn id="17" idx="2"/>
            <a:endCxn id="15" idx="5"/>
          </p:cNvCxnSpPr>
          <p:nvPr/>
        </p:nvCxnSpPr>
        <p:spPr>
          <a:xfrm flipH="1" flipV="1">
            <a:off x="1854547" y="4012849"/>
            <a:ext cx="2507845" cy="109054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BE8054-D48B-B9F0-C7CC-3C259A37B8D0}"/>
              </a:ext>
            </a:extLst>
          </p:cNvPr>
          <p:cNvCxnSpPr>
            <a:cxnSpLocks/>
            <a:stCxn id="17" idx="0"/>
            <a:endCxn id="16" idx="4"/>
          </p:cNvCxnSpPr>
          <p:nvPr/>
        </p:nvCxnSpPr>
        <p:spPr>
          <a:xfrm flipH="1" flipV="1">
            <a:off x="4314714" y="3408997"/>
            <a:ext cx="154662" cy="158991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D19772B-6D1E-2BDB-1AAE-C88B567FCDA3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1885882" y="3304512"/>
            <a:ext cx="2321848" cy="634455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A8B6360-039F-DC7C-3665-0E61417483F4}"/>
              </a:ext>
            </a:extLst>
          </p:cNvPr>
          <p:cNvCxnSpPr>
            <a:cxnSpLocks/>
            <a:stCxn id="18" idx="4"/>
            <a:endCxn id="17" idx="1"/>
          </p:cNvCxnSpPr>
          <p:nvPr/>
        </p:nvCxnSpPr>
        <p:spPr>
          <a:xfrm>
            <a:off x="2628811" y="1938888"/>
            <a:ext cx="1764916" cy="3090623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09DCF66-A7B1-C14D-B168-FCEE99AEE968}"/>
              </a:ext>
            </a:extLst>
          </p:cNvPr>
          <p:cNvSpPr txBox="1"/>
          <p:nvPr/>
        </p:nvSpPr>
        <p:spPr>
          <a:xfrm>
            <a:off x="3431429" y="2203735"/>
            <a:ext cx="303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FB5F1C0-FFE9-CEFE-465A-36009142E7D8}"/>
              </a:ext>
            </a:extLst>
          </p:cNvPr>
          <p:cNvSpPr txBox="1"/>
          <p:nvPr/>
        </p:nvSpPr>
        <p:spPr>
          <a:xfrm>
            <a:off x="4402722" y="4034760"/>
            <a:ext cx="29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BBD049-650E-0D4A-25B1-D79F46F8DB2B}"/>
              </a:ext>
            </a:extLst>
          </p:cNvPr>
          <p:cNvSpPr txBox="1"/>
          <p:nvPr/>
        </p:nvSpPr>
        <p:spPr>
          <a:xfrm>
            <a:off x="2592748" y="4388404"/>
            <a:ext cx="326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3C4E48-A0E9-3BF5-8290-3BBC4CD45484}"/>
              </a:ext>
            </a:extLst>
          </p:cNvPr>
          <p:cNvSpPr txBox="1"/>
          <p:nvPr/>
        </p:nvSpPr>
        <p:spPr>
          <a:xfrm>
            <a:off x="1741572" y="2436850"/>
            <a:ext cx="500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7815BF-0531-46B0-FF11-E5747D6619AC}"/>
              </a:ext>
            </a:extLst>
          </p:cNvPr>
          <p:cNvSpPr txBox="1"/>
          <p:nvPr/>
        </p:nvSpPr>
        <p:spPr>
          <a:xfrm>
            <a:off x="2758297" y="2506548"/>
            <a:ext cx="303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00A776-8A6A-69F4-2758-1BEDE2E86B49}"/>
              </a:ext>
            </a:extLst>
          </p:cNvPr>
          <p:cNvSpPr txBox="1"/>
          <p:nvPr/>
        </p:nvSpPr>
        <p:spPr>
          <a:xfrm>
            <a:off x="2491532" y="3311831"/>
            <a:ext cx="334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6C08A21-2342-B6C5-16E7-D6C544A7E491}"/>
                  </a:ext>
                </a:extLst>
              </p:cNvPr>
              <p:cNvSpPr txBox="1"/>
              <p:nvPr/>
            </p:nvSpPr>
            <p:spPr>
              <a:xfrm>
                <a:off x="6096000" y="355619"/>
                <a:ext cx="4717686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GB" sz="2100" dirty="0">
                    <a:ea typeface="Cambria Math" panose="02040503050406030204" pitchFamily="18" charset="0"/>
                  </a:rPr>
                  <a:t>In this example we have four inputs</a:t>
                </a:r>
              </a:p>
              <a:p>
                <a:pPr/>
                <a:r>
                  <a:rPr lang="en-GB" sz="2100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GB" sz="2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GB" sz="2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21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6C08A21-2342-B6C5-16E7-D6C544A7E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5619"/>
                <a:ext cx="4717686" cy="738664"/>
              </a:xfrm>
              <a:prstGeom prst="rect">
                <a:avLst/>
              </a:prstGeom>
              <a:blipFill>
                <a:blip r:embed="rId5"/>
                <a:stretch>
                  <a:fillRect l="-1613" t="-500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B0F91ED-BB26-70CE-2CE5-C1F00EA705B0}"/>
                  </a:ext>
                </a:extLst>
              </p:cNvPr>
              <p:cNvSpPr txBox="1"/>
              <p:nvPr/>
            </p:nvSpPr>
            <p:spPr>
              <a:xfrm>
                <a:off x="6083733" y="1145843"/>
                <a:ext cx="1901504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100" dirty="0">
                    <a:ea typeface="Cambria Math" panose="02040503050406030204" pitchFamily="18" charset="0"/>
                  </a:rPr>
                  <a:t>Then, </a:t>
                </a:r>
                <a14:m>
                  <m:oMath xmlns:m="http://schemas.openxmlformats.org/officeDocument/2006/math">
                    <m:r>
                      <a:rPr lang="en-GB" sz="21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GB" sz="2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sz="2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GB" sz="2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)!</m:t>
                    </m:r>
                  </m:oMath>
                </a14:m>
                <a:endParaRPr lang="en-US" sz="21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B0F91ED-BB26-70CE-2CE5-C1F00EA70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733" y="1145843"/>
                <a:ext cx="1901504" cy="415498"/>
              </a:xfrm>
              <a:prstGeom prst="rect">
                <a:avLst/>
              </a:prstGeom>
              <a:blipFill>
                <a:blip r:embed="rId6"/>
                <a:stretch>
                  <a:fillRect l="-4000" t="-9091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DEE4BEB-9590-C6E4-A28A-4912A63670DD}"/>
                  </a:ext>
                </a:extLst>
              </p:cNvPr>
              <p:cNvSpPr txBox="1"/>
              <p:nvPr/>
            </p:nvSpPr>
            <p:spPr>
              <a:xfrm>
                <a:off x="5841959" y="1586978"/>
                <a:ext cx="229672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GB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!=</m:t>
                      </m:r>
                      <m:r>
                        <a:rPr lang="en-GB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sz="4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DEE4BEB-9590-C6E4-A28A-4912A6367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959" y="1586978"/>
                <a:ext cx="2296722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3528244-9AFA-62B4-B159-AA5314E1351F}"/>
                  </a:ext>
                </a:extLst>
              </p:cNvPr>
              <p:cNvSpPr txBox="1"/>
              <p:nvPr/>
            </p:nvSpPr>
            <p:spPr>
              <a:xfrm>
                <a:off x="5920589" y="3707710"/>
                <a:ext cx="2087922" cy="9853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𝑆𝑜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GB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GB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GB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GB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3528244-9AFA-62B4-B159-AA5314E13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589" y="3707710"/>
                <a:ext cx="2087922" cy="985334"/>
              </a:xfrm>
              <a:prstGeom prst="rect">
                <a:avLst/>
              </a:prstGeom>
              <a:blipFill>
                <a:blip r:embed="rId8"/>
                <a:stretch>
                  <a:fillRect l="-1818" r="-2424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E7588A3-FAF7-CF23-355D-3B12D58E1551}"/>
                  </a:ext>
                </a:extLst>
              </p:cNvPr>
              <p:cNvSpPr txBox="1"/>
              <p:nvPr/>
            </p:nvSpPr>
            <p:spPr>
              <a:xfrm>
                <a:off x="5974583" y="4776956"/>
                <a:ext cx="2087922" cy="1282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r>
                            <a:rPr lang="en-GB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GB" sz="4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4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4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E7588A3-FAF7-CF23-355D-3B12D58E1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83" y="4776956"/>
                <a:ext cx="2087922" cy="1282980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888F206-F81A-3BEC-E43B-C07166D90824}"/>
              </a:ext>
            </a:extLst>
          </p:cNvPr>
          <p:cNvSpPr txBox="1"/>
          <p:nvPr/>
        </p:nvSpPr>
        <p:spPr>
          <a:xfrm>
            <a:off x="5974583" y="2500206"/>
            <a:ext cx="5016455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100" dirty="0">
                <a:latin typeface="Cambria Math" panose="02040503050406030204" pitchFamily="18" charset="0"/>
                <a:ea typeface="Cambria Math" panose="02040503050406030204" pitchFamily="18" charset="0"/>
              </a:rPr>
              <a:t>Actually,  there are only </a:t>
            </a:r>
            <a:r>
              <a:rPr lang="en-GB" sz="21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 possible paths</a:t>
            </a:r>
            <a:r>
              <a:rPr lang="en-GB" sz="2100" dirty="0">
                <a:latin typeface="Cambria Math" panose="02040503050406030204" pitchFamily="18" charset="0"/>
                <a:ea typeface="Cambria Math" panose="02040503050406030204" pitchFamily="18" charset="0"/>
              </a:rPr>
              <a:t>, the 3 other paths are only the </a:t>
            </a:r>
            <a:r>
              <a:rPr lang="en-GB" sz="21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reverse of the three possible paths!</a:t>
            </a:r>
            <a:endParaRPr lang="en-US" sz="2100" b="1" dirty="0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44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59" grpId="0"/>
      <p:bldP spid="60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6" name="Picture 5" descr="A map of the country&#10;&#10;Description automatically generated">
            <a:extLst>
              <a:ext uri="{FF2B5EF4-FFF2-40B4-BE49-F238E27FC236}">
                <a16:creationId xmlns:a16="http://schemas.microsoft.com/office/drawing/2014/main" id="{48CDE703-1664-C1CF-B47B-440AD32A935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64" y="0"/>
            <a:ext cx="4397278" cy="60698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454CE6-85CB-C60D-2A2E-92D9950CE7C6}"/>
              </a:ext>
            </a:extLst>
          </p:cNvPr>
          <p:cNvSpPr txBox="1"/>
          <p:nvPr/>
        </p:nvSpPr>
        <p:spPr>
          <a:xfrm>
            <a:off x="2613185" y="1477892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Manila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AA4C71-45C1-A557-3008-665E448ACB8E}"/>
              </a:ext>
            </a:extLst>
          </p:cNvPr>
          <p:cNvSpPr txBox="1"/>
          <p:nvPr/>
        </p:nvSpPr>
        <p:spPr>
          <a:xfrm>
            <a:off x="4338515" y="2956554"/>
            <a:ext cx="103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Tacloban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AEDE49-6CFB-7343-D8A4-EB033109CB1B}"/>
              </a:ext>
            </a:extLst>
          </p:cNvPr>
          <p:cNvSpPr txBox="1"/>
          <p:nvPr/>
        </p:nvSpPr>
        <p:spPr>
          <a:xfrm>
            <a:off x="3986134" y="4967411"/>
            <a:ext cx="78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Davao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D0ABA9-BE90-6CEE-5E2E-3F757F900B4D}"/>
              </a:ext>
            </a:extLst>
          </p:cNvPr>
          <p:cNvSpPr txBox="1"/>
          <p:nvPr/>
        </p:nvSpPr>
        <p:spPr>
          <a:xfrm>
            <a:off x="92807" y="3378285"/>
            <a:ext cx="168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Puerto </a:t>
            </a:r>
            <a:r>
              <a:rPr lang="en-US" b="1" dirty="0" err="1"/>
              <a:t>Princesa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FADF7E-D3C9-16C1-F1EA-69A80698B8C6}"/>
              </a:ext>
            </a:extLst>
          </p:cNvPr>
          <p:cNvSpPr/>
          <p:nvPr/>
        </p:nvSpPr>
        <p:spPr>
          <a:xfrm>
            <a:off x="1580639" y="3677938"/>
            <a:ext cx="213968" cy="2089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6C0474-1657-CADB-5C71-84E7F534024D}"/>
              </a:ext>
            </a:extLst>
          </p:cNvPr>
          <p:cNvSpPr/>
          <p:nvPr/>
        </p:nvSpPr>
        <p:spPr>
          <a:xfrm>
            <a:off x="4116455" y="3043483"/>
            <a:ext cx="213968" cy="2089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6A4A91-3736-FB0B-0284-3E3AFB0CF7DE}"/>
              </a:ext>
            </a:extLst>
          </p:cNvPr>
          <p:cNvSpPr/>
          <p:nvPr/>
        </p:nvSpPr>
        <p:spPr>
          <a:xfrm>
            <a:off x="4271117" y="4842364"/>
            <a:ext cx="213968" cy="2089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E30EC0-EAD0-79CD-90F8-1E943BE84EF7}"/>
              </a:ext>
            </a:extLst>
          </p:cNvPr>
          <p:cNvSpPr/>
          <p:nvPr/>
        </p:nvSpPr>
        <p:spPr>
          <a:xfrm>
            <a:off x="2430552" y="1573374"/>
            <a:ext cx="213968" cy="2089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4A832D-EAE5-9910-6832-212CDBE7C2F5}"/>
              </a:ext>
            </a:extLst>
          </p:cNvPr>
          <p:cNvCxnSpPr>
            <a:cxnSpLocks/>
            <a:stCxn id="18" idx="6"/>
            <a:endCxn id="16" idx="1"/>
          </p:cNvCxnSpPr>
          <p:nvPr/>
        </p:nvCxnSpPr>
        <p:spPr>
          <a:xfrm>
            <a:off x="2644520" y="1677859"/>
            <a:ext cx="1503270" cy="139622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E8DE520-AB47-3596-1D36-5C61F6AA5154}"/>
              </a:ext>
            </a:extLst>
          </p:cNvPr>
          <p:cNvCxnSpPr>
            <a:cxnSpLocks/>
            <a:stCxn id="18" idx="3"/>
            <a:endCxn id="15" idx="0"/>
          </p:cNvCxnSpPr>
          <p:nvPr/>
        </p:nvCxnSpPr>
        <p:spPr>
          <a:xfrm flipH="1">
            <a:off x="1687623" y="1751741"/>
            <a:ext cx="774264" cy="192619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259891-45B6-562A-D05A-737D7EDD32CF}"/>
              </a:ext>
            </a:extLst>
          </p:cNvPr>
          <p:cNvCxnSpPr>
            <a:cxnSpLocks/>
            <a:stCxn id="17" idx="2"/>
            <a:endCxn id="15" idx="5"/>
          </p:cNvCxnSpPr>
          <p:nvPr/>
        </p:nvCxnSpPr>
        <p:spPr>
          <a:xfrm flipH="1" flipV="1">
            <a:off x="1763272" y="3856305"/>
            <a:ext cx="2507845" cy="1090544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BE8054-D48B-B9F0-C7CC-3C259A37B8D0}"/>
              </a:ext>
            </a:extLst>
          </p:cNvPr>
          <p:cNvCxnSpPr>
            <a:cxnSpLocks/>
            <a:stCxn id="17" idx="0"/>
            <a:endCxn id="16" idx="4"/>
          </p:cNvCxnSpPr>
          <p:nvPr/>
        </p:nvCxnSpPr>
        <p:spPr>
          <a:xfrm flipH="1" flipV="1">
            <a:off x="4223439" y="3252453"/>
            <a:ext cx="154662" cy="1589911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09DCF66-A7B1-C14D-B168-FCEE99AEE968}"/>
              </a:ext>
            </a:extLst>
          </p:cNvPr>
          <p:cNvSpPr txBox="1"/>
          <p:nvPr/>
        </p:nvSpPr>
        <p:spPr>
          <a:xfrm>
            <a:off x="3396155" y="2056194"/>
            <a:ext cx="354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FB5F1C0-FFE9-CEFE-465A-36009142E7D8}"/>
              </a:ext>
            </a:extLst>
          </p:cNvPr>
          <p:cNvSpPr txBox="1"/>
          <p:nvPr/>
        </p:nvSpPr>
        <p:spPr>
          <a:xfrm>
            <a:off x="4319691" y="4026842"/>
            <a:ext cx="354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BBD049-650E-0D4A-25B1-D79F46F8DB2B}"/>
              </a:ext>
            </a:extLst>
          </p:cNvPr>
          <p:cNvSpPr txBox="1"/>
          <p:nvPr/>
        </p:nvSpPr>
        <p:spPr>
          <a:xfrm>
            <a:off x="2581404" y="4274590"/>
            <a:ext cx="354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3C4E48-A0E9-3BF5-8290-3BBC4CD45484}"/>
              </a:ext>
            </a:extLst>
          </p:cNvPr>
          <p:cNvSpPr txBox="1"/>
          <p:nvPr/>
        </p:nvSpPr>
        <p:spPr>
          <a:xfrm>
            <a:off x="1624329" y="2389249"/>
            <a:ext cx="526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507228-7839-0A65-4616-85F273B9491C}"/>
                  </a:ext>
                </a:extLst>
              </p:cNvPr>
              <p:cNvSpPr txBox="1"/>
              <p:nvPr/>
            </p:nvSpPr>
            <p:spPr>
              <a:xfrm>
                <a:off x="6145396" y="1847224"/>
                <a:ext cx="4400473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𝑴𝒂𝒏𝒊𝒍𝒂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𝑻𝒂𝒄𝒍𝒐𝒃𝒂𝒏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GB" sz="21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𝑻𝒂𝒄𝒍𝒐𝒃𝒂𝒏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𝑫𝒂𝒗𝒂𝒐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GB" sz="21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𝑫𝒂𝒗𝒂𝒐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𝑷𝒖𝒆𝒓𝒕𝒐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𝑷𝒓𝒊𝒏𝒄𝒆𝒔𝒂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GB" sz="21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𝑷𝒖𝒆𝒓𝒕𝒐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𝑷𝒓𝒊𝒏𝒄𝒆𝒔𝒂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𝑴𝒂𝒏𝒊𝒍𝒂</m:t>
                      </m:r>
                    </m:oMath>
                  </m:oMathPara>
                </a14:m>
                <a:endParaRPr lang="en-US" sz="21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507228-7839-0A65-4616-85F273B94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396" y="1847224"/>
                <a:ext cx="4400473" cy="1384995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5A5CD6-655B-35E6-9FFF-6113BF20016E}"/>
                  </a:ext>
                </a:extLst>
              </p:cNvPr>
              <p:cNvSpPr txBox="1"/>
              <p:nvPr/>
            </p:nvSpPr>
            <p:spPr>
              <a:xfrm>
                <a:off x="7010570" y="3747617"/>
                <a:ext cx="2670123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21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5A5CD6-655B-35E6-9FFF-6113BF200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570" y="3747617"/>
                <a:ext cx="2670123" cy="415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26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BFEDF5-8B64-4FF5-9637-4791A1C15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0C03B0-3DE5-4BD9-B3BB-6E4919CD06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5518A6-09E4-4E11-AE7D-4C13722BEBC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1663</TotalTime>
  <Words>372</Words>
  <Application>Microsoft Macintosh PowerPoint</Application>
  <PresentationFormat>Widescreen</PresentationFormat>
  <Paragraphs>139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Calibri Light (Headings)</vt:lpstr>
      <vt:lpstr>Cambria Math</vt:lpstr>
      <vt:lpstr>Wingdings</vt:lpstr>
      <vt:lpstr>Office Theme</vt:lpstr>
      <vt:lpstr>The Travelling Salesman Problem</vt:lpstr>
      <vt:lpstr>Outline</vt:lpstr>
      <vt:lpstr>Introduction</vt:lpstr>
      <vt:lpstr>Factorial Time Complexity</vt:lpstr>
      <vt:lpstr>Permutations</vt:lpstr>
      <vt:lpstr>Permutations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200</cp:revision>
  <dcterms:created xsi:type="dcterms:W3CDTF">2022-05-11T03:47:05Z</dcterms:created>
  <dcterms:modified xsi:type="dcterms:W3CDTF">2024-04-07T13:15:58Z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