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366" r:id="rId6"/>
    <p:sldId id="385" r:id="rId7"/>
    <p:sldId id="386" r:id="rId8"/>
    <p:sldId id="387" r:id="rId9"/>
    <p:sldId id="389" r:id="rId10"/>
    <p:sldId id="391" r:id="rId11"/>
    <p:sldId id="390" r:id="rId12"/>
    <p:sldId id="392" r:id="rId13"/>
    <p:sldId id="394" r:id="rId14"/>
    <p:sldId id="393" r:id="rId15"/>
    <p:sldId id="395" r:id="rId16"/>
    <p:sldId id="396" r:id="rId17"/>
    <p:sldId id="397" r:id="rId18"/>
    <p:sldId id="398" r:id="rId19"/>
    <p:sldId id="399" r:id="rId20"/>
    <p:sldId id="401" r:id="rId21"/>
    <p:sldId id="40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 autoAdjust="0"/>
    <p:restoredTop sz="94085" autoAdjust="0"/>
  </p:normalViewPr>
  <p:slideViewPr>
    <p:cSldViewPr snapToGrid="0">
      <p:cViewPr varScale="1">
        <p:scale>
          <a:sx n="165" d="100"/>
          <a:sy n="165" d="100"/>
        </p:scale>
        <p:origin x="5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3045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0560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9399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5667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2513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6996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1530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472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2458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475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692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0642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977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4943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108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742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jp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Proofs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Direct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782820" y="1525727"/>
                <a:ext cx="5718341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basic idea of a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direct proof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is:</a:t>
                </a:r>
              </a:p>
              <a:p>
                <a:endParaRPr lang="en-US" sz="2400" dirty="0"/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show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endParaRPr lang="el-GR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20" y="1525727"/>
                <a:ext cx="5718341" cy="1569660"/>
              </a:xfrm>
              <a:prstGeom prst="rect">
                <a:avLst/>
              </a:prstGeom>
              <a:blipFill>
                <a:blip r:embed="rId4"/>
                <a:stretch>
                  <a:fillRect l="-1706" t="-3101" r="-746" b="-814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71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Direct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805122" y="2704537"/>
                <a:ext cx="36888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 consecutive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2" y="2704537"/>
                <a:ext cx="3688819" cy="461665"/>
              </a:xfrm>
              <a:prstGeom prst="rect">
                <a:avLst/>
              </a:prstGeom>
              <a:blipFill>
                <a:blip r:embed="rId4"/>
                <a:stretch>
                  <a:fillRect l="-2479" t="-10667" r="-2645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DB5C15-9339-CB52-61E6-9D3FDA50D8B9}"/>
              </a:ext>
            </a:extLst>
          </p:cNvPr>
          <p:cNvSpPr txBox="1"/>
          <p:nvPr/>
        </p:nvSpPr>
        <p:spPr>
          <a:xfrm>
            <a:off x="3369527" y="1485524"/>
            <a:ext cx="5452946" cy="83099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If ‘a’ and ‘b’ are consecutive numbers</a:t>
            </a:r>
          </a:p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Then, the sum of ‘a’ and ‘b’ is odd.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B27BC-6982-835F-000B-22A5EADDA495}"/>
                  </a:ext>
                </a:extLst>
              </p:cNvPr>
              <p:cNvSpPr txBox="1"/>
              <p:nvPr/>
            </p:nvSpPr>
            <p:spPr>
              <a:xfrm>
                <a:off x="4583288" y="5289860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B27BC-6982-835F-000B-22A5EADD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88" y="5289860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7D46AE-9754-DBCC-AAB3-134881F836E7}"/>
                  </a:ext>
                </a:extLst>
              </p:cNvPr>
              <p:cNvSpPr txBox="1"/>
              <p:nvPr/>
            </p:nvSpPr>
            <p:spPr>
              <a:xfrm>
                <a:off x="805121" y="3429000"/>
                <a:ext cx="576351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From </a:t>
                </a:r>
                <a:r>
                  <a:rPr lang="en-US" sz="2400" b="1" dirty="0"/>
                  <a:t>Definition 3</a:t>
                </a:r>
                <a:r>
                  <a:rPr lang="en-US" sz="2400" dirty="0"/>
                  <a:t>, we know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7D46AE-9754-DBCC-AAB3-134881F83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1" y="3429000"/>
                <a:ext cx="5763511" cy="461665"/>
              </a:xfrm>
              <a:prstGeom prst="rect">
                <a:avLst/>
              </a:prstGeom>
              <a:blipFill>
                <a:blip r:embed="rId6"/>
                <a:stretch>
                  <a:fillRect l="-1586" t="-10667" b="-29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718055-EB0C-4898-B3C3-1A5FDE6E7CCD}"/>
                  </a:ext>
                </a:extLst>
              </p:cNvPr>
              <p:cNvSpPr txBox="1"/>
              <p:nvPr/>
            </p:nvSpPr>
            <p:spPr>
              <a:xfrm>
                <a:off x="805121" y="4222311"/>
                <a:ext cx="568488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+1                              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718055-EB0C-4898-B3C3-1A5FDE6E7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1" y="4222311"/>
                <a:ext cx="5684888" cy="830997"/>
              </a:xfrm>
              <a:prstGeom prst="rect">
                <a:avLst/>
              </a:prstGeom>
              <a:blipFill>
                <a:blip r:embed="rId7"/>
                <a:stretch>
                  <a:fillRect l="-1608" t="-588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700034-686D-AB21-5B25-B4CE4F0E8EF9}"/>
                  </a:ext>
                </a:extLst>
              </p:cNvPr>
              <p:cNvSpPr txBox="1"/>
              <p:nvPr/>
            </p:nvSpPr>
            <p:spPr>
              <a:xfrm>
                <a:off x="805121" y="5181962"/>
                <a:ext cx="38266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+1, </m:t>
                    </m:r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is an integer</a:t>
                </a:r>
                <a:endParaRPr lang="el-GR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700034-686D-AB21-5B25-B4CE4F0E8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1" y="5181962"/>
                <a:ext cx="3826643" cy="461665"/>
              </a:xfrm>
              <a:prstGeom prst="rect">
                <a:avLst/>
              </a:prstGeom>
              <a:blipFill>
                <a:blip r:embed="rId8"/>
                <a:stretch>
                  <a:fillRect l="-478" t="-10526" r="-1752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99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8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E91CD-3482-885C-EF95-3B159020DE89}"/>
              </a:ext>
            </a:extLst>
          </p:cNvPr>
          <p:cNvSpPr txBox="1"/>
          <p:nvPr/>
        </p:nvSpPr>
        <p:spPr>
          <a:xfrm>
            <a:off x="782820" y="1525727"/>
            <a:ext cx="103126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basic idea of </a:t>
            </a:r>
            <a:r>
              <a:rPr lang="en-US" sz="2400" b="1" dirty="0">
                <a:solidFill>
                  <a:srgbClr val="0070C0"/>
                </a:solidFill>
              </a:rPr>
              <a:t>proof by contradiction </a:t>
            </a:r>
            <a:r>
              <a:rPr lang="en-US" sz="2400" dirty="0"/>
              <a:t>is that a proposition is either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b="1" dirty="0"/>
              <a:t> </a:t>
            </a:r>
            <a:r>
              <a:rPr lang="en-US" sz="2400" dirty="0"/>
              <a:t>or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b="1" dirty="0"/>
              <a:t>, but not both. </a:t>
            </a:r>
          </a:p>
          <a:p>
            <a:endParaRPr lang="en-US" sz="2400" b="1" dirty="0"/>
          </a:p>
          <a:p>
            <a:r>
              <a:rPr lang="en-US" sz="2400" dirty="0"/>
              <a:t>We get a contradiction when we can show a statement is both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 showing our initial assumptions are inconsistent.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F189D-0F40-213F-801E-52EFB6148E52}"/>
              </a:ext>
            </a:extLst>
          </p:cNvPr>
          <p:cNvSpPr txBox="1"/>
          <p:nvPr/>
        </p:nvSpPr>
        <p:spPr>
          <a:xfrm>
            <a:off x="782820" y="4258669"/>
            <a:ext cx="96684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 fact of something being the complete opposite of something else or very different from something else, so that one of them must be wrong.</a:t>
            </a:r>
            <a:endParaRPr lang="en-PH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95D3C-F68F-0D70-A070-8BDBEB7ECD47}"/>
              </a:ext>
            </a:extLst>
          </p:cNvPr>
          <p:cNvSpPr txBox="1"/>
          <p:nvPr/>
        </p:nvSpPr>
        <p:spPr>
          <a:xfrm>
            <a:off x="782820" y="3774837"/>
            <a:ext cx="36142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Definition of Contradiction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CB29B-1BF9-53A3-F123-80AAFAF7FC7A}"/>
              </a:ext>
            </a:extLst>
          </p:cNvPr>
          <p:cNvSpPr txBox="1"/>
          <p:nvPr/>
        </p:nvSpPr>
        <p:spPr>
          <a:xfrm>
            <a:off x="782819" y="5230239"/>
            <a:ext cx="1051270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0" i="1" dirty="0">
                <a:solidFill>
                  <a:srgbClr val="1D2A57"/>
                </a:solidFill>
                <a:effectLst/>
                <a:latin typeface="Calibri (Body)"/>
              </a:rPr>
              <a:t>“You say that you're good </a:t>
            </a:r>
            <a:r>
              <a:rPr lang="en-US" sz="2100" b="0" i="1" u="none" strike="noStrike" dirty="0">
                <a:solidFill>
                  <a:srgbClr val="1D2A57"/>
                </a:solidFill>
                <a:effectLst/>
                <a:latin typeface="Calibri (Body)"/>
              </a:rPr>
              <a:t>friends</a:t>
            </a:r>
            <a:r>
              <a:rPr lang="en-US" sz="2100" b="0" i="1" dirty="0">
                <a:solidFill>
                  <a:srgbClr val="1D2A57"/>
                </a:solidFill>
                <a:effectLst/>
                <a:latin typeface="Calibri (Body)"/>
              </a:rPr>
              <a:t> and </a:t>
            </a:r>
            <a:r>
              <a:rPr lang="en-US" sz="2100" b="0" i="1" u="none" strike="noStrike" dirty="0">
                <a:solidFill>
                  <a:srgbClr val="1D2A57"/>
                </a:solidFill>
                <a:effectLst/>
                <a:latin typeface="Calibri (Body)"/>
              </a:rPr>
              <a:t>yet</a:t>
            </a:r>
            <a:r>
              <a:rPr lang="en-US" sz="2100" b="0" i="1" dirty="0">
                <a:solidFill>
                  <a:srgbClr val="1D2A57"/>
                </a:solidFill>
                <a:effectLst/>
                <a:latin typeface="Calibri (Body)"/>
              </a:rPr>
              <a:t> you don't </a:t>
            </a:r>
            <a:r>
              <a:rPr lang="en-US" sz="2100" b="0" i="1" u="none" strike="noStrike" dirty="0">
                <a:solidFill>
                  <a:srgbClr val="1D2A57"/>
                </a:solidFill>
                <a:effectLst/>
                <a:latin typeface="Calibri (Body)"/>
              </a:rPr>
              <a:t>trust</a:t>
            </a:r>
            <a:r>
              <a:rPr lang="en-US" sz="2100" b="0" i="1" dirty="0">
                <a:solidFill>
                  <a:srgbClr val="1D2A57"/>
                </a:solidFill>
                <a:effectLst/>
                <a:latin typeface="Calibri (Body)"/>
              </a:rPr>
              <a:t> him. Isn't that a contradiction?”</a:t>
            </a:r>
            <a:endParaRPr lang="en-PH" sz="21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382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609601" y="2172765"/>
                <a:ext cx="3917794" cy="41549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Assume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100" dirty="0"/>
                  <a:t> is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100" dirty="0"/>
                  <a:t> odd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2172765"/>
                <a:ext cx="3917794" cy="415498"/>
              </a:xfrm>
              <a:prstGeom prst="rect">
                <a:avLst/>
              </a:prstGeom>
              <a:blipFill>
                <a:blip r:embed="rId4"/>
                <a:stretch>
                  <a:fillRect l="-1387" t="-4000" b="-21333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DB5C15-9339-CB52-61E6-9D3FDA50D8B9}"/>
              </a:ext>
            </a:extLst>
          </p:cNvPr>
          <p:cNvSpPr txBox="1"/>
          <p:nvPr/>
        </p:nvSpPr>
        <p:spPr>
          <a:xfrm>
            <a:off x="2601022" y="1328429"/>
            <a:ext cx="6989956" cy="461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Assume: If ‘a’ and ‘b’ are consecutive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B27BC-6982-835F-000B-22A5EADDA495}"/>
                  </a:ext>
                </a:extLst>
              </p:cNvPr>
              <p:cNvSpPr txBox="1"/>
              <p:nvPr/>
            </p:nvSpPr>
            <p:spPr>
              <a:xfrm>
                <a:off x="3670610" y="545502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B27BC-6982-835F-000B-22A5EADD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610" y="5455029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F7D8D8-C1E5-CB33-6FA5-E74D8B496F57}"/>
                  </a:ext>
                </a:extLst>
              </p:cNvPr>
              <p:cNvSpPr txBox="1"/>
              <p:nvPr/>
            </p:nvSpPr>
            <p:spPr>
              <a:xfrm>
                <a:off x="609600" y="2801422"/>
                <a:ext cx="770921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100" dirty="0"/>
                  <a:t> is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100" dirty="0"/>
                  <a:t> odd, then no integer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1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F7D8D8-C1E5-CB33-6FA5-E74D8B496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01422"/>
                <a:ext cx="7709210" cy="415498"/>
              </a:xfrm>
              <a:prstGeom prst="rect">
                <a:avLst/>
              </a:prstGeom>
              <a:blipFill>
                <a:blip r:embed="rId6"/>
                <a:stretch>
                  <a:fillRect l="-949" t="-10294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799320-4F48-7A54-D8CC-AA1E98EC8150}"/>
                  </a:ext>
                </a:extLst>
              </p:cNvPr>
              <p:cNvSpPr txBox="1"/>
              <p:nvPr/>
            </p:nvSpPr>
            <p:spPr>
              <a:xfrm>
                <a:off x="609601" y="3334102"/>
                <a:ext cx="296051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But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=2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799320-4F48-7A54-D8CC-AA1E98EC8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3334102"/>
                <a:ext cx="2960510" cy="738664"/>
              </a:xfrm>
              <a:prstGeom prst="rect">
                <a:avLst/>
              </a:prstGeom>
              <a:blipFill>
                <a:blip r:embed="rId7"/>
                <a:stretch>
                  <a:fillRect l="-2469" t="-495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4524A6-A106-BAE0-CE85-1DB13F496F1E}"/>
                  </a:ext>
                </a:extLst>
              </p:cNvPr>
              <p:cNvSpPr txBox="1"/>
              <p:nvPr/>
            </p:nvSpPr>
            <p:spPr>
              <a:xfrm>
                <a:off x="609600" y="4143781"/>
                <a:ext cx="3527501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b="0" dirty="0">
                    <a:ea typeface="Cambria Math" panose="02040503050406030204" pitchFamily="18" charset="0"/>
                  </a:rPr>
                  <a:t>Shown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4524A6-A106-BAE0-CE85-1DB13F496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43781"/>
                <a:ext cx="3527501" cy="415498"/>
              </a:xfrm>
              <a:prstGeom prst="rect">
                <a:avLst/>
              </a:prstGeom>
              <a:blipFill>
                <a:blip r:embed="rId8"/>
                <a:stretch>
                  <a:fillRect l="-2073" t="-8824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BFCF06-9472-FD23-A012-C20F4AADD588}"/>
                  </a:ext>
                </a:extLst>
              </p:cNvPr>
              <p:cNvSpPr txBox="1"/>
              <p:nvPr/>
            </p:nvSpPr>
            <p:spPr>
              <a:xfrm>
                <a:off x="609601" y="4815501"/>
                <a:ext cx="3527500" cy="41549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But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BFCF06-9472-FD23-A012-C20F4AADD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4815501"/>
                <a:ext cx="3527500" cy="415498"/>
              </a:xfrm>
              <a:prstGeom prst="rect">
                <a:avLst/>
              </a:prstGeom>
              <a:blipFill>
                <a:blip r:embed="rId9"/>
                <a:stretch>
                  <a:fillRect l="-1538" t="-4054" b="-21622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38107A-83A9-463C-769C-EB444EC4EDF0}"/>
                  </a:ext>
                </a:extLst>
              </p:cNvPr>
              <p:cNvSpPr txBox="1"/>
              <p:nvPr/>
            </p:nvSpPr>
            <p:spPr>
              <a:xfrm>
                <a:off x="609599" y="5385780"/>
                <a:ext cx="2960509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By default,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100" dirty="0"/>
                  <a:t> is odd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38107A-83A9-463C-769C-EB444EC4E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5385780"/>
                <a:ext cx="2960509" cy="415498"/>
              </a:xfrm>
              <a:prstGeom prst="rect">
                <a:avLst/>
              </a:prstGeom>
              <a:blipFill>
                <a:blip r:embed="rId10"/>
                <a:stretch>
                  <a:fillRect l="-2469" t="-8696" r="-2058" b="-27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A8C5945-2F09-4CDA-1437-D027A63D13C7}"/>
              </a:ext>
            </a:extLst>
          </p:cNvPr>
          <p:cNvCxnSpPr>
            <a:cxnSpLocks/>
            <a:stCxn id="13" idx="3"/>
            <a:endCxn id="15" idx="3"/>
          </p:cNvCxnSpPr>
          <p:nvPr/>
        </p:nvCxnSpPr>
        <p:spPr>
          <a:xfrm>
            <a:off x="4137101" y="4351530"/>
            <a:ext cx="12700" cy="671720"/>
          </a:xfrm>
          <a:prstGeom prst="bentConnector3">
            <a:avLst>
              <a:gd name="adj1" fmla="val 1800000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D9FD7F-A6DE-7AC7-976E-71436BE90FCE}"/>
              </a:ext>
            </a:extLst>
          </p:cNvPr>
          <p:cNvSpPr txBox="1"/>
          <p:nvPr/>
        </p:nvSpPr>
        <p:spPr>
          <a:xfrm>
            <a:off x="4705814" y="4502724"/>
            <a:ext cx="177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Contradict!</a:t>
            </a:r>
            <a:endParaRPr lang="en-PH" sz="2400" b="1" dirty="0"/>
          </a:p>
        </p:txBody>
      </p: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163A9C11-A6B2-7683-F3B2-FB2E499AC4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27395" y="1991215"/>
            <a:ext cx="772910" cy="7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7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9" grpId="0"/>
      <p:bldP spid="11" grpId="0"/>
      <p:bldP spid="13" grpId="0"/>
      <p:bldP spid="15" grpId="0" animBg="1"/>
      <p:bldP spid="17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Induction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782820" y="1525727"/>
                <a:ext cx="10312643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Proof by induction </a:t>
                </a:r>
                <a:r>
                  <a:rPr lang="en-US" sz="2400" dirty="0"/>
                  <a:t>is a method to show an infinite number of facts by showing some specific case holds and then using the assumption that the proposition is true for some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that the proposition is also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Show that a proposition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400" dirty="0"/>
                  <a:t> for some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basis case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Assuming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true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show that this implies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4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By the principle of induction, it follows that the propositional 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greater or equal to the basis case.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20" y="1525727"/>
                <a:ext cx="10312643" cy="3416320"/>
              </a:xfrm>
              <a:prstGeom prst="rect">
                <a:avLst/>
              </a:prstGeom>
              <a:blipFill>
                <a:blip r:embed="rId4"/>
                <a:stretch>
                  <a:fillRect l="-946" t="-1426" r="-1182" b="-303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23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Induction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446048" y="2339141"/>
                <a:ext cx="11586118" cy="1061829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Basis case: </a:t>
                </a:r>
              </a:p>
              <a:p>
                <a:r>
                  <a:rPr lang="en-US" sz="2100" dirty="0"/>
                  <a:t>Consider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100" i="1" dirty="0"/>
              </a:p>
              <a:p>
                <a:r>
                  <a:rPr lang="en-US" sz="2100" dirty="0"/>
                  <a:t>The sum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1+2=3</m:t>
                    </m:r>
                  </m:oMath>
                </a14:m>
                <a:r>
                  <a:rPr lang="en-US" sz="2100" dirty="0"/>
                  <a:t> is odd, this can show that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:2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+1=3 </m:t>
                    </m:r>
                  </m:oMath>
                </a14:m>
                <a:r>
                  <a:rPr lang="en-US" sz="2100" dirty="0"/>
                  <a:t>namely, when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/>
                  <a:t>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8" y="2339141"/>
                <a:ext cx="11586118" cy="1061829"/>
              </a:xfrm>
              <a:prstGeom prst="rect">
                <a:avLst/>
              </a:prstGeom>
              <a:blipFill>
                <a:blip r:embed="rId4"/>
                <a:stretch>
                  <a:fillRect l="-472" t="-2222" b="-8333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B5C15-9339-CB52-61E6-9D3FDA50D8B9}"/>
                  </a:ext>
                </a:extLst>
              </p:cNvPr>
              <p:cNvSpPr txBox="1"/>
              <p:nvPr/>
            </p:nvSpPr>
            <p:spPr>
              <a:xfrm>
                <a:off x="2601022" y="1328429"/>
                <a:ext cx="6989956" cy="830997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Proof: Let the propositional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</a:t>
                </a:r>
                <a:r>
                  <a:rPr lang="en-US" sz="24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TRUE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when the sum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its successor is odd.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B5C15-9339-CB52-61E6-9D3FDA50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022" y="1328429"/>
                <a:ext cx="6989956" cy="830997"/>
              </a:xfrm>
              <a:prstGeom prst="rect">
                <a:avLst/>
              </a:prstGeom>
              <a:blipFill>
                <a:blip r:embed="rId5"/>
                <a:stretch>
                  <a:fillRect t="-3521" b="-13380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6ABA98-98E6-B2FC-C6B4-DCADD4C5E505}"/>
                  </a:ext>
                </a:extLst>
              </p:cNvPr>
              <p:cNvSpPr txBox="1"/>
              <p:nvPr/>
            </p:nvSpPr>
            <p:spPr>
              <a:xfrm>
                <a:off x="446048" y="3767433"/>
                <a:ext cx="7727796" cy="45313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Assume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/>
                  <a:t> is </a:t>
                </a:r>
                <a:r>
                  <a:rPr lang="en-US" sz="21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100" dirty="0"/>
                  <a:t> for some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100" dirty="0"/>
                  <a:t> is odd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6ABA98-98E6-B2FC-C6B4-DCADD4C5E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8" y="3767433"/>
                <a:ext cx="7727796" cy="453137"/>
              </a:xfrm>
              <a:prstGeom prst="rect">
                <a:avLst/>
              </a:prstGeom>
              <a:blipFill>
                <a:blip r:embed="rId6"/>
                <a:stretch>
                  <a:fillRect l="-706" b="-2125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0A1EB0-37D2-8151-272C-2292B8AE5EB5}"/>
                  </a:ext>
                </a:extLst>
              </p:cNvPr>
              <p:cNvSpPr txBox="1"/>
              <p:nvPr/>
            </p:nvSpPr>
            <p:spPr>
              <a:xfrm>
                <a:off x="446048" y="4486054"/>
                <a:ext cx="6757640" cy="461665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1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0A1EB0-37D2-8151-272C-2292B8AE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8" y="4486054"/>
                <a:ext cx="6757640" cy="461665"/>
              </a:xfrm>
              <a:prstGeom prst="rect">
                <a:avLst/>
              </a:prstGeom>
              <a:blipFill>
                <a:blip r:embed="rId7"/>
                <a:stretch>
                  <a:fillRect b="-12195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13596F-BDD9-D7F3-5783-7BE0B2A1F25C}"/>
                  </a:ext>
                </a:extLst>
              </p:cNvPr>
              <p:cNvSpPr txBox="1"/>
              <p:nvPr/>
            </p:nvSpPr>
            <p:spPr>
              <a:xfrm>
                <a:off x="446049" y="5372967"/>
                <a:ext cx="9144930" cy="40011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b="0" dirty="0">
                    <a:ea typeface="Cambria Math" panose="02040503050406030204" pitchFamily="18" charset="0"/>
                  </a:rPr>
                  <a:t>Claim: 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000" dirty="0"/>
                  <a:t> is odd, adding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to this value again gives an odd number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13596F-BDD9-D7F3-5783-7BE0B2A1F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9" y="5372967"/>
                <a:ext cx="9144930" cy="400110"/>
              </a:xfrm>
              <a:prstGeom prst="rect">
                <a:avLst/>
              </a:prstGeom>
              <a:blipFill>
                <a:blip r:embed="rId8"/>
                <a:stretch>
                  <a:fillRect l="-465" t="-2778" b="-19444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0069E461-4D4D-2F41-E38F-23431CC7E418}"/>
              </a:ext>
            </a:extLst>
          </p:cNvPr>
          <p:cNvSpPr/>
          <p:nvPr/>
        </p:nvSpPr>
        <p:spPr>
          <a:xfrm rot="5400000">
            <a:off x="1343487" y="4346471"/>
            <a:ext cx="361026" cy="1627744"/>
          </a:xfrm>
          <a:prstGeom prst="rightBrac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04DC8D-D908-4F06-C7E9-F7FEC91DFE7B}"/>
                  </a:ext>
                </a:extLst>
              </p:cNvPr>
              <p:cNvSpPr txBox="1"/>
              <p:nvPr/>
            </p:nvSpPr>
            <p:spPr>
              <a:xfrm>
                <a:off x="8784926" y="5434522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04DC8D-D908-4F06-C7E9-F7FEC91DF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926" y="5434522"/>
                <a:ext cx="234038" cy="276999"/>
              </a:xfrm>
              <a:prstGeom prst="rect">
                <a:avLst/>
              </a:prstGeom>
              <a:blipFill>
                <a:blip r:embed="rId9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2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Contrapositive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782820" y="1525727"/>
                <a:ext cx="10312643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contrapositive of the implication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is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endParaRPr lang="en-US" sz="2400" b="1" dirty="0">
                  <a:solidFill>
                    <a:srgbClr val="0070C0"/>
                  </a:solidFill>
                </a:endParaRPr>
              </a:p>
              <a:p>
                <a:r>
                  <a:rPr lang="en-US" sz="2400" dirty="0"/>
                  <a:t>Also recall that these propositions are equivalent.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That is if one can prove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, you have also proved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and vice versa.</a:t>
                </a:r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rgbClr val="0070C0"/>
                    </a:solidFill>
                  </a:rPr>
                  <a:t>Proof by contrapositive </a:t>
                </a:r>
                <a:r>
                  <a:rPr lang="en-US" sz="2400" dirty="0"/>
                  <a:t>can be useful when a direct proof is proving to be difficult or it can simply provide a different way to think about the problem.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20" y="1525727"/>
                <a:ext cx="10312643" cy="3046988"/>
              </a:xfrm>
              <a:prstGeom prst="rect">
                <a:avLst/>
              </a:prstGeom>
              <a:blipFill>
                <a:blip r:embed="rId4"/>
                <a:stretch>
                  <a:fillRect l="-887" t="-1600" r="-768" b="-36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98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Contrapositive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E91CD-3482-885C-EF95-3B159020DE89}"/>
              </a:ext>
            </a:extLst>
          </p:cNvPr>
          <p:cNvSpPr txBox="1"/>
          <p:nvPr/>
        </p:nvSpPr>
        <p:spPr>
          <a:xfrm>
            <a:off x="723055" y="1952972"/>
            <a:ext cx="103126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proposition or theorem formed </a:t>
            </a:r>
            <a:r>
              <a:rPr lang="en-US" sz="2400" b="1" dirty="0">
                <a:solidFill>
                  <a:srgbClr val="0070C0"/>
                </a:solidFill>
              </a:rPr>
              <a:t>by contradicting both the hypothesis and conclusion</a:t>
            </a:r>
            <a:r>
              <a:rPr lang="en-US" sz="2400" dirty="0"/>
              <a:t> of a given proposition or theorem and interchanging them.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ED183-6812-5D91-029F-2ABE3E7EC893}"/>
              </a:ext>
            </a:extLst>
          </p:cNvPr>
          <p:cNvSpPr txBox="1"/>
          <p:nvPr/>
        </p:nvSpPr>
        <p:spPr>
          <a:xfrm>
            <a:off x="723055" y="1491307"/>
            <a:ext cx="3801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Definition of Contrapositive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0CAD9-65BF-907D-C83F-663A5147B33B}"/>
              </a:ext>
            </a:extLst>
          </p:cNvPr>
          <p:cNvSpPr txBox="1"/>
          <p:nvPr/>
        </p:nvSpPr>
        <p:spPr>
          <a:xfrm>
            <a:off x="723055" y="3231522"/>
            <a:ext cx="259309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Calibri (Body)"/>
              </a:rPr>
              <a:t>Proposition</a:t>
            </a:r>
            <a:r>
              <a:rPr lang="en-US" sz="2100" dirty="0">
                <a:latin typeface="Calibri (Body)"/>
              </a:rPr>
              <a:t>:</a:t>
            </a:r>
            <a:endParaRPr lang="en-US" sz="2100" b="0" i="1" dirty="0">
              <a:solidFill>
                <a:srgbClr val="393939"/>
              </a:solidFill>
              <a:effectLst/>
              <a:latin typeface="Calibri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669F3-9E68-0F03-7081-0D03F63F7A1F}"/>
              </a:ext>
            </a:extLst>
          </p:cNvPr>
          <p:cNvSpPr txBox="1"/>
          <p:nvPr/>
        </p:nvSpPr>
        <p:spPr>
          <a:xfrm>
            <a:off x="723055" y="4447083"/>
            <a:ext cx="221112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>
                <a:latin typeface="Calibri (Body)"/>
              </a:rPr>
              <a:t>The contrapositive of the proposition: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6F420-C7F3-6448-FE8F-6CEE0E54F215}"/>
              </a:ext>
            </a:extLst>
          </p:cNvPr>
          <p:cNvSpPr txBox="1"/>
          <p:nvPr/>
        </p:nvSpPr>
        <p:spPr>
          <a:xfrm>
            <a:off x="3433824" y="3231522"/>
            <a:ext cx="6111432" cy="7386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100" b="0" i="1" dirty="0">
                <a:solidFill>
                  <a:srgbClr val="393939"/>
                </a:solidFill>
                <a:effectLst/>
                <a:latin typeface="Calibri (Body)"/>
              </a:rPr>
              <a:t>If it rains, </a:t>
            </a:r>
          </a:p>
          <a:p>
            <a:r>
              <a:rPr lang="en-US" sz="2100" b="0" i="1" dirty="0">
                <a:solidFill>
                  <a:srgbClr val="393939"/>
                </a:solidFill>
                <a:effectLst/>
                <a:latin typeface="Calibri (Body)"/>
              </a:rPr>
              <a:t>then they cancel school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08E8D9-43F7-CDA9-4C96-B8E26144FC4C}"/>
              </a:ext>
            </a:extLst>
          </p:cNvPr>
          <p:cNvSpPr txBox="1"/>
          <p:nvPr/>
        </p:nvSpPr>
        <p:spPr>
          <a:xfrm>
            <a:off x="3433824" y="4508991"/>
            <a:ext cx="6111432" cy="73866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2100" b="0" i="1" dirty="0">
                <a:solidFill>
                  <a:srgbClr val="393939"/>
                </a:solidFill>
                <a:effectLst/>
                <a:latin typeface="Calibri (Body)"/>
              </a:rPr>
              <a:t>If they do not cancel school,</a:t>
            </a:r>
          </a:p>
          <a:p>
            <a:r>
              <a:rPr lang="en-US" sz="2100" b="0" i="1" dirty="0">
                <a:solidFill>
                  <a:srgbClr val="393939"/>
                </a:solidFill>
                <a:effectLst/>
                <a:latin typeface="Calibri (Body)"/>
              </a:rPr>
              <a:t>then it does not rain.</a:t>
            </a:r>
            <a:endParaRPr lang="en-PH" sz="21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650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Contrapositive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B5C15-9339-CB52-61E6-9D3FDA50D8B9}"/>
                  </a:ext>
                </a:extLst>
              </p:cNvPr>
              <p:cNvSpPr txBox="1"/>
              <p:nvPr/>
            </p:nvSpPr>
            <p:spPr>
              <a:xfrm>
                <a:off x="3136281" y="1328429"/>
                <a:ext cx="6108080" cy="830997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consecutive integers</a:t>
                </a:r>
              </a:p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the sum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odd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B5C15-9339-CB52-61E6-9D3FDA50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81" y="1328429"/>
                <a:ext cx="6108080" cy="830997"/>
              </a:xfrm>
              <a:prstGeom prst="rect">
                <a:avLst/>
              </a:prstGeom>
              <a:blipFill>
                <a:blip r:embed="rId4"/>
                <a:stretch>
                  <a:fillRect t="-3521" b="-13380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92703-449A-1904-C272-799B2D7A3B68}"/>
                  </a:ext>
                </a:extLst>
              </p:cNvPr>
              <p:cNvSpPr txBox="1"/>
              <p:nvPr/>
            </p:nvSpPr>
            <p:spPr>
              <a:xfrm>
                <a:off x="696948" y="1382290"/>
                <a:ext cx="2001647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92703-449A-1904-C272-799B2D7A3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8" y="1382290"/>
                <a:ext cx="2001647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F6D1FF-973D-1E97-3F36-C33E3D59E586}"/>
                  </a:ext>
                </a:extLst>
              </p:cNvPr>
              <p:cNvSpPr txBox="1"/>
              <p:nvPr/>
            </p:nvSpPr>
            <p:spPr>
              <a:xfrm>
                <a:off x="389361" y="2646522"/>
                <a:ext cx="2625741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⇒~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F6D1FF-973D-1E97-3F36-C33E3D59E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61" y="2646522"/>
                <a:ext cx="2625741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7FCF71-3737-A0EE-F1C6-1DE2E6DB0FAC}"/>
                  </a:ext>
                </a:extLst>
              </p:cNvPr>
              <p:cNvSpPr txBox="1"/>
              <p:nvPr/>
            </p:nvSpPr>
            <p:spPr>
              <a:xfrm>
                <a:off x="3136280" y="2431079"/>
                <a:ext cx="6108081" cy="1200329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1"/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Contrapositive:</a:t>
                </a:r>
              </a:p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the sum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odd</a:t>
                </a:r>
              </a:p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a and b are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consecutive integers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7FCF71-3737-A0EE-F1C6-1DE2E6DB0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80" y="2431079"/>
                <a:ext cx="6108081" cy="1200329"/>
              </a:xfrm>
              <a:prstGeom prst="rect">
                <a:avLst/>
              </a:prstGeom>
              <a:blipFill>
                <a:blip r:embed="rId7"/>
                <a:stretch>
                  <a:fillRect t="-2463" b="-8867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B20930-9A20-C907-D3D3-093D8B3FD2B9}"/>
                  </a:ext>
                </a:extLst>
              </p:cNvPr>
              <p:cNvSpPr txBox="1"/>
              <p:nvPr/>
            </p:nvSpPr>
            <p:spPr>
              <a:xfrm>
                <a:off x="866078" y="3928647"/>
                <a:ext cx="7419278" cy="41549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Assume that the sum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100" dirty="0"/>
                  <a:t> is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100" dirty="0"/>
                  <a:t> odd.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2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B20930-9A20-C907-D3D3-093D8B3F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8" y="3928647"/>
                <a:ext cx="7419278" cy="415498"/>
              </a:xfrm>
              <a:prstGeom prst="rect">
                <a:avLst/>
              </a:prstGeom>
              <a:blipFill>
                <a:blip r:embed="rId8"/>
                <a:stretch>
                  <a:fillRect l="-736" t="-4000" b="-21333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17F4A-88BC-9B40-70D9-B5A555189910}"/>
                  </a:ext>
                </a:extLst>
              </p:cNvPr>
              <p:cNvSpPr txBox="1"/>
              <p:nvPr/>
            </p:nvSpPr>
            <p:spPr>
              <a:xfrm>
                <a:off x="866078" y="4372205"/>
                <a:ext cx="10887307" cy="73866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So...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100" dirty="0"/>
                  <a:t> does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100" dirty="0"/>
                  <a:t> hold for any integer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100" dirty="0"/>
                  <a:t>. But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100" dirty="0"/>
                  <a:t> is the successor of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100" dirty="0"/>
                  <a:t>, this implies that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100" dirty="0"/>
                  <a:t>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cannot</a:t>
                </a:r>
                <a:r>
                  <a:rPr lang="en-US" sz="2100" dirty="0"/>
                  <a:t> be consecutive.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17F4A-88BC-9B40-70D9-B5A555189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8" y="4372205"/>
                <a:ext cx="10887307" cy="738664"/>
              </a:xfrm>
              <a:prstGeom prst="rect">
                <a:avLst/>
              </a:prstGeom>
              <a:blipFill>
                <a:blip r:embed="rId9"/>
                <a:stretch>
                  <a:fillRect l="-502" t="-2362" b="-13386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0873C7-C0F2-F0B7-3E0F-EEB79EBC40CE}"/>
                  </a:ext>
                </a:extLst>
              </p:cNvPr>
              <p:cNvSpPr txBox="1"/>
              <p:nvPr/>
            </p:nvSpPr>
            <p:spPr>
              <a:xfrm>
                <a:off x="389361" y="5169828"/>
                <a:ext cx="4405663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100" b="0" dirty="0">
                    <a:ea typeface="Cambria Math" panose="02040503050406030204" pitchFamily="18" charset="0"/>
                  </a:rPr>
                  <a:t>Shown: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⇒~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0873C7-C0F2-F0B7-3E0F-EEB79EBC4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61" y="5169828"/>
                <a:ext cx="4405663" cy="738664"/>
              </a:xfrm>
              <a:prstGeom prst="rect">
                <a:avLst/>
              </a:prstGeom>
              <a:blipFill>
                <a:blip r:embed="rId10"/>
                <a:stretch>
                  <a:fillRect t="-4959"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468460-F6E2-41F2-18EC-C75DF44E4594}"/>
                  </a:ext>
                </a:extLst>
              </p:cNvPr>
              <p:cNvSpPr txBox="1"/>
              <p:nvPr/>
            </p:nvSpPr>
            <p:spPr>
              <a:xfrm>
                <a:off x="5861962" y="4762182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468460-F6E2-41F2-18EC-C75DF44E4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962" y="4762182"/>
                <a:ext cx="234038" cy="276999"/>
              </a:xfrm>
              <a:prstGeom prst="rect">
                <a:avLst/>
              </a:prstGeom>
              <a:blipFill>
                <a:blip r:embed="rId11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6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3" grpId="0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3"/>
            <a:ext cx="11273589" cy="40823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Introduction and Definition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Direct Proof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Proof of Contradiction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Proof of Induction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Proof of Contrapositive</a:t>
            </a:r>
          </a:p>
          <a:p>
            <a:pPr algn="l"/>
            <a:endParaRPr lang="en-US" sz="2800" b="1" dirty="0"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0" y="1215609"/>
            <a:ext cx="1125007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Until this point in your education, mathematics has probably been presented as a primarily </a:t>
            </a:r>
            <a:r>
              <a:rPr lang="en-US" sz="2400" b="1" dirty="0">
                <a:solidFill>
                  <a:srgbClr val="0070C0"/>
                </a:solidFill>
              </a:rPr>
              <a:t>computational discipline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You have learned to:</a:t>
            </a:r>
          </a:p>
          <a:p>
            <a:pPr marL="457200" indent="-457200">
              <a:buAutoNum type="arabicPeriod"/>
            </a:pPr>
            <a:r>
              <a:rPr lang="en-US" sz="2400" dirty="0"/>
              <a:t>Solve equations</a:t>
            </a:r>
          </a:p>
          <a:p>
            <a:pPr marL="457200" indent="-457200">
              <a:buAutoNum type="arabicPeriod"/>
            </a:pPr>
            <a:r>
              <a:rPr lang="en-US" sz="2400" dirty="0"/>
              <a:t>Compute derivatives and integrals</a:t>
            </a:r>
          </a:p>
          <a:p>
            <a:pPr marL="457200" indent="-457200">
              <a:buAutoNum type="arabicPeriod"/>
            </a:pPr>
            <a:r>
              <a:rPr lang="en-US" sz="2400" dirty="0"/>
              <a:t>Multiply matrices and find determinants </a:t>
            </a:r>
          </a:p>
          <a:p>
            <a:endParaRPr lang="en-US" sz="2400" dirty="0"/>
          </a:p>
          <a:p>
            <a:r>
              <a:rPr lang="en-US" sz="2400" dirty="0"/>
              <a:t>And you have seen how these things can answer practical questions about the real world. In this setting your primary goal in using mathematics has been to</a:t>
            </a:r>
            <a:r>
              <a:rPr lang="en-US" sz="2400" b="1" dirty="0">
                <a:solidFill>
                  <a:srgbClr val="0070C0"/>
                </a:solidFill>
              </a:rPr>
              <a:t> compute answers. </a:t>
            </a:r>
            <a:br>
              <a:rPr lang="en-US" sz="2400" dirty="0"/>
            </a:b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21548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0" y="1215609"/>
            <a:ext cx="111385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But there is another side of mathematics that is more </a:t>
            </a:r>
            <a:r>
              <a:rPr lang="en-US" sz="2400" b="1" dirty="0">
                <a:solidFill>
                  <a:srgbClr val="0070C0"/>
                </a:solidFill>
              </a:rPr>
              <a:t>theoretical than computational</a:t>
            </a:r>
          </a:p>
          <a:p>
            <a:endParaRPr lang="en-US" sz="2400" dirty="0"/>
          </a:p>
          <a:p>
            <a:r>
              <a:rPr lang="en-US" sz="2400" dirty="0"/>
              <a:t>Here the </a:t>
            </a:r>
            <a:r>
              <a:rPr lang="en-US" sz="2400" b="1" dirty="0">
                <a:solidFill>
                  <a:srgbClr val="00B050"/>
                </a:solidFill>
              </a:rPr>
              <a:t>primary goal </a:t>
            </a:r>
            <a:r>
              <a:rPr lang="en-US" sz="2400" dirty="0"/>
              <a:t>is to:</a:t>
            </a:r>
          </a:p>
          <a:p>
            <a:pPr marL="457200" indent="-457200">
              <a:buAutoNum type="arabicPeriod"/>
            </a:pPr>
            <a:r>
              <a:rPr lang="en-US" sz="2400" dirty="0"/>
              <a:t>Understand mathematical structures</a:t>
            </a:r>
          </a:p>
          <a:p>
            <a:pPr marL="457200" indent="-457200">
              <a:buAutoNum type="arabicPeriod"/>
            </a:pPr>
            <a:r>
              <a:rPr lang="en-US" sz="2400" dirty="0"/>
              <a:t>Prove mathematical statements</a:t>
            </a:r>
          </a:p>
          <a:p>
            <a:pPr marL="457200" indent="-457200">
              <a:buAutoNum type="arabicPeriod"/>
            </a:pPr>
            <a:r>
              <a:rPr lang="en-US" sz="2400" dirty="0"/>
              <a:t>Invent or discover new mathematical theorems and theories 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9377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215609"/>
            <a:ext cx="112612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mathematical techniques and procedures that you have learned and used up until now are founded on this </a:t>
            </a:r>
            <a:r>
              <a:rPr lang="en-US" sz="2400" b="1" dirty="0">
                <a:solidFill>
                  <a:srgbClr val="0070C0"/>
                </a:solidFill>
              </a:rPr>
              <a:t>theoretical side of mathematics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For example, in computing the area under a curve, you use the fundamental theorem of calculus. It is because this theorem is true that your answer is correct. </a:t>
            </a:r>
          </a:p>
          <a:p>
            <a:endParaRPr lang="en-US" sz="2400" dirty="0"/>
          </a:p>
          <a:p>
            <a:r>
              <a:rPr lang="en-US" sz="2400" dirty="0"/>
              <a:t>However, in learning calculus you were probably far more concerned with how that theorem could be applied than in understanding why it is true. </a:t>
            </a:r>
            <a:r>
              <a:rPr lang="en-US" sz="2400" b="1" dirty="0">
                <a:solidFill>
                  <a:srgbClr val="0070C0"/>
                </a:solidFill>
              </a:rPr>
              <a:t>But how do we know it is true?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How can we convince ourselves or others of its validity</a:t>
            </a:r>
            <a:r>
              <a:rPr lang="en-US" sz="2400" dirty="0"/>
              <a:t>? Questions of this nature belong to the theoretical realm of mathematics.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10261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/>
              <p:nvPr/>
            </p:nvSpPr>
            <p:spPr>
              <a:xfrm>
                <a:off x="6596805" y="4498005"/>
                <a:ext cx="3550803" cy="1200329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Proof by Contrapositive</a:t>
                </a:r>
                <a:endParaRPr lang="en-US" sz="2400" dirty="0"/>
              </a:p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Conclude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l-G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805" y="4498005"/>
                <a:ext cx="3550803" cy="1200329"/>
              </a:xfrm>
              <a:prstGeom prst="rect">
                <a:avLst/>
              </a:prstGeom>
              <a:blipFill>
                <a:blip r:embed="rId4"/>
                <a:stretch>
                  <a:fillRect l="-2037" t="-2463" b="-8867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/>
              <p:nvPr/>
            </p:nvSpPr>
            <p:spPr>
              <a:xfrm>
                <a:off x="4722913" y="1457353"/>
                <a:ext cx="2746174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913" y="1457353"/>
                <a:ext cx="2746174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/>
              <p:nvPr/>
            </p:nvSpPr>
            <p:spPr>
              <a:xfrm>
                <a:off x="2565032" y="2856469"/>
                <a:ext cx="3530968" cy="1200329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Direct Proof</a:t>
                </a:r>
                <a:endParaRPr lang="en-US" sz="2400" dirty="0"/>
              </a:p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Conclude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l-GR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32" y="2856469"/>
                <a:ext cx="3530968" cy="1200329"/>
              </a:xfrm>
              <a:prstGeom prst="rect">
                <a:avLst/>
              </a:prstGeom>
              <a:blipFill>
                <a:blip r:embed="rId6"/>
                <a:stretch>
                  <a:fillRect l="-2397" t="-2985" b="-9453"/>
                </a:stretch>
              </a:blipFill>
              <a:ln w="28575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/>
              <p:nvPr/>
            </p:nvSpPr>
            <p:spPr>
              <a:xfrm>
                <a:off x="6596806" y="2856469"/>
                <a:ext cx="3550804" cy="1200329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Proof by Contradiction</a:t>
                </a:r>
              </a:p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Get a contradiction</a:t>
                </a:r>
                <a:endParaRPr lang="el-G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806" y="2856469"/>
                <a:ext cx="3550804" cy="1200329"/>
              </a:xfrm>
              <a:prstGeom prst="rect">
                <a:avLst/>
              </a:prstGeom>
              <a:blipFill>
                <a:blip r:embed="rId7"/>
                <a:stretch>
                  <a:fillRect l="-2037" t="-2475" b="-9406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/>
              <p:nvPr/>
            </p:nvSpPr>
            <p:spPr>
              <a:xfrm>
                <a:off x="2565032" y="4498005"/>
                <a:ext cx="3550805" cy="1200329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Proof by Induction</a:t>
                </a:r>
                <a:endParaRPr lang="en-US" sz="2400" dirty="0"/>
              </a:p>
              <a:p>
                <a:r>
                  <a:rPr lang="en-US" sz="2400" dirty="0"/>
                  <a:t>Show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is true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Show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is also true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32" y="4498005"/>
                <a:ext cx="3550805" cy="1200329"/>
              </a:xfrm>
              <a:prstGeom prst="rect">
                <a:avLst/>
              </a:prstGeom>
              <a:blipFill>
                <a:blip r:embed="rId8"/>
                <a:stretch>
                  <a:fillRect l="-2211" t="-2463" r="-510" b="-8867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32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/>
              <p:nvPr/>
            </p:nvSpPr>
            <p:spPr>
              <a:xfrm>
                <a:off x="8702902" y="2725824"/>
                <a:ext cx="3348834" cy="1061829"/>
              </a:xfrm>
              <a:prstGeom prst="rect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Proof by Contrapositive</a:t>
                </a:r>
                <a:endParaRPr lang="en-US" sz="2100" dirty="0"/>
              </a:p>
              <a:p>
                <a:r>
                  <a:rPr lang="en-US" sz="2100" dirty="0"/>
                  <a:t>Assume </a:t>
                </a:r>
                <a14:m>
                  <m:oMath xmlns:m="http://schemas.openxmlformats.org/officeDocument/2006/math">
                    <m:r>
                      <a:rPr lang="en-US" sz="2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Conclude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l-GR" sz="2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902" y="2725824"/>
                <a:ext cx="3348834" cy="1061829"/>
              </a:xfrm>
              <a:prstGeom prst="rect">
                <a:avLst/>
              </a:prstGeom>
              <a:blipFill>
                <a:blip r:embed="rId4"/>
                <a:stretch>
                  <a:fillRect l="-1805" t="-2235" b="-8939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/>
              <p:nvPr/>
            </p:nvSpPr>
            <p:spPr>
              <a:xfrm>
                <a:off x="1524000" y="1457353"/>
                <a:ext cx="100398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3000" dirty="0">
                    <a:ea typeface="Cambria Math" panose="02040503050406030204" pitchFamily="18" charset="0"/>
                  </a:rPr>
                  <a:t>We will prove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using the four approaches.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57353"/>
                <a:ext cx="10039815" cy="553998"/>
              </a:xfrm>
              <a:prstGeom prst="rect">
                <a:avLst/>
              </a:prstGeom>
              <a:blipFill>
                <a:blip r:embed="rId5"/>
                <a:stretch>
                  <a:fillRect t="-16484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/>
              <p:nvPr/>
            </p:nvSpPr>
            <p:spPr>
              <a:xfrm>
                <a:off x="65717" y="2725825"/>
                <a:ext cx="2032488" cy="1061829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Direct Proof</a:t>
                </a:r>
                <a:endParaRPr lang="en-US" sz="2100" dirty="0"/>
              </a:p>
              <a:p>
                <a:r>
                  <a:rPr lang="en-US" sz="2100" dirty="0"/>
                  <a:t>Assume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Conclude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l-GR" sz="2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" y="2725825"/>
                <a:ext cx="2032488" cy="1061829"/>
              </a:xfrm>
              <a:prstGeom prst="rect">
                <a:avLst/>
              </a:prstGeom>
              <a:blipFill>
                <a:blip r:embed="rId6"/>
                <a:stretch>
                  <a:fillRect l="-2959" t="-2235" b="-8939"/>
                </a:stretch>
              </a:blipFill>
              <a:ln w="28575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/>
              <p:nvPr/>
            </p:nvSpPr>
            <p:spPr>
              <a:xfrm>
                <a:off x="2185524" y="2731413"/>
                <a:ext cx="3122342" cy="1061829"/>
              </a:xfrm>
              <a:prstGeom prst="rect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Proof by Contradiction</a:t>
                </a:r>
              </a:p>
              <a:p>
                <a:r>
                  <a:rPr lang="en-US" sz="2100" dirty="0"/>
                  <a:t>Assume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r>
                      <a:rPr lang="en-US" sz="2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Get a contradiction</a:t>
                </a:r>
                <a:endParaRPr lang="el-GR" sz="2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24" y="2731413"/>
                <a:ext cx="3122342" cy="1061829"/>
              </a:xfrm>
              <a:prstGeom prst="rect">
                <a:avLst/>
              </a:prstGeom>
              <a:blipFill>
                <a:blip r:embed="rId7"/>
                <a:stretch>
                  <a:fillRect l="-1737" t="-1667" b="-8889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/>
              <p:nvPr/>
            </p:nvSpPr>
            <p:spPr>
              <a:xfrm>
                <a:off x="5395185" y="2725824"/>
                <a:ext cx="3220398" cy="1061829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Proof by Induction</a:t>
                </a:r>
                <a:endParaRPr lang="en-US" sz="2100" dirty="0"/>
              </a:p>
              <a:p>
                <a:r>
                  <a:rPr lang="en-US" sz="2000" dirty="0"/>
                  <a:t>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</a:t>
                </a: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Show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also true</a:t>
                </a:r>
                <a:endParaRPr lang="en-US" sz="2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185" y="2725824"/>
                <a:ext cx="3220398" cy="1061829"/>
              </a:xfrm>
              <a:prstGeom prst="rect">
                <a:avLst/>
              </a:prstGeom>
              <a:blipFill>
                <a:blip r:embed="rId8"/>
                <a:stretch>
                  <a:fillRect l="-1876" t="-2235" b="-5028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79D636-3814-15FD-80DD-A55F76D1AD16}"/>
              </a:ext>
            </a:extLst>
          </p:cNvPr>
          <p:cNvSpPr txBox="1"/>
          <p:nvPr/>
        </p:nvSpPr>
        <p:spPr>
          <a:xfrm>
            <a:off x="2438120" y="4914893"/>
            <a:ext cx="7315760" cy="46166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sum of any two consecutive numbers is odd.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F33A9-8F1C-7CA2-7E37-7AD22B2823D0}"/>
              </a:ext>
            </a:extLst>
          </p:cNvPr>
          <p:cNvSpPr txBox="1"/>
          <p:nvPr/>
        </p:nvSpPr>
        <p:spPr>
          <a:xfrm>
            <a:off x="2283580" y="4194713"/>
            <a:ext cx="7624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In each case, we will prove the following statement:</a:t>
            </a:r>
          </a:p>
        </p:txBody>
      </p:sp>
    </p:spTree>
    <p:extLst>
      <p:ext uri="{BB962C8B-B14F-4D97-AF65-F5344CB8AC3E}">
        <p14:creationId xmlns:p14="http://schemas.microsoft.com/office/powerpoint/2010/main" val="406119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Definitions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BF8535-D66F-CEB3-11A6-50BBE25FC587}"/>
                  </a:ext>
                </a:extLst>
              </p:cNvPr>
              <p:cNvSpPr txBox="1"/>
              <p:nvPr/>
            </p:nvSpPr>
            <p:spPr>
              <a:xfrm>
                <a:off x="191514" y="2731657"/>
                <a:ext cx="1178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integer number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is even if and only if there exists an integer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BF8535-D66F-CEB3-11A6-50BBE25FC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4" y="2731657"/>
                <a:ext cx="11781825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24A52-E1B3-BB57-C537-1C1D2F12B358}"/>
                  </a:ext>
                </a:extLst>
              </p:cNvPr>
              <p:cNvSpPr txBox="1"/>
              <p:nvPr/>
            </p:nvSpPr>
            <p:spPr>
              <a:xfrm>
                <a:off x="127676" y="3883084"/>
                <a:ext cx="12064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integer number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is odd if and only if there exists an integer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+1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24A52-E1B3-BB57-C537-1C1D2F12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76" y="3883084"/>
                <a:ext cx="12064324" cy="461665"/>
              </a:xfrm>
              <a:prstGeom prst="rect">
                <a:avLst/>
              </a:prstGeom>
              <a:blipFill>
                <a:blip r:embed="rId5"/>
                <a:stretch>
                  <a:fillRect t="-10526" r="-556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BCADF3-B58D-D8FF-2C2B-12912EB45D54}"/>
                  </a:ext>
                </a:extLst>
              </p:cNvPr>
              <p:cNvSpPr txBox="1"/>
              <p:nvPr/>
            </p:nvSpPr>
            <p:spPr>
              <a:xfrm>
                <a:off x="191514" y="5006316"/>
                <a:ext cx="88602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 integers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and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are consecutive 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BCADF3-B58D-D8FF-2C2B-12912EB4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4" y="5006316"/>
                <a:ext cx="8860207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7408617-F685-F197-CCD6-24DB75E07891}"/>
              </a:ext>
            </a:extLst>
          </p:cNvPr>
          <p:cNvSpPr txBox="1"/>
          <p:nvPr/>
        </p:nvSpPr>
        <p:spPr>
          <a:xfrm>
            <a:off x="708188" y="2239101"/>
            <a:ext cx="2479568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4A4FA-844F-8FCC-61A5-1F1097CFA2CA}"/>
              </a:ext>
            </a:extLst>
          </p:cNvPr>
          <p:cNvSpPr txBox="1"/>
          <p:nvPr/>
        </p:nvSpPr>
        <p:spPr>
          <a:xfrm>
            <a:off x="708188" y="3367732"/>
            <a:ext cx="2479568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C5276-199E-C811-2400-89F73CFCD383}"/>
              </a:ext>
            </a:extLst>
          </p:cNvPr>
          <p:cNvSpPr txBox="1"/>
          <p:nvPr/>
        </p:nvSpPr>
        <p:spPr>
          <a:xfrm>
            <a:off x="708188" y="4519159"/>
            <a:ext cx="2479568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Definition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E63BA-1F17-BC05-A34A-1F923441C342}"/>
              </a:ext>
            </a:extLst>
          </p:cNvPr>
          <p:cNvSpPr txBox="1"/>
          <p:nvPr/>
        </p:nvSpPr>
        <p:spPr>
          <a:xfrm>
            <a:off x="2438120" y="1390019"/>
            <a:ext cx="7315760" cy="46166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sum of any two consecutive numbers is odd. </a:t>
            </a:r>
          </a:p>
        </p:txBody>
      </p:sp>
    </p:spTree>
    <p:extLst>
      <p:ext uri="{BB962C8B-B14F-4D97-AF65-F5344CB8AC3E}">
        <p14:creationId xmlns:p14="http://schemas.microsoft.com/office/powerpoint/2010/main" val="278423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 to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C1CA4-6432-6574-DDA9-DFF962BC063B}"/>
              </a:ext>
            </a:extLst>
          </p:cNvPr>
          <p:cNvSpPr txBox="1"/>
          <p:nvPr/>
        </p:nvSpPr>
        <p:spPr>
          <a:xfrm>
            <a:off x="2438120" y="1703342"/>
            <a:ext cx="7315760" cy="46166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sum of any two consecutive numbers is odd.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994693" y="2741210"/>
                <a:ext cx="102026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statement above may not feel like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statement, but we can phrase it </a:t>
                </a:r>
                <a:endParaRPr lang="el-GR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3" y="2741210"/>
                <a:ext cx="10202614" cy="461665"/>
              </a:xfrm>
              <a:prstGeom prst="rect">
                <a:avLst/>
              </a:prstGeom>
              <a:blipFill>
                <a:blip r:embed="rId4"/>
                <a:stretch>
                  <a:fillRect l="-896" t="-10667" r="-239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4776CEB-90F5-822F-B41B-D6627DB72FF7}"/>
              </a:ext>
            </a:extLst>
          </p:cNvPr>
          <p:cNvSpPr txBox="1"/>
          <p:nvPr/>
        </p:nvSpPr>
        <p:spPr>
          <a:xfrm>
            <a:off x="3369527" y="3779078"/>
            <a:ext cx="5452946" cy="83099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If ‘a’ and ‘b’ are consecutive numbers</a:t>
            </a:r>
          </a:p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Then, the sum of ‘a’ and ‘b’ is odd. </a:t>
            </a:r>
          </a:p>
        </p:txBody>
      </p:sp>
    </p:spTree>
    <p:extLst>
      <p:ext uri="{BB962C8B-B14F-4D97-AF65-F5344CB8AC3E}">
        <p14:creationId xmlns:p14="http://schemas.microsoft.com/office/powerpoint/2010/main" val="254432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2847</TotalTime>
  <Words>1319</Words>
  <Application>Microsoft Office PowerPoint</Application>
  <PresentationFormat>Widescreen</PresentationFormat>
  <Paragraphs>197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Calibri Light (Headings)</vt:lpstr>
      <vt:lpstr>Cambria Math</vt:lpstr>
      <vt:lpstr>Wingdings</vt:lpstr>
      <vt:lpstr>Office Theme</vt:lpstr>
      <vt:lpstr>Proofs</vt:lpstr>
      <vt:lpstr>Outline</vt:lpstr>
      <vt:lpstr>Introduction to Proofs</vt:lpstr>
      <vt:lpstr>Introduction to Proofs</vt:lpstr>
      <vt:lpstr>Introduction to Proofs</vt:lpstr>
      <vt:lpstr>Proof Techniques</vt:lpstr>
      <vt:lpstr>Proof Techniques</vt:lpstr>
      <vt:lpstr>Definitions</vt:lpstr>
      <vt:lpstr>Introduction to Proofs</vt:lpstr>
      <vt:lpstr>Direct Proofs</vt:lpstr>
      <vt:lpstr>Direct Proofs</vt:lpstr>
      <vt:lpstr>Proof by Contradiction</vt:lpstr>
      <vt:lpstr>Proof by Contradiction</vt:lpstr>
      <vt:lpstr>Proof by Induction</vt:lpstr>
      <vt:lpstr>Proof by Induction</vt:lpstr>
      <vt:lpstr>Proof by Contrapositive</vt:lpstr>
      <vt:lpstr>Proof by Contrapositive</vt:lpstr>
      <vt:lpstr>Proof by Contrapositive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360</cp:revision>
  <dcterms:created xsi:type="dcterms:W3CDTF">2022-05-11T03:47:05Z</dcterms:created>
  <dcterms:modified xsi:type="dcterms:W3CDTF">2024-04-19T00:51:27Z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