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366" r:id="rId6"/>
    <p:sldId id="403" r:id="rId7"/>
    <p:sldId id="395" r:id="rId8"/>
    <p:sldId id="397" r:id="rId9"/>
    <p:sldId id="400" r:id="rId10"/>
    <p:sldId id="401" r:id="rId11"/>
    <p:sldId id="402" r:id="rId12"/>
    <p:sldId id="404" r:id="rId13"/>
    <p:sldId id="405" r:id="rId14"/>
    <p:sldId id="398" r:id="rId15"/>
    <p:sldId id="394" r:id="rId16"/>
    <p:sldId id="407" r:id="rId17"/>
    <p:sldId id="406" r:id="rId18"/>
    <p:sldId id="391" r:id="rId19"/>
    <p:sldId id="392" r:id="rId20"/>
    <p:sldId id="393" r:id="rId21"/>
    <p:sldId id="385" r:id="rId22"/>
    <p:sldId id="411" r:id="rId23"/>
    <p:sldId id="408" r:id="rId24"/>
    <p:sldId id="409" r:id="rId25"/>
    <p:sldId id="389" r:id="rId26"/>
    <p:sldId id="388" r:id="rId27"/>
    <p:sldId id="4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2" autoAdjust="0"/>
    <p:restoredTop sz="94085" autoAdjust="0"/>
  </p:normalViewPr>
  <p:slideViewPr>
    <p:cSldViewPr snapToGrid="0">
      <p:cViewPr varScale="1">
        <p:scale>
          <a:sx n="165" d="100"/>
          <a:sy n="165" d="100"/>
        </p:scale>
        <p:origin x="5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278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788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968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62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368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8519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661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566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753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61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3594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658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508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989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74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38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542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954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686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240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03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93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3" Type="http://schemas.openxmlformats.org/officeDocument/2006/relationships/image" Target="../media/image1.jp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0.png"/><Relationship Id="rId15" Type="http://schemas.openxmlformats.org/officeDocument/2006/relationships/image" Target="../media/image2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1.jp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85365-7E9F-5A8F-90BF-34916E8B0D25}"/>
              </a:ext>
            </a:extLst>
          </p:cNvPr>
          <p:cNvSpPr txBox="1"/>
          <p:nvPr/>
        </p:nvSpPr>
        <p:spPr>
          <a:xfrm>
            <a:off x="579860" y="1923247"/>
            <a:ext cx="3233852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P: </a:t>
            </a:r>
            <a:r>
              <a:rPr lang="en-US" sz="2400" dirty="0"/>
              <a:t>The number 3 is odd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108F0-3D00-8F29-D055-9A1A580D5C85}"/>
              </a:ext>
            </a:extLst>
          </p:cNvPr>
          <p:cNvSpPr txBox="1"/>
          <p:nvPr/>
        </p:nvSpPr>
        <p:spPr>
          <a:xfrm>
            <a:off x="579860" y="2661911"/>
            <a:ext cx="3233853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dirty="0"/>
              <a:t>: The number 4 is even</a:t>
            </a:r>
            <a:endParaRPr lang="en-PH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BAE37-310F-3A2B-80D5-50F16C48F4A2}"/>
              </a:ext>
            </a:extLst>
          </p:cNvPr>
          <p:cNvSpPr txBox="1"/>
          <p:nvPr/>
        </p:nvSpPr>
        <p:spPr>
          <a:xfrm>
            <a:off x="6556913" y="1923246"/>
            <a:ext cx="323385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dirty="0"/>
              <a:t>: The number 5 is even</a:t>
            </a:r>
            <a:endParaRPr lang="en-PH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A02B2-1864-2CC9-EF88-C8BCB9A59644}"/>
              </a:ext>
            </a:extLst>
          </p:cNvPr>
          <p:cNvSpPr txBox="1"/>
          <p:nvPr/>
        </p:nvSpPr>
        <p:spPr>
          <a:xfrm>
            <a:off x="6556913" y="2661911"/>
            <a:ext cx="323385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00"/>
                </a:solidFill>
                <a:effectLst/>
                <a:latin typeface="CMMI10"/>
              </a:rPr>
              <a:t>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FRM1095"/>
              </a:rPr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FRM1095"/>
              </a:rPr>
              <a:t>The number 6 is odd</a:t>
            </a:r>
            <a:endParaRPr lang="en-PH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56618-ADE9-3B2E-2FBE-DB91243378FC}"/>
              </a:ext>
            </a:extLst>
          </p:cNvPr>
          <p:cNvSpPr txBox="1"/>
          <p:nvPr/>
        </p:nvSpPr>
        <p:spPr>
          <a:xfrm>
            <a:off x="579860" y="1338595"/>
            <a:ext cx="4572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Consider the following statements:</a:t>
            </a:r>
            <a:endParaRPr lang="en-PH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4210E-BF38-98E4-D71F-1E8E029DBC01}"/>
              </a:ext>
            </a:extLst>
          </p:cNvPr>
          <p:cNvSpPr txBox="1"/>
          <p:nvPr/>
        </p:nvSpPr>
        <p:spPr>
          <a:xfrm>
            <a:off x="579861" y="3397307"/>
            <a:ext cx="944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Then,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3122-9D41-FA27-6DA9-B4EAD61484DC}"/>
                  </a:ext>
                </a:extLst>
              </p:cNvPr>
              <p:cNvSpPr txBox="1"/>
              <p:nvPr/>
            </p:nvSpPr>
            <p:spPr>
              <a:xfrm>
                <a:off x="579860" y="4149159"/>
                <a:ext cx="3735662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3 is not odd</a:t>
                </a:r>
                <a:endParaRPr lang="en-PH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3122-9D41-FA27-6DA9-B4EAD6148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0" y="4149159"/>
                <a:ext cx="3735662" cy="461665"/>
              </a:xfrm>
              <a:prstGeom prst="rect">
                <a:avLst/>
              </a:prstGeom>
              <a:blipFill>
                <a:blip r:embed="rId4"/>
                <a:stretch>
                  <a:fillRect t="-6173" b="-246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5113F2-DD7B-5CA0-58DB-1318AA3B713C}"/>
                  </a:ext>
                </a:extLst>
              </p:cNvPr>
              <p:cNvSpPr txBox="1"/>
              <p:nvPr/>
            </p:nvSpPr>
            <p:spPr>
              <a:xfrm>
                <a:off x="579860" y="4841656"/>
                <a:ext cx="3735662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6 is not odd</a:t>
                </a:r>
                <a:endParaRPr lang="en-PH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5113F2-DD7B-5CA0-58DB-1318AA3B7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0" y="4841656"/>
                <a:ext cx="3735662" cy="461665"/>
              </a:xfrm>
              <a:prstGeom prst="rect">
                <a:avLst/>
              </a:prstGeom>
              <a:blipFill>
                <a:blip r:embed="rId5"/>
                <a:stretch>
                  <a:fillRect t="-6098" b="-2317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EC4B37-1647-2C89-CA93-117DB24C954E}"/>
                  </a:ext>
                </a:extLst>
              </p:cNvPr>
              <p:cNvSpPr txBox="1"/>
              <p:nvPr/>
            </p:nvSpPr>
            <p:spPr>
              <a:xfrm>
                <a:off x="6434244" y="4132703"/>
                <a:ext cx="4388244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3 is odd or 4 is not even</a:t>
                </a:r>
                <a:endParaRPr lang="en-PH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EC4B37-1647-2C89-CA93-117DB24C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44" y="4132703"/>
                <a:ext cx="4388244" cy="461665"/>
              </a:xfrm>
              <a:prstGeom prst="rect">
                <a:avLst/>
              </a:prstGeom>
              <a:blipFill>
                <a:blip r:embed="rId6"/>
                <a:stretch>
                  <a:fillRect t="-6098" r="-551" b="-2317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C7ED02-089C-3BF8-6CF3-6164B3CD1837}"/>
                  </a:ext>
                </a:extLst>
              </p:cNvPr>
              <p:cNvSpPr txBox="1"/>
              <p:nvPr/>
            </p:nvSpPr>
            <p:spPr>
              <a:xfrm>
                <a:off x="6434244" y="4841655"/>
                <a:ext cx="4388244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6 is odd or 6 is not odd</a:t>
                </a:r>
                <a:endParaRPr lang="en-PH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C7ED02-089C-3BF8-6CF3-6164B3CD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44" y="4841655"/>
                <a:ext cx="4388244" cy="461665"/>
              </a:xfrm>
              <a:prstGeom prst="rect">
                <a:avLst/>
              </a:prstGeom>
              <a:blipFill>
                <a:blip r:embed="rId7"/>
                <a:stretch>
                  <a:fillRect t="-6098" b="-2317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/>
              <p:nvPr/>
            </p:nvSpPr>
            <p:spPr>
              <a:xfrm>
                <a:off x="4799370" y="1403722"/>
                <a:ext cx="2593259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70" y="1403722"/>
                <a:ext cx="2593259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604902" y="400932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proofs, it means that we have an assumption </a:t>
            </a:r>
            <a:r>
              <a:rPr lang="en-US" sz="2400" b="1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 and we are trying to prove some conclusion </a:t>
            </a:r>
            <a:r>
              <a:rPr lang="en-US" sz="2400" b="1" dirty="0">
                <a:solidFill>
                  <a:srgbClr val="0070C0"/>
                </a:solidFill>
              </a:rPr>
              <a:t>Q</a:t>
            </a:r>
          </a:p>
          <a:p>
            <a:endParaRPr lang="en-US" sz="2400" b="1" dirty="0"/>
          </a:p>
          <a:p>
            <a:r>
              <a:rPr lang="en-US" sz="2400" dirty="0"/>
              <a:t>It is an </a:t>
            </a:r>
            <a:r>
              <a:rPr lang="en-US" sz="2400" b="1" dirty="0">
                <a:solidFill>
                  <a:srgbClr val="0070C0"/>
                </a:solidFill>
              </a:rPr>
              <a:t>if-then</a:t>
            </a:r>
            <a:r>
              <a:rPr lang="en-US" sz="2400" dirty="0"/>
              <a:t> statement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6FA42-7DEB-2FDA-5427-2A0223842337}"/>
              </a:ext>
            </a:extLst>
          </p:cNvPr>
          <p:cNvSpPr txBox="1"/>
          <p:nvPr/>
        </p:nvSpPr>
        <p:spPr>
          <a:xfrm>
            <a:off x="3988495" y="2453609"/>
            <a:ext cx="42150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000" dirty="0">
                <a:latin typeface="Calibri (Body)"/>
                <a:ea typeface="Cambria Math" panose="02040503050406030204" pitchFamily="18" charset="0"/>
              </a:rPr>
              <a:t>means “P implies Q”</a:t>
            </a:r>
          </a:p>
        </p:txBody>
      </p:sp>
    </p:spTree>
    <p:extLst>
      <p:ext uri="{BB962C8B-B14F-4D97-AF65-F5344CB8AC3E}">
        <p14:creationId xmlns:p14="http://schemas.microsoft.com/office/powerpoint/2010/main" val="374422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684400" y="2293880"/>
                <a:ext cx="25565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0" y="2293880"/>
                <a:ext cx="2556557" cy="461665"/>
              </a:xfrm>
              <a:prstGeom prst="rect">
                <a:avLst/>
              </a:prstGeom>
              <a:blipFill>
                <a:blip r:embed="rId4"/>
                <a:stretch>
                  <a:fillRect t="-3947" r="-5714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/>
              <p:nvPr/>
            </p:nvSpPr>
            <p:spPr>
              <a:xfrm>
                <a:off x="4800599" y="1323857"/>
                <a:ext cx="2590802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99" y="1323857"/>
                <a:ext cx="2590802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/>
              <p:nvPr/>
            </p:nvSpPr>
            <p:spPr>
              <a:xfrm>
                <a:off x="684400" y="3068029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𝑖𝑚𝑝𝑙𝑖𝑒𝑠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0" y="3068029"/>
                <a:ext cx="2682804" cy="461665"/>
              </a:xfrm>
              <a:prstGeom prst="rect">
                <a:avLst/>
              </a:prstGeom>
              <a:blipFill>
                <a:blip r:embed="rId6"/>
                <a:stretch>
                  <a:fillRect t="-3947" r="-455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B3817-F17A-7129-E677-C02EA1D43123}"/>
                  </a:ext>
                </a:extLst>
              </p:cNvPr>
              <p:cNvSpPr txBox="1"/>
              <p:nvPr/>
            </p:nvSpPr>
            <p:spPr>
              <a:xfrm>
                <a:off x="684400" y="3842178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B3817-F17A-7129-E677-C02EA1D4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0" y="3842178"/>
                <a:ext cx="2682804" cy="461665"/>
              </a:xfrm>
              <a:prstGeom prst="rect">
                <a:avLst/>
              </a:prstGeom>
              <a:blipFill>
                <a:blip r:embed="rId7"/>
                <a:stretch>
                  <a:fillRect t="-3947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E904C-DA02-3ED0-83DF-C92CA9354E90}"/>
                  </a:ext>
                </a:extLst>
              </p:cNvPr>
              <p:cNvSpPr txBox="1"/>
              <p:nvPr/>
            </p:nvSpPr>
            <p:spPr>
              <a:xfrm>
                <a:off x="621276" y="4507271"/>
                <a:ext cx="30028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𝑤h𝑒𝑛𝑒𝑣𝑒𝑟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E904C-DA02-3ED0-83DF-C92CA9354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6" y="4507271"/>
                <a:ext cx="3002870" cy="461665"/>
              </a:xfrm>
              <a:prstGeom prst="rect">
                <a:avLst/>
              </a:prstGeom>
              <a:blipFill>
                <a:blip r:embed="rId8"/>
                <a:stretch>
                  <a:fillRect t="-3947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441E7-4253-E7FE-BE10-FB283A636CE3}"/>
                  </a:ext>
                </a:extLst>
              </p:cNvPr>
              <p:cNvSpPr txBox="1"/>
              <p:nvPr/>
            </p:nvSpPr>
            <p:spPr>
              <a:xfrm>
                <a:off x="621275" y="5168257"/>
                <a:ext cx="37611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𝑝𝑟𝑜𝑣𝑖𝑑𝑒𝑑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441E7-4253-E7FE-BE10-FB283A63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5" y="5168257"/>
                <a:ext cx="3761153" cy="461665"/>
              </a:xfrm>
              <a:prstGeom prst="rect">
                <a:avLst/>
              </a:prstGeom>
              <a:blipFill>
                <a:blip r:embed="rId9"/>
                <a:stretch>
                  <a:fillRect t="-3947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605119-BF90-0330-6585-BFAF3950BFEF}"/>
                  </a:ext>
                </a:extLst>
              </p:cNvPr>
              <p:cNvSpPr txBox="1"/>
              <p:nvPr/>
            </p:nvSpPr>
            <p:spPr>
              <a:xfrm>
                <a:off x="6479968" y="2293880"/>
                <a:ext cx="25565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𝑊h𝑒𝑛𝑒𝑣𝑒𝑟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𝑎𝑙𝑠𝑜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605119-BF90-0330-6585-BFAF3950B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68" y="2293880"/>
                <a:ext cx="2556557" cy="461665"/>
              </a:xfrm>
              <a:prstGeom prst="rect">
                <a:avLst/>
              </a:prstGeom>
              <a:blipFill>
                <a:blip r:embed="rId10"/>
                <a:stretch>
                  <a:fillRect t="-3947" r="-74463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C07CC-67B8-0C11-DE3B-4D526C39FAD2}"/>
                  </a:ext>
                </a:extLst>
              </p:cNvPr>
              <p:cNvSpPr txBox="1"/>
              <p:nvPr/>
            </p:nvSpPr>
            <p:spPr>
              <a:xfrm>
                <a:off x="6479968" y="3068029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C07CC-67B8-0C11-DE3B-4D526C39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68" y="3068029"/>
                <a:ext cx="2682804" cy="461665"/>
              </a:xfrm>
              <a:prstGeom prst="rect">
                <a:avLst/>
              </a:prstGeom>
              <a:blipFill>
                <a:blip r:embed="rId11"/>
                <a:stretch>
                  <a:fillRect t="-3947" r="-111136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CEFE51-79D2-9AF2-6EB8-946B0EEAD5B7}"/>
                  </a:ext>
                </a:extLst>
              </p:cNvPr>
              <p:cNvSpPr txBox="1"/>
              <p:nvPr/>
            </p:nvSpPr>
            <p:spPr>
              <a:xfrm>
                <a:off x="6479968" y="3842178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CEFE51-79D2-9AF2-6EB8-946B0EEA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68" y="3842178"/>
                <a:ext cx="2682804" cy="461665"/>
              </a:xfrm>
              <a:prstGeom prst="rect">
                <a:avLst/>
              </a:prstGeom>
              <a:blipFill>
                <a:blip r:embed="rId12"/>
                <a:stretch>
                  <a:fillRect t="-3947" r="-84773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74D874-55D9-57B1-37F2-302EF6924035}"/>
                  </a:ext>
                </a:extLst>
              </p:cNvPr>
              <p:cNvSpPr txBox="1"/>
              <p:nvPr/>
            </p:nvSpPr>
            <p:spPr>
              <a:xfrm>
                <a:off x="6416844" y="4507271"/>
                <a:ext cx="30028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𝑛𝑒𝑐𝑒𝑠𝑠𝑎𝑟𝑦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74D874-55D9-57B1-37F2-302EF6924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844" y="4507271"/>
                <a:ext cx="3002870" cy="461665"/>
              </a:xfrm>
              <a:prstGeom prst="rect">
                <a:avLst/>
              </a:prstGeom>
              <a:blipFill>
                <a:blip r:embed="rId13"/>
                <a:stretch>
                  <a:fillRect t="-3947" r="-64431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16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/>
              <p:nvPr/>
            </p:nvSpPr>
            <p:spPr>
              <a:xfrm>
                <a:off x="4735361" y="1511483"/>
                <a:ext cx="2721278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361" y="1511483"/>
                <a:ext cx="2721278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9FD1D12-1288-19C7-B06F-E6CBF0CF4A77}"/>
              </a:ext>
            </a:extLst>
          </p:cNvPr>
          <p:cNvSpPr txBox="1"/>
          <p:nvPr/>
        </p:nvSpPr>
        <p:spPr>
          <a:xfrm>
            <a:off x="3781816" y="2625290"/>
            <a:ext cx="46283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000" dirty="0">
                <a:latin typeface="Calibri (Body)"/>
                <a:ea typeface="Cambria Math" panose="02040503050406030204" pitchFamily="18" charset="0"/>
              </a:rPr>
              <a:t>means “P if and only if Q”</a:t>
            </a: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4481264" y="2823135"/>
                <a:ext cx="25565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𝑛𝑒𝑐𝑒𝑠𝑠𝑎𝑟𝑦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64" y="2823135"/>
                <a:ext cx="2556557" cy="461665"/>
              </a:xfrm>
              <a:prstGeom prst="rect">
                <a:avLst/>
              </a:prstGeom>
              <a:blipFill>
                <a:blip r:embed="rId4"/>
                <a:stretch>
                  <a:fillRect t="-3947" r="-199284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/>
              <p:nvPr/>
            </p:nvSpPr>
            <p:spPr>
              <a:xfrm>
                <a:off x="4800599" y="1337819"/>
                <a:ext cx="2590802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99" y="1337819"/>
                <a:ext cx="2590802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/>
              <p:nvPr/>
            </p:nvSpPr>
            <p:spPr>
              <a:xfrm>
                <a:off x="4481264" y="3407010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𝑛𝑒𝑐𝑒𝑠𝑠𝑎𝑟𝑦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64" y="3407010"/>
                <a:ext cx="2682804" cy="461665"/>
              </a:xfrm>
              <a:prstGeom prst="rect">
                <a:avLst/>
              </a:prstGeom>
              <a:blipFill>
                <a:blip r:embed="rId6"/>
                <a:stretch>
                  <a:fillRect t="-3947" r="-162273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B3817-F17A-7129-E677-C02EA1D43123}"/>
                  </a:ext>
                </a:extLst>
              </p:cNvPr>
              <p:cNvSpPr txBox="1"/>
              <p:nvPr/>
            </p:nvSpPr>
            <p:spPr>
              <a:xfrm>
                <a:off x="-155855" y="2823135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𝑒𝑞𝑢𝑖𝑣𝑎𝑙𝑒𝑛𝑡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B3817-F17A-7129-E677-C02EA1D4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855" y="2823135"/>
                <a:ext cx="2682804" cy="461665"/>
              </a:xfrm>
              <a:prstGeom prst="rect">
                <a:avLst/>
              </a:prstGeom>
              <a:blipFill>
                <a:blip r:embed="rId7"/>
                <a:stretch>
                  <a:fillRect t="-3947" r="-41950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E904C-DA02-3ED0-83DF-C92CA9354E90}"/>
                  </a:ext>
                </a:extLst>
              </p:cNvPr>
              <p:cNvSpPr txBox="1"/>
              <p:nvPr/>
            </p:nvSpPr>
            <p:spPr>
              <a:xfrm>
                <a:off x="-155855" y="3407011"/>
                <a:ext cx="30028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𝑐𝑜𝑛𝑣𝑒𝑟𝑠𝑒𝑙𝑦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E904C-DA02-3ED0-83DF-C92CA9354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855" y="3407011"/>
                <a:ext cx="3002870" cy="461665"/>
              </a:xfrm>
              <a:prstGeom prst="rect">
                <a:avLst/>
              </a:prstGeom>
              <a:blipFill>
                <a:blip r:embed="rId8"/>
                <a:stretch>
                  <a:fillRect t="-3947" r="-64300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441E7-4253-E7FE-BE10-FB283A636CE3}"/>
                  </a:ext>
                </a:extLst>
              </p:cNvPr>
              <p:cNvSpPr txBox="1"/>
              <p:nvPr/>
            </p:nvSpPr>
            <p:spPr>
              <a:xfrm>
                <a:off x="-155855" y="3990888"/>
                <a:ext cx="37611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𝑖𝑚𝑝𝑙𝑖𝑒𝑠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𝑖𝑚𝑝𝑙𝑖𝑒𝑠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441E7-4253-E7FE-BE10-FB283A63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855" y="3990888"/>
                <a:ext cx="3761153" cy="461665"/>
              </a:xfrm>
              <a:prstGeom prst="rect">
                <a:avLst/>
              </a:prstGeom>
              <a:blipFill>
                <a:blip r:embed="rId9"/>
                <a:stretch>
                  <a:fillRect t="-4000" r="-29984" b="-28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63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2067585" y="1338853"/>
                <a:ext cx="255655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585" y="1338853"/>
                <a:ext cx="25565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1122556" y="1400642"/>
            <a:ext cx="137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/>
              <p:nvPr/>
            </p:nvSpPr>
            <p:spPr>
              <a:xfrm>
                <a:off x="3891776" y="2679234"/>
                <a:ext cx="44084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&gt;10⇒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&gt;6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76" y="2679234"/>
                <a:ext cx="440844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16B01-1B9C-666F-B91E-492CD7E6DEAE}"/>
              </a:ext>
            </a:extLst>
          </p:cNvPr>
          <p:cNvGrpSpPr/>
          <p:nvPr/>
        </p:nvGrpSpPr>
        <p:grpSpPr>
          <a:xfrm>
            <a:off x="1393684" y="3391862"/>
            <a:ext cx="6240010" cy="582422"/>
            <a:chOff x="3572107" y="3123577"/>
            <a:chExt cx="6240010" cy="582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ED516B8-FE5C-4F80-28D0-F59171F1792D}"/>
                    </a:ext>
                  </a:extLst>
                </p:cNvPr>
                <p:cNvSpPr txBox="1"/>
                <p:nvPr/>
              </p:nvSpPr>
              <p:spPr>
                <a:xfrm>
                  <a:off x="3572107" y="3152001"/>
                  <a:ext cx="181607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ED516B8-FE5C-4F80-28D0-F59171F17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107" y="3152001"/>
                  <a:ext cx="1816072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FB40E1-FD2D-A293-8FE1-264C1BA8B62D}"/>
                    </a:ext>
                  </a:extLst>
                </p:cNvPr>
                <p:cNvSpPr txBox="1"/>
                <p:nvPr/>
              </p:nvSpPr>
              <p:spPr>
                <a:xfrm>
                  <a:off x="6256623" y="3123577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30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FB40E1-FD2D-A293-8FE1-264C1BA8B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23" y="3123577"/>
                  <a:ext cx="1260088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8887BB-58EB-2556-3CF4-D87D8860958F}"/>
                    </a:ext>
                  </a:extLst>
                </p:cNvPr>
                <p:cNvSpPr txBox="1"/>
                <p:nvPr/>
              </p:nvSpPr>
              <p:spPr>
                <a:xfrm>
                  <a:off x="8385155" y="3123577"/>
                  <a:ext cx="142696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30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8887BB-58EB-2556-3CF4-D87D88609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155" y="3123577"/>
                  <a:ext cx="1426962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902840-6999-8A0C-5704-18E0F65433FE}"/>
              </a:ext>
            </a:extLst>
          </p:cNvPr>
          <p:cNvGrpSpPr/>
          <p:nvPr/>
        </p:nvGrpSpPr>
        <p:grpSpPr>
          <a:xfrm>
            <a:off x="1443553" y="4082485"/>
            <a:ext cx="6023267" cy="553998"/>
            <a:chOff x="3621976" y="3814200"/>
            <a:chExt cx="6023267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88716A3-4CDE-6D5D-3E74-19B03187A596}"/>
                    </a:ext>
                  </a:extLst>
                </p:cNvPr>
                <p:cNvSpPr txBox="1"/>
                <p:nvPr/>
              </p:nvSpPr>
              <p:spPr>
                <a:xfrm>
                  <a:off x="3621976" y="3814200"/>
                  <a:ext cx="181607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88716A3-4CDE-6D5D-3E74-19B03187A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76" y="3814200"/>
                  <a:ext cx="1816072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4FE3DE-030C-A4D9-64D2-2ED5EDAF845A}"/>
                    </a:ext>
                  </a:extLst>
                </p:cNvPr>
                <p:cNvSpPr txBox="1"/>
                <p:nvPr/>
              </p:nvSpPr>
              <p:spPr>
                <a:xfrm>
                  <a:off x="6306492" y="3814200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4FE3DE-030C-A4D9-64D2-2ED5EDAF8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492" y="3814200"/>
                  <a:ext cx="1260088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DDB5537-8400-96ED-C427-36C37A2B661B}"/>
                    </a:ext>
                  </a:extLst>
                </p:cNvPr>
                <p:cNvSpPr txBox="1"/>
                <p:nvPr/>
              </p:nvSpPr>
              <p:spPr>
                <a:xfrm>
                  <a:off x="8385155" y="3814200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30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DDB5537-8400-96ED-C427-36C37A2B6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155" y="3814200"/>
                  <a:ext cx="1260088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D01389-D4CA-0418-6351-1C387AAA0AFB}"/>
              </a:ext>
            </a:extLst>
          </p:cNvPr>
          <p:cNvGrpSpPr/>
          <p:nvPr/>
        </p:nvGrpSpPr>
        <p:grpSpPr>
          <a:xfrm>
            <a:off x="1393684" y="4744684"/>
            <a:ext cx="6073136" cy="587319"/>
            <a:chOff x="3572107" y="4476399"/>
            <a:chExt cx="6073136" cy="587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9EBE06-D9CF-5FFA-8081-5413D947510C}"/>
                    </a:ext>
                  </a:extLst>
                </p:cNvPr>
                <p:cNvSpPr txBox="1"/>
                <p:nvPr/>
              </p:nvSpPr>
              <p:spPr>
                <a:xfrm>
                  <a:off x="3572107" y="4476399"/>
                  <a:ext cx="181607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9EBE06-D9CF-5FFA-8081-5413D947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107" y="4476399"/>
                  <a:ext cx="1816072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18D688-C657-B1EB-9558-5B999C0FC5E5}"/>
                    </a:ext>
                  </a:extLst>
                </p:cNvPr>
                <p:cNvSpPr txBox="1"/>
                <p:nvPr/>
              </p:nvSpPr>
              <p:spPr>
                <a:xfrm>
                  <a:off x="6256623" y="4509720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18D688-C657-B1EB-9558-5B999C0FC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23" y="4509720"/>
                  <a:ext cx="1260088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AF85E3-D968-E425-645B-D7FA53E129DD}"/>
                    </a:ext>
                  </a:extLst>
                </p:cNvPr>
                <p:cNvSpPr txBox="1"/>
                <p:nvPr/>
              </p:nvSpPr>
              <p:spPr>
                <a:xfrm>
                  <a:off x="8385155" y="4504822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AF85E3-D968-E425-645B-D7FA53E12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155" y="4504822"/>
                  <a:ext cx="1260088" cy="5539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/>
              <p:nvPr/>
            </p:nvSpPr>
            <p:spPr>
              <a:xfrm>
                <a:off x="4375744" y="2051481"/>
                <a:ext cx="363508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44" y="2051481"/>
                <a:ext cx="363508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2162486" y="1320659"/>
                <a:ext cx="255655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6" y="1320659"/>
                <a:ext cx="25565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1122556" y="1400642"/>
            <a:ext cx="137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/>
              <p:nvPr/>
            </p:nvSpPr>
            <p:spPr>
              <a:xfrm>
                <a:off x="627432" y="2154454"/>
                <a:ext cx="1021836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2" y="2154454"/>
                <a:ext cx="1021836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/>
              <p:nvPr/>
            </p:nvSpPr>
            <p:spPr>
              <a:xfrm>
                <a:off x="627431" y="2801152"/>
                <a:ext cx="89102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1" y="2801152"/>
                <a:ext cx="891026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ket 8">
            <a:extLst>
              <a:ext uri="{FF2B5EF4-FFF2-40B4-BE49-F238E27FC236}">
                <a16:creationId xmlns:a16="http://schemas.microsoft.com/office/drawing/2014/main" id="{BB831935-0621-A35D-D4E9-33106207604B}"/>
              </a:ext>
            </a:extLst>
          </p:cNvPr>
          <p:cNvSpPr/>
          <p:nvPr/>
        </p:nvSpPr>
        <p:spPr>
          <a:xfrm rot="5400000">
            <a:off x="2788780" y="3229963"/>
            <a:ext cx="185859" cy="307181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D720-E11C-8325-0FA8-B124A6574EF2}"/>
              </a:ext>
            </a:extLst>
          </p:cNvPr>
          <p:cNvSpPr txBox="1"/>
          <p:nvPr/>
        </p:nvSpPr>
        <p:spPr>
          <a:xfrm>
            <a:off x="2179012" y="3507843"/>
            <a:ext cx="15792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If and only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5BEE3-8B0A-B55A-75E2-014E3A04B4F3}"/>
                  </a:ext>
                </a:extLst>
              </p:cNvPr>
              <p:cNvSpPr txBox="1"/>
              <p:nvPr/>
            </p:nvSpPr>
            <p:spPr>
              <a:xfrm>
                <a:off x="627431" y="3937428"/>
                <a:ext cx="24078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5BEE3-8B0A-B55A-75E2-014E3A04B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1" y="3937428"/>
                <a:ext cx="240786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3C9C0-5726-7598-479C-4A8C84F48698}"/>
                  </a:ext>
                </a:extLst>
              </p:cNvPr>
              <p:cNvSpPr txBox="1"/>
              <p:nvPr/>
            </p:nvSpPr>
            <p:spPr>
              <a:xfrm>
                <a:off x="588778" y="4484486"/>
                <a:ext cx="43134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3C9C0-5726-7598-479C-4A8C84F48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78" y="4484486"/>
                <a:ext cx="43134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C06A09-72CE-5329-7C55-80926DF2D72F}"/>
                  </a:ext>
                </a:extLst>
              </p:cNvPr>
              <p:cNvSpPr txBox="1"/>
              <p:nvPr/>
            </p:nvSpPr>
            <p:spPr>
              <a:xfrm>
                <a:off x="493562" y="5052571"/>
                <a:ext cx="551353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𝒆𝒒𝒖𝒊𝒗𝒂𝒍𝒆𝒏𝒕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C06A09-72CE-5329-7C55-80926DF2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2" y="5052571"/>
                <a:ext cx="551353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18F5A9-37E8-FAEF-E676-B502D3CA4E03}"/>
                  </a:ext>
                </a:extLst>
              </p:cNvPr>
              <p:cNvSpPr txBox="1"/>
              <p:nvPr/>
            </p:nvSpPr>
            <p:spPr>
              <a:xfrm>
                <a:off x="4633038" y="3916401"/>
                <a:ext cx="64231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𝑏𝑜𝑡h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𝑻𝑹𝑼𝑬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𝑏𝑜𝑡h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𝑭𝑨𝑳𝑺𝑬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18F5A9-37E8-FAEF-E676-B502D3CA4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038" y="3916401"/>
                <a:ext cx="6423102" cy="553998"/>
              </a:xfrm>
              <a:prstGeom prst="rect">
                <a:avLst/>
              </a:prstGeom>
              <a:blipFill>
                <a:blip r:embed="rId10"/>
                <a:stretch>
                  <a:fillRect r="-78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9" grpId="0" animBg="1"/>
      <p:bldP spid="14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1653698" y="1942627"/>
                <a:ext cx="9075261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0&gt;1</m:t>
                      </m:r>
                      <m:r>
                        <a:rPr lang="en-US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103574289 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prime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98" y="1942627"/>
                <a:ext cx="9075261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1122556" y="1400642"/>
            <a:ext cx="137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D720-E11C-8325-0FA8-B124A6574EF2}"/>
              </a:ext>
            </a:extLst>
          </p:cNvPr>
          <p:cNvSpPr txBox="1"/>
          <p:nvPr/>
        </p:nvSpPr>
        <p:spPr>
          <a:xfrm>
            <a:off x="2497874" y="3169272"/>
            <a:ext cx="8282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0FE6740-28FC-381A-D98E-213D980CE172}"/>
              </a:ext>
            </a:extLst>
          </p:cNvPr>
          <p:cNvSpPr/>
          <p:nvPr/>
        </p:nvSpPr>
        <p:spPr>
          <a:xfrm rot="5400000">
            <a:off x="2794503" y="2253483"/>
            <a:ext cx="217126" cy="144810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20773FC-5CC0-CE28-1D83-72FDD0166625}"/>
              </a:ext>
            </a:extLst>
          </p:cNvPr>
          <p:cNvSpPr/>
          <p:nvPr/>
        </p:nvSpPr>
        <p:spPr>
          <a:xfrm rot="5400000">
            <a:off x="7349397" y="293784"/>
            <a:ext cx="217126" cy="5399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722C-7746-577B-1121-B3921EC0AD7B}"/>
              </a:ext>
            </a:extLst>
          </p:cNvPr>
          <p:cNvSpPr txBox="1"/>
          <p:nvPr/>
        </p:nvSpPr>
        <p:spPr>
          <a:xfrm>
            <a:off x="7043840" y="3169272"/>
            <a:ext cx="5597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997EDAF-AFF4-2E01-FBA8-1478F383BA8C}"/>
              </a:ext>
            </a:extLst>
          </p:cNvPr>
          <p:cNvSpPr/>
          <p:nvPr/>
        </p:nvSpPr>
        <p:spPr>
          <a:xfrm rot="5400000">
            <a:off x="6072471" y="185737"/>
            <a:ext cx="217126" cy="795285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22F5F-56F5-4069-6092-E1F039FD5496}"/>
              </a:ext>
            </a:extLst>
          </p:cNvPr>
          <p:cNvSpPr txBox="1"/>
          <p:nvPr/>
        </p:nvSpPr>
        <p:spPr>
          <a:xfrm>
            <a:off x="5777208" y="4397057"/>
            <a:ext cx="7777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924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animBg="1"/>
      <p:bldP spid="7" grpId="0" animBg="1"/>
      <p:bldP spid="8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24F8F-9C74-3D21-3BF4-0B0D92F6BD73}"/>
              </a:ext>
            </a:extLst>
          </p:cNvPr>
          <p:cNvSpPr txBox="1"/>
          <p:nvPr/>
        </p:nvSpPr>
        <p:spPr>
          <a:xfrm>
            <a:off x="908137" y="1417238"/>
            <a:ext cx="10258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quantifier</a:t>
            </a:r>
            <a:r>
              <a:rPr lang="en-US" sz="2400" dirty="0"/>
              <a:t> is an expression which indicates the number (or quantity) of our objects. </a:t>
            </a:r>
            <a:br>
              <a:rPr lang="en-US" sz="2400" dirty="0"/>
            </a:b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18DA5A-3BD1-EE50-7619-C4A6BD9EBB3D}"/>
                  </a:ext>
                </a:extLst>
              </p:cNvPr>
              <p:cNvSpPr txBox="1"/>
              <p:nvPr/>
            </p:nvSpPr>
            <p:spPr>
              <a:xfrm>
                <a:off x="908137" y="2626048"/>
                <a:ext cx="49195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example: “For all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, n is even.”</a:t>
                </a:r>
                <a:endParaRPr lang="en-PH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18DA5A-3BD1-EE50-7619-C4A6BD9EB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7" y="2626048"/>
                <a:ext cx="4919599" cy="461665"/>
              </a:xfrm>
              <a:prstGeom prst="rect">
                <a:avLst/>
              </a:prstGeom>
              <a:blipFill>
                <a:blip r:embed="rId4"/>
                <a:stretch>
                  <a:fillRect l="-1983" t="-10526" r="-1859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1EEEC-77AA-E0D2-68FF-AE79B31CC450}"/>
                  </a:ext>
                </a:extLst>
              </p:cNvPr>
              <p:cNvSpPr txBox="1"/>
              <p:nvPr/>
            </p:nvSpPr>
            <p:spPr>
              <a:xfrm>
                <a:off x="908137" y="3354789"/>
                <a:ext cx="109915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Saying “For all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” means that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we are asserting that all of the infinitely many n-values in N have the property.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1EEEC-77AA-E0D2-68FF-AE79B31CC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7" y="3354789"/>
                <a:ext cx="10991590" cy="830997"/>
              </a:xfrm>
              <a:prstGeom prst="rect">
                <a:avLst/>
              </a:prstGeom>
              <a:blipFill>
                <a:blip r:embed="rId5"/>
                <a:stretch>
                  <a:fillRect l="-887" t="-5839" b="-153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8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FF9E01-0567-516F-E1FB-2C5FE71703D4}"/>
                  </a:ext>
                </a:extLst>
              </p:cNvPr>
              <p:cNvSpPr txBox="1"/>
              <p:nvPr/>
            </p:nvSpPr>
            <p:spPr>
              <a:xfrm>
                <a:off x="620038" y="1884132"/>
                <a:ext cx="82170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Another example:</a:t>
                </a:r>
                <a:r>
                  <a:rPr lang="en-PH" sz="2400" dirty="0"/>
                  <a:t> “</a:t>
                </a:r>
                <a:r>
                  <a:rPr lang="en-US" sz="2400" dirty="0"/>
                  <a:t>There exists some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 such that n is even.”</a:t>
                </a:r>
                <a:endParaRPr lang="en-P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FF9E01-0567-516F-E1FB-2C5FE717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8" y="1884132"/>
                <a:ext cx="8217075" cy="461665"/>
              </a:xfrm>
              <a:prstGeom prst="rect">
                <a:avLst/>
              </a:prstGeom>
              <a:blipFill>
                <a:blip r:embed="rId4"/>
                <a:stretch>
                  <a:fillRect l="-1187" t="-10526" r="-223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05A8D4-4EF4-4995-02BE-34D738901A28}"/>
                  </a:ext>
                </a:extLst>
              </p:cNvPr>
              <p:cNvSpPr txBox="1"/>
              <p:nvPr/>
            </p:nvSpPr>
            <p:spPr>
              <a:xfrm>
                <a:off x="620038" y="2846577"/>
                <a:ext cx="108600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Saying “there exists some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” means that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we are asserting that at least one</a:t>
                </a:r>
                <a:br>
                  <a:rPr lang="en-US" sz="2400" b="1" dirty="0">
                    <a:solidFill>
                      <a:srgbClr val="0070C0"/>
                    </a:solidFill>
                  </a:rPr>
                </a:br>
                <a:r>
                  <a:rPr lang="en-US" sz="2400" b="1" dirty="0">
                    <a:solidFill>
                      <a:srgbClr val="0070C0"/>
                    </a:solidFill>
                  </a:rPr>
                  <a:t>n-value in N has the property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05A8D4-4EF4-4995-02BE-34D73890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8" y="2846577"/>
                <a:ext cx="10860066" cy="830997"/>
              </a:xfrm>
              <a:prstGeom prst="rect">
                <a:avLst/>
              </a:prstGeom>
              <a:blipFill>
                <a:blip r:embed="rId5"/>
                <a:stretch>
                  <a:fillRect l="-898"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208561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Introduction and Definition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Statements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Conditional Statements</a:t>
            </a:r>
          </a:p>
          <a:p>
            <a:pPr algn="l"/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Quantifiers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219485C-38CF-77DA-3D4F-BCCDB66C7E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64549"/>
                  </p:ext>
                </p:extLst>
              </p:nvPr>
            </p:nvGraphicFramePr>
            <p:xfrm>
              <a:off x="2208974" y="1650379"/>
              <a:ext cx="8306625" cy="315579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68875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68875">
                      <a:extLst>
                        <a:ext uri="{9D8B030D-6E8A-4147-A177-3AD203B41FA5}">
                          <a16:colId xmlns:a16="http://schemas.microsoft.com/office/drawing/2014/main" val="2280249314"/>
                        </a:ext>
                      </a:extLst>
                    </a:gridCol>
                    <a:gridCol w="2768875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</a:tblGrid>
                  <a:tr h="937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11305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5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en-US" sz="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Universal quantifier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“For all”,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“For every”,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“For each”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10880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5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en-US" sz="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/>
                            <a:t>Existential quantifier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“There exists a”,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“There is a”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219485C-38CF-77DA-3D4F-BCCDB66C7E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64549"/>
                  </p:ext>
                </p:extLst>
              </p:nvPr>
            </p:nvGraphicFramePr>
            <p:xfrm>
              <a:off x="2208974" y="1650379"/>
              <a:ext cx="8306625" cy="315579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68875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68875">
                      <a:extLst>
                        <a:ext uri="{9D8B030D-6E8A-4147-A177-3AD203B41FA5}">
                          <a16:colId xmlns:a16="http://schemas.microsoft.com/office/drawing/2014/main" val="2280249314"/>
                        </a:ext>
                      </a:extLst>
                    </a:gridCol>
                    <a:gridCol w="2768875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</a:tblGrid>
                  <a:tr h="937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1130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" t="-82796" r="-200661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Universal quantifier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“For all”,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“For every”,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“For each”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10880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" t="-189944" r="-200661" b="-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/>
                            <a:t>Existential quantifier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“There exists a”,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“There is a”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672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/>
              <p:nvPr/>
            </p:nvSpPr>
            <p:spPr>
              <a:xfrm>
                <a:off x="492233" y="2825940"/>
                <a:ext cx="110646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Translation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every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real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number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,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squared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greater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than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equal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</a:rPr>
                        <m:t>zero</m:t>
                      </m:r>
                    </m:oMath>
                  </m:oMathPara>
                </a14:m>
                <a:endParaRPr lang="en-US" sz="24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3" y="2825940"/>
                <a:ext cx="1106465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492233" y="2065782"/>
                <a:ext cx="385674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3" y="2065782"/>
                <a:ext cx="385674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B27A72-0F4D-C8A4-1822-121244DD5A82}"/>
              </a:ext>
            </a:extLst>
          </p:cNvPr>
          <p:cNvSpPr txBox="1"/>
          <p:nvPr/>
        </p:nvSpPr>
        <p:spPr>
          <a:xfrm>
            <a:off x="954730" y="1327472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BF67C-7DDE-EC58-378E-A51906A7FFA1}"/>
              </a:ext>
            </a:extLst>
          </p:cNvPr>
          <p:cNvSpPr txBox="1"/>
          <p:nvPr/>
        </p:nvSpPr>
        <p:spPr>
          <a:xfrm>
            <a:off x="954730" y="3570396"/>
            <a:ext cx="91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</a:t>
            </a:r>
            <a:endParaRPr lang="en-PH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3DD0A-E6AE-27E0-C260-52301E1EE6B5}"/>
                  </a:ext>
                </a:extLst>
              </p:cNvPr>
              <p:cNvSpPr txBox="1"/>
              <p:nvPr/>
            </p:nvSpPr>
            <p:spPr>
              <a:xfrm>
                <a:off x="410813" y="2005484"/>
                <a:ext cx="31643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3DD0A-E6AE-27E0-C260-52301E1EE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3" y="2005484"/>
                <a:ext cx="316433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B27A72-0F4D-C8A4-1822-121244DD5A82}"/>
              </a:ext>
            </a:extLst>
          </p:cNvPr>
          <p:cNvSpPr txBox="1"/>
          <p:nvPr/>
        </p:nvSpPr>
        <p:spPr>
          <a:xfrm>
            <a:off x="954730" y="1327472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0CF11C-5FAE-A203-DB0F-3A286EA43599}"/>
              </a:ext>
            </a:extLst>
          </p:cNvPr>
          <p:cNvGrpSpPr/>
          <p:nvPr/>
        </p:nvGrpSpPr>
        <p:grpSpPr>
          <a:xfrm>
            <a:off x="854522" y="3349357"/>
            <a:ext cx="4212004" cy="461666"/>
            <a:chOff x="6779395" y="4246680"/>
            <a:chExt cx="4212004" cy="4616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85D9AC-F5D1-F1F6-63FB-ED5380008620}"/>
                </a:ext>
              </a:extLst>
            </p:cNvPr>
            <p:cNvSpPr txBox="1"/>
            <p:nvPr/>
          </p:nvSpPr>
          <p:spPr>
            <a:xfrm>
              <a:off x="6779395" y="4246681"/>
              <a:ext cx="1078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FALSE   </a:t>
              </a:r>
              <a:endParaRPr lang="en-PH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6B91BC-57C4-BE19-8CBE-575E21BBB5DF}"/>
                </a:ext>
              </a:extLst>
            </p:cNvPr>
            <p:cNvSpPr txBox="1"/>
            <p:nvPr/>
          </p:nvSpPr>
          <p:spPr>
            <a:xfrm>
              <a:off x="7742677" y="4246680"/>
              <a:ext cx="3248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This will be false if x = 1</a:t>
              </a:r>
              <a:endParaRPr lang="en-PH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0E238F-F0CB-3D2C-517C-D1FD332E57AE}"/>
              </a:ext>
            </a:extLst>
          </p:cNvPr>
          <p:cNvSpPr txBox="1"/>
          <p:nvPr/>
        </p:nvSpPr>
        <p:spPr>
          <a:xfrm>
            <a:off x="356990" y="2775829"/>
            <a:ext cx="8129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libri (Body)"/>
              </a:rPr>
              <a:t>Translation: For every integer x, x squared is greater than pi</a:t>
            </a:r>
          </a:p>
        </p:txBody>
      </p:sp>
    </p:spTree>
    <p:extLst>
      <p:ext uri="{BB962C8B-B14F-4D97-AF65-F5344CB8AC3E}">
        <p14:creationId xmlns:p14="http://schemas.microsoft.com/office/powerpoint/2010/main" val="11937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458150" y="1814395"/>
                <a:ext cx="5061704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𝑠𝑢𝑐h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0" y="1814395"/>
                <a:ext cx="5061704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8223BEA-8D56-57D6-172D-4349333C7E1F}"/>
              </a:ext>
            </a:extLst>
          </p:cNvPr>
          <p:cNvSpPr txBox="1"/>
          <p:nvPr/>
        </p:nvSpPr>
        <p:spPr>
          <a:xfrm>
            <a:off x="458150" y="2505361"/>
            <a:ext cx="9994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0000"/>
                </a:solidFill>
                <a:ea typeface="Cambria Math" panose="02040503050406030204" pitchFamily="18" charset="0"/>
              </a:rPr>
              <a:t>Translation: Ther exists a a real number such that x squared is equal to 5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2C980-4798-463A-0BAA-3AA1FF4875FF}"/>
              </a:ext>
            </a:extLst>
          </p:cNvPr>
          <p:cNvSpPr txBox="1"/>
          <p:nvPr/>
        </p:nvSpPr>
        <p:spPr>
          <a:xfrm>
            <a:off x="932427" y="1251673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DDF30-CCD1-6FCA-A0CC-BA5F9226CB55}"/>
                  </a:ext>
                </a:extLst>
              </p:cNvPr>
              <p:cNvSpPr txBox="1"/>
              <p:nvPr/>
            </p:nvSpPr>
            <p:spPr>
              <a:xfrm>
                <a:off x="458150" y="3084565"/>
                <a:ext cx="3248722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𝑻𝑹𝑼𝑬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DDF30-CCD1-6FCA-A0CC-BA5F9226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0" y="3084565"/>
                <a:ext cx="3248722" cy="5127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3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2C980-4798-463A-0BAA-3AA1FF4875FF}"/>
              </a:ext>
            </a:extLst>
          </p:cNvPr>
          <p:cNvSpPr txBox="1"/>
          <p:nvPr/>
        </p:nvSpPr>
        <p:spPr>
          <a:xfrm>
            <a:off x="932427" y="1251673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79E1-742B-97CC-8224-E7B99FDEC3A0}"/>
                  </a:ext>
                </a:extLst>
              </p:cNvPr>
              <p:cNvSpPr txBox="1"/>
              <p:nvPr/>
            </p:nvSpPr>
            <p:spPr>
              <a:xfrm>
                <a:off x="439360" y="1937427"/>
                <a:ext cx="5295879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𝑠𝑢𝑐h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79E1-742B-97CC-8224-E7B99FDEC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0" y="1937427"/>
                <a:ext cx="5295879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4AA19-8A33-C5CE-40B9-F9785A82C3AC}"/>
                  </a:ext>
                </a:extLst>
              </p:cNvPr>
              <p:cNvSpPr txBox="1"/>
              <p:nvPr/>
            </p:nvSpPr>
            <p:spPr>
              <a:xfrm>
                <a:off x="439360" y="3334071"/>
                <a:ext cx="17512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𝑭𝑨𝑳𝑺𝑬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4AA19-8A33-C5CE-40B9-F9785A82C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0" y="3334071"/>
                <a:ext cx="175129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0DF79EE-26F0-06A8-F215-25A5D947B04D}"/>
              </a:ext>
            </a:extLst>
          </p:cNvPr>
          <p:cNvSpPr txBox="1"/>
          <p:nvPr/>
        </p:nvSpPr>
        <p:spPr>
          <a:xfrm>
            <a:off x="439360" y="2646446"/>
            <a:ext cx="110407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0000"/>
                </a:solidFill>
                <a:ea typeface="Cambria Math" panose="02040503050406030204" pitchFamily="18" charset="0"/>
              </a:rPr>
              <a:t>Translation: There exists a real number such that x squared is equal to negative 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944507" y="1364722"/>
            <a:ext cx="10654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Proofs rely entirely on logic</a:t>
            </a:r>
            <a:r>
              <a:rPr lang="en-US" sz="2400" dirty="0">
                <a:latin typeface="Calibri (Body)"/>
              </a:rPr>
              <a:t>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Logic</a:t>
            </a:r>
            <a:r>
              <a:rPr lang="en-US" sz="2400" dirty="0"/>
              <a:t> is the process of deducing information correctly — it is not the process of deducing correct information </a:t>
            </a:r>
            <a:br>
              <a:rPr lang="en-US" sz="2400" dirty="0"/>
            </a:br>
            <a:endParaRPr lang="en-US" sz="24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2400" dirty="0"/>
              <a:t>The building blocks of logic are statements. </a:t>
            </a:r>
            <a:br>
              <a:rPr lang="en-US" sz="2400" dirty="0"/>
            </a:br>
            <a:endParaRPr lang="en-US" sz="24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A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statement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 (Body)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is a sentence or a mathematical expression that is either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alibri (Body)"/>
              </a:rPr>
              <a:t>TRUE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or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 (Body)"/>
              </a:rPr>
              <a:t>FALSE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 </a:t>
            </a:r>
            <a:br>
              <a:rPr lang="en-US" sz="2400" dirty="0">
                <a:latin typeface="Calibri (Body)"/>
              </a:rPr>
            </a:b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4500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D6F744-1126-158D-AD02-5BE0DD1A5F0A}"/>
                  </a:ext>
                </a:extLst>
              </p:cNvPr>
              <p:cNvSpPr txBox="1"/>
              <p:nvPr/>
            </p:nvSpPr>
            <p:spPr>
              <a:xfrm>
                <a:off x="792108" y="1311382"/>
                <a:ext cx="5189592" cy="341632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of statements that are </a:t>
                </a:r>
                <a:r>
                  <a:rPr lang="en-US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</a:p>
              <a:p>
                <a:endParaRPr lang="en-US" sz="2400" b="1" i="0" dirty="0">
                  <a:solidFill>
                    <a:srgbClr val="00B05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even number is divisible by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set {0,1,2} has three elements.</a:t>
                </a:r>
                <a:endParaRPr lang="en-PH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D6F744-1126-158D-AD02-5BE0DD1A5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8" y="1311382"/>
                <a:ext cx="5189592" cy="3416320"/>
              </a:xfrm>
              <a:prstGeom prst="rect">
                <a:avLst/>
              </a:prstGeom>
              <a:blipFill>
                <a:blip r:embed="rId4"/>
                <a:stretch>
                  <a:fillRect l="-1517" t="-882" r="-233" b="-246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827EC-8974-A995-6855-906DAF72A543}"/>
                  </a:ext>
                </a:extLst>
              </p:cNvPr>
              <p:cNvSpPr txBox="1"/>
              <p:nvPr/>
            </p:nvSpPr>
            <p:spPr>
              <a:xfrm>
                <a:off x="6300810" y="1311382"/>
                <a:ext cx="5303892" cy="341632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of statements that are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</a:p>
              <a:p>
                <a:endParaRPr lang="en-US" sz="2400" b="1" i="0" dirty="0">
                  <a:solidFill>
                    <a:srgbClr val="00B05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odd number is divisible by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 =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set {0,1,2} has four elements.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827EC-8974-A995-6855-906DAF72A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10" y="1311382"/>
                <a:ext cx="5303892" cy="3416320"/>
              </a:xfrm>
              <a:prstGeom prst="rect">
                <a:avLst/>
              </a:prstGeom>
              <a:blipFill>
                <a:blip r:embed="rId5"/>
                <a:stretch>
                  <a:fillRect l="-1484" t="-882" b="-246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05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7BBD3-AA23-8265-125E-F15DD2D27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97" y="1538287"/>
            <a:ext cx="10700808" cy="24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Notations (AND)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/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Typically, we use capital letters for statements, like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/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blipFill>
                <a:blip r:embed="rId4"/>
                <a:stretch>
                  <a:fillRect l="-1390" t="-71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/>
              <p:nvPr/>
            </p:nvSpPr>
            <p:spPr>
              <a:xfrm>
                <a:off x="743414" y="2450032"/>
                <a:ext cx="10519318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Let </a:t>
                </a:r>
                <a:r>
                  <a:rPr lang="en-US" sz="3000" b="1" dirty="0"/>
                  <a:t>P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Q</a:t>
                </a:r>
                <a:r>
                  <a:rPr lang="en-US" sz="3000" dirty="0"/>
                  <a:t> be statements</a:t>
                </a:r>
              </a:p>
              <a:p>
                <a:pPr algn="ctr"/>
                <a:br>
                  <a:rPr lang="en-US" sz="3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means “P and Q”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4" y="2450032"/>
                <a:ext cx="10519318" cy="3170099"/>
              </a:xfrm>
              <a:prstGeom prst="rect">
                <a:avLst/>
              </a:prstGeom>
              <a:blipFill>
                <a:blip r:embed="rId5"/>
                <a:stretch>
                  <a:fillRect l="-1390" t="-23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5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Notations (OR)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/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Typically, we use capital letters for statements, like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/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blipFill>
                <a:blip r:embed="rId4"/>
                <a:stretch>
                  <a:fillRect l="-1390" t="-71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/>
              <p:nvPr/>
            </p:nvSpPr>
            <p:spPr>
              <a:xfrm>
                <a:off x="743414" y="2450032"/>
                <a:ext cx="10519318" cy="3231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Let </a:t>
                </a:r>
                <a:r>
                  <a:rPr lang="en-US" sz="3000" b="1" dirty="0"/>
                  <a:t>P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Q</a:t>
                </a:r>
                <a:r>
                  <a:rPr lang="en-US" sz="3000" dirty="0"/>
                  <a:t> be statements</a:t>
                </a:r>
              </a:p>
              <a:p>
                <a:pPr algn="ctr"/>
                <a:br>
                  <a:rPr lang="en-US" sz="3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⋁ 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means “P or Q”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4" y="2450032"/>
                <a:ext cx="10519318" cy="3231654"/>
              </a:xfrm>
              <a:prstGeom prst="rect">
                <a:avLst/>
              </a:prstGeom>
              <a:blipFill>
                <a:blip r:embed="rId5"/>
                <a:stretch>
                  <a:fillRect l="-1390" t="-22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Notations (NOT)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/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Typically, we use capital letters for statements, like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/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blipFill>
                <a:blip r:embed="rId4"/>
                <a:stretch>
                  <a:fillRect l="-1390" t="-71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/>
              <p:nvPr/>
            </p:nvSpPr>
            <p:spPr>
              <a:xfrm>
                <a:off x="743414" y="2450032"/>
                <a:ext cx="10519318" cy="2769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Let </a:t>
                </a:r>
                <a:r>
                  <a:rPr lang="en-US" sz="3000" b="1" dirty="0"/>
                  <a:t>P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Q</a:t>
                </a:r>
                <a:r>
                  <a:rPr lang="en-US" sz="3000" dirty="0"/>
                  <a:t> be statements</a:t>
                </a:r>
              </a:p>
              <a:p>
                <a:pPr algn="ctr"/>
                <a:br>
                  <a:rPr lang="en-US" sz="3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n-US" sz="5400" dirty="0"/>
                        <m:t> </m:t>
                      </m:r>
                    </m:oMath>
                  </m:oMathPara>
                </a14:m>
                <a:endParaRPr lang="en-US" sz="5400" dirty="0"/>
              </a:p>
              <a:p>
                <a:pPr algn="ctr"/>
                <a:r>
                  <a:rPr lang="en-US" sz="3000" dirty="0"/>
                  <a:t>means “not P”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4" y="2450032"/>
                <a:ext cx="10519318" cy="2769989"/>
              </a:xfrm>
              <a:prstGeom prst="rect">
                <a:avLst/>
              </a:prstGeom>
              <a:blipFill>
                <a:blip r:embed="rId5"/>
                <a:stretch>
                  <a:fillRect l="-1390" t="-264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11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85365-7E9F-5A8F-90BF-34916E8B0D25}"/>
              </a:ext>
            </a:extLst>
          </p:cNvPr>
          <p:cNvSpPr txBox="1"/>
          <p:nvPr/>
        </p:nvSpPr>
        <p:spPr>
          <a:xfrm>
            <a:off x="579860" y="1923247"/>
            <a:ext cx="3233852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P: </a:t>
            </a:r>
            <a:r>
              <a:rPr lang="en-US" sz="2400" dirty="0"/>
              <a:t>The number 3 is odd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108F0-3D00-8F29-D055-9A1A580D5C85}"/>
              </a:ext>
            </a:extLst>
          </p:cNvPr>
          <p:cNvSpPr txBox="1"/>
          <p:nvPr/>
        </p:nvSpPr>
        <p:spPr>
          <a:xfrm>
            <a:off x="579860" y="2661911"/>
            <a:ext cx="3233853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dirty="0"/>
              <a:t>: The number 4 is even</a:t>
            </a:r>
            <a:endParaRPr lang="en-PH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BAE37-310F-3A2B-80D5-50F16C48F4A2}"/>
              </a:ext>
            </a:extLst>
          </p:cNvPr>
          <p:cNvSpPr txBox="1"/>
          <p:nvPr/>
        </p:nvSpPr>
        <p:spPr>
          <a:xfrm>
            <a:off x="6556913" y="1923246"/>
            <a:ext cx="323385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dirty="0"/>
              <a:t>: The number 5 is even</a:t>
            </a:r>
            <a:endParaRPr lang="en-PH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A02B2-1864-2CC9-EF88-C8BCB9A59644}"/>
              </a:ext>
            </a:extLst>
          </p:cNvPr>
          <p:cNvSpPr txBox="1"/>
          <p:nvPr/>
        </p:nvSpPr>
        <p:spPr>
          <a:xfrm>
            <a:off x="6556913" y="2661911"/>
            <a:ext cx="323385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00"/>
                </a:solidFill>
                <a:effectLst/>
                <a:latin typeface="CMMI10"/>
              </a:rPr>
              <a:t>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FRM1095"/>
              </a:rPr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FRM1095"/>
              </a:rPr>
              <a:t>The number 6 is odd</a:t>
            </a:r>
            <a:endParaRPr lang="en-PH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56618-ADE9-3B2E-2FBE-DB91243378FC}"/>
              </a:ext>
            </a:extLst>
          </p:cNvPr>
          <p:cNvSpPr txBox="1"/>
          <p:nvPr/>
        </p:nvSpPr>
        <p:spPr>
          <a:xfrm>
            <a:off x="579860" y="1338595"/>
            <a:ext cx="4572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Consider the following statements:</a:t>
            </a:r>
            <a:endParaRPr lang="en-PH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4210E-BF38-98E4-D71F-1E8E029DBC01}"/>
              </a:ext>
            </a:extLst>
          </p:cNvPr>
          <p:cNvSpPr txBox="1"/>
          <p:nvPr/>
        </p:nvSpPr>
        <p:spPr>
          <a:xfrm>
            <a:off x="579861" y="3397307"/>
            <a:ext cx="944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Then,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3122-9D41-FA27-6DA9-B4EAD61484DC}"/>
                  </a:ext>
                </a:extLst>
              </p:cNvPr>
              <p:cNvSpPr txBox="1"/>
              <p:nvPr/>
            </p:nvSpPr>
            <p:spPr>
              <a:xfrm>
                <a:off x="579860" y="4149159"/>
                <a:ext cx="3735662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3 is odd and 4 is even</a:t>
                </a:r>
                <a:endParaRPr lang="en-PH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3122-9D41-FA27-6DA9-B4EAD6148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0" y="4149159"/>
                <a:ext cx="3735662" cy="461665"/>
              </a:xfrm>
              <a:prstGeom prst="rect">
                <a:avLst/>
              </a:prstGeom>
              <a:blipFill>
                <a:blip r:embed="rId4"/>
                <a:stretch>
                  <a:fillRect t="-6173" r="-1939" b="-246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5113F2-DD7B-5CA0-58DB-1318AA3B713C}"/>
                  </a:ext>
                </a:extLst>
              </p:cNvPr>
              <p:cNvSpPr txBox="1"/>
              <p:nvPr/>
            </p:nvSpPr>
            <p:spPr>
              <a:xfrm>
                <a:off x="579860" y="4841656"/>
                <a:ext cx="3735662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 3 is odd and 5 is even</a:t>
                </a:r>
                <a:endParaRPr lang="en-PH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5113F2-DD7B-5CA0-58DB-1318AA3B7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0" y="4841656"/>
                <a:ext cx="3735662" cy="461665"/>
              </a:xfrm>
              <a:prstGeom prst="rect">
                <a:avLst/>
              </a:prstGeom>
              <a:blipFill>
                <a:blip r:embed="rId5"/>
                <a:stretch>
                  <a:fillRect t="-6098" r="-1616" b="-2317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EC4B37-1647-2C89-CA93-117DB24C954E}"/>
                  </a:ext>
                </a:extLst>
              </p:cNvPr>
              <p:cNvSpPr txBox="1"/>
              <p:nvPr/>
            </p:nvSpPr>
            <p:spPr>
              <a:xfrm>
                <a:off x="6434245" y="4132703"/>
                <a:ext cx="3735662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 3 is odd or 5 is even</a:t>
                </a:r>
                <a:endParaRPr lang="en-PH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EC4B37-1647-2C89-CA93-117DB24C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45" y="4132703"/>
                <a:ext cx="3735662" cy="461665"/>
              </a:xfrm>
              <a:prstGeom prst="rect">
                <a:avLst/>
              </a:prstGeom>
              <a:blipFill>
                <a:blip r:embed="rId6"/>
                <a:stretch>
                  <a:fillRect t="-6098" b="-2317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C7ED02-089C-3BF8-6CF3-6164B3CD1837}"/>
                  </a:ext>
                </a:extLst>
              </p:cNvPr>
              <p:cNvSpPr txBox="1"/>
              <p:nvPr/>
            </p:nvSpPr>
            <p:spPr>
              <a:xfrm>
                <a:off x="6434245" y="4841655"/>
                <a:ext cx="3735662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5 is even or 6 is odd</a:t>
                </a:r>
                <a:endParaRPr lang="en-PH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C7ED02-089C-3BF8-6CF3-6164B3CD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45" y="4841655"/>
                <a:ext cx="3735662" cy="461665"/>
              </a:xfrm>
              <a:prstGeom prst="rect">
                <a:avLst/>
              </a:prstGeom>
              <a:blipFill>
                <a:blip r:embed="rId7"/>
                <a:stretch>
                  <a:fillRect t="-6098" b="-2317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9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2618</TotalTime>
  <Words>974</Words>
  <Application>Microsoft Office PowerPoint</Application>
  <PresentationFormat>Widescreen</PresentationFormat>
  <Paragraphs>226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Calibri Light (Headings)</vt:lpstr>
      <vt:lpstr>Cambria Math</vt:lpstr>
      <vt:lpstr>CMMI10</vt:lpstr>
      <vt:lpstr>SFRM1095</vt:lpstr>
      <vt:lpstr>Wingdings</vt:lpstr>
      <vt:lpstr>Office Theme</vt:lpstr>
      <vt:lpstr>Logic</vt:lpstr>
      <vt:lpstr>Outline</vt:lpstr>
      <vt:lpstr>Statements</vt:lpstr>
      <vt:lpstr>Statements</vt:lpstr>
      <vt:lpstr>Statements</vt:lpstr>
      <vt:lpstr>Notations (AND)</vt:lpstr>
      <vt:lpstr>Notations (OR)</vt:lpstr>
      <vt:lpstr>Notations (NOT)</vt:lpstr>
      <vt:lpstr>Statements</vt:lpstr>
      <vt:lpstr>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Quantifiers</vt:lpstr>
      <vt:lpstr>Quantifiers</vt:lpstr>
      <vt:lpstr>Quantifiers</vt:lpstr>
      <vt:lpstr>Quantifiers</vt:lpstr>
      <vt:lpstr>Quantifiers</vt:lpstr>
      <vt:lpstr>Quantifiers</vt:lpstr>
      <vt:lpstr>Quantifiers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348</cp:revision>
  <dcterms:created xsi:type="dcterms:W3CDTF">2022-05-11T03:47:05Z</dcterms:created>
  <dcterms:modified xsi:type="dcterms:W3CDTF">2024-04-19T00:27:06Z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