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57" r:id="rId5"/>
    <p:sldId id="366" r:id="rId6"/>
    <p:sldId id="385" r:id="rId7"/>
    <p:sldId id="386" r:id="rId8"/>
    <p:sldId id="387" r:id="rId9"/>
    <p:sldId id="389" r:id="rId10"/>
    <p:sldId id="391" r:id="rId11"/>
    <p:sldId id="390" r:id="rId12"/>
    <p:sldId id="392" r:id="rId13"/>
    <p:sldId id="394" r:id="rId14"/>
    <p:sldId id="393" r:id="rId15"/>
    <p:sldId id="395" r:id="rId16"/>
    <p:sldId id="396" r:id="rId17"/>
    <p:sldId id="397" r:id="rId18"/>
    <p:sldId id="398" r:id="rId19"/>
    <p:sldId id="399" r:id="rId20"/>
    <p:sldId id="401" r:id="rId21"/>
    <p:sldId id="40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12" autoAdjust="0"/>
    <p:restoredTop sz="94059" autoAdjust="0"/>
  </p:normalViewPr>
  <p:slideViewPr>
    <p:cSldViewPr snapToGrid="0">
      <p:cViewPr varScale="1">
        <p:scale>
          <a:sx n="150" d="100"/>
          <a:sy n="150" d="100"/>
        </p:scale>
        <p:origin x="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4/23/24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3045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60560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93994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356672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825138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869969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115306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14722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12458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81599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14753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36921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60642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30977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4943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2108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67422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4/23/24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4/23/24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4/23/24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4/23/24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4/23/24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4/23/24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4/23/24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4/23/24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4/23/24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4/23/24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4/23/24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4/23/24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jp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0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.jp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.jp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.jp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Proofs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</a:t>
            </a:r>
            <a:r>
              <a:rPr lang="en-PH" sz="2000" dirty="0" err="1"/>
              <a:t>Ponio</a:t>
            </a:r>
            <a:r>
              <a:rPr lang="en-PH" sz="2000" dirty="0"/>
              <a:t>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Direct Proofs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7E91CD-3482-885C-EF95-3B159020DE89}"/>
                  </a:ext>
                </a:extLst>
              </p:cNvPr>
              <p:cNvSpPr txBox="1"/>
              <p:nvPr/>
            </p:nvSpPr>
            <p:spPr>
              <a:xfrm>
                <a:off x="782820" y="1525727"/>
                <a:ext cx="5718341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 basic idea of a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direct proof</a:t>
                </a:r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 is:</a:t>
                </a:r>
              </a:p>
              <a:p>
                <a:endParaRPr lang="en-US" sz="2400" dirty="0"/>
              </a:p>
              <a:p>
                <a:pPr marL="457200" indent="-457200">
                  <a:buAutoNum type="arabicPeriod"/>
                </a:pPr>
                <a:r>
                  <a:rPr lang="en-US" sz="2400" dirty="0"/>
                  <a:t>Assume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TRUE</a:t>
                </a:r>
              </a:p>
              <a:p>
                <a:pPr marL="457200" indent="-457200">
                  <a:buAutoNum type="arabicPeriod"/>
                </a:pPr>
                <a:r>
                  <a:rPr lang="en-US" sz="2400" dirty="0"/>
                  <a:t>Use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 to show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TRUE</a:t>
                </a:r>
                <a:endParaRPr lang="el-GR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7E91CD-3482-885C-EF95-3B159020D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20" y="1525727"/>
                <a:ext cx="5718341" cy="1569660"/>
              </a:xfrm>
              <a:prstGeom prst="rect">
                <a:avLst/>
              </a:prstGeom>
              <a:blipFill>
                <a:blip r:embed="rId4"/>
                <a:stretch>
                  <a:fillRect l="-1706" t="-3101" r="-746" b="-814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9712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Direct Proofs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7E91CD-3482-885C-EF95-3B159020DE89}"/>
                  </a:ext>
                </a:extLst>
              </p:cNvPr>
              <p:cNvSpPr txBox="1"/>
              <p:nvPr/>
            </p:nvSpPr>
            <p:spPr>
              <a:xfrm>
                <a:off x="805122" y="2704537"/>
                <a:ext cx="36888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Assume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 are consecutive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7E91CD-3482-885C-EF95-3B159020D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122" y="2704537"/>
                <a:ext cx="3688819" cy="461665"/>
              </a:xfrm>
              <a:prstGeom prst="rect">
                <a:avLst/>
              </a:prstGeom>
              <a:blipFill>
                <a:blip r:embed="rId4"/>
                <a:stretch>
                  <a:fillRect l="-2479" t="-10667" r="-2645" b="-30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9DB5C15-9339-CB52-61E6-9D3FDA50D8B9}"/>
              </a:ext>
            </a:extLst>
          </p:cNvPr>
          <p:cNvSpPr txBox="1"/>
          <p:nvPr/>
        </p:nvSpPr>
        <p:spPr>
          <a:xfrm>
            <a:off x="3369527" y="1485524"/>
            <a:ext cx="5452946" cy="83099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If ‘a’ and ‘b’ are consecutive numbers</a:t>
            </a:r>
          </a:p>
          <a:p>
            <a:pPr lvl="1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Then, the sum of ‘a’ and ‘b’ is odd.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5B27BC-6982-835F-000B-22A5EADDA495}"/>
                  </a:ext>
                </a:extLst>
              </p:cNvPr>
              <p:cNvSpPr txBox="1"/>
              <p:nvPr/>
            </p:nvSpPr>
            <p:spPr>
              <a:xfrm>
                <a:off x="4583288" y="5289860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5B27BC-6982-835F-000B-22A5EADDA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288" y="5289860"/>
                <a:ext cx="234038" cy="276999"/>
              </a:xfrm>
              <a:prstGeom prst="rect">
                <a:avLst/>
              </a:prstGeom>
              <a:blipFill>
                <a:blip r:embed="rId5"/>
                <a:stretch>
                  <a:fillRect l="-15789" r="-1578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7D46AE-9754-DBCC-AAB3-134881F836E7}"/>
                  </a:ext>
                </a:extLst>
              </p:cNvPr>
              <p:cNvSpPr txBox="1"/>
              <p:nvPr/>
            </p:nvSpPr>
            <p:spPr>
              <a:xfrm>
                <a:off x="805121" y="3429000"/>
                <a:ext cx="576351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From </a:t>
                </a:r>
                <a:r>
                  <a:rPr lang="en-US" sz="2400" b="1" dirty="0"/>
                  <a:t>Definition 3</a:t>
                </a:r>
                <a:r>
                  <a:rPr lang="en-US" sz="2400" dirty="0"/>
                  <a:t>, we know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7D46AE-9754-DBCC-AAB3-134881F83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121" y="3429000"/>
                <a:ext cx="5763511" cy="461665"/>
              </a:xfrm>
              <a:prstGeom prst="rect">
                <a:avLst/>
              </a:prstGeom>
              <a:blipFill>
                <a:blip r:embed="rId6"/>
                <a:stretch>
                  <a:fillRect l="-1586" t="-10667" b="-293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718055-EB0C-4898-B3C3-1A5FDE6E7CCD}"/>
                  </a:ext>
                </a:extLst>
              </p:cNvPr>
              <p:cNvSpPr txBox="1"/>
              <p:nvPr/>
            </p:nvSpPr>
            <p:spPr>
              <a:xfrm>
                <a:off x="805121" y="4222311"/>
                <a:ext cx="5684888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So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+1                              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718055-EB0C-4898-B3C3-1A5FDE6E7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121" y="4222311"/>
                <a:ext cx="5684888" cy="830997"/>
              </a:xfrm>
              <a:prstGeom prst="rect">
                <a:avLst/>
              </a:prstGeom>
              <a:blipFill>
                <a:blip r:embed="rId7"/>
                <a:stretch>
                  <a:fillRect l="-1608" t="-588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F700034-686D-AB21-5B25-B4CE4F0E8EF9}"/>
                  </a:ext>
                </a:extLst>
              </p:cNvPr>
              <p:cNvSpPr txBox="1"/>
              <p:nvPr/>
            </p:nvSpPr>
            <p:spPr>
              <a:xfrm>
                <a:off x="805121" y="5181962"/>
                <a:ext cx="382664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+1, </m:t>
                    </m:r>
                  </m:oMath>
                </a14:m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is an integer</a:t>
                </a:r>
                <a:endParaRPr lang="el-GR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F700034-686D-AB21-5B25-B4CE4F0E8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121" y="5181962"/>
                <a:ext cx="3826643" cy="461665"/>
              </a:xfrm>
              <a:prstGeom prst="rect">
                <a:avLst/>
              </a:prstGeom>
              <a:blipFill>
                <a:blip r:embed="rId8"/>
                <a:stretch>
                  <a:fillRect l="-478" t="-10526" r="-1752" b="-2894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899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8" grpId="0"/>
      <p:bldP spid="10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Proof by Contradiction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7E91CD-3482-885C-EF95-3B159020DE89}"/>
              </a:ext>
            </a:extLst>
          </p:cNvPr>
          <p:cNvSpPr txBox="1"/>
          <p:nvPr/>
        </p:nvSpPr>
        <p:spPr>
          <a:xfrm>
            <a:off x="782820" y="1525727"/>
            <a:ext cx="1031264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basic idea of </a:t>
            </a:r>
            <a:r>
              <a:rPr lang="en-US" sz="2400" b="1" dirty="0">
                <a:solidFill>
                  <a:srgbClr val="0070C0"/>
                </a:solidFill>
              </a:rPr>
              <a:t>proof by contradiction </a:t>
            </a:r>
            <a:r>
              <a:rPr lang="en-US" sz="2400" dirty="0"/>
              <a:t>is that a proposition is either </a:t>
            </a:r>
            <a:r>
              <a:rPr lang="en-US" sz="2400" b="1" dirty="0">
                <a:solidFill>
                  <a:srgbClr val="00B050"/>
                </a:solidFill>
              </a:rPr>
              <a:t>TRUE</a:t>
            </a:r>
            <a:r>
              <a:rPr lang="en-US" sz="2400" b="1" dirty="0"/>
              <a:t> </a:t>
            </a:r>
            <a:r>
              <a:rPr lang="en-US" sz="2400" dirty="0"/>
              <a:t>or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FALSE</a:t>
            </a:r>
            <a:r>
              <a:rPr lang="en-US" sz="2400" b="1" dirty="0"/>
              <a:t>, but not both. </a:t>
            </a:r>
          </a:p>
          <a:p>
            <a:endParaRPr lang="en-US" sz="2400" b="1" dirty="0"/>
          </a:p>
          <a:p>
            <a:r>
              <a:rPr lang="en-US" sz="2400" dirty="0"/>
              <a:t>We get a contradiction when we can show a statement is both </a:t>
            </a:r>
            <a:r>
              <a:rPr lang="en-US" sz="2400" b="1" dirty="0">
                <a:solidFill>
                  <a:srgbClr val="00B050"/>
                </a:solidFill>
              </a:rPr>
              <a:t>TRUE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FF0000"/>
                </a:solidFill>
              </a:rPr>
              <a:t>FALSE</a:t>
            </a:r>
            <a:r>
              <a:rPr lang="en-US" sz="2400" dirty="0"/>
              <a:t>, showing our initial assumptions are inconsistent.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0F189D-0F40-213F-801E-52EFB6148E52}"/>
              </a:ext>
            </a:extLst>
          </p:cNvPr>
          <p:cNvSpPr txBox="1"/>
          <p:nvPr/>
        </p:nvSpPr>
        <p:spPr>
          <a:xfrm>
            <a:off x="782820" y="4258669"/>
            <a:ext cx="96684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 fact of something being the complete opposite of something else or very different from something else, so that one of them must be wrong.</a:t>
            </a:r>
            <a:endParaRPr lang="en-PH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A95D3C-F68F-0D70-A070-8BDBEB7ECD47}"/>
              </a:ext>
            </a:extLst>
          </p:cNvPr>
          <p:cNvSpPr txBox="1"/>
          <p:nvPr/>
        </p:nvSpPr>
        <p:spPr>
          <a:xfrm>
            <a:off x="782820" y="3774837"/>
            <a:ext cx="36142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1" dirty="0"/>
              <a:t>Definition of Contradiction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9CB29B-1BF9-53A3-F123-80AAFAF7FC7A}"/>
              </a:ext>
            </a:extLst>
          </p:cNvPr>
          <p:cNvSpPr txBox="1"/>
          <p:nvPr/>
        </p:nvSpPr>
        <p:spPr>
          <a:xfrm>
            <a:off x="782819" y="5230239"/>
            <a:ext cx="1051270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b="0" i="1" dirty="0">
                <a:solidFill>
                  <a:srgbClr val="1D2A57"/>
                </a:solidFill>
                <a:effectLst/>
                <a:latin typeface="Calibri (Body)"/>
              </a:rPr>
              <a:t>“You say that you're good </a:t>
            </a:r>
            <a:r>
              <a:rPr lang="en-US" sz="2100" b="0" i="1" u="none" strike="noStrike" dirty="0">
                <a:solidFill>
                  <a:srgbClr val="1D2A57"/>
                </a:solidFill>
                <a:effectLst/>
                <a:latin typeface="Calibri (Body)"/>
              </a:rPr>
              <a:t>friends</a:t>
            </a:r>
            <a:r>
              <a:rPr lang="en-US" sz="2100" b="0" i="1" dirty="0">
                <a:solidFill>
                  <a:srgbClr val="1D2A57"/>
                </a:solidFill>
                <a:effectLst/>
                <a:latin typeface="Calibri (Body)"/>
              </a:rPr>
              <a:t> and </a:t>
            </a:r>
            <a:r>
              <a:rPr lang="en-US" sz="2100" b="0" i="1" u="none" strike="noStrike" dirty="0">
                <a:solidFill>
                  <a:srgbClr val="1D2A57"/>
                </a:solidFill>
                <a:effectLst/>
                <a:latin typeface="Calibri (Body)"/>
              </a:rPr>
              <a:t>yet</a:t>
            </a:r>
            <a:r>
              <a:rPr lang="en-US" sz="2100" b="0" i="1" dirty="0">
                <a:solidFill>
                  <a:srgbClr val="1D2A57"/>
                </a:solidFill>
                <a:effectLst/>
                <a:latin typeface="Calibri (Body)"/>
              </a:rPr>
              <a:t> you don't </a:t>
            </a:r>
            <a:r>
              <a:rPr lang="en-US" sz="2100" b="0" i="1" u="none" strike="noStrike" dirty="0">
                <a:solidFill>
                  <a:srgbClr val="1D2A57"/>
                </a:solidFill>
                <a:effectLst/>
                <a:latin typeface="Calibri (Body)"/>
              </a:rPr>
              <a:t>trust</a:t>
            </a:r>
            <a:r>
              <a:rPr lang="en-US" sz="2100" b="0" i="1" dirty="0">
                <a:solidFill>
                  <a:srgbClr val="1D2A57"/>
                </a:solidFill>
                <a:effectLst/>
                <a:latin typeface="Calibri (Body)"/>
              </a:rPr>
              <a:t> him. Isn't that a contradiction?”</a:t>
            </a:r>
            <a:endParaRPr lang="en-PH" sz="21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63820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Proof by Contradiction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7E91CD-3482-885C-EF95-3B159020DE89}"/>
                  </a:ext>
                </a:extLst>
              </p:cNvPr>
              <p:cNvSpPr txBox="1"/>
              <p:nvPr/>
            </p:nvSpPr>
            <p:spPr>
              <a:xfrm>
                <a:off x="609601" y="2172765"/>
                <a:ext cx="3917794" cy="415498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100" dirty="0"/>
                  <a:t>Assume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100" dirty="0"/>
                  <a:t> is </a:t>
                </a:r>
                <a:r>
                  <a:rPr lang="en-US" sz="2100" b="1" dirty="0">
                    <a:solidFill>
                      <a:srgbClr val="FF0000"/>
                    </a:solidFill>
                  </a:rPr>
                  <a:t>NOT</a:t>
                </a:r>
                <a:r>
                  <a:rPr lang="en-US" sz="2100" dirty="0"/>
                  <a:t> odd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7E91CD-3482-885C-EF95-3B159020D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1" y="2172765"/>
                <a:ext cx="3917794" cy="415498"/>
              </a:xfrm>
              <a:prstGeom prst="rect">
                <a:avLst/>
              </a:prstGeom>
              <a:blipFill>
                <a:blip r:embed="rId4"/>
                <a:stretch>
                  <a:fillRect l="-1387" t="-4000" b="-21333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9DB5C15-9339-CB52-61E6-9D3FDA50D8B9}"/>
              </a:ext>
            </a:extLst>
          </p:cNvPr>
          <p:cNvSpPr txBox="1"/>
          <p:nvPr/>
        </p:nvSpPr>
        <p:spPr>
          <a:xfrm>
            <a:off x="2601022" y="1328429"/>
            <a:ext cx="6989956" cy="461665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Assume: If ‘a’ and ‘b’ are consecutive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5B27BC-6982-835F-000B-22A5EADDA495}"/>
                  </a:ext>
                </a:extLst>
              </p:cNvPr>
              <p:cNvSpPr txBox="1"/>
              <p:nvPr/>
            </p:nvSpPr>
            <p:spPr>
              <a:xfrm>
                <a:off x="3670610" y="545502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5B27BC-6982-835F-000B-22A5EADDA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610" y="5455029"/>
                <a:ext cx="234038" cy="276999"/>
              </a:xfrm>
              <a:prstGeom prst="rect">
                <a:avLst/>
              </a:prstGeom>
              <a:blipFill>
                <a:blip r:embed="rId5"/>
                <a:stretch>
                  <a:fillRect l="-15385" r="-1282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F7D8D8-C1E5-CB33-6FA5-E74D8B496F57}"/>
                  </a:ext>
                </a:extLst>
              </p:cNvPr>
              <p:cNvSpPr txBox="1"/>
              <p:nvPr/>
            </p:nvSpPr>
            <p:spPr>
              <a:xfrm>
                <a:off x="609600" y="2801422"/>
                <a:ext cx="7709210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100" dirty="0"/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100" dirty="0"/>
                  <a:t> is </a:t>
                </a:r>
                <a:r>
                  <a:rPr lang="en-US" sz="2100" b="1" dirty="0">
                    <a:solidFill>
                      <a:srgbClr val="FF0000"/>
                    </a:solidFill>
                  </a:rPr>
                  <a:t>NOT</a:t>
                </a:r>
                <a:r>
                  <a:rPr lang="en-US" sz="2100" dirty="0"/>
                  <a:t> odd, then no integer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100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1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F7D8D8-C1E5-CB33-6FA5-E74D8B496F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801422"/>
                <a:ext cx="7709210" cy="415498"/>
              </a:xfrm>
              <a:prstGeom prst="rect">
                <a:avLst/>
              </a:prstGeom>
              <a:blipFill>
                <a:blip r:embed="rId6"/>
                <a:stretch>
                  <a:fillRect l="-949" t="-10294" b="-2794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799320-4F48-7A54-D8CC-AA1E98EC8150}"/>
                  </a:ext>
                </a:extLst>
              </p:cNvPr>
              <p:cNvSpPr txBox="1"/>
              <p:nvPr/>
            </p:nvSpPr>
            <p:spPr>
              <a:xfrm>
                <a:off x="609601" y="3334102"/>
                <a:ext cx="2960510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100" dirty="0"/>
                  <a:t>But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sz="21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=2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799320-4F48-7A54-D8CC-AA1E98EC8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1" y="3334102"/>
                <a:ext cx="2960510" cy="738664"/>
              </a:xfrm>
              <a:prstGeom prst="rect">
                <a:avLst/>
              </a:prstGeom>
              <a:blipFill>
                <a:blip r:embed="rId7"/>
                <a:stretch>
                  <a:fillRect l="-2469" t="-495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84524A6-A106-BAE0-CE85-1DB13F496F1E}"/>
                  </a:ext>
                </a:extLst>
              </p:cNvPr>
              <p:cNvSpPr txBox="1"/>
              <p:nvPr/>
            </p:nvSpPr>
            <p:spPr>
              <a:xfrm>
                <a:off x="609600" y="4143781"/>
                <a:ext cx="3527501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100" b="0" dirty="0">
                    <a:ea typeface="Cambria Math" panose="02040503050406030204" pitchFamily="18" charset="0"/>
                  </a:rPr>
                  <a:t>Shown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1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84524A6-A106-BAE0-CE85-1DB13F496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143781"/>
                <a:ext cx="3527501" cy="415498"/>
              </a:xfrm>
              <a:prstGeom prst="rect">
                <a:avLst/>
              </a:prstGeom>
              <a:blipFill>
                <a:blip r:embed="rId8"/>
                <a:stretch>
                  <a:fillRect l="-2073" t="-8824" b="-2794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6BFCF06-9472-FD23-A012-C20F4AADD588}"/>
                  </a:ext>
                </a:extLst>
              </p:cNvPr>
              <p:cNvSpPr txBox="1"/>
              <p:nvPr/>
            </p:nvSpPr>
            <p:spPr>
              <a:xfrm>
                <a:off x="609601" y="4815501"/>
                <a:ext cx="3527500" cy="415498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100" dirty="0"/>
                  <a:t>But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1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6BFCF06-9472-FD23-A012-C20F4AADD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1" y="4815501"/>
                <a:ext cx="3527500" cy="415498"/>
              </a:xfrm>
              <a:prstGeom prst="rect">
                <a:avLst/>
              </a:prstGeom>
              <a:blipFill>
                <a:blip r:embed="rId9"/>
                <a:stretch>
                  <a:fillRect l="-1538" t="-4054" b="-21622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038107A-83A9-463C-769C-EB444EC4EDF0}"/>
                  </a:ext>
                </a:extLst>
              </p:cNvPr>
              <p:cNvSpPr txBox="1"/>
              <p:nvPr/>
            </p:nvSpPr>
            <p:spPr>
              <a:xfrm>
                <a:off x="609599" y="5385780"/>
                <a:ext cx="2960509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100" dirty="0"/>
                  <a:t>By default,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100" dirty="0"/>
                  <a:t> is odd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038107A-83A9-463C-769C-EB444EC4E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" y="5385780"/>
                <a:ext cx="2960509" cy="415498"/>
              </a:xfrm>
              <a:prstGeom prst="rect">
                <a:avLst/>
              </a:prstGeom>
              <a:blipFill>
                <a:blip r:embed="rId10"/>
                <a:stretch>
                  <a:fillRect l="-2469" t="-8696" r="-2058" b="-2753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A8C5945-2F09-4CDA-1437-D027A63D13C7}"/>
              </a:ext>
            </a:extLst>
          </p:cNvPr>
          <p:cNvCxnSpPr>
            <a:cxnSpLocks/>
            <a:stCxn id="13" idx="3"/>
            <a:endCxn id="15" idx="3"/>
          </p:cNvCxnSpPr>
          <p:nvPr/>
        </p:nvCxnSpPr>
        <p:spPr>
          <a:xfrm>
            <a:off x="4137101" y="4351530"/>
            <a:ext cx="12700" cy="671720"/>
          </a:xfrm>
          <a:prstGeom prst="bentConnector3">
            <a:avLst>
              <a:gd name="adj1" fmla="val 1800000"/>
            </a:avLst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6D9FD7F-A6DE-7AC7-976E-71436BE90FCE}"/>
              </a:ext>
            </a:extLst>
          </p:cNvPr>
          <p:cNvSpPr txBox="1"/>
          <p:nvPr/>
        </p:nvSpPr>
        <p:spPr>
          <a:xfrm>
            <a:off x="4705814" y="4502724"/>
            <a:ext cx="1773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Contradict!</a:t>
            </a:r>
            <a:endParaRPr lang="en-PH" sz="2400" b="1" dirty="0"/>
          </a:p>
        </p:txBody>
      </p:sp>
      <p:pic>
        <p:nvPicPr>
          <p:cNvPr id="30" name="Graphic 29" descr="Close with solid fill">
            <a:extLst>
              <a:ext uri="{FF2B5EF4-FFF2-40B4-BE49-F238E27FC236}">
                <a16:creationId xmlns:a16="http://schemas.microsoft.com/office/drawing/2014/main" id="{163A9C11-A6B2-7683-F3B2-FB2E499AC40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27395" y="1991215"/>
            <a:ext cx="772910" cy="77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17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7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  <p:bldP spid="9" grpId="0"/>
      <p:bldP spid="11" grpId="0"/>
      <p:bldP spid="13" grpId="0"/>
      <p:bldP spid="15" grpId="0" animBg="1"/>
      <p:bldP spid="17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Proof by Induction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7E91CD-3482-885C-EF95-3B159020DE89}"/>
                  </a:ext>
                </a:extLst>
              </p:cNvPr>
              <p:cNvSpPr txBox="1"/>
              <p:nvPr/>
            </p:nvSpPr>
            <p:spPr>
              <a:xfrm>
                <a:off x="782820" y="1525727"/>
                <a:ext cx="10312643" cy="3416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0070C0"/>
                    </a:solidFill>
                  </a:rPr>
                  <a:t>Proof by induction </a:t>
                </a:r>
                <a:r>
                  <a:rPr lang="en-US" sz="2400" dirty="0"/>
                  <a:t>is a method to show an infinite number of facts by showing some specific case holds and then using the assumption that the proposition is true for some 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, that the proposition is also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TRUE</a:t>
                </a:r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400" b="1" dirty="0"/>
              </a:p>
              <a:p>
                <a:endParaRPr lang="en-US" sz="2400" b="1" dirty="0"/>
              </a:p>
              <a:p>
                <a:pPr marL="457200" indent="-457200">
                  <a:buAutoNum type="arabicPeriod"/>
                </a:pPr>
                <a:r>
                  <a:rPr lang="en-US" sz="2400" dirty="0"/>
                  <a:t>Show that a proposition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is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TRUE</a:t>
                </a:r>
                <a:r>
                  <a:rPr lang="en-US" sz="2400" dirty="0"/>
                  <a:t> for some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basis case</a:t>
                </a:r>
              </a:p>
              <a:p>
                <a:pPr marL="457200" indent="-457200">
                  <a:buAutoNum type="arabicPeriod"/>
                </a:pPr>
                <a:r>
                  <a:rPr lang="en-US" sz="2400" dirty="0"/>
                  <a:t>Assuming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is true for some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, show that this implies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TRUE</a:t>
                </a:r>
                <a:r>
                  <a:rPr lang="en-US" sz="2400" dirty="0"/>
                  <a:t>.</a:t>
                </a:r>
              </a:p>
              <a:p>
                <a:pPr marL="457200" indent="-457200">
                  <a:buAutoNum type="arabicPeriod"/>
                </a:pPr>
                <a:r>
                  <a:rPr lang="en-US" sz="2400" dirty="0"/>
                  <a:t>By the principle of induction, it follows that the propositional form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TRUE</a:t>
                </a:r>
                <a:r>
                  <a:rPr lang="en-US" sz="2400" dirty="0"/>
                  <a:t>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greater or equal to the basis case.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7E91CD-3482-885C-EF95-3B159020D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20" y="1525727"/>
                <a:ext cx="10312643" cy="3416320"/>
              </a:xfrm>
              <a:prstGeom prst="rect">
                <a:avLst/>
              </a:prstGeom>
              <a:blipFill>
                <a:blip r:embed="rId4"/>
                <a:stretch>
                  <a:fillRect l="-946" t="-1426" r="-1182" b="-303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5231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Proof by Induction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7E91CD-3482-885C-EF95-3B159020DE89}"/>
                  </a:ext>
                </a:extLst>
              </p:cNvPr>
              <p:cNvSpPr txBox="1"/>
              <p:nvPr/>
            </p:nvSpPr>
            <p:spPr>
              <a:xfrm>
                <a:off x="446048" y="2339141"/>
                <a:ext cx="11586118" cy="1061829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100" b="1" dirty="0"/>
                  <a:t>Basis case: </a:t>
                </a:r>
              </a:p>
              <a:p>
                <a:r>
                  <a:rPr lang="en-US" sz="2100" dirty="0"/>
                  <a:t>Consider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(1)</m:t>
                    </m:r>
                  </m:oMath>
                </a14:m>
                <a:endParaRPr lang="en-US" sz="2100" i="1" dirty="0"/>
              </a:p>
              <a:p>
                <a:r>
                  <a:rPr lang="en-US" sz="2100" dirty="0"/>
                  <a:t>The sum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1+2=3</m:t>
                    </m:r>
                  </m:oMath>
                </a14:m>
                <a:r>
                  <a:rPr lang="en-US" sz="2100" dirty="0"/>
                  <a:t> is odd, this can show that </a:t>
                </a:r>
                <a14:m>
                  <m:oMath xmlns:m="http://schemas.openxmlformats.org/officeDocument/2006/math">
                    <m:r>
                      <a:rPr lang="en-US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:2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+1=3 </m:t>
                    </m:r>
                  </m:oMath>
                </a14:m>
                <a:r>
                  <a:rPr lang="en-US" sz="2100" dirty="0"/>
                  <a:t>namely, when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100" dirty="0"/>
                  <a:t> 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7E91CD-3482-885C-EF95-3B159020D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48" y="2339141"/>
                <a:ext cx="11586118" cy="1061829"/>
              </a:xfrm>
              <a:prstGeom prst="rect">
                <a:avLst/>
              </a:prstGeom>
              <a:blipFill>
                <a:blip r:embed="rId4"/>
                <a:stretch>
                  <a:fillRect l="-472" t="-2222" b="-8333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9DB5C15-9339-CB52-61E6-9D3FDA50D8B9}"/>
                  </a:ext>
                </a:extLst>
              </p:cNvPr>
              <p:cNvSpPr txBox="1"/>
              <p:nvPr/>
            </p:nvSpPr>
            <p:spPr>
              <a:xfrm>
                <a:off x="2601022" y="1328429"/>
                <a:ext cx="6989956" cy="830997"/>
              </a:xfrm>
              <a:prstGeom prst="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lvl="1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Proof: Let the propositional form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be </a:t>
                </a:r>
                <a:r>
                  <a:rPr lang="en-US" sz="2400" b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TRUE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when the sum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its successor is odd.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9DB5C15-9339-CB52-61E6-9D3FDA50D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022" y="1328429"/>
                <a:ext cx="6989956" cy="830997"/>
              </a:xfrm>
              <a:prstGeom prst="rect">
                <a:avLst/>
              </a:prstGeom>
              <a:blipFill>
                <a:blip r:embed="rId5"/>
                <a:stretch>
                  <a:fillRect t="-3521" b="-13380"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6ABA98-98E6-B2FC-C6B4-DCADD4C5E505}"/>
                  </a:ext>
                </a:extLst>
              </p:cNvPr>
              <p:cNvSpPr txBox="1"/>
              <p:nvPr/>
            </p:nvSpPr>
            <p:spPr>
              <a:xfrm>
                <a:off x="446048" y="3767433"/>
                <a:ext cx="7727796" cy="453137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100" dirty="0"/>
                  <a:t>Assume that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100" dirty="0"/>
                  <a:t> is </a:t>
                </a:r>
                <a:r>
                  <a:rPr lang="en-US" sz="2100" b="1" dirty="0">
                    <a:solidFill>
                      <a:srgbClr val="00B050"/>
                    </a:solidFill>
                  </a:rPr>
                  <a:t>TRUE</a:t>
                </a:r>
                <a:r>
                  <a:rPr lang="en-US" sz="2100" dirty="0"/>
                  <a:t> for some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100" dirty="0"/>
                  <a:t>, Then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2100" dirty="0"/>
                  <a:t> is odd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6ABA98-98E6-B2FC-C6B4-DCADD4C5E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48" y="3767433"/>
                <a:ext cx="7727796" cy="453137"/>
              </a:xfrm>
              <a:prstGeom prst="rect">
                <a:avLst/>
              </a:prstGeom>
              <a:blipFill>
                <a:blip r:embed="rId6"/>
                <a:stretch>
                  <a:fillRect l="-706" b="-21250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0A1EB0-37D2-8151-272C-2292B8AE5EB5}"/>
                  </a:ext>
                </a:extLst>
              </p:cNvPr>
              <p:cNvSpPr txBox="1"/>
              <p:nvPr/>
            </p:nvSpPr>
            <p:spPr>
              <a:xfrm>
                <a:off x="446048" y="4486054"/>
                <a:ext cx="8338878" cy="461665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GB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sz="2100" i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0A1EB0-37D2-8151-272C-2292B8AE5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48" y="4486054"/>
                <a:ext cx="8338878" cy="461665"/>
              </a:xfrm>
              <a:prstGeom prst="rect">
                <a:avLst/>
              </a:prstGeom>
              <a:blipFill>
                <a:blip r:embed="rId7"/>
                <a:stretch>
                  <a:fillRect b="-9756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13596F-BDD9-D7F3-5783-7BE0B2A1F25C}"/>
                  </a:ext>
                </a:extLst>
              </p:cNvPr>
              <p:cNvSpPr txBox="1"/>
              <p:nvPr/>
            </p:nvSpPr>
            <p:spPr>
              <a:xfrm>
                <a:off x="446048" y="5372967"/>
                <a:ext cx="8697952" cy="40011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b="0" dirty="0">
                    <a:ea typeface="Cambria Math" panose="02040503050406030204" pitchFamily="18" charset="0"/>
                  </a:rPr>
                  <a:t>Claim: Since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2000" dirty="0"/>
                  <a:t> is odd, adding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dirty="0"/>
                  <a:t> to this value again gives an odd number.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13596F-BDD9-D7F3-5783-7BE0B2A1F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48" y="5372967"/>
                <a:ext cx="8697952" cy="400110"/>
              </a:xfrm>
              <a:prstGeom prst="rect">
                <a:avLst/>
              </a:prstGeom>
              <a:blipFill>
                <a:blip r:embed="rId8"/>
                <a:stretch>
                  <a:fillRect l="-435" t="-2778" r="-145" b="-16667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>
            <a:extLst>
              <a:ext uri="{FF2B5EF4-FFF2-40B4-BE49-F238E27FC236}">
                <a16:creationId xmlns:a16="http://schemas.microsoft.com/office/drawing/2014/main" id="{0069E461-4D4D-2F41-E38F-23431CC7E418}"/>
              </a:ext>
            </a:extLst>
          </p:cNvPr>
          <p:cNvSpPr/>
          <p:nvPr/>
        </p:nvSpPr>
        <p:spPr>
          <a:xfrm rot="5400000">
            <a:off x="1343487" y="4346471"/>
            <a:ext cx="361026" cy="1627744"/>
          </a:xfrm>
          <a:prstGeom prst="rightBrac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04DC8D-D908-4F06-C7E9-F7FEC91DFE7B}"/>
                  </a:ext>
                </a:extLst>
              </p:cNvPr>
              <p:cNvSpPr txBox="1"/>
              <p:nvPr/>
            </p:nvSpPr>
            <p:spPr>
              <a:xfrm>
                <a:off x="9284460" y="5449911"/>
                <a:ext cx="21514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04DC8D-D908-4F06-C7E9-F7FEC91DF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4460" y="5449911"/>
                <a:ext cx="215141" cy="276999"/>
              </a:xfrm>
              <a:prstGeom prst="rect">
                <a:avLst/>
              </a:prstGeom>
              <a:blipFill>
                <a:blip r:embed="rId9"/>
                <a:stretch>
                  <a:fillRect l="-23529" r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52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2" grpId="0" animBg="1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Proof by Contrapositive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7E91CD-3482-885C-EF95-3B159020DE89}"/>
                  </a:ext>
                </a:extLst>
              </p:cNvPr>
              <p:cNvSpPr txBox="1"/>
              <p:nvPr/>
            </p:nvSpPr>
            <p:spPr>
              <a:xfrm>
                <a:off x="782820" y="1525727"/>
                <a:ext cx="10312643" cy="30469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 contrapositive of the implication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/>
                  <a:t>is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400" b="1" dirty="0">
                  <a:solidFill>
                    <a:srgbClr val="0070C0"/>
                  </a:solidFill>
                </a:endParaRPr>
              </a:p>
              <a:p>
                <a:endParaRPr lang="en-US" sz="2400" b="1" dirty="0">
                  <a:solidFill>
                    <a:srgbClr val="0070C0"/>
                  </a:solidFill>
                </a:endParaRPr>
              </a:p>
              <a:p>
                <a:r>
                  <a:rPr lang="en-US" sz="2400" dirty="0"/>
                  <a:t>Also recall that these propositions are equivalent.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That is if one can prove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, you have also proved </a:t>
                </a:r>
                <a14:m>
                  <m:oMath xmlns:m="http://schemas.openxmlformats.org/officeDocument/2006/math">
                    <m:r>
                      <a:rPr lang="en-US" sz="24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 and vice versa.</a:t>
                </a:r>
              </a:p>
              <a:p>
                <a:endParaRPr lang="en-US" sz="2400" dirty="0"/>
              </a:p>
              <a:p>
                <a:r>
                  <a:rPr lang="en-US" sz="2400" b="1" dirty="0">
                    <a:solidFill>
                      <a:srgbClr val="0070C0"/>
                    </a:solidFill>
                  </a:rPr>
                  <a:t>Proof by contrapositive </a:t>
                </a:r>
                <a:r>
                  <a:rPr lang="en-US" sz="2400" dirty="0"/>
                  <a:t>can be useful when a direct proof is proving to be difficult or it can simply provide a different way to think about the problem.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7E91CD-3482-885C-EF95-3B159020D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20" y="1525727"/>
                <a:ext cx="10312643" cy="3046988"/>
              </a:xfrm>
              <a:prstGeom prst="rect">
                <a:avLst/>
              </a:prstGeom>
              <a:blipFill>
                <a:blip r:embed="rId4"/>
                <a:stretch>
                  <a:fillRect l="-887" t="-1600" r="-768" b="-36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1982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Proof by Contrapositive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7E91CD-3482-885C-EF95-3B159020DE89}"/>
              </a:ext>
            </a:extLst>
          </p:cNvPr>
          <p:cNvSpPr txBox="1"/>
          <p:nvPr/>
        </p:nvSpPr>
        <p:spPr>
          <a:xfrm>
            <a:off x="723055" y="1952972"/>
            <a:ext cx="1031264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 proposition or theorem formed </a:t>
            </a:r>
            <a:r>
              <a:rPr lang="en-US" sz="2400" b="1" dirty="0">
                <a:solidFill>
                  <a:srgbClr val="0070C0"/>
                </a:solidFill>
              </a:rPr>
              <a:t>by contradicting both the hypothesis and conclusion</a:t>
            </a:r>
            <a:r>
              <a:rPr lang="en-US" sz="2400" dirty="0"/>
              <a:t> of a given proposition or theorem and interchanging them.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FED183-6812-5D91-029F-2ABE3E7EC893}"/>
              </a:ext>
            </a:extLst>
          </p:cNvPr>
          <p:cNvSpPr txBox="1"/>
          <p:nvPr/>
        </p:nvSpPr>
        <p:spPr>
          <a:xfrm>
            <a:off x="723055" y="1491307"/>
            <a:ext cx="38011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1" dirty="0"/>
              <a:t>Definition of Contrapositive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00CAD9-65BF-907D-C83F-663A5147B33B}"/>
              </a:ext>
            </a:extLst>
          </p:cNvPr>
          <p:cNvSpPr txBox="1"/>
          <p:nvPr/>
        </p:nvSpPr>
        <p:spPr>
          <a:xfrm>
            <a:off x="723055" y="3231522"/>
            <a:ext cx="259309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b="1" dirty="0">
                <a:latin typeface="Calibri (Body)"/>
              </a:rPr>
              <a:t>Proposition</a:t>
            </a:r>
            <a:r>
              <a:rPr lang="en-US" sz="2100" dirty="0">
                <a:latin typeface="Calibri (Body)"/>
              </a:rPr>
              <a:t>:</a:t>
            </a:r>
            <a:endParaRPr lang="en-US" sz="2100" b="0" i="1" dirty="0">
              <a:solidFill>
                <a:srgbClr val="393939"/>
              </a:solidFill>
              <a:effectLst/>
              <a:latin typeface="Calibri (Body)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3669F3-9E68-0F03-7081-0D03F63F7A1F}"/>
              </a:ext>
            </a:extLst>
          </p:cNvPr>
          <p:cNvSpPr txBox="1"/>
          <p:nvPr/>
        </p:nvSpPr>
        <p:spPr>
          <a:xfrm>
            <a:off x="723055" y="4447083"/>
            <a:ext cx="2211127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b="1" dirty="0">
                <a:latin typeface="Calibri (Body)"/>
              </a:rPr>
              <a:t>The contrapositive of the proposition: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6F420-C7F3-6448-FE8F-6CEE0E54F215}"/>
              </a:ext>
            </a:extLst>
          </p:cNvPr>
          <p:cNvSpPr txBox="1"/>
          <p:nvPr/>
        </p:nvSpPr>
        <p:spPr>
          <a:xfrm>
            <a:off x="3433824" y="3231522"/>
            <a:ext cx="6111432" cy="73866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2100" b="0" i="1" dirty="0">
                <a:solidFill>
                  <a:srgbClr val="393939"/>
                </a:solidFill>
                <a:effectLst/>
                <a:latin typeface="Calibri (Body)"/>
              </a:rPr>
              <a:t>If it rains, </a:t>
            </a:r>
          </a:p>
          <a:p>
            <a:r>
              <a:rPr lang="en-US" sz="2100" b="0" i="1" dirty="0">
                <a:solidFill>
                  <a:srgbClr val="393939"/>
                </a:solidFill>
                <a:effectLst/>
                <a:latin typeface="Calibri (Body)"/>
              </a:rPr>
              <a:t>then they cancel school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08E8D9-43F7-CDA9-4C96-B8E26144FC4C}"/>
              </a:ext>
            </a:extLst>
          </p:cNvPr>
          <p:cNvSpPr txBox="1"/>
          <p:nvPr/>
        </p:nvSpPr>
        <p:spPr>
          <a:xfrm>
            <a:off x="3433824" y="4508991"/>
            <a:ext cx="6111432" cy="73866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sz="2100" b="0" i="1" dirty="0">
                <a:solidFill>
                  <a:srgbClr val="393939"/>
                </a:solidFill>
                <a:effectLst/>
                <a:latin typeface="Calibri (Body)"/>
              </a:rPr>
              <a:t>If they do not cancel school,</a:t>
            </a:r>
          </a:p>
          <a:p>
            <a:r>
              <a:rPr lang="en-US" sz="2100" b="0" i="1" dirty="0">
                <a:solidFill>
                  <a:srgbClr val="393939"/>
                </a:solidFill>
                <a:effectLst/>
                <a:latin typeface="Calibri (Body)"/>
              </a:rPr>
              <a:t>then it does not rain.</a:t>
            </a:r>
            <a:endParaRPr lang="en-PH" sz="21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46505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3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Proof by Contrapositive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9DB5C15-9339-CB52-61E6-9D3FDA50D8B9}"/>
                  </a:ext>
                </a:extLst>
              </p:cNvPr>
              <p:cNvSpPr txBox="1"/>
              <p:nvPr/>
            </p:nvSpPr>
            <p:spPr>
              <a:xfrm>
                <a:off x="3136281" y="1328429"/>
                <a:ext cx="6108080" cy="830997"/>
              </a:xfrm>
              <a:prstGeom prst="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lvl="1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are consecutive integers</a:t>
                </a:r>
              </a:p>
              <a:p>
                <a:pPr lvl="1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Then the sum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odd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9DB5C15-9339-CB52-61E6-9D3FDA50D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281" y="1328429"/>
                <a:ext cx="6108080" cy="830997"/>
              </a:xfrm>
              <a:prstGeom prst="rect">
                <a:avLst/>
              </a:prstGeom>
              <a:blipFill>
                <a:blip r:embed="rId4"/>
                <a:stretch>
                  <a:fillRect t="-3521" b="-13380"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292703-449A-1904-C272-799B2D7A3B68}"/>
                  </a:ext>
                </a:extLst>
              </p:cNvPr>
              <p:cNvSpPr txBox="1"/>
              <p:nvPr/>
            </p:nvSpPr>
            <p:spPr>
              <a:xfrm>
                <a:off x="696948" y="1382290"/>
                <a:ext cx="2001647" cy="6309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⇒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35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292703-449A-1904-C272-799B2D7A3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48" y="1382290"/>
                <a:ext cx="2001647" cy="6309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1F6D1FF-973D-1E97-3F36-C33E3D59E586}"/>
                  </a:ext>
                </a:extLst>
              </p:cNvPr>
              <p:cNvSpPr txBox="1"/>
              <p:nvPr/>
            </p:nvSpPr>
            <p:spPr>
              <a:xfrm>
                <a:off x="389361" y="2646522"/>
                <a:ext cx="2625741" cy="6309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⇒~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35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1F6D1FF-973D-1E97-3F36-C33E3D59E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61" y="2646522"/>
                <a:ext cx="2625741" cy="6309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27FCF71-3737-A0EE-F1C6-1DE2E6DB0FAC}"/>
                  </a:ext>
                </a:extLst>
              </p:cNvPr>
              <p:cNvSpPr txBox="1"/>
              <p:nvPr/>
            </p:nvSpPr>
            <p:spPr>
              <a:xfrm>
                <a:off x="3136280" y="2431079"/>
                <a:ext cx="6108081" cy="1200329"/>
              </a:xfrm>
              <a:prstGeom prst="rect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lvl="1"/>
                <a:r>
                  <a:rPr lang="en-US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Contrapositive:</a:t>
                </a:r>
              </a:p>
              <a:p>
                <a:pPr lvl="1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the sum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</a:t>
                </a:r>
                <a:r>
                  <a:rPr lang="en-US" sz="24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not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odd</a:t>
                </a:r>
              </a:p>
              <a:p>
                <a:pPr lvl="1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Then a and b are </a:t>
                </a:r>
                <a:r>
                  <a:rPr lang="en-US" sz="24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not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consecutive integers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27FCF71-3737-A0EE-F1C6-1DE2E6DB0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280" y="2431079"/>
                <a:ext cx="6108081" cy="1200329"/>
              </a:xfrm>
              <a:prstGeom prst="rect">
                <a:avLst/>
              </a:prstGeom>
              <a:blipFill>
                <a:blip r:embed="rId7"/>
                <a:stretch>
                  <a:fillRect t="-2463" b="-8867"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B20930-9A20-C907-D3D3-093D8B3FD2B9}"/>
                  </a:ext>
                </a:extLst>
              </p:cNvPr>
              <p:cNvSpPr txBox="1"/>
              <p:nvPr/>
            </p:nvSpPr>
            <p:spPr>
              <a:xfrm>
                <a:off x="866078" y="3928647"/>
                <a:ext cx="7419278" cy="415498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100" dirty="0"/>
                  <a:t>Assume that the sum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100" dirty="0"/>
                  <a:t> is </a:t>
                </a:r>
                <a:r>
                  <a:rPr lang="en-US" sz="2100" b="1" dirty="0">
                    <a:solidFill>
                      <a:srgbClr val="FF0000"/>
                    </a:solidFill>
                  </a:rPr>
                  <a:t>not</a:t>
                </a:r>
                <a:r>
                  <a:rPr lang="en-US" sz="2100" dirty="0"/>
                  <a:t> odd. </a:t>
                </a:r>
                <a14:m>
                  <m:oMath xmlns:m="http://schemas.openxmlformats.org/officeDocument/2006/math">
                    <m:r>
                      <a:rPr lang="en-US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∄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2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1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B20930-9A20-C907-D3D3-093D8B3FD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078" y="3928647"/>
                <a:ext cx="7419278" cy="415498"/>
              </a:xfrm>
              <a:prstGeom prst="rect">
                <a:avLst/>
              </a:prstGeom>
              <a:blipFill>
                <a:blip r:embed="rId8"/>
                <a:stretch>
                  <a:fillRect l="-736" t="-4000" b="-21333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417F4A-88BC-9B40-70D9-B5A555189910}"/>
                  </a:ext>
                </a:extLst>
              </p:cNvPr>
              <p:cNvSpPr txBox="1"/>
              <p:nvPr/>
            </p:nvSpPr>
            <p:spPr>
              <a:xfrm>
                <a:off x="866078" y="4372205"/>
                <a:ext cx="10887307" cy="738664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100" dirty="0"/>
                  <a:t>So...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+(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100" dirty="0"/>
                  <a:t> does </a:t>
                </a:r>
                <a:r>
                  <a:rPr lang="en-US" sz="2100" b="1" dirty="0">
                    <a:solidFill>
                      <a:srgbClr val="FF0000"/>
                    </a:solidFill>
                  </a:rPr>
                  <a:t>not</a:t>
                </a:r>
                <a:r>
                  <a:rPr lang="en-US" sz="2100" dirty="0"/>
                  <a:t> hold for any integer </a:t>
                </a:r>
                <a14:m>
                  <m:oMath xmlns:m="http://schemas.openxmlformats.org/officeDocument/2006/math">
                    <m:r>
                      <a:rPr lang="en-US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100" dirty="0"/>
                  <a:t>. But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100" dirty="0"/>
                  <a:t> is the successor of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100" dirty="0"/>
                  <a:t>, this implies that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100" dirty="0"/>
                  <a:t> and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100" dirty="0"/>
                  <a:t> </a:t>
                </a:r>
                <a:r>
                  <a:rPr lang="en-US" sz="2100" b="1" dirty="0">
                    <a:solidFill>
                      <a:srgbClr val="FF0000"/>
                    </a:solidFill>
                  </a:rPr>
                  <a:t>cannot</a:t>
                </a:r>
                <a:r>
                  <a:rPr lang="en-US" sz="2100" dirty="0"/>
                  <a:t> be consecutive.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417F4A-88BC-9B40-70D9-B5A555189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078" y="4372205"/>
                <a:ext cx="10887307" cy="738664"/>
              </a:xfrm>
              <a:prstGeom prst="rect">
                <a:avLst/>
              </a:prstGeom>
              <a:blipFill>
                <a:blip r:embed="rId9"/>
                <a:stretch>
                  <a:fillRect l="-502" t="-2362" b="-13386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10873C7-C0F2-F0B7-3E0F-EEB79EBC40CE}"/>
                  </a:ext>
                </a:extLst>
              </p:cNvPr>
              <p:cNvSpPr txBox="1"/>
              <p:nvPr/>
            </p:nvSpPr>
            <p:spPr>
              <a:xfrm>
                <a:off x="389361" y="5169828"/>
                <a:ext cx="4405663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sz="2100" b="0" dirty="0">
                    <a:ea typeface="Cambria Math" panose="02040503050406030204" pitchFamily="18" charset="0"/>
                  </a:rPr>
                  <a:t>Shown:</a:t>
                </a:r>
                <a14:m>
                  <m:oMath xmlns:m="http://schemas.openxmlformats.org/officeDocument/2006/math">
                    <m:r>
                      <a:rPr lang="en-US" sz="2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⇒~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⇒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2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10873C7-C0F2-F0B7-3E0F-EEB79EBC4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61" y="5169828"/>
                <a:ext cx="4405663" cy="738664"/>
              </a:xfrm>
              <a:prstGeom prst="rect">
                <a:avLst/>
              </a:prstGeom>
              <a:blipFill>
                <a:blip r:embed="rId10"/>
                <a:stretch>
                  <a:fillRect t="-4959" b="-909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468460-F6E2-41F2-18EC-C75DF44E4594}"/>
                  </a:ext>
                </a:extLst>
              </p:cNvPr>
              <p:cNvSpPr txBox="1"/>
              <p:nvPr/>
            </p:nvSpPr>
            <p:spPr>
              <a:xfrm>
                <a:off x="5861962" y="4762182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468460-F6E2-41F2-18EC-C75DF44E4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962" y="4762182"/>
                <a:ext cx="234038" cy="276999"/>
              </a:xfrm>
              <a:prstGeom prst="rect">
                <a:avLst/>
              </a:prstGeom>
              <a:blipFill>
                <a:blip r:embed="rId11"/>
                <a:stretch>
                  <a:fillRect l="-15789" r="-1578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766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/>
      <p:bldP spid="13" grpId="0"/>
      <p:bldP spid="14" grpId="0" animBg="1"/>
      <p:bldP spid="15" grpId="0" animBg="1"/>
      <p:bldP spid="16" grpId="0" animBg="1"/>
      <p:bldP spid="1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1548606-3A08-818D-193A-0989AB89DFFD}"/>
              </a:ext>
            </a:extLst>
          </p:cNvPr>
          <p:cNvSpPr txBox="1">
            <a:spLocks/>
          </p:cNvSpPr>
          <p:nvPr/>
        </p:nvSpPr>
        <p:spPr>
          <a:xfrm>
            <a:off x="459205" y="1270273"/>
            <a:ext cx="11273589" cy="40823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latin typeface="Calibri Light (Headings)"/>
              </a:rPr>
              <a:t>Introduction and Definition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latin typeface="Calibri Light (Headings)"/>
              </a:rPr>
              <a:t>Direct Proof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latin typeface="Calibri Light (Headings)"/>
              </a:rPr>
              <a:t>Proof of Contradiction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latin typeface="Calibri Light (Headings)"/>
              </a:rPr>
              <a:t>Proof of Induction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latin typeface="Calibri Light (Headings)"/>
              </a:rPr>
              <a:t>Proof of Contrapositive</a:t>
            </a:r>
          </a:p>
          <a:p>
            <a:pPr algn="l"/>
            <a:endParaRPr lang="en-US" sz="2800" b="1" dirty="0">
              <a:latin typeface="Calibri Light (Headings)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D03D267-B89D-A90E-028C-7F67D3C7C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488604"/>
            <a:ext cx="9144000" cy="718459"/>
          </a:xfrm>
        </p:spPr>
        <p:txBody>
          <a:bodyPr>
            <a:normAutofit fontScale="90000"/>
          </a:bodyPr>
          <a:lstStyle/>
          <a:p>
            <a:pPr algn="l"/>
            <a:r>
              <a:rPr lang="en-PH" b="1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146491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Introduction to Proofs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F01E5-9DD2-5DD7-64D3-82538770E359}"/>
              </a:ext>
            </a:extLst>
          </p:cNvPr>
          <p:cNvSpPr txBox="1"/>
          <p:nvPr/>
        </p:nvSpPr>
        <p:spPr>
          <a:xfrm>
            <a:off x="525610" y="1215609"/>
            <a:ext cx="1125007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Until this point in your education, mathematics has probably been presented as a primarily </a:t>
            </a:r>
            <a:r>
              <a:rPr lang="en-US" sz="2400" b="1" dirty="0">
                <a:solidFill>
                  <a:srgbClr val="0070C0"/>
                </a:solidFill>
              </a:rPr>
              <a:t>computational discipline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en-US" sz="2400" dirty="0"/>
              <a:t>You have learned to:</a:t>
            </a:r>
          </a:p>
          <a:p>
            <a:pPr marL="457200" indent="-457200">
              <a:buAutoNum type="arabicPeriod"/>
            </a:pPr>
            <a:r>
              <a:rPr lang="en-US" sz="2400" dirty="0"/>
              <a:t>Solve equations</a:t>
            </a:r>
          </a:p>
          <a:p>
            <a:pPr marL="457200" indent="-457200">
              <a:buAutoNum type="arabicPeriod"/>
            </a:pPr>
            <a:r>
              <a:rPr lang="en-US" sz="2400" dirty="0"/>
              <a:t>Compute derivatives and integrals</a:t>
            </a:r>
          </a:p>
          <a:p>
            <a:pPr marL="457200" indent="-457200">
              <a:buAutoNum type="arabicPeriod"/>
            </a:pPr>
            <a:r>
              <a:rPr lang="en-US" sz="2400" dirty="0"/>
              <a:t>Multiply matrices and find determinants </a:t>
            </a:r>
          </a:p>
          <a:p>
            <a:endParaRPr lang="en-US" sz="2400" dirty="0"/>
          </a:p>
          <a:p>
            <a:r>
              <a:rPr lang="en-US" sz="2400" dirty="0"/>
              <a:t>And you have seen how these things can answer practical questions about the real world. In this setting your primary goal in using mathematics has been to</a:t>
            </a:r>
            <a:r>
              <a:rPr lang="en-US" sz="2400" b="1" dirty="0">
                <a:solidFill>
                  <a:srgbClr val="0070C0"/>
                </a:solidFill>
              </a:rPr>
              <a:t> compute answers. </a:t>
            </a:r>
            <a:br>
              <a:rPr lang="en-US" sz="2400" dirty="0"/>
            </a:b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1215482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Introduction to Proofs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F01E5-9DD2-5DD7-64D3-82538770E359}"/>
              </a:ext>
            </a:extLst>
          </p:cNvPr>
          <p:cNvSpPr txBox="1"/>
          <p:nvPr/>
        </p:nvSpPr>
        <p:spPr>
          <a:xfrm>
            <a:off x="525610" y="1215609"/>
            <a:ext cx="1113856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But there is another side of mathematics that is more </a:t>
            </a:r>
            <a:r>
              <a:rPr lang="en-US" sz="2400" b="1" dirty="0">
                <a:solidFill>
                  <a:srgbClr val="0070C0"/>
                </a:solidFill>
              </a:rPr>
              <a:t>theoretical than computational</a:t>
            </a:r>
          </a:p>
          <a:p>
            <a:endParaRPr lang="en-US" sz="2400" dirty="0"/>
          </a:p>
          <a:p>
            <a:r>
              <a:rPr lang="en-US" sz="2400" dirty="0"/>
              <a:t>Here the </a:t>
            </a:r>
            <a:r>
              <a:rPr lang="en-US" sz="2400" b="1" dirty="0">
                <a:solidFill>
                  <a:srgbClr val="00B050"/>
                </a:solidFill>
              </a:rPr>
              <a:t>primary goal </a:t>
            </a:r>
            <a:r>
              <a:rPr lang="en-US" sz="2400" dirty="0"/>
              <a:t>is to:</a:t>
            </a:r>
          </a:p>
          <a:p>
            <a:pPr marL="457200" indent="-457200">
              <a:buAutoNum type="arabicPeriod"/>
            </a:pPr>
            <a:r>
              <a:rPr lang="en-US" sz="2400" dirty="0"/>
              <a:t>Understand mathematical structures</a:t>
            </a:r>
          </a:p>
          <a:p>
            <a:pPr marL="457200" indent="-457200">
              <a:buAutoNum type="arabicPeriod"/>
            </a:pPr>
            <a:r>
              <a:rPr lang="en-US" sz="2400" dirty="0"/>
              <a:t>Prove mathematical statements</a:t>
            </a:r>
          </a:p>
          <a:p>
            <a:pPr marL="457200" indent="-457200">
              <a:buAutoNum type="arabicPeriod"/>
            </a:pPr>
            <a:r>
              <a:rPr lang="en-US" sz="2400" dirty="0"/>
              <a:t>Invent or discover new mathematical theorems and theories </a:t>
            </a:r>
            <a:br>
              <a:rPr lang="en-US" sz="2400" dirty="0"/>
            </a:br>
            <a:r>
              <a:rPr lang="en-US" sz="2400" dirty="0"/>
              <a:t> </a:t>
            </a:r>
            <a:br>
              <a:rPr lang="en-US" sz="2400" dirty="0"/>
            </a:b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93779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Introduction to Proofs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F01E5-9DD2-5DD7-64D3-82538770E359}"/>
              </a:ext>
            </a:extLst>
          </p:cNvPr>
          <p:cNvSpPr txBox="1"/>
          <p:nvPr/>
        </p:nvSpPr>
        <p:spPr>
          <a:xfrm>
            <a:off x="525611" y="1215609"/>
            <a:ext cx="1126122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mathematical techniques and procedures that you have learned and used up until now are founded on this </a:t>
            </a:r>
            <a:r>
              <a:rPr lang="en-US" sz="2400" b="1" dirty="0">
                <a:solidFill>
                  <a:srgbClr val="0070C0"/>
                </a:solidFill>
              </a:rPr>
              <a:t>theoretical side of mathematics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en-US" sz="2400" dirty="0"/>
              <a:t>For example, in computing the area under a curve, you use the fundamental theorem of calculus. It is because this theorem is true that your answer is correct. </a:t>
            </a:r>
          </a:p>
          <a:p>
            <a:endParaRPr lang="en-US" sz="2400" dirty="0"/>
          </a:p>
          <a:p>
            <a:r>
              <a:rPr lang="en-US" sz="2400" dirty="0"/>
              <a:t>However, in learning calculus you were probably far more concerned with how that theorem could be applied than in understanding why it is true. </a:t>
            </a:r>
            <a:r>
              <a:rPr lang="en-US" sz="2400" b="1" dirty="0">
                <a:solidFill>
                  <a:srgbClr val="0070C0"/>
                </a:solidFill>
              </a:rPr>
              <a:t>But how do we know it is true?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0070C0"/>
                </a:solidFill>
              </a:rPr>
              <a:t>How can we convince ourselves or others of its validity</a:t>
            </a:r>
            <a:r>
              <a:rPr lang="en-US" sz="2400" dirty="0"/>
              <a:t>? Questions of this nature belong to the theoretical realm of mathematics.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2102612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Proof Techniques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ECF76A-A841-37DE-42C4-40E735AB1F8F}"/>
                  </a:ext>
                </a:extLst>
              </p:cNvPr>
              <p:cNvSpPr txBox="1"/>
              <p:nvPr/>
            </p:nvSpPr>
            <p:spPr>
              <a:xfrm>
                <a:off x="6596805" y="4498005"/>
                <a:ext cx="3550803" cy="1200329"/>
              </a:xfrm>
              <a:prstGeom prst="rect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Proof by Contrapositive</a:t>
                </a:r>
                <a:endParaRPr lang="en-US" sz="2400" dirty="0"/>
              </a:p>
              <a:p>
                <a:r>
                  <a:rPr lang="en-US" sz="2400" dirty="0"/>
                  <a:t>Assume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Conclude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lang="el-GR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ECF76A-A841-37DE-42C4-40E735AB1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805" y="4498005"/>
                <a:ext cx="3550803" cy="1200329"/>
              </a:xfrm>
              <a:prstGeom prst="rect">
                <a:avLst/>
              </a:prstGeom>
              <a:blipFill>
                <a:blip r:embed="rId4"/>
                <a:stretch>
                  <a:fillRect l="-2037" t="-2463" b="-8867"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C60938-1D17-486B-2F3F-B135AC525029}"/>
                  </a:ext>
                </a:extLst>
              </p:cNvPr>
              <p:cNvSpPr txBox="1"/>
              <p:nvPr/>
            </p:nvSpPr>
            <p:spPr>
              <a:xfrm>
                <a:off x="4722913" y="1457353"/>
                <a:ext cx="2746174" cy="861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⇒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C60938-1D17-486B-2F3F-B135AC525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913" y="1457353"/>
                <a:ext cx="2746174" cy="8617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58C030-198B-755A-4C6B-CC999F7B5A7A}"/>
                  </a:ext>
                </a:extLst>
              </p:cNvPr>
              <p:cNvSpPr txBox="1"/>
              <p:nvPr/>
            </p:nvSpPr>
            <p:spPr>
              <a:xfrm>
                <a:off x="2565032" y="2856469"/>
                <a:ext cx="3530968" cy="1200329"/>
              </a:xfrm>
              <a:prstGeom prst="rect">
                <a:avLst/>
              </a:prstGeom>
              <a:ln w="285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Direct Proof</a:t>
                </a:r>
                <a:endParaRPr lang="en-US" sz="2400" dirty="0"/>
              </a:p>
              <a:p>
                <a:r>
                  <a:rPr lang="en-US" sz="2400" dirty="0"/>
                  <a:t>Assume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Conclude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l-GR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58C030-198B-755A-4C6B-CC999F7B5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032" y="2856469"/>
                <a:ext cx="3530968" cy="1200329"/>
              </a:xfrm>
              <a:prstGeom prst="rect">
                <a:avLst/>
              </a:prstGeom>
              <a:blipFill>
                <a:blip r:embed="rId6"/>
                <a:stretch>
                  <a:fillRect l="-2397" t="-2985" b="-9453"/>
                </a:stretch>
              </a:blipFill>
              <a:ln w="28575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AAEE84-2E72-536F-A7E0-C873FD5113D0}"/>
                  </a:ext>
                </a:extLst>
              </p:cNvPr>
              <p:cNvSpPr txBox="1"/>
              <p:nvPr/>
            </p:nvSpPr>
            <p:spPr>
              <a:xfrm>
                <a:off x="6596806" y="2856469"/>
                <a:ext cx="3550804" cy="1200329"/>
              </a:xfrm>
              <a:prstGeom prst="rect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Proof by Contradiction</a:t>
                </a:r>
              </a:p>
              <a:p>
                <a:r>
                  <a:rPr lang="en-US" sz="2400" dirty="0"/>
                  <a:t>Assume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Get a contradiction</a:t>
                </a:r>
                <a:endParaRPr lang="el-GR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AAEE84-2E72-536F-A7E0-C873FD511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806" y="2856469"/>
                <a:ext cx="3550804" cy="1200329"/>
              </a:xfrm>
              <a:prstGeom prst="rect">
                <a:avLst/>
              </a:prstGeom>
              <a:blipFill>
                <a:blip r:embed="rId7"/>
                <a:stretch>
                  <a:fillRect l="-2037" t="-2475" b="-9406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705978-1EC1-569D-C6A1-92A85AE0CEDB}"/>
                  </a:ext>
                </a:extLst>
              </p:cNvPr>
              <p:cNvSpPr txBox="1"/>
              <p:nvPr/>
            </p:nvSpPr>
            <p:spPr>
              <a:xfrm>
                <a:off x="2565032" y="4498005"/>
                <a:ext cx="3550805" cy="1200329"/>
              </a:xfrm>
              <a:prstGeom prst="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Proof by Induction</a:t>
                </a:r>
                <a:endParaRPr lang="en-US" sz="2400" dirty="0"/>
              </a:p>
              <a:p>
                <a:r>
                  <a:rPr lang="en-US" sz="2400" dirty="0"/>
                  <a:t>Show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is true</a:t>
                </a: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Show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is also true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705978-1EC1-569D-C6A1-92A85AE0C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032" y="4498005"/>
                <a:ext cx="3550805" cy="1200329"/>
              </a:xfrm>
              <a:prstGeom prst="rect">
                <a:avLst/>
              </a:prstGeom>
              <a:blipFill>
                <a:blip r:embed="rId8"/>
                <a:stretch>
                  <a:fillRect l="-2211" t="-2463" r="-510" b="-8867"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7321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Proof Techniques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ECF76A-A841-37DE-42C4-40E735AB1F8F}"/>
                  </a:ext>
                </a:extLst>
              </p:cNvPr>
              <p:cNvSpPr txBox="1"/>
              <p:nvPr/>
            </p:nvSpPr>
            <p:spPr>
              <a:xfrm>
                <a:off x="8702902" y="2725824"/>
                <a:ext cx="3348834" cy="1061829"/>
              </a:xfrm>
              <a:prstGeom prst="rect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100" b="1" dirty="0"/>
                  <a:t>Proof by Contrapositive</a:t>
                </a:r>
                <a:endParaRPr lang="en-US" sz="2100" dirty="0"/>
              </a:p>
              <a:p>
                <a:r>
                  <a:rPr lang="en-US" sz="2100" dirty="0"/>
                  <a:t>Assume </a:t>
                </a:r>
                <a14:m>
                  <m:oMath xmlns:m="http://schemas.openxmlformats.org/officeDocument/2006/math">
                    <m:r>
                      <a:rPr lang="en-US" sz="2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100" dirty="0"/>
              </a:p>
              <a:p>
                <a:r>
                  <a:rPr lang="en-US" sz="2100" dirty="0"/>
                  <a:t>Conclude</a:t>
                </a:r>
                <a14:m>
                  <m:oMath xmlns:m="http://schemas.openxmlformats.org/officeDocument/2006/math">
                    <m:r>
                      <a:rPr lang="en-US" sz="2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lang="el-GR" sz="21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ECF76A-A841-37DE-42C4-40E735AB1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2902" y="2725824"/>
                <a:ext cx="3348834" cy="1061829"/>
              </a:xfrm>
              <a:prstGeom prst="rect">
                <a:avLst/>
              </a:prstGeom>
              <a:blipFill>
                <a:blip r:embed="rId4"/>
                <a:stretch>
                  <a:fillRect l="-1805" t="-2235" b="-8939"/>
                </a:stretch>
              </a:blipFill>
              <a:ln w="28575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C60938-1D17-486B-2F3F-B135AC525029}"/>
                  </a:ext>
                </a:extLst>
              </p:cNvPr>
              <p:cNvSpPr txBox="1"/>
              <p:nvPr/>
            </p:nvSpPr>
            <p:spPr>
              <a:xfrm>
                <a:off x="1524000" y="1457353"/>
                <a:ext cx="1003981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sz="3000" dirty="0">
                    <a:ea typeface="Cambria Math" panose="02040503050406030204" pitchFamily="18" charset="0"/>
                  </a:rPr>
                  <a:t>We will prove</a:t>
                </a:r>
                <a14:m>
                  <m:oMath xmlns:m="http://schemas.openxmlformats.org/officeDocument/2006/math">
                    <m:r>
                      <a:rPr lang="en-US" sz="3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3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using the four approaches.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C60938-1D17-486B-2F3F-B135AC525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457353"/>
                <a:ext cx="10039815" cy="553998"/>
              </a:xfrm>
              <a:prstGeom prst="rect">
                <a:avLst/>
              </a:prstGeom>
              <a:blipFill>
                <a:blip r:embed="rId5"/>
                <a:stretch>
                  <a:fillRect t="-16484" b="-3406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58C030-198B-755A-4C6B-CC999F7B5A7A}"/>
                  </a:ext>
                </a:extLst>
              </p:cNvPr>
              <p:cNvSpPr txBox="1"/>
              <p:nvPr/>
            </p:nvSpPr>
            <p:spPr>
              <a:xfrm>
                <a:off x="65717" y="2725825"/>
                <a:ext cx="2032488" cy="1061829"/>
              </a:xfrm>
              <a:prstGeom prst="rect">
                <a:avLst/>
              </a:prstGeom>
              <a:ln w="285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100" b="1" dirty="0"/>
                  <a:t>Direct Proof</a:t>
                </a:r>
                <a:endParaRPr lang="en-US" sz="2100" dirty="0"/>
              </a:p>
              <a:p>
                <a:r>
                  <a:rPr lang="en-US" sz="2100" dirty="0"/>
                  <a:t>Assume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100" dirty="0"/>
              </a:p>
              <a:p>
                <a:r>
                  <a:rPr lang="en-US" sz="2100" dirty="0"/>
                  <a:t>Conclude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l-GR" sz="21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58C030-198B-755A-4C6B-CC999F7B5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7" y="2725825"/>
                <a:ext cx="2032488" cy="1061829"/>
              </a:xfrm>
              <a:prstGeom prst="rect">
                <a:avLst/>
              </a:prstGeom>
              <a:blipFill>
                <a:blip r:embed="rId6"/>
                <a:stretch>
                  <a:fillRect l="-2959" t="-2235" b="-8939"/>
                </a:stretch>
              </a:blipFill>
              <a:ln w="28575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AAEE84-2E72-536F-A7E0-C873FD5113D0}"/>
                  </a:ext>
                </a:extLst>
              </p:cNvPr>
              <p:cNvSpPr txBox="1"/>
              <p:nvPr/>
            </p:nvSpPr>
            <p:spPr>
              <a:xfrm>
                <a:off x="2185524" y="2731413"/>
                <a:ext cx="3122342" cy="1061829"/>
              </a:xfrm>
              <a:prstGeom prst="rect">
                <a:avLst/>
              </a:prstGeom>
              <a:ln w="3810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100" b="1" dirty="0"/>
                  <a:t>Proof by Contradiction</a:t>
                </a:r>
              </a:p>
              <a:p>
                <a:r>
                  <a:rPr lang="en-US" sz="2100" dirty="0"/>
                  <a:t>Assume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100" dirty="0"/>
                  <a:t> and </a:t>
                </a:r>
                <a14:m>
                  <m:oMath xmlns:m="http://schemas.openxmlformats.org/officeDocument/2006/math">
                    <m:r>
                      <a:rPr lang="en-US" sz="2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100" dirty="0"/>
              </a:p>
              <a:p>
                <a:r>
                  <a:rPr lang="en-US" sz="2100" dirty="0"/>
                  <a:t>Get a contradiction</a:t>
                </a:r>
                <a:endParaRPr lang="el-GR" sz="21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AAEE84-2E72-536F-A7E0-C873FD511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524" y="2731413"/>
                <a:ext cx="3122342" cy="1061829"/>
              </a:xfrm>
              <a:prstGeom prst="rect">
                <a:avLst/>
              </a:prstGeom>
              <a:blipFill>
                <a:blip r:embed="rId7"/>
                <a:stretch>
                  <a:fillRect l="-1737" t="-1667" b="-8889"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705978-1EC1-569D-C6A1-92A85AE0CEDB}"/>
                  </a:ext>
                </a:extLst>
              </p:cNvPr>
              <p:cNvSpPr txBox="1"/>
              <p:nvPr/>
            </p:nvSpPr>
            <p:spPr>
              <a:xfrm>
                <a:off x="5395185" y="2725824"/>
                <a:ext cx="3220398" cy="1061829"/>
              </a:xfrm>
              <a:prstGeom prst="rect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100" b="1" dirty="0"/>
                  <a:t>Proof by Induction</a:t>
                </a:r>
                <a:endParaRPr lang="en-US" sz="2100" dirty="0"/>
              </a:p>
              <a:p>
                <a:r>
                  <a:rPr lang="en-US" sz="2000" dirty="0"/>
                  <a:t>Show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is true</a:t>
                </a:r>
              </a:p>
              <a:p>
                <a:r>
                  <a:rPr lang="en-US" sz="2000" dirty="0">
                    <a:ea typeface="Cambria Math" panose="02040503050406030204" pitchFamily="18" charset="0"/>
                  </a:rPr>
                  <a:t>Show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is also true</a:t>
                </a:r>
                <a:endParaRPr lang="en-US" sz="21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705978-1EC1-569D-C6A1-92A85AE0C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185" y="2725824"/>
                <a:ext cx="3220398" cy="1061829"/>
              </a:xfrm>
              <a:prstGeom prst="rect">
                <a:avLst/>
              </a:prstGeom>
              <a:blipFill>
                <a:blip r:embed="rId8"/>
                <a:stretch>
                  <a:fillRect l="-1876" t="-2235" b="-5028"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579D636-3814-15FD-80DD-A55F76D1AD16}"/>
              </a:ext>
            </a:extLst>
          </p:cNvPr>
          <p:cNvSpPr txBox="1"/>
          <p:nvPr/>
        </p:nvSpPr>
        <p:spPr>
          <a:xfrm>
            <a:off x="2438120" y="4914893"/>
            <a:ext cx="7315760" cy="461665"/>
          </a:xfrm>
          <a:prstGeom prst="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The sum of any two consecutive numbers is odd.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1F33A9-8F1C-7CA2-7E37-7AD22B2823D0}"/>
              </a:ext>
            </a:extLst>
          </p:cNvPr>
          <p:cNvSpPr txBox="1"/>
          <p:nvPr/>
        </p:nvSpPr>
        <p:spPr>
          <a:xfrm>
            <a:off x="2283580" y="4194713"/>
            <a:ext cx="76248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In each case, we will prove the following statement:</a:t>
            </a:r>
          </a:p>
        </p:txBody>
      </p:sp>
    </p:spTree>
    <p:extLst>
      <p:ext uri="{BB962C8B-B14F-4D97-AF65-F5344CB8AC3E}">
        <p14:creationId xmlns:p14="http://schemas.microsoft.com/office/powerpoint/2010/main" val="406119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Definitions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BF8535-D66F-CEB3-11A6-50BBE25FC587}"/>
                  </a:ext>
                </a:extLst>
              </p:cNvPr>
              <p:cNvSpPr txBox="1"/>
              <p:nvPr/>
            </p:nvSpPr>
            <p:spPr>
              <a:xfrm>
                <a:off x="191514" y="2731657"/>
                <a:ext cx="117818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 integer number ‘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’ is even if and only if there exists an integer ‘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’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BF8535-D66F-CEB3-11A6-50BBE25FC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14" y="2731657"/>
                <a:ext cx="11781825" cy="461665"/>
              </a:xfrm>
              <a:prstGeom prst="rect">
                <a:avLst/>
              </a:prstGeom>
              <a:blipFill>
                <a:blip r:embed="rId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F24A52-E1B3-BB57-C537-1C1D2F12B358}"/>
                  </a:ext>
                </a:extLst>
              </p:cNvPr>
              <p:cNvSpPr txBox="1"/>
              <p:nvPr/>
            </p:nvSpPr>
            <p:spPr>
              <a:xfrm>
                <a:off x="127676" y="3883084"/>
                <a:ext cx="120643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 integer number ‘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’ is odd if and only if there exists an integer ‘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’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+1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F24A52-E1B3-BB57-C537-1C1D2F12B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76" y="3883084"/>
                <a:ext cx="12064324" cy="461665"/>
              </a:xfrm>
              <a:prstGeom prst="rect">
                <a:avLst/>
              </a:prstGeom>
              <a:blipFill>
                <a:blip r:embed="rId5"/>
                <a:stretch>
                  <a:fillRect t="-10526" r="-556" b="-2894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BCADF3-B58D-D8FF-2C2B-12912EB45D54}"/>
                  </a:ext>
                </a:extLst>
              </p:cNvPr>
              <p:cNvSpPr txBox="1"/>
              <p:nvPr/>
            </p:nvSpPr>
            <p:spPr>
              <a:xfrm>
                <a:off x="191514" y="5006316"/>
                <a:ext cx="886020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 integers ‘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’ and ‘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’ are consecutive if and only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BCADF3-B58D-D8FF-2C2B-12912EB45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14" y="5006316"/>
                <a:ext cx="8860207" cy="461665"/>
              </a:xfrm>
              <a:prstGeom prst="rect">
                <a:avLst/>
              </a:prstGeom>
              <a:blipFill>
                <a:blip r:embed="rId6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7408617-F685-F197-CCD6-24DB75E07891}"/>
              </a:ext>
            </a:extLst>
          </p:cNvPr>
          <p:cNvSpPr txBox="1"/>
          <p:nvPr/>
        </p:nvSpPr>
        <p:spPr>
          <a:xfrm>
            <a:off x="708188" y="2239101"/>
            <a:ext cx="2479568" cy="461665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Definition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54A4FA-844F-8FCC-61A5-1F1097CFA2CA}"/>
              </a:ext>
            </a:extLst>
          </p:cNvPr>
          <p:cNvSpPr txBox="1"/>
          <p:nvPr/>
        </p:nvSpPr>
        <p:spPr>
          <a:xfrm>
            <a:off x="708188" y="3367732"/>
            <a:ext cx="2479568" cy="461665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Definition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FC5276-199E-C811-2400-89F73CFCD383}"/>
              </a:ext>
            </a:extLst>
          </p:cNvPr>
          <p:cNvSpPr txBox="1"/>
          <p:nvPr/>
        </p:nvSpPr>
        <p:spPr>
          <a:xfrm>
            <a:off x="708188" y="4519159"/>
            <a:ext cx="2479568" cy="461665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Definition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7E63BA-1F17-BC05-A34A-1F923441C342}"/>
              </a:ext>
            </a:extLst>
          </p:cNvPr>
          <p:cNvSpPr txBox="1"/>
          <p:nvPr/>
        </p:nvSpPr>
        <p:spPr>
          <a:xfrm>
            <a:off x="2438120" y="1390019"/>
            <a:ext cx="7315760" cy="461665"/>
          </a:xfrm>
          <a:prstGeom prst="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The sum of any two consecutive numbers is odd. </a:t>
            </a:r>
          </a:p>
        </p:txBody>
      </p:sp>
    </p:spTree>
    <p:extLst>
      <p:ext uri="{BB962C8B-B14F-4D97-AF65-F5344CB8AC3E}">
        <p14:creationId xmlns:p14="http://schemas.microsoft.com/office/powerpoint/2010/main" val="278423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Introduction to Proofs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5C1CA4-6432-6574-DDA9-DFF962BC063B}"/>
              </a:ext>
            </a:extLst>
          </p:cNvPr>
          <p:cNvSpPr txBox="1"/>
          <p:nvPr/>
        </p:nvSpPr>
        <p:spPr>
          <a:xfrm>
            <a:off x="2438120" y="1703342"/>
            <a:ext cx="7315760" cy="461665"/>
          </a:xfrm>
          <a:prstGeom prst="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The sum of any two consecutive numbers is odd.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7E91CD-3482-885C-EF95-3B159020DE89}"/>
                  </a:ext>
                </a:extLst>
              </p:cNvPr>
              <p:cNvSpPr txBox="1"/>
              <p:nvPr/>
            </p:nvSpPr>
            <p:spPr>
              <a:xfrm>
                <a:off x="994693" y="2741210"/>
                <a:ext cx="1020261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 statement above may not feel like 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 statement, but we can phrase it </a:t>
                </a:r>
                <a:endParaRPr lang="el-GR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7E91CD-3482-885C-EF95-3B159020D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3" y="2741210"/>
                <a:ext cx="10202614" cy="461665"/>
              </a:xfrm>
              <a:prstGeom prst="rect">
                <a:avLst/>
              </a:prstGeom>
              <a:blipFill>
                <a:blip r:embed="rId4"/>
                <a:stretch>
                  <a:fillRect l="-896" t="-10667" r="-239" b="-30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4776CEB-90F5-822F-B41B-D6627DB72FF7}"/>
              </a:ext>
            </a:extLst>
          </p:cNvPr>
          <p:cNvSpPr txBox="1"/>
          <p:nvPr/>
        </p:nvSpPr>
        <p:spPr>
          <a:xfrm>
            <a:off x="3369527" y="3779078"/>
            <a:ext cx="5452946" cy="83099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If ‘a’ and ‘b’ are consecutive numbers</a:t>
            </a:r>
          </a:p>
          <a:p>
            <a:pPr lvl="1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Then, the sum of ‘a’ and ‘b’ is odd. </a:t>
            </a:r>
          </a:p>
        </p:txBody>
      </p:sp>
    </p:spTree>
    <p:extLst>
      <p:ext uri="{BB962C8B-B14F-4D97-AF65-F5344CB8AC3E}">
        <p14:creationId xmlns:p14="http://schemas.microsoft.com/office/powerpoint/2010/main" val="2544321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5518A6-09E4-4E11-AE7D-4C13722BEBC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E0C03B0-3DE5-4BD9-B3BB-6E4919CD06B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BFEDF5-8B64-4FF5-9637-4791A1C152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2885</TotalTime>
  <Words>1322</Words>
  <Application>Microsoft Macintosh PowerPoint</Application>
  <PresentationFormat>Widescreen</PresentationFormat>
  <Paragraphs>197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(Body)</vt:lpstr>
      <vt:lpstr>Calibri Light</vt:lpstr>
      <vt:lpstr>Calibri Light (Headings)</vt:lpstr>
      <vt:lpstr>Cambria Math</vt:lpstr>
      <vt:lpstr>Wingdings</vt:lpstr>
      <vt:lpstr>Office Theme</vt:lpstr>
      <vt:lpstr>Proofs</vt:lpstr>
      <vt:lpstr>Outline</vt:lpstr>
      <vt:lpstr>Introduction to Proofs</vt:lpstr>
      <vt:lpstr>Introduction to Proofs</vt:lpstr>
      <vt:lpstr>Introduction to Proofs</vt:lpstr>
      <vt:lpstr>Proof Techniques</vt:lpstr>
      <vt:lpstr>Proof Techniques</vt:lpstr>
      <vt:lpstr>Definitions</vt:lpstr>
      <vt:lpstr>Introduction to Proofs</vt:lpstr>
      <vt:lpstr>Direct Proofs</vt:lpstr>
      <vt:lpstr>Direct Proofs</vt:lpstr>
      <vt:lpstr>Proof by Contradiction</vt:lpstr>
      <vt:lpstr>Proof by Contradiction</vt:lpstr>
      <vt:lpstr>Proof by Induction</vt:lpstr>
      <vt:lpstr>Proof by Induction</vt:lpstr>
      <vt:lpstr>Proof by Contrapositive</vt:lpstr>
      <vt:lpstr>Proof by Contrapositive</vt:lpstr>
      <vt:lpstr>Proof by Contrapositive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 D. Ponio</cp:lastModifiedBy>
  <cp:revision>363</cp:revision>
  <dcterms:created xsi:type="dcterms:W3CDTF">2022-05-11T03:47:05Z</dcterms:created>
  <dcterms:modified xsi:type="dcterms:W3CDTF">2024-04-23T04:00:26Z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