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7"/>
  </p:notesMasterIdLst>
  <p:sldIdLst>
    <p:sldId id="257" r:id="rId5"/>
    <p:sldId id="366" r:id="rId6"/>
    <p:sldId id="383" r:id="rId7"/>
    <p:sldId id="404" r:id="rId8"/>
    <p:sldId id="386" r:id="rId9"/>
    <p:sldId id="389" r:id="rId10"/>
    <p:sldId id="390" r:id="rId11"/>
    <p:sldId id="393" r:id="rId12"/>
    <p:sldId id="394" r:id="rId13"/>
    <p:sldId id="392" r:id="rId14"/>
    <p:sldId id="387" r:id="rId15"/>
    <p:sldId id="395" r:id="rId16"/>
    <p:sldId id="396" r:id="rId17"/>
    <p:sldId id="397" r:id="rId18"/>
    <p:sldId id="398" r:id="rId19"/>
    <p:sldId id="399" r:id="rId20"/>
    <p:sldId id="400" r:id="rId21"/>
    <p:sldId id="401" r:id="rId22"/>
    <p:sldId id="402" r:id="rId23"/>
    <p:sldId id="403" r:id="rId24"/>
    <p:sldId id="388" r:id="rId25"/>
    <p:sldId id="405" r:id="rId26"/>
    <p:sldId id="406" r:id="rId27"/>
    <p:sldId id="407" r:id="rId28"/>
    <p:sldId id="408" r:id="rId29"/>
    <p:sldId id="409" r:id="rId30"/>
    <p:sldId id="410" r:id="rId31"/>
    <p:sldId id="412" r:id="rId32"/>
    <p:sldId id="413" r:id="rId33"/>
    <p:sldId id="414" r:id="rId34"/>
    <p:sldId id="411" r:id="rId35"/>
    <p:sldId id="38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03" autoAdjust="0"/>
    <p:restoredTop sz="94114" autoAdjust="0"/>
  </p:normalViewPr>
  <p:slideViewPr>
    <p:cSldViewPr snapToGrid="0">
      <p:cViewPr>
        <p:scale>
          <a:sx n="150" d="100"/>
          <a:sy n="150" d="100"/>
        </p:scale>
        <p:origin x="127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3T00:00:09.3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2453 676 24575,'2'-98'0,"-5"-103"0,1 194 0,0 0 0,-1 1 0,0-1 0,0 1 0,0-1 0,-1 1 0,0 0 0,-1 1 0,1-1 0,-1 1 0,0-1 0,0 2 0,-11-9 0,-12-15 0,17 19 0,1-1 0,-1 2 0,0 0 0,-1 0 0,0 1 0,-24-11 0,20 11 0,0-2 0,1 1 0,-22-18 0,23 15 0,-1 1 0,0 1 0,-1 0 0,0 1 0,-32-11 0,-90-22 0,125 38 0,-38-8 0,0 3 0,-1 3 0,0 1 0,1 3 0,-67 6 0,85-2 0,0 2 0,0 0 0,1 3 0,-1 0 0,2 2 0,-1 2 0,-41 21 0,65-28 0,1 1 0,-1 0 0,1 0 0,0 0 0,-10 14 0,10-12 0,0 0 0,0-1 0,-1 0 0,-16 12 0,10-11 0,2-1 0,1-1 0,0 1 0,0 1 0,0 0 0,1 1 0,0 0 0,1 0 0,0 1 0,0 0 0,-7 12 0,-26 32 0,32-43 0,1 1 0,0 0 0,-8 13 0,10-12 0,-1 0 0,0-1 0,0-1 0,-1 1 0,-1-2 0,0 1 0,-20 16 0,21-18 0,0 1 0,1 0 0,1 0 0,-13 23 0,4-8 0,-13 19 0,1-4 0,2 2 0,-40 85 0,42-73 0,-63 101 0,80-141 0,0 0 0,1 1 0,-7 27 0,-7 18 0,5-22 0,10-23 0,-1-1 0,0 0 0,-1 0 0,-1-1 0,-12 17 0,14-20 0,0 1 0,0-1 0,1 1 0,1 1 0,0-1 0,-4 16 0,-9 25 0,6-20 0,1 0 0,2 0 0,-7 48 0,5-20 0,-13 9 0,17-54 0,0 0 0,-5 27 0,-44 319 0,47-304 0,-13 86 0,-11-23 0,20-73 0,1 0 0,-4 63 0,8-52 0,-9 135 0,10-105 0,-2-9 0,-1 65 0,9 675 0,2-788 0,2-1 0,1 1 0,1-1 0,2 0 0,18 47 0,-2-27 0,-18-38 0,0 0 0,0 0 0,5 21 0,61 286 0,-67-296 0,2 0 0,9 24 0,2 5 0,-6-2 0,-1 1 0,4 88 0,-9-85 0,11 66 0,-1-13 0,-9-66 0,-1 0 0,0 49 0,-5 17 0,-3 91 0,-24-18 0,16-124 0,2 0 0,-1 71 0,12 8 0,-6 192 0,-5-250 0,-1 47 0,8-87 0,0-27 0,0 0 0,0 0 0,1 0 0,1 0 0,0 0 0,0 0 0,1 0 0,0 0 0,1-1 0,0 1 0,9 18 0,15 16 0,-21-33 0,0 0 0,1 0 0,1-1 0,0 1 0,0-2 0,1 1 0,15 12 0,30 28 0,-42-38 0,0 1 0,2-2 0,24 18 0,90 58 0,-97-69 0,1 0 0,1-2 0,53 18 0,-50-21 0,-1 1 0,66 39 0,-76-39 0,0-1 0,27 11 0,-28-14 0,-1 1 0,40 24 0,-38-20 0,1-2 0,1 0 0,0-2 0,1-1 0,55 12 0,29 10 0,-89-26 0,1-1 0,0-2 0,0 0 0,0-2 0,0 0 0,42-5 0,10 1 0,-22 5 0,51-3 0,-95 0 0,0 0 0,-1-1 0,1 0 0,-1-1 0,0 0 0,0 0 0,0-1 0,14-8 0,9-7 0,-16 10 0,1-2 0,-1 0 0,25-22 0,-26 20 0,1 1 0,1 0 0,0 1 0,21-11 0,-16 11 0,-1-2 0,28-21 0,28-20 0,-57 42 0,-1-1 0,-1 0 0,25-24 0,98-130 0,-125 148 0,-2 0 0,0-1 0,-1 0 0,17-38 0,-1 3 0,34-36 0,-51 68 0,9-19 0,2 0 0,53-73 0,-67 102 0,0 0 0,-1-1 0,-1 0 0,11-28 0,-11 24 0,1 1 0,19-31 0,-1 5 0,-2-1 0,28-72 0,13-25 0,-46 100 0,-2-2 0,-2 0 0,-1-1 0,13-85 0,-14 53 0,-4 17 0,33-109 0,-32 129 0,-2-1 0,-2 0 0,-1-1 0,-2 0 0,-4-62 0,1 88 0,1-40 0,11-69 0,-8 71 0,-3-74 0,-2 80 0,2 1 0,9-65 0,-6 72 0,-1 0 0,-2-50 0,-2 51 0,2 0 0,8-58 0,-2 41 0,-3 0 0,-5-109 0,-2 54 0,-13-190 0,1 134 0,8 70 0,7 69 0,-8-51 0,5 57 0,1-1 0,2-26 0,0 33 0,0 0 0,-1 0 0,0 0 0,-1 0 0,-1 1 0,-6-21 0,2 11 0,1 0 0,0 0 0,2-1 0,-1-25 0,-2-6 0,4 32 0,-4-30 0,-2 0 0,-29-91 0,25 107 0,5 11 0,-2 0 0,-22-41 0,13 30 0,2-1 0,2 0 0,-19-77 0,-6-18 0,11 67 0,-8-24 0,25 49 0,-2 0 0,-2 1 0,-2 1 0,-34-56 0,33 61 0,2-1 0,1 0 0,2-1 0,2 0 0,-10-50 0,18 74 0,-1 0 0,0 0 0,-12-20 0,11 22 0,0-1 0,1 1 0,0-1 0,-6-23 0,-24-242 0,28 225 0,-2 1 0,-24-76 0,-9 17 0,28 79 0,2 0 0,-9-36 0,-27-74-1365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3T00:00:49.98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1840 902 24575,'1'-31'0,"3"0"0,9-46 0,-7 48 0,-1 0 0,2-55 0,-7 74 0,0-1 0,-1 1 0,-1 0 0,0 0 0,0 1 0,-1-1 0,0 0 0,-1 1 0,0-1 0,0 1 0,-1 0 0,-8-11 0,-6-8 0,12 16 0,-1 1 0,0 0 0,-1 1 0,-18-18 0,-49-40 0,33 29 0,-53-39 0,49 44 0,29 19 0,-1 2 0,0 0 0,-1 1 0,-39-17 0,-5 3 0,44 16 0,-1 1 0,-1 1 0,0 1 0,0 1 0,0 1 0,-1 0 0,-43-1 0,37 6 0,0 1 0,0 2 0,0 1 0,0 1 0,-41 13 0,57-13 0,1 0 0,0 0 0,0 1 0,1 1 0,0 0 0,0 0 0,0 1 0,1 1 0,0-1 0,1 2 0,0-1 0,1 1 0,-1 1 0,-8 16 0,-28 53 0,-24 41 0,57-101 0,1 1 0,1 1 0,-8 23 0,-15 32 0,16-37 0,13-28 0,-1-1 0,0 0 0,-12 19 0,10-17 0,0 1 0,1-1 0,1 1 0,0 0 0,1 0 0,1 1 0,-4 25 0,-6 25 0,-56 256 0,48-257 0,13-40 0,-12 50 0,-67 349 0,61-339 0,7-27 0,11-21 0,2 0 0,-2 54 0,2-11 0,2-22 0,5 76 0,-3 37 0,-6-106 0,4-38 0,-2 44 0,-7 172 0,-5-74 0,14-132 0,1 44 0,3-44 0,-7 46 0,3-29 0,4-42 0,-1 0 0,0 0 0,-1 0 0,0 1 0,0-1 0,-7 17 0,3-14 0,2 0 0,0 0 0,0 1 0,1 0 0,1 0 0,-1 19 0,5 97 0,1-48 0,-3 715 0,2-765 0,12 64 0,-8-66 0,14 83 0,59 191 0,-64-267 0,8 29 0,29 218 0,-50-278 0,7 40 0,2-1 0,19 51 0,-14-60 0,-9-23 0,-1 0 0,0 0 0,-1 1 0,-1 0 0,0 0 0,2 21 0,14 99 0,-3-30 0,-11-53 0,-1-16 0,1 54 0,12 93 0,-20-72 0,3 120 0,2-209 0,1 0 0,0-1 0,2 0 0,0 0 0,1 0 0,20 39 0,-20-44 0,-1 0 0,-1 0 0,-1 1 0,0 0 0,-1 0 0,1 30 0,-3-30 0,1 0 0,0 0 0,1 0 0,1 0 0,0-1 0,13 30 0,-11-33 0,0-1 0,1 0 0,1 0 0,0 0 0,0-1 0,1-1 0,0 1 0,19 15 0,-17-17 0,-2 1 0,1 0 0,-1 1 0,13 21 0,-15-21 0,1-1 0,0 1 0,0-1 0,1-1 0,0 0 0,11 9 0,18 11 0,2-2 0,1-2 0,1-1 0,1-2 0,80 28 0,63 26 0,-166-71 0,0-1 0,31 2 0,-4-1 0,-27-2 0,1-1 0,0-1 0,-1-1 0,1-1 0,0-1 0,-1 0 0,1-2 0,-1 0 0,0-1 0,0-1 0,0-1 0,-1-1 0,23-13 0,118-49 0,-141 60 0,-1 0 0,0-2 0,0 0 0,-1-1 0,-1 0 0,0-2 0,14-17 0,8-1 0,11-14 0,-23 11 0,32-60 0,-9 15 0,-34 53 0,0 0 0,-3 0 0,15-45 0,18-43 0,-21 62 0,20-66 0,-15 34 0,16-14 0,-30 68 0,0 0 0,14-52 0,50-141 0,-67 196 0,-2 0 0,-2-1 0,6-36 0,10-35 0,34-85 0,-22 67 0,39-243 0,-74 355 0,18-80 0,-9 42 0,5-50 0,-10 42 0,6-128 0,-11-690 0,-1 859 0,-1 1 0,1 0 0,-2 0 0,0 0 0,-5-15 0,3 15 0,2-1 0,-1-1 0,2 1 0,-3-17 0,4-394 0,3 205 0,-2 198 0,1-44 0,-16-121 0,-2 44 0,-5 19 0,-46-155 0,39 199 0,-5-22 0,13 10 0,8 27 0,-32-88 0,10 75 0,-62-257 0,40 205 0,-32-192 0,18 150 0,40 91 0,26 62 0,-1 1 0,0-1 0,-2 1 0,0 0 0,0 0 0,-2 1 0,0 0 0,0 1 0,-17-17 0,-6-2 0,20 20 0,-1 0 0,0 1 0,0 1 0,-18-12 0,-20-19-1365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3T00:00:12.97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2523 24575,'3'0'0,"1"-1"0,-1 0 0,1 0 0,-1 0 0,0 0 0,1 0 0,-1 0 0,0-1 0,0 0 0,0 0 0,0 0 0,-1 0 0,1 0 0,0 0 0,2-4 0,34-42 0,-37 46 0,31-48 0,54-104 0,-81 143 0,1 0 0,0 0 0,11-13 0,21-31 0,-10-7 0,-13 28 0,25-43 0,50-42 0,-80 104 0,-1 0 0,2 1 0,0 1 0,1 0 0,0 0 0,15-10 0,-18 14 0,0 0 0,-1 0 0,0-1 0,8-12 0,-10 12 0,1 1 0,0-1 0,0 1 0,1 1 0,13-10 0,48-40 0,-53 42 0,0 1 0,36-23 0,-39 30 0,-1 0 0,0 0 0,0-1 0,-1-1 0,0 0 0,12-14 0,-16 16 0,1 0 0,0 1 0,0 1 0,0-1 0,1 1 0,0 1 0,19-8 0,36-22 0,33-28 0,-57 38 0,63-50 0,-70 43 0,-24 22 0,1-1 0,0 2 0,1 0 0,14-9 0,188-123 0,-201 134 0,2 0 0,28-10 0,-31 13 0,1 0 0,-1-1 0,-1-1 0,1 0 0,16-11 0,-4 1 0,1 1 0,0 2 0,1 0 0,53-17 0,18-9 0,-62 21 0,1 3 0,1 0 0,1 3 0,48-10 0,-26 11 0,119-15 0,-110 19 0,42-2 0,129-10 0,-164 20 0,109-14 0,-96 9 0,-73 5 0,0-1 0,0 0 0,0-1 0,0-1 0,0-1 0,22-6 0,-17 3 0,1 0 0,0 2 0,0 0 0,42 0 0,24-5 0,154-11 0,-21 3 0,-21-1 0,-105 4 0,150-12 0,-234 25 0,0-1 0,-1 0 0,1 0 0,0-1 0,11-5 0,-12 4 0,1 1 0,0 0 0,0 0 0,1 1 0,15-1 0,237-14 0,-62-1 0,-2 1 0,-173 15 0,0 0 0,46-12 0,-43 8 0,54-5 0,-26 8 0,66-13 0,-80 0 0,-38 13 0,1 0 0,-1 1 0,1-1 0,-1 1 0,15-2 0,202-16 0,59-15 0,-135 10 0,-77 12 0,-16 4 0,-19 4 0,60-16 0,-61 12 0,0 1 0,44-3 0,20-4 0,20 0 0,-60 10 0,131-13 0,-129 13 0,0 1 0,79 7 0,-26-1 0,-15 0 0,107-4 0,-139-6 0,26-2 0,2982 11 0,-3039 2 0,-1 2 0,0 1 0,0 2 0,0 1 0,32 14 0,-23-9 0,29 19 0,-56-23 0,0-2 0,25 9 0,-24-13 0,0 2 0,0 0 0,-1 1 0,0 0 0,-1 1 0,0 1 0,0 1 0,-1 0 0,0 1 0,0 0 0,19 23 0,-24-25 0,1 0 0,-1-1 0,1 0 0,20 12 0,-21-14 0,1 1 0,-1 0 0,0 0 0,0 1 0,-1 0 0,12 13 0,134 221 0,-63-53 0,-75-162 0,-2 1 0,0 1 0,-2 0 0,14 53 0,-17-37 0,-7-29 0,1-1 0,1 0 0,1 0 0,0 0 0,0 0 0,13 22 0,-6-14 0,-1 0 0,0 1 0,-2 0 0,-1 1 0,9 49 0,3 65 0,-4-36 0,9 89 0,-22-164-341,2 0 0,1 0-1,18 50 1,-18-59-6485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3T00:00:14.5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43 24575,'6'1'0,"1"0"0,-1 0 0,1 0 0,-1 1 0,0 0 0,0 1 0,0-1 0,0 1 0,7 4 0,52 37 0,-55-36 0,140 107 0,-119-91 0,-23-18 0,-1 0 0,1 0 0,0 0 0,11 4 0,-18-9 0,1-1 0,-1 0 0,1 0 0,0 0 0,-1 0 0,1 0 0,-1 0 0,1 0 0,0-1 0,-1 1 0,1 0 0,-1-1 0,1 1 0,-1-1 0,1 0 0,-1 0 0,1 1 0,-1-1 0,0 0 0,1 0 0,-1 0 0,0 0 0,0 0 0,0-1 0,2-1 0,30-40 0,-25 30 0,28-52 0,-32 55 0,0 1 0,0 0 0,1 1 0,0-1 0,1 1 0,0 0 0,0 0 0,1 0 0,0 1 0,11-9 0,-10 10-195,0 1 0,-1-1 0,0-1 0,0 1 0,-1-1 0,9-11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3T00:00:53.3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2863 24575,'2'0'0,"1"-1"0,-1 1 0,0-1 0,0 0 0,0 0 0,0 0 0,0 0 0,0-1 0,0 1 0,0 0 0,0-1 0,0 1 0,-1-1 0,1 0 0,-1 0 0,1 1 0,-1-1 0,0 0 0,2-4 0,26-50 0,-21 37 0,10-16 0,1 0 0,40-53 0,-15 15 0,-37 58 0,2 0 0,0 0 0,0 1 0,14-15 0,-4 6 0,0-1 0,20-36 0,-3 4 0,-13 13 0,-20 36 0,1 0 0,-1-1 0,1 2 0,1-1 0,-1 0 0,1 1 0,8-8 0,-2 1 0,0 0 0,-1 0 0,0-1 0,-1 0 0,10-22 0,13-21 0,121-152 0,-100 139 0,-19 20 0,-28 39 0,1 0 0,0 0 0,1 0 0,0 1 0,1 1 0,0-1 0,18-13 0,-15 14 0,-1-2 0,1 0 0,-2 0 0,16-20 0,-17 19 0,1 0 0,0 0 0,1 2 0,0-1 0,13-8 0,6-3 0,39-38 0,-43 36 0,53-38 0,-22 17 0,9-6 0,37 0 0,-64 33 0,16-11 0,-35 18 0,0 0 0,24-8 0,127-26 0,-49 16 0,-61 9 0,-37 11 0,0 1 0,27-4 0,64-11 0,109-14 0,-200 35 0,73-8 0,124-27 0,-151 14 0,-48 16 0,-1 0 0,1 1 0,26-4 0,232-35 0,-15 2 0,-58 0 0,140-2 0,-253 32 0,157-13 0,-244 26 0,1-2 0,-1 1 0,1-1 0,-1 0 0,1 0 0,10-6 0,-10 5 0,0-1 0,0 2 0,1-1 0,15-2 0,176-14 0,-39 1 0,-94 11 0,65-3 0,69-8 0,0 1 0,-1 8 0,8 0 0,-197 8 0,0 0 0,0-1 0,0 0 0,0-1 0,16-5 0,-15 3 0,0 1 0,1 1 0,-1 0 0,17-1 0,79-3 0,63-2 0,154-9 0,-264 17 0,78-12 0,-67 7 0,94 4 0,-96 3 0,102-11 0,-126 6 0,62 2 0,-65 2 0,81-9 0,-86 5 0,52 0 0,-55 4 0,63-9 0,-73 6 0,-1 1 0,44 2 0,-42 1 0,0-1 0,27-4 0,-6-13 0,-40 14 0,0 0 0,-1 1 0,1-1 0,0 1 0,12-2 0,58 0 0,26-3 0,99-14 0,-2 3 0,41 1 0,-187 12 0,75 4 0,-79 2 0,-1-2 0,52-8 0,-55 4 0,1 2 0,69 5 0,52-3 0,-103-7 0,-29 3 0,47 0 0,-74 5 0,0 0 0,0 0 0,0-1 0,0 0 0,0 0 0,-1-1 0,1 0 0,0-1 0,-1 0 0,10-5 0,-4 3 0,1 1 0,-1 0 0,1 1 0,0 1 0,-1 0 0,1 1 0,0 1 0,29 2 0,-24 0 0,1-2 0,0-1 0,38-5 0,-36 2 0,1 1 0,-1 1 0,31 2 0,-30 0 0,0-1 0,0 0 0,25-6 0,-18 2 0,0 2 0,0 1 0,59 4 0,37-2 0,-59-8 0,-36 4 0,46-1 0,-37 4 0,-1-1 0,43-8 0,-25 4 0,0 2 0,79 7 0,-28-1 0,530-2 0,-610 2 0,1 1 0,49 13 0,5-1 0,-55-9 0,-1 0 0,0 2 0,31 13 0,38 11 0,39 0 0,73 20 0,-129-22 0,-51-19 0,47 15 0,-54-21 0,-1 0 0,0 2 0,-1 1 0,1 0 0,-1 2 0,-1 0 0,0 1 0,19 15 0,-2 0 0,63 36 0,-63-40 0,-26-16 0,-1 1 0,0 0 0,-1 0 0,0 1 0,13 16 0,10 9 0,-23-25 0,1-1 0,0 0 0,17 9 0,-19-13 0,0 1 0,0 0 0,0 1 0,-1 0 0,0 0 0,0 0 0,0 1 0,-1 0 0,9 12 0,-12-15 0,5 8 0,0 1 0,0-1 0,1 0 0,1-1 0,0 0 0,0 0 0,13 9 0,-13-9 0,1 0 0,-2 1 0,1 0 0,-1 0 0,-1 1 0,0 0 0,6 15 0,8 12 0,1-2 0,45 57 0,-56-78 0,-1-1 0,0 1 0,10 24 0,-12-24 0,0 0 0,1-1 0,20 27 0,-17-25 0,-1 1 0,-1 0 0,-1 1 0,0 1 0,12 39 0,-10-25 0,-6-23 0,2 12 0,1 0 0,2 0 0,0-1 0,1-1 0,1 0 0,21 27 0,-24-36 0,-1 0 0,0 1 0,-1 0 0,10 25 0,-12-25 0,0-1 0,1 0 0,0 0 0,1-1 0,1 0 0,12 15 0,-7-10 0,-1 0 0,0 1 0,18 35 0,10 15 0,-25-45-455,2-1 0,21 20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3T00:00:54.4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24575,'5'1'0,"0"1"0,0-1 0,0 1 0,0 1 0,0-1 0,0 1 0,7 5 0,0-1 0,71 36 0,91 55 0,-156-87 0,1-1 0,1-1 0,35 12 0,-38-16 0,0 2 0,-1-1 0,1 2 0,-1 0 0,-1 1 0,20 15 0,-26-17 0,0 0 0,0 0 0,1-1 0,-1 0 0,1-1 0,1 0 0,-1-1 0,1 0 0,0-1 0,20 5 0,-30-8 0,1-1 0,-1 1 0,1 0 0,-1 0 0,0-1 0,1 1 0,-1-1 0,1 1 0,-1-1 0,0 1 0,1-1 0,-1 0 0,0 0 0,0 0 0,0 0 0,0 0 0,1 0 0,-1 0 0,-1 0 0,1 0 0,0 0 0,0 0 0,0-1 0,1-1 0,17-45 0,-1 6 0,28-14 0,18-26 0,-55 70-1365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3T00:03:34.17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1364 931 24575,'1'-41'0,"-2"1"0,-2-1 0,-2 1 0,-12-50 0,12 74 0,0-1 0,-2 2 0,0-1 0,-14-23 0,0-2 0,17 32 0,0-1 0,-1 1 0,0 0 0,-1 1 0,0-1 0,0 1 0,-1 0 0,-8-7 0,7 7 0,0-1 0,0 0 0,1-1 0,-13-20 0,15 21 0,0 0 0,-1 1 0,0-1 0,-1 1 0,0 0 0,0 1 0,-14-11 0,7 7 0,0 0 0,1-2 0,0 1 0,1-1 0,-11-16 0,18 23 0,-2-1 0,0 0 0,-1 0 0,0 1 0,0 0 0,0 1 0,-1-1 0,-14-5 0,12 6 0,2 0 0,-1-1 0,0 0 0,1 0 0,-16-15 0,16 12 0,0 1 0,0 1 0,-1 0 0,0 0 0,-1 1 0,1 0 0,-1 1 0,0 0 0,-13-3 0,-4 0 0,-1 0 0,-45-4 0,38 6 0,21 4 0,0 0 0,-1 0 0,-26 2 0,35 1 0,0 0 0,0 1 0,0-1 0,0 1 0,1 1 0,-1-1 0,1 1 0,0 1 0,-1-1 0,1 1 0,-8 6 0,-11 13 0,-40 44 0,58-60 0,-2 6 0,1-1 0,0 1 0,1 1 0,0-1 0,1 1 0,0 1 0,-6 28 0,5-20 0,0-1 0,-14 26 0,4-11 0,2-1 0,1 2 0,-11 49 0,16-55 0,-1 4 0,-10 70 0,17-88 0,-1-1 0,0 0 0,-1-1 0,-8 21 0,-2 5 0,6-9 0,2 0 0,1 1 0,-2 42 0,-1 11 0,3-23 0,3 0 0,5 67 0,1-18 0,-3-64 0,-1 2 0,2 0 0,9 60 0,-4-76 0,-5-22 0,1 0 0,1 1 0,0-1 0,1 0 0,6 15 0,0 0 0,-1 0 0,-1 0 0,-1 0 0,-2 1 0,-1 0 0,0 49 0,-1-34 0,14 59 0,-11-76 0,-1-1 0,2 41 0,11 92 0,-19 826 0,-17-785 0,0 40 0,0-37 0,20-118 0,-3 89 0,-8-107 0,0 28 0,10-82 0,-1 0 0,-1 0 0,0 1 0,-1-1 0,0 0 0,-1 0 0,-1 0 0,-5 13 0,1 0 0,1 1 0,1 0 0,1 0 0,-3 51 0,-1 5 0,2-4 0,6 157 0,3-109 0,-2 413 0,2-512 0,1 1 0,1-1 0,2-1 0,1 1 0,16 41 0,-3-7 0,19 84 0,14 42 0,-24-125 0,-21-48 0,-1 0 0,10 30 0,7 36 0,-5-20 0,17 100 0,-29-126 0,1-1 0,24 60 0,-11-36 0,-17-47 0,1 1 0,1-1 0,0 0 0,1-1 0,0 1 0,0-1 0,1-1 0,1 0 0,-1 0 0,17 13 0,-3-5 0,0-2 0,1 0 0,45 21 0,-43-25 0,-11-3 0,0-1 0,1-1 0,0 0 0,0-1 0,0-1 0,1 0 0,-1-1 0,19 1 0,1-3 0,-1 1 0,0-1 0,45-7 0,-71 4 0,0 0 0,-1-1 0,1 0 0,-1 0 0,0-1 0,0 0 0,0 0 0,12-10 0,51-48 0,-62 54 0,48-59 0,-42 49 0,0 1 0,23-23 0,-30 32 0,0 0 0,-1 0 0,0-1 0,-1 0 0,0 0 0,5-10 0,16-28 0,6-1 0,-3-1 0,-2-1 0,37-96 0,1 30 0,-43 54 0,17-68 0,3-12 0,-18 90 0,-17 39 0,-1-1 0,-1 1 0,5-16 0,18-92 0,18-179 0,-39 241 0,-2 23 0,1-49 0,-6 76 0,1 0 0,1 0 0,0 0 0,0 1 0,1-1 0,4-10 0,-3 9 0,-1 0 0,0 0 0,0 0 0,2-19 0,-2-67 0,7-70 0,6 63 0,-7 48 0,6-107 0,3-37 0,-1-83 0,-16 194 0,1 45 0,-2 1 0,-2 0 0,-1 0 0,-2 0 0,-11-42 0,-74-190 0,79 237 0,1 0 0,-7-60 0,1 1 0,-2 2 0,6 31 0,-25-83 0,28 116 0,2-1 0,1 0 0,1 0 0,0-35 0,4 58 0,-6-61 0,-2-43 0,-9-131 0,18-979 0,-2 1203 0,0 1 0,-2-1 0,0 0 0,-2 1 0,0 0 0,-13-27 0,3 4 0,-5 3 0,17 32 0,0 0 0,1 0 0,-1 0 0,1-1 0,-3-9 0,-6-29-82,7 21-239,-1 2 0,-2-1 1,-19-42-1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3T00:03:37.4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1020 24575,'1572'0'0,"-1393"19"0,3656-20 0,-3674-17 0,-112 18 0,-20 1 0,0-1 0,0-2 0,42-7 0,-51 6 0,0 0 0,0 2 0,36 2 0,-32 0 0,-1-1 0,28-4 0,-4-12 0,-41 13 0,1 0 0,0 0 0,0 1 0,0 0 0,11-2 0,205-15 0,-164 11 0,23-1 0,77-9 0,-67 7 0,-43 4 0,151-27 0,-140 17 0,18-3 0,225-15 0,-238 27 0,28-2 0,91-7 0,-22-1 0,17 1 0,-171 16 0,-1 0 0,1 0 0,-1-1 0,1 0 0,-1 0 0,13-6 0,-12 4 0,1 1 0,0 0 0,0 0 0,12-1 0,159-10 0,-34-4 0,135-18 0,-107 22 0,13-7 0,-145 17 0,65 3 0,-71 2 0,-1-1 0,0-2 0,37-6 0,-50 5 0,0 0 0,1 2 0,32 2 0,-29 1 0,-1-2 0,31-4 0,-6-13 0,-42 14 0,0-1 0,0 2 0,0-1 0,13-2 0,31-2 0,-24 2 0,49-2 0,15-3 0,-43 2 0,37-6 0,119-35 0,-193 44 0,1 0 0,-1 0 0,14-9 0,22-10 0,6 1 0,-2-2 0,68-44 0,-83 49 0,1 1 0,45-15 0,14-6 0,-63 23 0,-18 9 0,1 0 0,-1 1 0,1 0 0,25-5 0,78-23 0,-81 22 0,46-9 0,-26 7-1365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3T00:03:43.6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24575,'13'3'0,"-1"0"0,1 0 0,-1 1 0,-1 1 0,1 0 0,0 0 0,-1 2 0,0-1 0,16 13 0,-4-4 0,3 0 0,54 21 0,-55-26 0,-23-9 0,1 1 0,-1 0 0,1 0 0,-1 0 0,0 0 0,1 0 0,-1 0 0,0 1 0,0-1 0,-1 1 0,1-1 0,0 1 0,-1 0 0,0-1 0,0 1 0,0 0 0,0 0 0,0 0 0,0 0 0,-1 0 0,1 0 0,-1 0 0,0 0 0,0 0 0,0 0 0,0 0 0,-1 0 0,1 0 0,-2 6 0,-1 6 0,-1-1 0,0 0 0,-1 1 0,-11 23 0,-5-1-50,15-29-82,1 0 1,1 1-1,0-1 1,0 1-1,0 0 1,1 0-1,0 0 1,1 0-1,-1 10 1,2-1-6695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30/05/2024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04198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08930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192069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910630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570240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753842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820442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221648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637608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8064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815992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445961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359236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465542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612823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48135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020202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617074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163146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307099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88827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927948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536949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263586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8464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86806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09118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73644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9787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3456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77915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30/05/2024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30/05/2024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30/05/2024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30/05/2024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30/05/2024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30/05/2024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30/05/2024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30/05/2024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30/05/2024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30/05/2024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30/05/2024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30/05/2024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5.jpe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.jp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.jp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43.png"/><Relationship Id="rId18" Type="http://schemas.openxmlformats.org/officeDocument/2006/relationships/customXml" Target="../ink/ink7.xml"/><Relationship Id="rId26" Type="http://schemas.openxmlformats.org/officeDocument/2006/relationships/image" Target="../media/image51.png"/><Relationship Id="rId3" Type="http://schemas.openxmlformats.org/officeDocument/2006/relationships/image" Target="../media/image1.jpg"/><Relationship Id="rId21" Type="http://schemas.openxmlformats.org/officeDocument/2006/relationships/image" Target="../media/image47.png"/><Relationship Id="rId7" Type="http://schemas.openxmlformats.org/officeDocument/2006/relationships/image" Target="../media/image40.png"/><Relationship Id="rId12" Type="http://schemas.openxmlformats.org/officeDocument/2006/relationships/customXml" Target="../ink/ink4.xml"/><Relationship Id="rId17" Type="http://schemas.openxmlformats.org/officeDocument/2006/relationships/image" Target="../media/image45.png"/><Relationship Id="rId25" Type="http://schemas.openxmlformats.org/officeDocument/2006/relationships/image" Target="../media/image50.png"/><Relationship Id="rId2" Type="http://schemas.openxmlformats.org/officeDocument/2006/relationships/notesSlide" Target="../notesSlides/notesSlide30.xml"/><Relationship Id="rId16" Type="http://schemas.openxmlformats.org/officeDocument/2006/relationships/customXml" Target="../ink/ink6.xml"/><Relationship Id="rId20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11" Type="http://schemas.openxmlformats.org/officeDocument/2006/relationships/image" Target="../media/image42.png"/><Relationship Id="rId24" Type="http://schemas.openxmlformats.org/officeDocument/2006/relationships/image" Target="../media/image49.png"/><Relationship Id="rId5" Type="http://schemas.openxmlformats.org/officeDocument/2006/relationships/image" Target="../media/image39.png"/><Relationship Id="rId15" Type="http://schemas.openxmlformats.org/officeDocument/2006/relationships/image" Target="../media/image44.png"/><Relationship Id="rId23" Type="http://schemas.openxmlformats.org/officeDocument/2006/relationships/image" Target="../media/image48.png"/><Relationship Id="rId10" Type="http://schemas.openxmlformats.org/officeDocument/2006/relationships/customXml" Target="../ink/ink3.xml"/><Relationship Id="rId19" Type="http://schemas.openxmlformats.org/officeDocument/2006/relationships/image" Target="../media/image46.png"/><Relationship Id="rId4" Type="http://schemas.openxmlformats.org/officeDocument/2006/relationships/image" Target="../media/image38.png"/><Relationship Id="rId9" Type="http://schemas.openxmlformats.org/officeDocument/2006/relationships/image" Target="../media/image41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3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0.png"/><Relationship Id="rId5" Type="http://schemas.openxmlformats.org/officeDocument/2006/relationships/image" Target="../media/image290.png"/><Relationship Id="rId4" Type="http://schemas.openxmlformats.org/officeDocument/2006/relationships/image" Target="../media/image28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programiz.com/dsa/greedy-algorithm" TargetMode="External"/><Relationship Id="rId4" Type="http://schemas.openxmlformats.org/officeDocument/2006/relationships/hyperlink" Target="https://www.programiz.com/dsa/huffman-codi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Greedy Method</a:t>
            </a:r>
            <a:endParaRPr lang="en-PH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</a:t>
            </a:r>
            <a:r>
              <a:rPr lang="en-PH" sz="2000" dirty="0" err="1"/>
              <a:t>Ponio</a:t>
            </a:r>
            <a:r>
              <a:rPr lang="en-PH" sz="2000" dirty="0"/>
              <a:t>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400" y="497150"/>
            <a:ext cx="11379200" cy="718459"/>
          </a:xfrm>
        </p:spPr>
        <p:txBody>
          <a:bodyPr>
            <a:noAutofit/>
          </a:bodyPr>
          <a:lstStyle/>
          <a:p>
            <a:r>
              <a:rPr lang="en-US" sz="4000" b="1" dirty="0"/>
              <a:t>Problems that can be solved by a Greedy method</a:t>
            </a:r>
            <a:endParaRPr lang="en-PH" sz="4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pic>
        <p:nvPicPr>
          <p:cNvPr id="5" name="Picture 4" descr="A close-up of a coin&#10;&#10;Description automatically generated">
            <a:extLst>
              <a:ext uri="{FF2B5EF4-FFF2-40B4-BE49-F238E27FC236}">
                <a16:creationId xmlns:a16="http://schemas.microsoft.com/office/drawing/2014/main" id="{7E5397BF-CB11-ACBF-CC71-EF6B741350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443" y="3689655"/>
            <a:ext cx="939652" cy="977634"/>
          </a:xfrm>
          <a:prstGeom prst="rect">
            <a:avLst/>
          </a:prstGeom>
        </p:spPr>
      </p:pic>
      <p:pic>
        <p:nvPicPr>
          <p:cNvPr id="8" name="Picture 7" descr="A close-up of a coin&#10;&#10;Description automatically generated">
            <a:extLst>
              <a:ext uri="{FF2B5EF4-FFF2-40B4-BE49-F238E27FC236}">
                <a16:creationId xmlns:a16="http://schemas.microsoft.com/office/drawing/2014/main" id="{06012971-49D2-86A3-A6B1-4313C4DC99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806" y="2595242"/>
            <a:ext cx="939652" cy="977634"/>
          </a:xfrm>
          <a:prstGeom prst="rect">
            <a:avLst/>
          </a:prstGeom>
        </p:spPr>
      </p:pic>
      <p:pic>
        <p:nvPicPr>
          <p:cNvPr id="10" name="Picture 9" descr="A close up of a coin&#10;&#10;Description automatically generated">
            <a:extLst>
              <a:ext uri="{FF2B5EF4-FFF2-40B4-BE49-F238E27FC236}">
                <a16:creationId xmlns:a16="http://schemas.microsoft.com/office/drawing/2014/main" id="{8E6975FB-CAF1-D1C2-194E-1BCB9C37C3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162" y="1461216"/>
            <a:ext cx="922659" cy="9776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0AD27F2-AF6E-1199-12FF-B367AE452ED3}"/>
                  </a:ext>
                </a:extLst>
              </p:cNvPr>
              <p:cNvSpPr txBox="1"/>
              <p:nvPr/>
            </p:nvSpPr>
            <p:spPr>
              <a:xfrm>
                <a:off x="829340" y="1703469"/>
                <a:ext cx="2919877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500" b="0" i="1" dirty="0" smtClean="0">
                          <a:latin typeface="Cambria Math" panose="02040503050406030204" pitchFamily="18" charset="0"/>
                        </a:rPr>
                        <m:t>36 −20=16</m:t>
                      </m:r>
                    </m:oMath>
                  </m:oMathPara>
                </a14:m>
                <a:endParaRPr lang="en-US" sz="35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0AD27F2-AF6E-1199-12FF-B367AE452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40" y="1703469"/>
                <a:ext cx="2919877" cy="630942"/>
              </a:xfrm>
              <a:prstGeom prst="rect">
                <a:avLst/>
              </a:prstGeom>
              <a:blipFill>
                <a:blip r:embed="rId7"/>
                <a:stretch>
                  <a:fillRect l="-1299" r="-1299" b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602F792-A412-E556-291D-47D95A6B2899}"/>
                  </a:ext>
                </a:extLst>
              </p:cNvPr>
              <p:cNvSpPr txBox="1"/>
              <p:nvPr/>
            </p:nvSpPr>
            <p:spPr>
              <a:xfrm>
                <a:off x="829341" y="2800205"/>
                <a:ext cx="2646974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5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sz="3500" b="0" i="1" dirty="0" smtClean="0">
                          <a:latin typeface="Cambria Math" panose="02040503050406030204" pitchFamily="18" charset="0"/>
                        </a:rPr>
                        <m:t>6 −10=6</m:t>
                      </m:r>
                    </m:oMath>
                  </m:oMathPara>
                </a14:m>
                <a:endParaRPr lang="en-US" sz="35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602F792-A412-E556-291D-47D95A6B2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41" y="2800205"/>
                <a:ext cx="2646974" cy="630942"/>
              </a:xfrm>
              <a:prstGeom prst="rect">
                <a:avLst/>
              </a:prstGeom>
              <a:blipFill>
                <a:blip r:embed="rId8"/>
                <a:stretch>
                  <a:fillRect l="-1914" r="-1914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 descr="A close up of a coin&#10;&#10;Description automatically generated">
            <a:extLst>
              <a:ext uri="{FF2B5EF4-FFF2-40B4-BE49-F238E27FC236}">
                <a16:creationId xmlns:a16="http://schemas.microsoft.com/office/drawing/2014/main" id="{AF6AF578-B0CB-5C5C-5E5E-B0905EF3EE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162" y="2557952"/>
            <a:ext cx="922659" cy="9776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7295822-3764-E54D-C96C-84B5F3117952}"/>
                  </a:ext>
                </a:extLst>
              </p:cNvPr>
              <p:cNvSpPr txBox="1"/>
              <p:nvPr/>
            </p:nvSpPr>
            <p:spPr>
              <a:xfrm>
                <a:off x="829340" y="3893585"/>
                <a:ext cx="2279561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500" b="0" i="1" dirty="0" smtClean="0">
                          <a:latin typeface="Cambria Math" panose="02040503050406030204" pitchFamily="18" charset="0"/>
                        </a:rPr>
                        <m:t>6 −5=1</m:t>
                      </m:r>
                    </m:oMath>
                  </m:oMathPara>
                </a14:m>
                <a:endParaRPr lang="en-US" sz="35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7295822-3764-E54D-C96C-84B5F3117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40" y="3893585"/>
                <a:ext cx="2279561" cy="630942"/>
              </a:xfrm>
              <a:prstGeom prst="rect">
                <a:avLst/>
              </a:prstGeom>
              <a:blipFill>
                <a:blip r:embed="rId9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A close-up of a coin&#10;&#10;Description automatically generated">
            <a:extLst>
              <a:ext uri="{FF2B5EF4-FFF2-40B4-BE49-F238E27FC236}">
                <a16:creationId xmlns:a16="http://schemas.microsoft.com/office/drawing/2014/main" id="{D37B2BD2-F1E2-2FDB-2F53-C4CDE545DF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806" y="3691978"/>
            <a:ext cx="939652" cy="977634"/>
          </a:xfrm>
          <a:prstGeom prst="rect">
            <a:avLst/>
          </a:prstGeom>
        </p:spPr>
      </p:pic>
      <p:pic>
        <p:nvPicPr>
          <p:cNvPr id="17" name="Picture 16" descr="A close up of a coin&#10;&#10;Description automatically generated">
            <a:extLst>
              <a:ext uri="{FF2B5EF4-FFF2-40B4-BE49-F238E27FC236}">
                <a16:creationId xmlns:a16="http://schemas.microsoft.com/office/drawing/2014/main" id="{1BF96040-C874-660D-0D06-DF63D2932F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162" y="3654688"/>
            <a:ext cx="922659" cy="9776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1F1DAD-1498-874F-913F-04FE5C79573B}"/>
                  </a:ext>
                </a:extLst>
              </p:cNvPr>
              <p:cNvSpPr txBox="1"/>
              <p:nvPr/>
            </p:nvSpPr>
            <p:spPr>
              <a:xfrm>
                <a:off x="829340" y="4900528"/>
                <a:ext cx="2279561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5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sz="3500" b="0" i="1" dirty="0" smtClean="0">
                          <a:latin typeface="Cambria Math" panose="02040503050406030204" pitchFamily="18" charset="0"/>
                        </a:rPr>
                        <m:t> −1=0</m:t>
                      </m:r>
                    </m:oMath>
                  </m:oMathPara>
                </a14:m>
                <a:endParaRPr lang="en-US" sz="3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1F1DAD-1498-874F-913F-04FE5C795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40" y="4900528"/>
                <a:ext cx="2279561" cy="630942"/>
              </a:xfrm>
              <a:prstGeom prst="rect">
                <a:avLst/>
              </a:prstGeom>
              <a:blipFill>
                <a:blip r:embed="rId10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close-up of a coin&#10;&#10;Description automatically generated">
            <a:extLst>
              <a:ext uri="{FF2B5EF4-FFF2-40B4-BE49-F238E27FC236}">
                <a16:creationId xmlns:a16="http://schemas.microsoft.com/office/drawing/2014/main" id="{EE176246-FFAD-E171-BA01-31E404DBB4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443" y="4762149"/>
            <a:ext cx="939652" cy="977634"/>
          </a:xfrm>
          <a:prstGeom prst="rect">
            <a:avLst/>
          </a:prstGeom>
        </p:spPr>
      </p:pic>
      <p:pic>
        <p:nvPicPr>
          <p:cNvPr id="9" name="Picture 8" descr="A close up of a coin&#10;&#10;Description automatically generated">
            <a:extLst>
              <a:ext uri="{FF2B5EF4-FFF2-40B4-BE49-F238E27FC236}">
                <a16:creationId xmlns:a16="http://schemas.microsoft.com/office/drawing/2014/main" id="{7FF6B9B2-63CB-06D2-2EAA-8C8F80A6B0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081" y="4731745"/>
            <a:ext cx="948072" cy="977634"/>
          </a:xfrm>
          <a:prstGeom prst="rect">
            <a:avLst/>
          </a:prstGeom>
        </p:spPr>
      </p:pic>
      <p:pic>
        <p:nvPicPr>
          <p:cNvPr id="18" name="Picture 17" descr="A close-up of a coin&#10;&#10;Description automatically generated">
            <a:extLst>
              <a:ext uri="{FF2B5EF4-FFF2-40B4-BE49-F238E27FC236}">
                <a16:creationId xmlns:a16="http://schemas.microsoft.com/office/drawing/2014/main" id="{0F1FE68C-A421-FA1B-2B15-0E4AF880DC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806" y="4764472"/>
            <a:ext cx="939652" cy="977634"/>
          </a:xfrm>
          <a:prstGeom prst="rect">
            <a:avLst/>
          </a:prstGeom>
        </p:spPr>
      </p:pic>
      <p:pic>
        <p:nvPicPr>
          <p:cNvPr id="19" name="Picture 18" descr="A close up of a coin&#10;&#10;Description automatically generated">
            <a:extLst>
              <a:ext uri="{FF2B5EF4-FFF2-40B4-BE49-F238E27FC236}">
                <a16:creationId xmlns:a16="http://schemas.microsoft.com/office/drawing/2014/main" id="{3051CA82-A83D-34A2-B65D-2806590E2C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162" y="4727182"/>
            <a:ext cx="922659" cy="97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4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US" sz="5400" b="1" dirty="0"/>
              <a:t>Knapsack Problem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58F01E5-9DD2-5DD7-64D3-82538770E359}"/>
                  </a:ext>
                </a:extLst>
              </p:cNvPr>
              <p:cNvSpPr txBox="1"/>
              <p:nvPr/>
            </p:nvSpPr>
            <p:spPr>
              <a:xfrm>
                <a:off x="525612" y="1738583"/>
                <a:ext cx="6249762" cy="2677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just">
                  <a:buNone/>
                </a:pPr>
                <a:r>
                  <a:rPr lang="en-PH" sz="2400" b="1" dirty="0"/>
                  <a:t>Problem:</a:t>
                </a:r>
              </a:p>
              <a:p>
                <a:pPr algn="just"/>
                <a:r>
                  <a:rPr lang="en-PH" sz="2400" dirty="0"/>
                  <a:t>Given weights and values of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PH" sz="2400" dirty="0"/>
                  <a:t> items, put these items in a knapsack of capacity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PH" sz="2400" dirty="0"/>
                  <a:t> to get the maximum total value in the knapsack. </a:t>
                </a:r>
              </a:p>
              <a:p>
                <a:pPr marL="0" indent="0" algn="just">
                  <a:buNone/>
                </a:pPr>
                <a:endParaRPr lang="en-PH" sz="2400" dirty="0"/>
              </a:p>
              <a:p>
                <a:pPr marL="0" indent="0" algn="just">
                  <a:buNone/>
                </a:pPr>
                <a:endParaRPr lang="en-PH" sz="2400" dirty="0"/>
              </a:p>
              <a:p>
                <a:pPr algn="l"/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58F01E5-9DD2-5DD7-64D3-82538770E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12" y="1738583"/>
                <a:ext cx="6249762" cy="2677656"/>
              </a:xfrm>
              <a:prstGeom prst="rect">
                <a:avLst/>
              </a:prstGeom>
              <a:blipFill>
                <a:blip r:embed="rId4"/>
                <a:stretch>
                  <a:fillRect l="-1420" t="-1887" r="-1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Image result for 0-1 knapsack problem">
            <a:extLst>
              <a:ext uri="{FF2B5EF4-FFF2-40B4-BE49-F238E27FC236}">
                <a16:creationId xmlns:a16="http://schemas.microsoft.com/office/drawing/2014/main" id="{C78A9845-C912-6633-2A2B-38FCC635C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464" y="1532093"/>
            <a:ext cx="4938014" cy="4279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469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US" sz="5400" b="1" dirty="0"/>
              <a:t>Knapsack Problem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976ED8-8F12-EE03-0FFE-48F934790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83166"/>
              </p:ext>
            </p:extLst>
          </p:nvPr>
        </p:nvGraphicFramePr>
        <p:xfrm>
          <a:off x="355600" y="1647268"/>
          <a:ext cx="114808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5100">
                  <a:extLst>
                    <a:ext uri="{9D8B030D-6E8A-4147-A177-3AD203B41FA5}">
                      <a16:colId xmlns:a16="http://schemas.microsoft.com/office/drawing/2014/main" val="3298734071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988405226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727419636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1461382542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1985251059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40712947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3382608529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4022553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Item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Smartwatch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Laptop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Bluetooth Speakers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Wireless Earphones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3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Value in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297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Weight in 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24879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C0C0A6F-597A-45ED-0C93-092E7E4D57EC}"/>
                  </a:ext>
                </a:extLst>
              </p:cNvPr>
              <p:cNvSpPr txBox="1"/>
              <p:nvPr/>
            </p:nvSpPr>
            <p:spPr>
              <a:xfrm>
                <a:off x="355600" y="3984120"/>
                <a:ext cx="5905501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PH" sz="2400" dirty="0"/>
                  <a:t>If our knapsack</a:t>
                </a:r>
                <a:r>
                  <a:rPr lang="en-PH" sz="2400" b="1" dirty="0"/>
                  <a:t> </a:t>
                </a:r>
                <a:r>
                  <a:rPr lang="en-PH" sz="2400" dirty="0"/>
                  <a:t>has a capacity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GB" sz="2400" b="1" i="1">
                        <a:latin typeface="Cambria Math" panose="02040503050406030204" pitchFamily="18" charset="0"/>
                      </a:rPr>
                      <m:t>𝟏𝟓</m:t>
                    </m:r>
                    <m:r>
                      <a:rPr lang="en-GB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400" b="1" i="1">
                        <a:latin typeface="Cambria Math" panose="02040503050406030204" pitchFamily="18" charset="0"/>
                      </a:rPr>
                      <m:t>𝒌𝒈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how should we select the items to make the most profit?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C0C0A6F-597A-45ED-0C93-092E7E4D5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0" y="3984120"/>
                <a:ext cx="5905501" cy="1200329"/>
              </a:xfrm>
              <a:prstGeom prst="rect">
                <a:avLst/>
              </a:prstGeom>
              <a:blipFill>
                <a:blip r:embed="rId4"/>
                <a:stretch>
                  <a:fillRect l="-1502" t="-2083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cartoon of a sad face on a computer&#10;&#10;Description automatically generated">
            <a:extLst>
              <a:ext uri="{FF2B5EF4-FFF2-40B4-BE49-F238E27FC236}">
                <a16:creationId xmlns:a16="http://schemas.microsoft.com/office/drawing/2014/main" id="{A4D423DD-E4D3-7407-5B4E-8C7866B735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460" y="3661493"/>
            <a:ext cx="3242183" cy="188508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3595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US" sz="5400" b="1" dirty="0"/>
              <a:t>Knapsack Problem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976ED8-8F12-EE03-0FFE-48F934790A06}"/>
              </a:ext>
            </a:extLst>
          </p:cNvPr>
          <p:cNvGraphicFramePr>
            <a:graphicFrameLocks noGrp="1"/>
          </p:cNvGraphicFramePr>
          <p:nvPr/>
        </p:nvGraphicFramePr>
        <p:xfrm>
          <a:off x="355600" y="1647268"/>
          <a:ext cx="114808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5100">
                  <a:extLst>
                    <a:ext uri="{9D8B030D-6E8A-4147-A177-3AD203B41FA5}">
                      <a16:colId xmlns:a16="http://schemas.microsoft.com/office/drawing/2014/main" val="3298734071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988405226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727419636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1461382542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1985251059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40712947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3382608529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4022553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Item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Smartwatch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Laptop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Bluetooth Speakers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Wireless Earphones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3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Value in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297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Weight in 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24879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1B65698-F1F0-F7AC-51AB-836E2497733F}"/>
              </a:ext>
            </a:extLst>
          </p:cNvPr>
          <p:cNvSpPr txBox="1"/>
          <p:nvPr/>
        </p:nvSpPr>
        <p:spPr>
          <a:xfrm>
            <a:off x="355600" y="3418354"/>
            <a:ext cx="114808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PH" sz="2400" b="1" dirty="0">
                <a:solidFill>
                  <a:srgbClr val="0070C0"/>
                </a:solidFill>
              </a:rPr>
              <a:t>Greedy Solutions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PH" sz="2400" dirty="0"/>
              <a:t>Among the remaining items, </a:t>
            </a:r>
            <a:r>
              <a:rPr lang="en-PH" sz="2400" b="1" dirty="0">
                <a:solidFill>
                  <a:srgbClr val="0070C0"/>
                </a:solidFill>
              </a:rPr>
              <a:t>grab the item with largest profit value </a:t>
            </a:r>
            <a:r>
              <a:rPr lang="en-PH" sz="2400" dirty="0"/>
              <a:t>that would fit in the knapsack.</a:t>
            </a:r>
          </a:p>
          <a:p>
            <a:pPr marL="457200" indent="-457200" algn="just">
              <a:buFont typeface="+mj-lt"/>
              <a:buAutoNum type="alphaLcParenR"/>
            </a:pPr>
            <a:endParaRPr lang="en-PH" sz="2400" dirty="0"/>
          </a:p>
          <a:p>
            <a:pPr marL="457200" indent="-457200" algn="just">
              <a:buFont typeface="+mj-lt"/>
              <a:buAutoNum type="alphaLcParenR"/>
            </a:pPr>
            <a:r>
              <a:rPr lang="en-PH" sz="2400" dirty="0"/>
              <a:t>Among the remaining items, </a:t>
            </a:r>
            <a:r>
              <a:rPr lang="en-PH" sz="2400" b="1" dirty="0">
                <a:solidFill>
                  <a:srgbClr val="0070C0"/>
                </a:solidFill>
              </a:rPr>
              <a:t>grab the item with the largest value per weight</a:t>
            </a:r>
            <a:r>
              <a:rPr lang="en-PH" sz="2400" dirty="0"/>
              <a:t> that would fit in the knapsack.</a:t>
            </a:r>
          </a:p>
        </p:txBody>
      </p:sp>
    </p:spTree>
    <p:extLst>
      <p:ext uri="{BB962C8B-B14F-4D97-AF65-F5344CB8AC3E}">
        <p14:creationId xmlns:p14="http://schemas.microsoft.com/office/powerpoint/2010/main" val="1265525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US" sz="5400" b="1" dirty="0"/>
              <a:t>Knapsack Problem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976ED8-8F12-EE03-0FFE-48F934790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195768"/>
              </p:ext>
            </p:extLst>
          </p:nvPr>
        </p:nvGraphicFramePr>
        <p:xfrm>
          <a:off x="355600" y="2418080"/>
          <a:ext cx="11480800" cy="202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5100">
                  <a:extLst>
                    <a:ext uri="{9D8B030D-6E8A-4147-A177-3AD203B41FA5}">
                      <a16:colId xmlns:a16="http://schemas.microsoft.com/office/drawing/2014/main" val="3298734071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988405226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727419636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1461382542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1985251059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40712947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3382608529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4022553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Item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Smartwatch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Laptop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Bluetooth Speakers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Wireless Earphones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3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Value in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2297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Weight in 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6248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Value per weight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719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011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US" sz="5400" b="1" dirty="0"/>
              <a:t>Knapsack Problem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976ED8-8F12-EE03-0FFE-48F934790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487285"/>
              </p:ext>
            </p:extLst>
          </p:nvPr>
        </p:nvGraphicFramePr>
        <p:xfrm>
          <a:off x="355600" y="1647268"/>
          <a:ext cx="11480800" cy="202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5100">
                  <a:extLst>
                    <a:ext uri="{9D8B030D-6E8A-4147-A177-3AD203B41FA5}">
                      <a16:colId xmlns:a16="http://schemas.microsoft.com/office/drawing/2014/main" val="3298734071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988405226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727419636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1461382542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1985251059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40712947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3382608529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4022553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Item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Smartwatch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Laptop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Bluetooth Speakers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Wireless Earphones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Phone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3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Value in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2297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Weight in 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6248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Value per weight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27193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AA49021-7619-7B4A-2947-8E3F4DD48BB8}"/>
                  </a:ext>
                </a:extLst>
              </p:cNvPr>
              <p:cNvSpPr txBox="1"/>
              <p:nvPr/>
            </p:nvSpPr>
            <p:spPr>
              <a:xfrm>
                <a:off x="355600" y="4345868"/>
                <a:ext cx="114808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PH" sz="2400" dirty="0"/>
                  <a:t>Choose items starting with the highest value per weight until we reach the capacity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PH" sz="2400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AA49021-7619-7B4A-2947-8E3F4DD48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0" y="4345868"/>
                <a:ext cx="11480800" cy="461665"/>
              </a:xfrm>
              <a:prstGeom prst="rect">
                <a:avLst/>
              </a:prstGeom>
              <a:blipFill>
                <a:blip r:embed="rId4"/>
                <a:stretch>
                  <a:fillRect l="-773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1986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7976ED8-8F12-EE03-0FFE-48F934790A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0603738"/>
                  </p:ext>
                </p:extLst>
              </p:nvPr>
            </p:nvGraphicFramePr>
            <p:xfrm>
              <a:off x="355600" y="346501"/>
              <a:ext cx="11480800" cy="2560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35100">
                      <a:extLst>
                        <a:ext uri="{9D8B030D-6E8A-4147-A177-3AD203B41FA5}">
                          <a16:colId xmlns:a16="http://schemas.microsoft.com/office/drawing/2014/main" val="3298734071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988405226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727419636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1461382542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1985251059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240712947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3382608529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40225534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Item 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Smartwatch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Camera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Laptop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Bluetooth Speakers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Wireless Earphones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Phone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Charger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324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Value (</a:t>
                          </a:r>
                          <a14:m>
                            <m:oMath xmlns:m="http://schemas.openxmlformats.org/officeDocument/2006/math"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oMath>
                          </a14:m>
                          <a:r>
                            <a:rPr lang="en-US" b="1" dirty="0"/>
                            <a:t>) </a:t>
                          </a:r>
                        </a:p>
                        <a:p>
                          <a:r>
                            <a:rPr lang="en-US" b="1" dirty="0"/>
                            <a:t>in $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18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22973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Weight (</a:t>
                          </a:r>
                          <a14:m>
                            <m:oMath xmlns:m="http://schemas.openxmlformats.org/officeDocument/2006/math"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oMath>
                          </a14:m>
                          <a:r>
                            <a:rPr lang="en-US" b="1" dirty="0"/>
                            <a:t>) in kg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2487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Value per weight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1.3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27193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7976ED8-8F12-EE03-0FFE-48F934790A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0603738"/>
                  </p:ext>
                </p:extLst>
              </p:nvPr>
            </p:nvGraphicFramePr>
            <p:xfrm>
              <a:off x="355600" y="346501"/>
              <a:ext cx="11480800" cy="2560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35100">
                      <a:extLst>
                        <a:ext uri="{9D8B030D-6E8A-4147-A177-3AD203B41FA5}">
                          <a16:colId xmlns:a16="http://schemas.microsoft.com/office/drawing/2014/main" val="3298734071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988405226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727419636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1461382542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1985251059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240712947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3382608529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4022553428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Item 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Smartwatch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Camera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Laptop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Bluetooth Speakers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Wireless Earphones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Phone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Charger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3247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85" t="-108000" r="-701770" b="-21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18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229732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85" t="-203922" r="-701770" b="-113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24879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Value per weight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1.3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27193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45FC67F-001A-9843-6FB7-EF54DB61AFC4}"/>
              </a:ext>
            </a:extLst>
          </p:cNvPr>
          <p:cNvSpPr txBox="1"/>
          <p:nvPr/>
        </p:nvSpPr>
        <p:spPr>
          <a:xfrm>
            <a:off x="355600" y="3298009"/>
            <a:ext cx="3755649" cy="23083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GB" sz="2400" dirty="0"/>
              <a:t>Items in knapsack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GB" sz="2400" dirty="0"/>
              <a:t>Wireless earphones (1kg) 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GB" sz="2400" dirty="0"/>
              <a:t>Smartwatch (2kg)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GB" sz="2400" dirty="0"/>
              <a:t>Phone (4kg)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GB" sz="2400" dirty="0"/>
              <a:t>Laptop (5kg)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GB" sz="2400" dirty="0"/>
              <a:t>Charger (5kg)</a:t>
            </a:r>
            <a:endParaRPr lang="en-PH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59B2A9-4815-778F-FF53-A5BED87467E4}"/>
              </a:ext>
            </a:extLst>
          </p:cNvPr>
          <p:cNvSpPr txBox="1"/>
          <p:nvPr/>
        </p:nvSpPr>
        <p:spPr>
          <a:xfrm>
            <a:off x="4546463" y="3286436"/>
            <a:ext cx="2691444" cy="46166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GB" sz="2400" dirty="0"/>
              <a:t>Total Weight = 13kg</a:t>
            </a:r>
            <a:endParaRPr lang="en-PH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28A37E-ED49-CF7E-CE90-D5EDFE94C286}"/>
              </a:ext>
            </a:extLst>
          </p:cNvPr>
          <p:cNvSpPr txBox="1"/>
          <p:nvPr/>
        </p:nvSpPr>
        <p:spPr>
          <a:xfrm>
            <a:off x="4546463" y="3930298"/>
            <a:ext cx="2131006" cy="461665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GB" sz="2400" dirty="0"/>
              <a:t>Available = 2kg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51957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7976ED8-8F12-EE03-0FFE-48F934790A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6225385"/>
                  </p:ext>
                </p:extLst>
              </p:nvPr>
            </p:nvGraphicFramePr>
            <p:xfrm>
              <a:off x="355600" y="402183"/>
              <a:ext cx="11480800" cy="2560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35100">
                      <a:extLst>
                        <a:ext uri="{9D8B030D-6E8A-4147-A177-3AD203B41FA5}">
                          <a16:colId xmlns:a16="http://schemas.microsoft.com/office/drawing/2014/main" val="3298734071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988405226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727419636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1461382542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1985251059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240712947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3382608529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40225534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Item 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Smartwatch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Camera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Laptop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Bluetooth Speakers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Wireless Earphones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Phone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Charger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324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Value (</a:t>
                          </a:r>
                          <a14:m>
                            <m:oMath xmlns:m="http://schemas.openxmlformats.org/officeDocument/2006/math"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oMath>
                          </a14:m>
                          <a:r>
                            <a:rPr lang="en-US" b="1" dirty="0"/>
                            <a:t>) </a:t>
                          </a:r>
                        </a:p>
                        <a:p>
                          <a:r>
                            <a:rPr lang="en-US" b="1" dirty="0"/>
                            <a:t>in $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18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22973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Weight (</a:t>
                          </a:r>
                          <a14:m>
                            <m:oMath xmlns:m="http://schemas.openxmlformats.org/officeDocument/2006/math"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oMath>
                          </a14:m>
                          <a:r>
                            <a:rPr lang="en-US" b="1" dirty="0"/>
                            <a:t>)  in kg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2487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Value per weight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1.3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27193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7976ED8-8F12-EE03-0FFE-48F934790A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6225385"/>
                  </p:ext>
                </p:extLst>
              </p:nvPr>
            </p:nvGraphicFramePr>
            <p:xfrm>
              <a:off x="355600" y="402183"/>
              <a:ext cx="11480800" cy="2560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35100">
                      <a:extLst>
                        <a:ext uri="{9D8B030D-6E8A-4147-A177-3AD203B41FA5}">
                          <a16:colId xmlns:a16="http://schemas.microsoft.com/office/drawing/2014/main" val="3298734071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988405226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727419636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1461382542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1985251059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240712947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3382608529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4022553428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Item 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Smartwatch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Camera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Laptop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Bluetooth Speakers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Wireless Earphones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Phone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Charger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3247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85" t="-103922" r="-701770" b="-2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18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229732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85" t="-208000" r="-701770" b="-1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24879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Value per weight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1.3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27193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45FC67F-001A-9843-6FB7-EF54DB61AFC4}"/>
              </a:ext>
            </a:extLst>
          </p:cNvPr>
          <p:cNvSpPr txBox="1"/>
          <p:nvPr/>
        </p:nvSpPr>
        <p:spPr>
          <a:xfrm>
            <a:off x="324738" y="3619743"/>
            <a:ext cx="3755649" cy="23083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GB" sz="2400" dirty="0"/>
              <a:t>Items in knapsack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GB" sz="2400" dirty="0"/>
              <a:t>Wireless earphones (1kg) 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GB" sz="2400" dirty="0"/>
              <a:t>Smartwatch (2kg)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GB" sz="2400" dirty="0"/>
              <a:t>Phone (4kg)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GB" sz="2400" dirty="0"/>
              <a:t>Laptop (5kg)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GB" sz="2400" dirty="0"/>
              <a:t>Charger (5kg)</a:t>
            </a:r>
            <a:endParaRPr lang="en-PH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59B2A9-4815-778F-FF53-A5BED87467E4}"/>
              </a:ext>
            </a:extLst>
          </p:cNvPr>
          <p:cNvSpPr txBox="1"/>
          <p:nvPr/>
        </p:nvSpPr>
        <p:spPr>
          <a:xfrm>
            <a:off x="4515601" y="3608170"/>
            <a:ext cx="2691444" cy="46166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GB" sz="2400" dirty="0"/>
              <a:t>Total Weight = 13kg</a:t>
            </a:r>
            <a:endParaRPr lang="en-PH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28A37E-ED49-CF7E-CE90-D5EDFE94C286}"/>
              </a:ext>
            </a:extLst>
          </p:cNvPr>
          <p:cNvSpPr txBox="1"/>
          <p:nvPr/>
        </p:nvSpPr>
        <p:spPr>
          <a:xfrm>
            <a:off x="4515601" y="4252032"/>
            <a:ext cx="2131006" cy="461665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GB" sz="2400" dirty="0"/>
              <a:t>Available = 2kg</a:t>
            </a:r>
            <a:endParaRPr lang="en-PH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D4F625-E865-D2BA-9807-A186826CCB4B}"/>
              </a:ext>
            </a:extLst>
          </p:cNvPr>
          <p:cNvSpPr txBox="1"/>
          <p:nvPr/>
        </p:nvSpPr>
        <p:spPr>
          <a:xfrm>
            <a:off x="4405126" y="4826454"/>
            <a:ext cx="76175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400" dirty="0"/>
              <a:t>In order to maximize the capacity of our knapsack, we can take the camera </a:t>
            </a:r>
            <a:r>
              <a:rPr lang="en-GB" sz="2400" b="1" dirty="0">
                <a:solidFill>
                  <a:srgbClr val="0070C0"/>
                </a:solidFill>
              </a:rPr>
              <a:t>but we reduce its weight to 2kg </a:t>
            </a:r>
            <a:r>
              <a:rPr lang="en-GB" sz="2400" dirty="0"/>
              <a:t>(</a:t>
            </a:r>
            <a:r>
              <a:rPr lang="en-GB" sz="2400" dirty="0" err="1"/>
              <a:t>e.g</a:t>
            </a:r>
            <a:r>
              <a:rPr lang="en-GB" sz="2400" dirty="0"/>
              <a:t> removing the lens) 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340003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US" sz="5400" b="1" dirty="0"/>
              <a:t>Knapsack Problem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7976ED8-8F12-EE03-0FFE-48F934790A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930200"/>
                  </p:ext>
                </p:extLst>
              </p:nvPr>
            </p:nvGraphicFramePr>
            <p:xfrm>
              <a:off x="355600" y="1289161"/>
              <a:ext cx="11480800" cy="2560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35100">
                      <a:extLst>
                        <a:ext uri="{9D8B030D-6E8A-4147-A177-3AD203B41FA5}">
                          <a16:colId xmlns:a16="http://schemas.microsoft.com/office/drawing/2014/main" val="3298734071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988405226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727419636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1461382542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1985251059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240712947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3382608529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40225534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Item 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Smartwatch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Camera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Laptop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Bluetooth Speakers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Wireless Earphones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Phone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Charger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324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Value (</a:t>
                          </a:r>
                          <a14:m>
                            <m:oMath xmlns:m="http://schemas.openxmlformats.org/officeDocument/2006/math"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oMath>
                          </a14:m>
                          <a:r>
                            <a:rPr lang="en-US" b="1" dirty="0"/>
                            <a:t>) </a:t>
                          </a:r>
                        </a:p>
                        <a:p>
                          <a:r>
                            <a:rPr lang="en-US" b="1" dirty="0"/>
                            <a:t>in $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18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22973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Weight (</a:t>
                          </a:r>
                          <a14:m>
                            <m:oMath xmlns:m="http://schemas.openxmlformats.org/officeDocument/2006/math"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oMath>
                          </a14:m>
                          <a:r>
                            <a:rPr lang="en-US" b="1" dirty="0"/>
                            <a:t>) in kg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2487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Value per weight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1.3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27193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7976ED8-8F12-EE03-0FFE-48F934790A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930200"/>
                  </p:ext>
                </p:extLst>
              </p:nvPr>
            </p:nvGraphicFramePr>
            <p:xfrm>
              <a:off x="355600" y="1289161"/>
              <a:ext cx="11480800" cy="2560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35100">
                      <a:extLst>
                        <a:ext uri="{9D8B030D-6E8A-4147-A177-3AD203B41FA5}">
                          <a16:colId xmlns:a16="http://schemas.microsoft.com/office/drawing/2014/main" val="3298734071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988405226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727419636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1461382542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1985251059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240712947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3382608529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4022553428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Item 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Smartwatch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Camera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Laptop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Bluetooth Speakers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Wireless Earphones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Phone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Charger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3247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85" t="-103922" r="-701770" b="-2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18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229732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85" t="-208000" r="-701770" b="-1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24879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Value per weight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1.3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27193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6D4F625-E865-D2BA-9807-A186826CCB4B}"/>
                  </a:ext>
                </a:extLst>
              </p:cNvPr>
              <p:cNvSpPr txBox="1"/>
              <p:nvPr/>
            </p:nvSpPr>
            <p:spPr>
              <a:xfrm>
                <a:off x="355600" y="3923033"/>
                <a:ext cx="11480800" cy="9866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=(1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2)+(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2)+(1 × 5)+(0 × 7)+(1 × 1)+(1 × 4)+(1 × 1)</m:t>
                      </m:r>
                    </m:oMath>
                  </m:oMathPara>
                </a14:m>
                <a:endParaRPr lang="en-PH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6D4F625-E865-D2BA-9807-A186826CC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0" y="3923033"/>
                <a:ext cx="11480800" cy="9866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7153E0-2E4E-5E3C-37E1-36C4FCDD7735}"/>
                  </a:ext>
                </a:extLst>
              </p:cNvPr>
              <p:cNvSpPr txBox="1"/>
              <p:nvPr/>
            </p:nvSpPr>
            <p:spPr>
              <a:xfrm>
                <a:off x="546100" y="4880685"/>
                <a:ext cx="114808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+2+5+0+1+4+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PH" sz="24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7153E0-2E4E-5E3C-37E1-36C4FCDD7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00" y="4880685"/>
                <a:ext cx="1148080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101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US" sz="5400" b="1" dirty="0"/>
              <a:t>Knapsack Problem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7976ED8-8F12-EE03-0FFE-48F934790A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1028039"/>
                  </p:ext>
                </p:extLst>
              </p:nvPr>
            </p:nvGraphicFramePr>
            <p:xfrm>
              <a:off x="355600" y="1289161"/>
              <a:ext cx="11480800" cy="2560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35100">
                      <a:extLst>
                        <a:ext uri="{9D8B030D-6E8A-4147-A177-3AD203B41FA5}">
                          <a16:colId xmlns:a16="http://schemas.microsoft.com/office/drawing/2014/main" val="3298734071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988405226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727419636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1461382542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1985251059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240712947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3382608529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40225534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Item 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Smartwatch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Camera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Laptop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Bluetooth Speakers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Wireless Earphones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Phone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Charger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324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Value (</a:t>
                          </a:r>
                          <a14:m>
                            <m:oMath xmlns:m="http://schemas.openxmlformats.org/officeDocument/2006/math"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oMath>
                          </a14:m>
                          <a:r>
                            <a:rPr lang="en-US" b="1" dirty="0"/>
                            <a:t>) </a:t>
                          </a:r>
                        </a:p>
                        <a:p>
                          <a:r>
                            <a:rPr lang="en-US" b="1" dirty="0"/>
                            <a:t>in $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18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22973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Weight (</a:t>
                          </a:r>
                          <a14:m>
                            <m:oMath xmlns:m="http://schemas.openxmlformats.org/officeDocument/2006/math"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oMath>
                          </a14:m>
                          <a:r>
                            <a:rPr lang="en-US" b="1" dirty="0"/>
                            <a:t>) in kg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2487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Value per weight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1.3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27193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7976ED8-8F12-EE03-0FFE-48F934790A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1028039"/>
                  </p:ext>
                </p:extLst>
              </p:nvPr>
            </p:nvGraphicFramePr>
            <p:xfrm>
              <a:off x="355600" y="1289161"/>
              <a:ext cx="11480800" cy="2560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35100">
                      <a:extLst>
                        <a:ext uri="{9D8B030D-6E8A-4147-A177-3AD203B41FA5}">
                          <a16:colId xmlns:a16="http://schemas.microsoft.com/office/drawing/2014/main" val="3298734071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988405226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727419636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1461382542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1985251059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240712947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3382608529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4022553428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Item 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Smartwatch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Camera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Laptop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Bluetooth Speakers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Wireless Earphones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Phone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Charger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3247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85" t="-103922" r="-701770" b="-2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18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229732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85" t="-208000" r="-701770" b="-1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24879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Value per weight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1.3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27193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6D4F625-E865-D2BA-9807-A186826CCB4B}"/>
                  </a:ext>
                </a:extLst>
              </p:cNvPr>
              <p:cNvSpPr txBox="1"/>
              <p:nvPr/>
            </p:nvSpPr>
            <p:spPr>
              <a:xfrm>
                <a:off x="171450" y="4156600"/>
                <a:ext cx="11957050" cy="9866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=(1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10)+(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5)+(1 × 15)+(0 × 7)+(1 × 6)+(1 × 18)+(1 × 3)</m:t>
                      </m:r>
                    </m:oMath>
                  </m:oMathPara>
                </a14:m>
                <a:endParaRPr lang="en-PH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6D4F625-E865-D2BA-9807-A186826CC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" y="4156600"/>
                <a:ext cx="11957050" cy="9866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7153E0-2E4E-5E3C-37E1-36C4FCDD7735}"/>
                  </a:ext>
                </a:extLst>
              </p:cNvPr>
              <p:cNvSpPr txBox="1"/>
              <p:nvPr/>
            </p:nvSpPr>
            <p:spPr>
              <a:xfrm>
                <a:off x="1278467" y="5143152"/>
                <a:ext cx="89916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+3.33+15+0+6+18+3=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𝟓𝟓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𝟑𝟑</m:t>
                      </m:r>
                    </m:oMath>
                  </m:oMathPara>
                </a14:m>
                <a:endParaRPr lang="en-PH" sz="24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7153E0-2E4E-5E3C-37E1-36C4FCDD7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467" y="5143152"/>
                <a:ext cx="899160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315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1548606-3A08-818D-193A-0989AB89DFFD}"/>
              </a:ext>
            </a:extLst>
          </p:cNvPr>
          <p:cNvSpPr txBox="1">
            <a:spLocks/>
          </p:cNvSpPr>
          <p:nvPr/>
        </p:nvSpPr>
        <p:spPr>
          <a:xfrm>
            <a:off x="459205" y="1207063"/>
            <a:ext cx="11273589" cy="44351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latin typeface="Calibri Light (Headings)"/>
              </a:rPr>
              <a:t>Introduction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latin typeface="Calibri Light (Headings)"/>
              </a:rPr>
              <a:t>When to use a Greedy Algorithm? 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latin typeface="Calibri Light (Headings)"/>
              </a:rPr>
              <a:t>Problems that can be solved by a Greedy method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latin typeface="Calibri Light (Headings)"/>
              </a:rPr>
              <a:t>Knapsack Problem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latin typeface="Calibri Light (Headings)"/>
              </a:rPr>
              <a:t>Huffman Coding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latin typeface="Calibri Light (Headings)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D03D267-B89D-A90E-028C-7F67D3C7C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488604"/>
            <a:ext cx="9144000" cy="718459"/>
          </a:xfrm>
        </p:spPr>
        <p:txBody>
          <a:bodyPr>
            <a:normAutofit fontScale="90000"/>
          </a:bodyPr>
          <a:lstStyle/>
          <a:p>
            <a:pPr algn="l"/>
            <a:r>
              <a:rPr lang="en-PH" b="1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146491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US" sz="5400" b="1" dirty="0"/>
              <a:t>Knapsack Problem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7976ED8-8F12-EE03-0FFE-48F934790A0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55600" y="1289161"/>
              <a:ext cx="11480800" cy="2560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35100">
                      <a:extLst>
                        <a:ext uri="{9D8B030D-6E8A-4147-A177-3AD203B41FA5}">
                          <a16:colId xmlns:a16="http://schemas.microsoft.com/office/drawing/2014/main" val="3298734071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988405226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727419636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1461382542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1985251059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240712947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3382608529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40225534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Item 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Smartwatch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Camera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Laptop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Bluetooth Speakers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Wireless Earphones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Phone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Charger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324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Value (</a:t>
                          </a:r>
                          <a14:m>
                            <m:oMath xmlns:m="http://schemas.openxmlformats.org/officeDocument/2006/math"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oMath>
                          </a14:m>
                          <a:r>
                            <a:rPr lang="en-US" b="1" dirty="0"/>
                            <a:t>) </a:t>
                          </a:r>
                        </a:p>
                        <a:p>
                          <a:r>
                            <a:rPr lang="en-US" b="1" dirty="0"/>
                            <a:t>in $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18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22973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Weight (</a:t>
                          </a:r>
                          <a14:m>
                            <m:oMath xmlns:m="http://schemas.openxmlformats.org/officeDocument/2006/math"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oMath>
                          </a14:m>
                          <a:r>
                            <a:rPr lang="en-US" b="1" dirty="0"/>
                            <a:t>) in kg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2487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Value per weight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1.3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27193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7976ED8-8F12-EE03-0FFE-48F934790A0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55600" y="1289161"/>
              <a:ext cx="11480800" cy="2560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35100">
                      <a:extLst>
                        <a:ext uri="{9D8B030D-6E8A-4147-A177-3AD203B41FA5}">
                          <a16:colId xmlns:a16="http://schemas.microsoft.com/office/drawing/2014/main" val="3298734071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988405226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727419636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1461382542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1985251059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240712947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3382608529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4022553428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Item 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Smartwatch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Camera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Laptop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Bluetooth Speakers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Wireless Earphones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Phone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Charger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3247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85" t="-103922" r="-701770" b="-2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18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229732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85" t="-208000" r="-701770" b="-1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24879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Value per weight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1.3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27193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6D4F625-E865-D2BA-9807-A186826CCB4B}"/>
                  </a:ext>
                </a:extLst>
              </p:cNvPr>
              <p:cNvSpPr txBox="1"/>
              <p:nvPr/>
            </p:nvSpPr>
            <p:spPr>
              <a:xfrm>
                <a:off x="3251200" y="4615476"/>
                <a:ext cx="2692400" cy="986552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PH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6D4F625-E865-D2BA-9807-A186826CC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200" y="4615476"/>
                <a:ext cx="2692400" cy="986552"/>
              </a:xfrm>
              <a:prstGeom prst="rect">
                <a:avLst/>
              </a:prstGeom>
              <a:blipFill>
                <a:blip r:embed="rId5"/>
                <a:stretch>
                  <a:fillRect l="-24537" t="-123171" b="-171951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7153E0-2E4E-5E3C-37E1-36C4FCDD7735}"/>
                  </a:ext>
                </a:extLst>
              </p:cNvPr>
              <p:cNvSpPr txBox="1"/>
              <p:nvPr/>
            </p:nvSpPr>
            <p:spPr>
              <a:xfrm>
                <a:off x="7061200" y="4615476"/>
                <a:ext cx="2616199" cy="986552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PH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7153E0-2E4E-5E3C-37E1-36C4FCDD7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1200" y="4615476"/>
                <a:ext cx="2616199" cy="986552"/>
              </a:xfrm>
              <a:prstGeom prst="rect">
                <a:avLst/>
              </a:prstGeom>
              <a:blipFill>
                <a:blip r:embed="rId6"/>
                <a:stretch>
                  <a:fillRect l="-476" t="-123171" b="-171951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5C328E1-1EF1-0CB0-5F59-49BC7DC4232B}"/>
              </a:ext>
            </a:extLst>
          </p:cNvPr>
          <p:cNvSpPr txBox="1"/>
          <p:nvPr/>
        </p:nvSpPr>
        <p:spPr>
          <a:xfrm>
            <a:off x="3251200" y="4202328"/>
            <a:ext cx="12276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1800" dirty="0"/>
              <a:t>Constraint:</a:t>
            </a:r>
            <a:endParaRPr lang="en-PH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A64F7D-DE94-2789-DFCB-8AC5FC134568}"/>
              </a:ext>
            </a:extLst>
          </p:cNvPr>
          <p:cNvSpPr txBox="1"/>
          <p:nvPr/>
        </p:nvSpPr>
        <p:spPr>
          <a:xfrm>
            <a:off x="6997700" y="4202328"/>
            <a:ext cx="12276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1800" dirty="0"/>
              <a:t>Objective:</a:t>
            </a:r>
            <a:endParaRPr lang="en-PH" sz="1800" dirty="0"/>
          </a:p>
        </p:txBody>
      </p:sp>
    </p:spTree>
    <p:extLst>
      <p:ext uri="{BB962C8B-B14F-4D97-AF65-F5344CB8AC3E}">
        <p14:creationId xmlns:p14="http://schemas.microsoft.com/office/powerpoint/2010/main" val="3691013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US" sz="5400" b="1" dirty="0"/>
              <a:t>Huffman Coding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F01E5-9DD2-5DD7-64D3-82538770E359}"/>
              </a:ext>
            </a:extLst>
          </p:cNvPr>
          <p:cNvSpPr txBox="1"/>
          <p:nvPr/>
        </p:nvSpPr>
        <p:spPr>
          <a:xfrm>
            <a:off x="525611" y="1738583"/>
            <a:ext cx="1106387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Wingdings" pitchFamily="2" charset="2"/>
              <a:buChar char="§"/>
            </a:pPr>
            <a:r>
              <a:rPr lang="en-PH" sz="2800" dirty="0"/>
              <a:t>Is a technique of compressing data to reduce its size without losing any of the details. </a:t>
            </a:r>
          </a:p>
          <a:p>
            <a:pPr marL="457200" indent="-457200" algn="l">
              <a:buFont typeface="Wingdings" pitchFamily="2" charset="2"/>
              <a:buChar char="§"/>
            </a:pPr>
            <a:endParaRPr lang="en-PH" sz="2800" dirty="0"/>
          </a:p>
          <a:p>
            <a:pPr marL="457200" indent="-457200" algn="l">
              <a:buFont typeface="Wingdings" pitchFamily="2" charset="2"/>
              <a:buChar char="§"/>
            </a:pPr>
            <a:r>
              <a:rPr lang="en-PH" sz="2800" dirty="0"/>
              <a:t>It was first developed by David Huffman.</a:t>
            </a:r>
          </a:p>
          <a:p>
            <a:pPr marL="457200" indent="-457200" algn="l">
              <a:buFont typeface="Wingdings" pitchFamily="2" charset="2"/>
              <a:buChar char="§"/>
            </a:pPr>
            <a:endParaRPr lang="en-PH" sz="2800" dirty="0"/>
          </a:p>
          <a:p>
            <a:pPr marL="457200" indent="-457200" algn="l">
              <a:buFont typeface="Wingdings" pitchFamily="2" charset="2"/>
              <a:buChar char="§"/>
            </a:pPr>
            <a:r>
              <a:rPr lang="en-PH" sz="2800" dirty="0"/>
              <a:t>Huffman Coding is generally useful to compress the data in which there are frequently occurring characters.</a:t>
            </a:r>
          </a:p>
        </p:txBody>
      </p:sp>
    </p:spTree>
    <p:extLst>
      <p:ext uri="{BB962C8B-B14F-4D97-AF65-F5344CB8AC3E}">
        <p14:creationId xmlns:p14="http://schemas.microsoft.com/office/powerpoint/2010/main" val="2618852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US" sz="5400" b="1" dirty="0"/>
              <a:t>How Huffman Coding Works?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F1C2B40-C407-4720-3373-98430F28B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62712"/>
              </p:ext>
            </p:extLst>
          </p:nvPr>
        </p:nvGraphicFramePr>
        <p:xfrm>
          <a:off x="812799" y="2429919"/>
          <a:ext cx="105664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320">
                  <a:extLst>
                    <a:ext uri="{9D8B030D-6E8A-4147-A177-3AD203B41FA5}">
                      <a16:colId xmlns:a16="http://schemas.microsoft.com/office/drawing/2014/main" val="1991204527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743397272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72581653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4164703992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934925385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762555248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1999206243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479968523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733839658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704158853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150976137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4016028202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550671991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1292658696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1313951845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302863919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146146759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500260792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578242166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1189365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858623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77425A4-69E4-5DFA-33F1-6C244D7DB7A9}"/>
              </a:ext>
            </a:extLst>
          </p:cNvPr>
          <p:cNvSpPr txBox="1"/>
          <p:nvPr/>
        </p:nvSpPr>
        <p:spPr>
          <a:xfrm>
            <a:off x="4354151" y="3720254"/>
            <a:ext cx="3483695" cy="55399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PH" sz="3000" dirty="0"/>
              <a:t>Message Length = 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395236-68AF-9436-B745-0731142465AE}"/>
              </a:ext>
            </a:extLst>
          </p:cNvPr>
          <p:cNvSpPr txBox="1"/>
          <p:nvPr/>
        </p:nvSpPr>
        <p:spPr>
          <a:xfrm>
            <a:off x="3659885" y="4534582"/>
            <a:ext cx="4872228" cy="101566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PH" sz="3000" dirty="0"/>
              <a:t>In ASCII code, each letter has an 8-bit representation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33769F-47F2-8D44-A0BA-0E35F46CF8D4}"/>
              </a:ext>
            </a:extLst>
          </p:cNvPr>
          <p:cNvSpPr txBox="1"/>
          <p:nvPr/>
        </p:nvSpPr>
        <p:spPr>
          <a:xfrm>
            <a:off x="812799" y="1661965"/>
            <a:ext cx="69157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Suppose the string below is to be sent over a network.</a:t>
            </a:r>
          </a:p>
        </p:txBody>
      </p:sp>
    </p:spTree>
    <p:extLst>
      <p:ext uri="{BB962C8B-B14F-4D97-AF65-F5344CB8AC3E}">
        <p14:creationId xmlns:p14="http://schemas.microsoft.com/office/powerpoint/2010/main" val="3152927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US" sz="5400" b="1" dirty="0"/>
              <a:t>Huffman Coding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CA1E434-5522-23A8-AD81-036D4777C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404138"/>
              </p:ext>
            </p:extLst>
          </p:nvPr>
        </p:nvGraphicFramePr>
        <p:xfrm>
          <a:off x="2032000" y="2497666"/>
          <a:ext cx="8127999" cy="1645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400372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491209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07912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773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01000001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336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01000010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857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526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US" sz="5400" b="1" dirty="0"/>
              <a:t>Huffman Coding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F1C2B40-C407-4720-3373-98430F28BD32}"/>
              </a:ext>
            </a:extLst>
          </p:cNvPr>
          <p:cNvGraphicFramePr>
            <a:graphicFrameLocks noGrp="1"/>
          </p:cNvGraphicFramePr>
          <p:nvPr/>
        </p:nvGraphicFramePr>
        <p:xfrm>
          <a:off x="812799" y="2429919"/>
          <a:ext cx="105664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320">
                  <a:extLst>
                    <a:ext uri="{9D8B030D-6E8A-4147-A177-3AD203B41FA5}">
                      <a16:colId xmlns:a16="http://schemas.microsoft.com/office/drawing/2014/main" val="1991204527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743397272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72581653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4164703992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934925385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762555248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1999206243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479968523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733839658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704158853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150976137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4016028202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550671991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1292658696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1313951845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302863919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146146759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500260792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578242166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1189365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858623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77425A4-69E4-5DFA-33F1-6C244D7DB7A9}"/>
              </a:ext>
            </a:extLst>
          </p:cNvPr>
          <p:cNvSpPr txBox="1"/>
          <p:nvPr/>
        </p:nvSpPr>
        <p:spPr>
          <a:xfrm>
            <a:off x="812799" y="3670193"/>
            <a:ext cx="3483695" cy="55399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PH" sz="3000" dirty="0"/>
              <a:t>Message Length = 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395236-68AF-9436-B745-0731142465AE}"/>
              </a:ext>
            </a:extLst>
          </p:cNvPr>
          <p:cNvSpPr txBox="1"/>
          <p:nvPr/>
        </p:nvSpPr>
        <p:spPr>
          <a:xfrm>
            <a:off x="812799" y="4538477"/>
            <a:ext cx="4872228" cy="1015663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PH" sz="3000" dirty="0"/>
              <a:t>In ASCII code, each letter has an 8-bit representation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29A98-A992-907C-70F2-D4BC09A7924D}"/>
                  </a:ext>
                </a:extLst>
              </p:cNvPr>
              <p:cNvSpPr txBox="1"/>
              <p:nvPr/>
            </p:nvSpPr>
            <p:spPr>
              <a:xfrm>
                <a:off x="6189134" y="3670193"/>
                <a:ext cx="5545666" cy="1015663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:r>
                  <a:rPr lang="en-GB" sz="3000" b="0" dirty="0"/>
                  <a:t>Thus, a of </a:t>
                </a:r>
                <a14:m>
                  <m:oMath xmlns:m="http://schemas.openxmlformats.org/officeDocument/2006/math">
                    <m:r>
                      <a:rPr lang="en-GB" sz="3000" b="0" i="1" smtClean="0">
                        <a:latin typeface="Cambria Math" panose="02040503050406030204" pitchFamily="18" charset="0"/>
                      </a:rPr>
                      <m:t>8 × 2=160 </m:t>
                    </m:r>
                    <m:r>
                      <a:rPr lang="en-GB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𝑏𝑖𝑡𝑠</m:t>
                    </m:r>
                  </m:oMath>
                </a14:m>
                <a:r>
                  <a:rPr lang="en-PH" sz="3000" dirty="0"/>
                  <a:t> are required to send this string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29A98-A992-907C-70F2-D4BC09A79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9134" y="3670193"/>
                <a:ext cx="5545666" cy="1015663"/>
              </a:xfrm>
              <a:prstGeom prst="rect">
                <a:avLst/>
              </a:prstGeom>
              <a:blipFill>
                <a:blip r:embed="rId4"/>
                <a:stretch>
                  <a:fillRect l="-2183" t="-5202" b="-15607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9220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US" sz="5400" b="1" dirty="0"/>
              <a:t>Huffman Coding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CA1E434-5522-23A8-AD81-036D4777C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844145"/>
              </p:ext>
            </p:extLst>
          </p:nvPr>
        </p:nvGraphicFramePr>
        <p:xfrm>
          <a:off x="2032000" y="2497666"/>
          <a:ext cx="8127999" cy="3291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400372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491209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07912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773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336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85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479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118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58313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17AD226-2106-897E-F973-7BEF0BE08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353868"/>
              </p:ext>
            </p:extLst>
          </p:nvPr>
        </p:nvGraphicFramePr>
        <p:xfrm>
          <a:off x="905932" y="1446591"/>
          <a:ext cx="105664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320">
                  <a:extLst>
                    <a:ext uri="{9D8B030D-6E8A-4147-A177-3AD203B41FA5}">
                      <a16:colId xmlns:a16="http://schemas.microsoft.com/office/drawing/2014/main" val="1991204527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743397272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72581653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4164703992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934925385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762555248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1999206243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479968523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733839658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704158853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150976137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4016028202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550671991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1292658696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1313951845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302863919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146146759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500260792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578242166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1189365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8586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941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8033" y="497150"/>
            <a:ext cx="1061429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Compress String using Huffman Coding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CA1E434-5522-23A8-AD81-036D4777C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966796"/>
              </p:ext>
            </p:extLst>
          </p:nvPr>
        </p:nvGraphicFramePr>
        <p:xfrm>
          <a:off x="905932" y="2497666"/>
          <a:ext cx="8127999" cy="3291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400372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491209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07912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773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336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85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479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118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58313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17AD226-2106-897E-F973-7BEF0BE088BA}"/>
              </a:ext>
            </a:extLst>
          </p:cNvPr>
          <p:cNvGraphicFramePr>
            <a:graphicFrameLocks noGrp="1"/>
          </p:cNvGraphicFramePr>
          <p:nvPr/>
        </p:nvGraphicFramePr>
        <p:xfrm>
          <a:off x="905932" y="1446591"/>
          <a:ext cx="105664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320">
                  <a:extLst>
                    <a:ext uri="{9D8B030D-6E8A-4147-A177-3AD203B41FA5}">
                      <a16:colId xmlns:a16="http://schemas.microsoft.com/office/drawing/2014/main" val="1991204527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743397272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72581653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4164703992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934925385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762555248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1999206243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479968523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733839658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704158853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150976137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4016028202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550671991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1292658696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1313951845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302863919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146146759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500260792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578242166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1189365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858623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55FED7-05D5-BCE9-136D-3EF0E7B25BAC}"/>
                  </a:ext>
                </a:extLst>
              </p:cNvPr>
              <p:cNvSpPr txBox="1"/>
              <p:nvPr/>
            </p:nvSpPr>
            <p:spPr>
              <a:xfrm>
                <a:off x="9211734" y="2497666"/>
                <a:ext cx="2844799" cy="1917704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i="1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GB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000" i="1">
                          <a:latin typeface="Cambria Math" panose="02040503050406030204" pitchFamily="18" charset="0"/>
                        </a:rPr>
                        <m:t>𝑏𝑖𝑡𝑠</m:t>
                      </m:r>
                      <m:r>
                        <a:rPr lang="en-GB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000" i="1">
                          <a:latin typeface="Cambria Math" panose="02040503050406030204" pitchFamily="18" charset="0"/>
                        </a:rPr>
                        <m:t>𝑜𝑓</m:t>
                      </m:r>
                    </m:oMath>
                  </m:oMathPara>
                </a14:m>
                <a:endParaRPr lang="en-GB" sz="3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000" i="1">
                          <a:latin typeface="Cambria Math" panose="02040503050406030204" pitchFamily="18" charset="0"/>
                        </a:rPr>
                        <m:t>𝑚𝑒𝑠𝑠𝑎𝑔𝑒</m:t>
                      </m:r>
                      <m:r>
                        <a:rPr lang="en-GB" sz="3000" i="1">
                          <a:latin typeface="Cambria Math" panose="02040503050406030204" pitchFamily="18" charset="0"/>
                        </a:rPr>
                        <m:t>=20 × 3=60 </m:t>
                      </m:r>
                      <m:r>
                        <a:rPr lang="en-GB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𝑏𝑖𝑡𝑠</m:t>
                      </m:r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55FED7-05D5-BCE9-136D-3EF0E7B25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1734" y="2497666"/>
                <a:ext cx="2844799" cy="1917704"/>
              </a:xfrm>
              <a:prstGeom prst="rect">
                <a:avLst/>
              </a:prstGeom>
              <a:blipFill>
                <a:blip r:embed="rId4"/>
                <a:stretch>
                  <a:fillRect b="-5844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43646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5932" y="497150"/>
            <a:ext cx="10818430" cy="718459"/>
          </a:xfrm>
        </p:spPr>
        <p:txBody>
          <a:bodyPr>
            <a:noAutofit/>
          </a:bodyPr>
          <a:lstStyle/>
          <a:p>
            <a:r>
              <a:rPr lang="en-US" sz="5400" b="1" dirty="0"/>
              <a:t>Compress String using Huffman Coding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CA1E434-5522-23A8-AD81-036D4777C17A}"/>
              </a:ext>
            </a:extLst>
          </p:cNvPr>
          <p:cNvGraphicFramePr>
            <a:graphicFrameLocks noGrp="1"/>
          </p:cNvGraphicFramePr>
          <p:nvPr/>
        </p:nvGraphicFramePr>
        <p:xfrm>
          <a:off x="905932" y="2497666"/>
          <a:ext cx="8127999" cy="3291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400372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491209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07912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773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336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85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479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118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58313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17AD226-2106-897E-F973-7BEF0BE088BA}"/>
              </a:ext>
            </a:extLst>
          </p:cNvPr>
          <p:cNvGraphicFramePr>
            <a:graphicFrameLocks noGrp="1"/>
          </p:cNvGraphicFramePr>
          <p:nvPr/>
        </p:nvGraphicFramePr>
        <p:xfrm>
          <a:off x="905932" y="1446591"/>
          <a:ext cx="105664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320">
                  <a:extLst>
                    <a:ext uri="{9D8B030D-6E8A-4147-A177-3AD203B41FA5}">
                      <a16:colId xmlns:a16="http://schemas.microsoft.com/office/drawing/2014/main" val="1991204527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743397272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72581653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4164703992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934925385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762555248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1999206243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479968523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733839658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704158853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150976137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4016028202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550671991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1292658696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1313951845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302863919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146146759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500260792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578242166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1189365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858623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55FED7-05D5-BCE9-136D-3EF0E7B25BAC}"/>
                  </a:ext>
                </a:extLst>
              </p:cNvPr>
              <p:cNvSpPr txBox="1"/>
              <p:nvPr/>
            </p:nvSpPr>
            <p:spPr>
              <a:xfrm>
                <a:off x="9211734" y="2497666"/>
                <a:ext cx="2844799" cy="1561133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𝑏𝑖𝑡𝑠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</m:oMath>
                  </m:oMathPara>
                </a14:m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𝑐h𝑎𝑟𝑎𝑐𝑡𝑒𝑟𝑠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𝑡𝑎𝑏𝑙𝑒</m:t>
                      </m:r>
                    </m:oMath>
                  </m:oMathPara>
                </a14:m>
                <a:endParaRPr lang="en-PH" sz="2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5 × 8=40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𝑏𝑖𝑡𝑠</m:t>
                      </m:r>
                    </m:oMath>
                  </m:oMathPara>
                </a14:m>
                <a:endParaRPr lang="en-PH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55FED7-05D5-BCE9-136D-3EF0E7B25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1734" y="2497666"/>
                <a:ext cx="2844799" cy="15611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6DB50C-ECE3-3AF1-A3F2-E566D16C9D59}"/>
                  </a:ext>
                </a:extLst>
              </p:cNvPr>
              <p:cNvSpPr txBox="1"/>
              <p:nvPr/>
            </p:nvSpPr>
            <p:spPr>
              <a:xfrm>
                <a:off x="9245600" y="4318603"/>
                <a:ext cx="2844799" cy="1561133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𝑏𝑖𝑡𝑠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</m:oMath>
                  </m:oMathPara>
                </a14:m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𝑐𝑜𝑑𝑒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𝑡𝑎𝑏𝑙𝑒</m:t>
                      </m:r>
                    </m:oMath>
                  </m:oMathPara>
                </a14:m>
                <a:endParaRPr lang="en-PH" sz="2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3 × 5=15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𝑏𝑖𝑡𝑠</m:t>
                      </m:r>
                    </m:oMath>
                  </m:oMathPara>
                </a14:m>
                <a:endParaRPr lang="en-PH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6DB50C-ECE3-3AF1-A3F2-E566D16C9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5600" y="4318603"/>
                <a:ext cx="2844799" cy="15611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34826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5932" y="497150"/>
            <a:ext cx="10818430" cy="718459"/>
          </a:xfrm>
        </p:spPr>
        <p:txBody>
          <a:bodyPr>
            <a:noAutofit/>
          </a:bodyPr>
          <a:lstStyle/>
          <a:p>
            <a:r>
              <a:rPr lang="en-US" sz="5400" b="1" dirty="0"/>
              <a:t>Compress String using Huffman Coding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17AD226-2106-897E-F973-7BEF0BE08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472222"/>
              </p:ext>
            </p:extLst>
          </p:nvPr>
        </p:nvGraphicFramePr>
        <p:xfrm>
          <a:off x="905932" y="1446591"/>
          <a:ext cx="10566400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320">
                  <a:extLst>
                    <a:ext uri="{9D8B030D-6E8A-4147-A177-3AD203B41FA5}">
                      <a16:colId xmlns:a16="http://schemas.microsoft.com/office/drawing/2014/main" val="1991204527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743397272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72581653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4164703992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934925385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762555248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1999206243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479968523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733839658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704158853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150976137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4016028202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550671991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1292658696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1313951845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302863919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146146759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500260792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578242166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1189365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858623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06CF6C1-5A67-A01A-8E71-E02C85188919}"/>
                  </a:ext>
                </a:extLst>
              </p:cNvPr>
              <p:cNvSpPr txBox="1"/>
              <p:nvPr/>
            </p:nvSpPr>
            <p:spPr>
              <a:xfrm>
                <a:off x="3450633" y="2563720"/>
                <a:ext cx="977332" cy="461665"/>
              </a:xfrm>
              <a:prstGeom prst="rect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06CF6C1-5A67-A01A-8E71-E02C85188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633" y="2563720"/>
                <a:ext cx="97733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FE08A0E-4F53-CFC3-9731-C6509D709BA6}"/>
                  </a:ext>
                </a:extLst>
              </p:cNvPr>
              <p:cNvSpPr txBox="1"/>
              <p:nvPr/>
            </p:nvSpPr>
            <p:spPr>
              <a:xfrm>
                <a:off x="4744755" y="2563720"/>
                <a:ext cx="977332" cy="461665"/>
              </a:xfrm>
              <a:prstGeom prst="rect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FE08A0E-4F53-CFC3-9731-C6509D709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755" y="2563720"/>
                <a:ext cx="97733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BA1A7B9-8D41-7106-CE52-C48C46879115}"/>
                  </a:ext>
                </a:extLst>
              </p:cNvPr>
              <p:cNvSpPr txBox="1"/>
              <p:nvPr/>
            </p:nvSpPr>
            <p:spPr>
              <a:xfrm>
                <a:off x="5966420" y="2563720"/>
                <a:ext cx="977332" cy="461665"/>
              </a:xfrm>
              <a:prstGeom prst="rect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BA1A7B9-8D41-7106-CE52-C48C46879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420" y="2563720"/>
                <a:ext cx="977332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CC04DF0-7A58-B8C8-31B4-CB34ED1B26C3}"/>
                  </a:ext>
                </a:extLst>
              </p:cNvPr>
              <p:cNvSpPr txBox="1"/>
              <p:nvPr/>
            </p:nvSpPr>
            <p:spPr>
              <a:xfrm>
                <a:off x="7260542" y="2563720"/>
                <a:ext cx="977332" cy="461665"/>
              </a:xfrm>
              <a:prstGeom prst="rect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CC04DF0-7A58-B8C8-31B4-CB34ED1B2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0542" y="2563720"/>
                <a:ext cx="97733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9037443-9793-9132-F402-13A8DD153499}"/>
                  </a:ext>
                </a:extLst>
              </p:cNvPr>
              <p:cNvSpPr txBox="1"/>
              <p:nvPr/>
            </p:nvSpPr>
            <p:spPr>
              <a:xfrm>
                <a:off x="8549823" y="2563720"/>
                <a:ext cx="977332" cy="461665"/>
              </a:xfrm>
              <a:prstGeom prst="rect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9037443-9793-9132-F402-13A8DD153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9823" y="2563720"/>
                <a:ext cx="977332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611DFE3D-2382-AA8C-33EA-3C1875D6CBC4}"/>
              </a:ext>
            </a:extLst>
          </p:cNvPr>
          <p:cNvSpPr txBox="1"/>
          <p:nvPr/>
        </p:nvSpPr>
        <p:spPr>
          <a:xfrm>
            <a:off x="3450633" y="2080189"/>
            <a:ext cx="977332" cy="461665"/>
          </a:xfrm>
          <a:prstGeom prst="rect">
            <a:avLst/>
          </a:prstGeom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D39F67-AB80-8907-C867-8970CB70B36B}"/>
              </a:ext>
            </a:extLst>
          </p:cNvPr>
          <p:cNvSpPr txBox="1"/>
          <p:nvPr/>
        </p:nvSpPr>
        <p:spPr>
          <a:xfrm>
            <a:off x="4744755" y="2079405"/>
            <a:ext cx="977332" cy="461665"/>
          </a:xfrm>
          <a:prstGeom prst="rect">
            <a:avLst/>
          </a:prstGeom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2F25FF-3769-5A24-1B05-4A69E185A14E}"/>
              </a:ext>
            </a:extLst>
          </p:cNvPr>
          <p:cNvSpPr txBox="1"/>
          <p:nvPr/>
        </p:nvSpPr>
        <p:spPr>
          <a:xfrm>
            <a:off x="5966420" y="2079405"/>
            <a:ext cx="977332" cy="461665"/>
          </a:xfrm>
          <a:prstGeom prst="rect">
            <a:avLst/>
          </a:prstGeom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2A7D14-CFE6-AB5F-AB75-ABEF5B026A0C}"/>
              </a:ext>
            </a:extLst>
          </p:cNvPr>
          <p:cNvSpPr txBox="1"/>
          <p:nvPr/>
        </p:nvSpPr>
        <p:spPr>
          <a:xfrm>
            <a:off x="7260542" y="2079405"/>
            <a:ext cx="977332" cy="461665"/>
          </a:xfrm>
          <a:prstGeom prst="rect">
            <a:avLst/>
          </a:prstGeom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032358A-D628-DBA2-17B7-68315815AE2E}"/>
              </a:ext>
            </a:extLst>
          </p:cNvPr>
          <p:cNvSpPr txBox="1"/>
          <p:nvPr/>
        </p:nvSpPr>
        <p:spPr>
          <a:xfrm>
            <a:off x="8549823" y="2079404"/>
            <a:ext cx="977332" cy="461665"/>
          </a:xfrm>
          <a:prstGeom prst="rect">
            <a:avLst/>
          </a:prstGeom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C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0B9D5B57-B93C-E137-14E2-47A21B1E3920}"/>
              </a:ext>
            </a:extLst>
          </p:cNvPr>
          <p:cNvGrpSpPr/>
          <p:nvPr/>
        </p:nvGrpSpPr>
        <p:grpSpPr>
          <a:xfrm>
            <a:off x="3939299" y="3025385"/>
            <a:ext cx="1294122" cy="786159"/>
            <a:chOff x="3939299" y="3025385"/>
            <a:chExt cx="1294122" cy="786159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1CCE27A-4279-9260-E946-07188957C262}"/>
                </a:ext>
              </a:extLst>
            </p:cNvPr>
            <p:cNvCxnSpPr>
              <a:cxnSpLocks/>
              <a:stCxn id="39" idx="1"/>
              <a:endCxn id="22" idx="2"/>
            </p:cNvCxnSpPr>
            <p:nvPr/>
          </p:nvCxnSpPr>
          <p:spPr>
            <a:xfrm flipH="1" flipV="1">
              <a:off x="3939299" y="3025385"/>
              <a:ext cx="546898" cy="39210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6476E0F-66DA-3BDA-0A79-F5966F532DC8}"/>
                </a:ext>
              </a:extLst>
            </p:cNvPr>
            <p:cNvSpPr/>
            <p:nvPr/>
          </p:nvSpPr>
          <p:spPr>
            <a:xfrm>
              <a:off x="4410467" y="3349879"/>
              <a:ext cx="517115" cy="4616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5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C61E1D0-0BF5-56A0-1B70-22B014A35033}"/>
                </a:ext>
              </a:extLst>
            </p:cNvPr>
            <p:cNvCxnSpPr>
              <a:cxnSpLocks/>
              <a:stCxn id="39" idx="7"/>
              <a:endCxn id="29" idx="2"/>
            </p:cNvCxnSpPr>
            <p:nvPr/>
          </p:nvCxnSpPr>
          <p:spPr>
            <a:xfrm flipV="1">
              <a:off x="4851852" y="3025385"/>
              <a:ext cx="381569" cy="39210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00F9095-AB9D-62CA-6DC8-2C37DCEDC099}"/>
              </a:ext>
            </a:extLst>
          </p:cNvPr>
          <p:cNvGrpSpPr/>
          <p:nvPr/>
        </p:nvGrpSpPr>
        <p:grpSpPr>
          <a:xfrm>
            <a:off x="5759372" y="3792812"/>
            <a:ext cx="2469680" cy="2059340"/>
            <a:chOff x="5759372" y="3792812"/>
            <a:chExt cx="2469680" cy="2059340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B988E2A-FBE8-4C26-67C5-9EB912694D36}"/>
                </a:ext>
              </a:extLst>
            </p:cNvPr>
            <p:cNvSpPr/>
            <p:nvPr/>
          </p:nvSpPr>
          <p:spPr>
            <a:xfrm>
              <a:off x="6455086" y="5390487"/>
              <a:ext cx="517115" cy="4616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20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8B46998-DFE4-9884-8693-CB13D55AC0BF}"/>
                </a:ext>
              </a:extLst>
            </p:cNvPr>
            <p:cNvCxnSpPr>
              <a:cxnSpLocks/>
              <a:stCxn id="60" idx="1"/>
              <a:endCxn id="46" idx="5"/>
            </p:cNvCxnSpPr>
            <p:nvPr/>
          </p:nvCxnSpPr>
          <p:spPr>
            <a:xfrm flipH="1" flipV="1">
              <a:off x="5759372" y="4710905"/>
              <a:ext cx="771444" cy="74719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092762F-21B1-A0D0-29BD-B32D6372A838}"/>
                </a:ext>
              </a:extLst>
            </p:cNvPr>
            <p:cNvCxnSpPr>
              <a:cxnSpLocks/>
              <a:stCxn id="50" idx="3"/>
              <a:endCxn id="60" idx="7"/>
            </p:cNvCxnSpPr>
            <p:nvPr/>
          </p:nvCxnSpPr>
          <p:spPr>
            <a:xfrm flipH="1">
              <a:off x="6896471" y="3792812"/>
              <a:ext cx="1332581" cy="166528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086ADCC-7B80-578E-7C81-F7EBE5A9BE82}"/>
              </a:ext>
            </a:extLst>
          </p:cNvPr>
          <p:cNvGrpSpPr/>
          <p:nvPr/>
        </p:nvGrpSpPr>
        <p:grpSpPr>
          <a:xfrm>
            <a:off x="7749208" y="3025385"/>
            <a:ext cx="1289281" cy="835036"/>
            <a:chOff x="7749208" y="3025385"/>
            <a:chExt cx="1289281" cy="835036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E7CBD65-64AF-84DC-9DE7-6CF8E63E7723}"/>
                </a:ext>
              </a:extLst>
            </p:cNvPr>
            <p:cNvSpPr/>
            <p:nvPr/>
          </p:nvSpPr>
          <p:spPr>
            <a:xfrm>
              <a:off x="8153322" y="3398756"/>
              <a:ext cx="517115" cy="4616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200" dirty="0"/>
                <a:t>11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4E620F0-4A24-C694-01A6-5CA0466F1B32}"/>
                </a:ext>
              </a:extLst>
            </p:cNvPr>
            <p:cNvCxnSpPr>
              <a:cxnSpLocks/>
              <a:stCxn id="50" idx="7"/>
              <a:endCxn id="32" idx="2"/>
            </p:cNvCxnSpPr>
            <p:nvPr/>
          </p:nvCxnSpPr>
          <p:spPr>
            <a:xfrm flipV="1">
              <a:off x="8594707" y="3025385"/>
              <a:ext cx="443782" cy="4409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3F92C1B-C4BF-1028-6F73-69D99EA5FC80}"/>
                </a:ext>
              </a:extLst>
            </p:cNvPr>
            <p:cNvCxnSpPr>
              <a:cxnSpLocks/>
              <a:stCxn id="50" idx="1"/>
              <a:endCxn id="31" idx="2"/>
            </p:cNvCxnSpPr>
            <p:nvPr/>
          </p:nvCxnSpPr>
          <p:spPr>
            <a:xfrm flipH="1" flipV="1">
              <a:off x="7749208" y="3025385"/>
              <a:ext cx="479844" cy="4409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65CED2C-5C8F-D562-3D4F-394C9CBE393B}"/>
              </a:ext>
            </a:extLst>
          </p:cNvPr>
          <p:cNvGrpSpPr/>
          <p:nvPr/>
        </p:nvGrpSpPr>
        <p:grpSpPr>
          <a:xfrm>
            <a:off x="4851852" y="3025385"/>
            <a:ext cx="1603234" cy="1753129"/>
            <a:chOff x="4851852" y="3025385"/>
            <a:chExt cx="1603234" cy="1753129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4511FF6-17C8-0C1E-E819-167757D0118E}"/>
                </a:ext>
              </a:extLst>
            </p:cNvPr>
            <p:cNvSpPr/>
            <p:nvPr/>
          </p:nvSpPr>
          <p:spPr>
            <a:xfrm>
              <a:off x="5317987" y="4316849"/>
              <a:ext cx="517115" cy="4616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9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6B9C885-2557-FAD4-AF14-7510907E999C}"/>
                </a:ext>
              </a:extLst>
            </p:cNvPr>
            <p:cNvCxnSpPr>
              <a:cxnSpLocks/>
              <a:stCxn id="46" idx="1"/>
              <a:endCxn id="39" idx="5"/>
            </p:cNvCxnSpPr>
            <p:nvPr/>
          </p:nvCxnSpPr>
          <p:spPr>
            <a:xfrm flipH="1" flipV="1">
              <a:off x="4851852" y="3743935"/>
              <a:ext cx="541865" cy="64052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38BEDFE-4016-6198-553B-978A0E749C03}"/>
                </a:ext>
              </a:extLst>
            </p:cNvPr>
            <p:cNvCxnSpPr>
              <a:cxnSpLocks/>
              <a:stCxn id="46" idx="7"/>
              <a:endCxn id="30" idx="2"/>
            </p:cNvCxnSpPr>
            <p:nvPr/>
          </p:nvCxnSpPr>
          <p:spPr>
            <a:xfrm flipV="1">
              <a:off x="5759372" y="3025385"/>
              <a:ext cx="695714" cy="13590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A17A112-AAC2-E717-AA9E-DC8649A54EBB}"/>
              </a:ext>
            </a:extLst>
          </p:cNvPr>
          <p:cNvGrpSpPr/>
          <p:nvPr/>
        </p:nvGrpSpPr>
        <p:grpSpPr>
          <a:xfrm>
            <a:off x="3952919" y="3174274"/>
            <a:ext cx="5165365" cy="2213266"/>
            <a:chOff x="3952919" y="3174274"/>
            <a:chExt cx="5165365" cy="221326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B37DC1B-8437-64D2-2740-10A7A5F7A8D0}"/>
                </a:ext>
              </a:extLst>
            </p:cNvPr>
            <p:cNvSpPr txBox="1"/>
            <p:nvPr/>
          </p:nvSpPr>
          <p:spPr>
            <a:xfrm flipH="1">
              <a:off x="4861434" y="4015126"/>
              <a:ext cx="244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/>
                <a:t>0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18C81A6-2338-01A3-BA78-10F1D6C78AEE}"/>
                </a:ext>
              </a:extLst>
            </p:cNvPr>
            <p:cNvSpPr txBox="1"/>
            <p:nvPr/>
          </p:nvSpPr>
          <p:spPr>
            <a:xfrm>
              <a:off x="5875682" y="50182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dirty="0"/>
                <a:t>0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4130910-E711-F4AF-DF43-3AFFBF30346A}"/>
                </a:ext>
              </a:extLst>
            </p:cNvPr>
            <p:cNvSpPr txBox="1"/>
            <p:nvPr/>
          </p:nvSpPr>
          <p:spPr>
            <a:xfrm>
              <a:off x="3952919" y="31742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dirty="0"/>
                <a:t>0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BE50834-489F-B5F0-76F3-6CBB575F2EBD}"/>
                </a:ext>
              </a:extLst>
            </p:cNvPr>
            <p:cNvSpPr txBox="1"/>
            <p:nvPr/>
          </p:nvSpPr>
          <p:spPr>
            <a:xfrm>
              <a:off x="5105020" y="31742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dirty="0"/>
                <a:t>1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61AA37E-C137-C7D2-79A0-9C7B4183A75E}"/>
                </a:ext>
              </a:extLst>
            </p:cNvPr>
            <p:cNvSpPr txBox="1"/>
            <p:nvPr/>
          </p:nvSpPr>
          <p:spPr>
            <a:xfrm>
              <a:off x="8816598" y="31742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dirty="0"/>
                <a:t>1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E9CF34F-5EEB-1ACF-9402-DF93FD7A9644}"/>
                </a:ext>
              </a:extLst>
            </p:cNvPr>
            <p:cNvSpPr txBox="1"/>
            <p:nvPr/>
          </p:nvSpPr>
          <p:spPr>
            <a:xfrm>
              <a:off x="7842927" y="449973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dirty="0"/>
                <a:t>1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29D9212-218D-106B-CDCC-31636FB29033}"/>
                </a:ext>
              </a:extLst>
            </p:cNvPr>
            <p:cNvSpPr txBox="1"/>
            <p:nvPr/>
          </p:nvSpPr>
          <p:spPr>
            <a:xfrm>
              <a:off x="7598365" y="31742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dirty="0"/>
                <a:t>0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6A2CE44-10EA-ABE2-8FA3-244F2F11B02A}"/>
                </a:ext>
              </a:extLst>
            </p:cNvPr>
            <p:cNvSpPr txBox="1"/>
            <p:nvPr/>
          </p:nvSpPr>
          <p:spPr>
            <a:xfrm>
              <a:off x="6175842" y="370180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9473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5932" y="497150"/>
            <a:ext cx="10818430" cy="718459"/>
          </a:xfrm>
        </p:spPr>
        <p:txBody>
          <a:bodyPr>
            <a:noAutofit/>
          </a:bodyPr>
          <a:lstStyle/>
          <a:p>
            <a:r>
              <a:rPr lang="en-US" sz="5400" b="1" dirty="0"/>
              <a:t>Compress String using Huffman Coding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973353E-99C5-9296-E036-22C75A2CB819}"/>
              </a:ext>
            </a:extLst>
          </p:cNvPr>
          <p:cNvGrpSpPr/>
          <p:nvPr/>
        </p:nvGrpSpPr>
        <p:grpSpPr>
          <a:xfrm>
            <a:off x="383583" y="1615854"/>
            <a:ext cx="6076522" cy="3772748"/>
            <a:chOff x="3450633" y="2079404"/>
            <a:chExt cx="6076522" cy="377274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06CF6C1-5A67-A01A-8E71-E02C85188919}"/>
                    </a:ext>
                  </a:extLst>
                </p:cNvPr>
                <p:cNvSpPr txBox="1"/>
                <p:nvPr/>
              </p:nvSpPr>
              <p:spPr>
                <a:xfrm>
                  <a:off x="3450633" y="2563720"/>
                  <a:ext cx="977332" cy="461665"/>
                </a:xfrm>
                <a:prstGeom prst="rect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PH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06CF6C1-5A67-A01A-8E71-E02C851889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0633" y="2563720"/>
                  <a:ext cx="977332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FE08A0E-4F53-CFC3-9731-C6509D709BA6}"/>
                    </a:ext>
                  </a:extLst>
                </p:cNvPr>
                <p:cNvSpPr txBox="1"/>
                <p:nvPr/>
              </p:nvSpPr>
              <p:spPr>
                <a:xfrm>
                  <a:off x="4744755" y="2563720"/>
                  <a:ext cx="977332" cy="461665"/>
                </a:xfrm>
                <a:prstGeom prst="rect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PH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FE08A0E-4F53-CFC3-9731-C6509D709B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4755" y="2563720"/>
                  <a:ext cx="977332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BA1A7B9-8D41-7106-CE52-C48C46879115}"/>
                    </a:ext>
                  </a:extLst>
                </p:cNvPr>
                <p:cNvSpPr txBox="1"/>
                <p:nvPr/>
              </p:nvSpPr>
              <p:spPr>
                <a:xfrm>
                  <a:off x="5966420" y="2563720"/>
                  <a:ext cx="977332" cy="461665"/>
                </a:xfrm>
                <a:prstGeom prst="rect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BA1A7B9-8D41-7106-CE52-C48C468791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6420" y="2563720"/>
                  <a:ext cx="977332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CC04DF0-7A58-B8C8-31B4-CB34ED1B26C3}"/>
                    </a:ext>
                  </a:extLst>
                </p:cNvPr>
                <p:cNvSpPr txBox="1"/>
                <p:nvPr/>
              </p:nvSpPr>
              <p:spPr>
                <a:xfrm>
                  <a:off x="7260542" y="2563720"/>
                  <a:ext cx="977332" cy="461665"/>
                </a:xfrm>
                <a:prstGeom prst="rect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CC04DF0-7A58-B8C8-31B4-CB34ED1B26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0542" y="2563720"/>
                  <a:ext cx="977332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9037443-9793-9132-F402-13A8DD153499}"/>
                    </a:ext>
                  </a:extLst>
                </p:cNvPr>
                <p:cNvSpPr txBox="1"/>
                <p:nvPr/>
              </p:nvSpPr>
              <p:spPr>
                <a:xfrm>
                  <a:off x="8549823" y="2563720"/>
                  <a:ext cx="977332" cy="461665"/>
                </a:xfrm>
                <a:prstGeom prst="rect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9037443-9793-9132-F402-13A8DD1534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9823" y="2563720"/>
                  <a:ext cx="977332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11DFE3D-2382-AA8C-33EA-3C1875D6CBC4}"/>
                </a:ext>
              </a:extLst>
            </p:cNvPr>
            <p:cNvSpPr txBox="1"/>
            <p:nvPr/>
          </p:nvSpPr>
          <p:spPr>
            <a:xfrm>
              <a:off x="3450633" y="2080189"/>
              <a:ext cx="977332" cy="461665"/>
            </a:xfrm>
            <a:prstGeom prst="rect">
              <a:avLst/>
            </a:prstGeom>
            <a:ln w="381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dirty="0"/>
                <a:t>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FD39F67-AB80-8907-C867-8970CB70B36B}"/>
                </a:ext>
              </a:extLst>
            </p:cNvPr>
            <p:cNvSpPr txBox="1"/>
            <p:nvPr/>
          </p:nvSpPr>
          <p:spPr>
            <a:xfrm>
              <a:off x="4744755" y="2079405"/>
              <a:ext cx="977332" cy="461665"/>
            </a:xfrm>
            <a:prstGeom prst="rect">
              <a:avLst/>
            </a:prstGeom>
            <a:ln w="381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D2F25FF-3769-5A24-1B05-4A69E185A14E}"/>
                </a:ext>
              </a:extLst>
            </p:cNvPr>
            <p:cNvSpPr txBox="1"/>
            <p:nvPr/>
          </p:nvSpPr>
          <p:spPr>
            <a:xfrm>
              <a:off x="5966420" y="2079405"/>
              <a:ext cx="977332" cy="461665"/>
            </a:xfrm>
            <a:prstGeom prst="rect">
              <a:avLst/>
            </a:prstGeom>
            <a:ln w="381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dirty="0"/>
                <a:t>D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52A7D14-CFE6-AB5F-AB75-ABEF5B026A0C}"/>
                </a:ext>
              </a:extLst>
            </p:cNvPr>
            <p:cNvSpPr txBox="1"/>
            <p:nvPr/>
          </p:nvSpPr>
          <p:spPr>
            <a:xfrm>
              <a:off x="7260542" y="2079405"/>
              <a:ext cx="977332" cy="461665"/>
            </a:xfrm>
            <a:prstGeom prst="rect">
              <a:avLst/>
            </a:prstGeom>
            <a:ln w="381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032358A-D628-DBA2-17B7-68315815AE2E}"/>
                </a:ext>
              </a:extLst>
            </p:cNvPr>
            <p:cNvSpPr txBox="1"/>
            <p:nvPr/>
          </p:nvSpPr>
          <p:spPr>
            <a:xfrm>
              <a:off x="8549823" y="2079404"/>
              <a:ext cx="977332" cy="461665"/>
            </a:xfrm>
            <a:prstGeom prst="rect">
              <a:avLst/>
            </a:prstGeom>
            <a:ln w="381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400" dirty="0"/>
                <a:t>C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1CCE27A-4279-9260-E946-07188957C262}"/>
                </a:ext>
              </a:extLst>
            </p:cNvPr>
            <p:cNvCxnSpPr>
              <a:cxnSpLocks/>
              <a:stCxn id="39" idx="1"/>
              <a:endCxn id="22" idx="2"/>
            </p:cNvCxnSpPr>
            <p:nvPr/>
          </p:nvCxnSpPr>
          <p:spPr>
            <a:xfrm flipH="1" flipV="1">
              <a:off x="3939299" y="3025385"/>
              <a:ext cx="546898" cy="39210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6476E0F-66DA-3BDA-0A79-F5966F532DC8}"/>
                </a:ext>
              </a:extLst>
            </p:cNvPr>
            <p:cNvSpPr/>
            <p:nvPr/>
          </p:nvSpPr>
          <p:spPr>
            <a:xfrm>
              <a:off x="4410467" y="3349879"/>
              <a:ext cx="517115" cy="4616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5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C61E1D0-0BF5-56A0-1B70-22B014A35033}"/>
                </a:ext>
              </a:extLst>
            </p:cNvPr>
            <p:cNvCxnSpPr>
              <a:cxnSpLocks/>
              <a:stCxn id="39" idx="7"/>
              <a:endCxn id="29" idx="2"/>
            </p:cNvCxnSpPr>
            <p:nvPr/>
          </p:nvCxnSpPr>
          <p:spPr>
            <a:xfrm flipV="1">
              <a:off x="4851852" y="3025385"/>
              <a:ext cx="381569" cy="39210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B988E2A-FBE8-4C26-67C5-9EB912694D36}"/>
                </a:ext>
              </a:extLst>
            </p:cNvPr>
            <p:cNvSpPr/>
            <p:nvPr/>
          </p:nvSpPr>
          <p:spPr>
            <a:xfrm>
              <a:off x="6455086" y="5390487"/>
              <a:ext cx="517115" cy="4616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dirty="0"/>
                <a:t>20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8B46998-DFE4-9884-8693-CB13D55AC0BF}"/>
                </a:ext>
              </a:extLst>
            </p:cNvPr>
            <p:cNvCxnSpPr>
              <a:cxnSpLocks/>
              <a:stCxn id="60" idx="1"/>
              <a:endCxn id="46" idx="5"/>
            </p:cNvCxnSpPr>
            <p:nvPr/>
          </p:nvCxnSpPr>
          <p:spPr>
            <a:xfrm flipH="1" flipV="1">
              <a:off x="5759372" y="4710905"/>
              <a:ext cx="771444" cy="74719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092762F-21B1-A0D0-29BD-B32D6372A838}"/>
                </a:ext>
              </a:extLst>
            </p:cNvPr>
            <p:cNvCxnSpPr>
              <a:cxnSpLocks/>
              <a:stCxn id="50" idx="3"/>
              <a:endCxn id="60" idx="7"/>
            </p:cNvCxnSpPr>
            <p:nvPr/>
          </p:nvCxnSpPr>
          <p:spPr>
            <a:xfrm flipH="1">
              <a:off x="6896471" y="3792812"/>
              <a:ext cx="1332581" cy="166528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E7CBD65-64AF-84DC-9DE7-6CF8E63E7723}"/>
                </a:ext>
              </a:extLst>
            </p:cNvPr>
            <p:cNvSpPr/>
            <p:nvPr/>
          </p:nvSpPr>
          <p:spPr>
            <a:xfrm>
              <a:off x="8153322" y="3398756"/>
              <a:ext cx="517115" cy="4616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200" dirty="0"/>
                <a:t>11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4E620F0-4A24-C694-01A6-5CA0466F1B32}"/>
                </a:ext>
              </a:extLst>
            </p:cNvPr>
            <p:cNvCxnSpPr>
              <a:cxnSpLocks/>
              <a:stCxn id="50" idx="7"/>
              <a:endCxn id="32" idx="2"/>
            </p:cNvCxnSpPr>
            <p:nvPr/>
          </p:nvCxnSpPr>
          <p:spPr>
            <a:xfrm flipV="1">
              <a:off x="8594707" y="3025385"/>
              <a:ext cx="443782" cy="4409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3F92C1B-C4BF-1028-6F73-69D99EA5FC80}"/>
                </a:ext>
              </a:extLst>
            </p:cNvPr>
            <p:cNvCxnSpPr>
              <a:cxnSpLocks/>
              <a:stCxn id="50" idx="1"/>
              <a:endCxn id="31" idx="2"/>
            </p:cNvCxnSpPr>
            <p:nvPr/>
          </p:nvCxnSpPr>
          <p:spPr>
            <a:xfrm flipH="1" flipV="1">
              <a:off x="7749208" y="3025385"/>
              <a:ext cx="479844" cy="4409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4511FF6-17C8-0C1E-E819-167757D0118E}"/>
                </a:ext>
              </a:extLst>
            </p:cNvPr>
            <p:cNvSpPr/>
            <p:nvPr/>
          </p:nvSpPr>
          <p:spPr>
            <a:xfrm>
              <a:off x="5317987" y="4316849"/>
              <a:ext cx="517115" cy="4616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9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6B9C885-2557-FAD4-AF14-7510907E999C}"/>
                </a:ext>
              </a:extLst>
            </p:cNvPr>
            <p:cNvCxnSpPr>
              <a:cxnSpLocks/>
              <a:stCxn id="46" idx="1"/>
              <a:endCxn id="39" idx="5"/>
            </p:cNvCxnSpPr>
            <p:nvPr/>
          </p:nvCxnSpPr>
          <p:spPr>
            <a:xfrm flipH="1" flipV="1">
              <a:off x="4851852" y="3743935"/>
              <a:ext cx="541865" cy="64052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38BEDFE-4016-6198-553B-978A0E749C03}"/>
                </a:ext>
              </a:extLst>
            </p:cNvPr>
            <p:cNvCxnSpPr>
              <a:cxnSpLocks/>
              <a:stCxn id="46" idx="7"/>
              <a:endCxn id="30" idx="2"/>
            </p:cNvCxnSpPr>
            <p:nvPr/>
          </p:nvCxnSpPr>
          <p:spPr>
            <a:xfrm flipV="1">
              <a:off x="5759372" y="3025385"/>
              <a:ext cx="695714" cy="13590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B37DC1B-8437-64D2-2740-10A7A5F7A8D0}"/>
                </a:ext>
              </a:extLst>
            </p:cNvPr>
            <p:cNvSpPr txBox="1"/>
            <p:nvPr/>
          </p:nvSpPr>
          <p:spPr>
            <a:xfrm flipH="1">
              <a:off x="4861434" y="4015126"/>
              <a:ext cx="244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/>
                <a:t>0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18C81A6-2338-01A3-BA78-10F1D6C78AEE}"/>
                </a:ext>
              </a:extLst>
            </p:cNvPr>
            <p:cNvSpPr txBox="1"/>
            <p:nvPr/>
          </p:nvSpPr>
          <p:spPr>
            <a:xfrm>
              <a:off x="5875682" y="50182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dirty="0"/>
                <a:t>0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4130910-E711-F4AF-DF43-3AFFBF30346A}"/>
                </a:ext>
              </a:extLst>
            </p:cNvPr>
            <p:cNvSpPr txBox="1"/>
            <p:nvPr/>
          </p:nvSpPr>
          <p:spPr>
            <a:xfrm>
              <a:off x="3952919" y="31742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dirty="0"/>
                <a:t>0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BE50834-489F-B5F0-76F3-6CBB575F2EBD}"/>
                </a:ext>
              </a:extLst>
            </p:cNvPr>
            <p:cNvSpPr txBox="1"/>
            <p:nvPr/>
          </p:nvSpPr>
          <p:spPr>
            <a:xfrm>
              <a:off x="5105020" y="31742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dirty="0"/>
                <a:t>1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61AA37E-C137-C7D2-79A0-9C7B4183A75E}"/>
                </a:ext>
              </a:extLst>
            </p:cNvPr>
            <p:cNvSpPr txBox="1"/>
            <p:nvPr/>
          </p:nvSpPr>
          <p:spPr>
            <a:xfrm>
              <a:off x="8816598" y="31742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dirty="0"/>
                <a:t>1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E9CF34F-5EEB-1ACF-9402-DF93FD7A9644}"/>
                </a:ext>
              </a:extLst>
            </p:cNvPr>
            <p:cNvSpPr txBox="1"/>
            <p:nvPr/>
          </p:nvSpPr>
          <p:spPr>
            <a:xfrm>
              <a:off x="7842927" y="449973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dirty="0"/>
                <a:t>1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29D9212-218D-106B-CDCC-31636FB29033}"/>
                </a:ext>
              </a:extLst>
            </p:cNvPr>
            <p:cNvSpPr txBox="1"/>
            <p:nvPr/>
          </p:nvSpPr>
          <p:spPr>
            <a:xfrm>
              <a:off x="7598365" y="31742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dirty="0"/>
                <a:t>0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6A2CE44-10EA-ABE2-8FA3-244F2F11B02A}"/>
                </a:ext>
              </a:extLst>
            </p:cNvPr>
            <p:cNvSpPr txBox="1"/>
            <p:nvPr/>
          </p:nvSpPr>
          <p:spPr>
            <a:xfrm>
              <a:off x="6175842" y="370180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dirty="0"/>
                <a:t>1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A2F004EF-5633-EE5A-34CE-2C2E50B7B3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6435737"/>
                  </p:ext>
                </p:extLst>
              </p:nvPr>
            </p:nvGraphicFramePr>
            <p:xfrm>
              <a:off x="7030000" y="1846686"/>
              <a:ext cx="5039664" cy="329184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259916">
                      <a:extLst>
                        <a:ext uri="{9D8B030D-6E8A-4147-A177-3AD203B41FA5}">
                          <a16:colId xmlns:a16="http://schemas.microsoft.com/office/drawing/2014/main" val="124003721"/>
                        </a:ext>
                      </a:extLst>
                    </a:gridCol>
                    <a:gridCol w="1259916">
                      <a:extLst>
                        <a:ext uri="{9D8B030D-6E8A-4147-A177-3AD203B41FA5}">
                          <a16:colId xmlns:a16="http://schemas.microsoft.com/office/drawing/2014/main" val="2949120941"/>
                        </a:ext>
                      </a:extLst>
                    </a:gridCol>
                    <a:gridCol w="1259916">
                      <a:extLst>
                        <a:ext uri="{9D8B030D-6E8A-4147-A177-3AD203B41FA5}">
                          <a16:colId xmlns:a16="http://schemas.microsoft.com/office/drawing/2014/main" val="1707912760"/>
                        </a:ext>
                      </a:extLst>
                    </a:gridCol>
                    <a:gridCol w="1259916">
                      <a:extLst>
                        <a:ext uri="{9D8B030D-6E8A-4147-A177-3AD203B41FA5}">
                          <a16:colId xmlns:a16="http://schemas.microsoft.com/office/drawing/2014/main" val="89490829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Character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Frequency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Code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Frequency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sz="1800" dirty="0"/>
                            <a:t> bits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97736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PH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3=9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93367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PH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PH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PH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38572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PH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2=1</m:t>
                                </m:r>
                                <m:r>
                                  <a:rPr lang="en-PH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  <a:p>
                          <a:pPr algn="ctr"/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34799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PH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2=</m:t>
                                </m:r>
                                <m:r>
                                  <a:rPr lang="en-PH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  <a:p>
                          <a:pPr algn="ctr"/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21187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PH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PH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PH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558313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A2F004EF-5633-EE5A-34CE-2C2E50B7B3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6435737"/>
                  </p:ext>
                </p:extLst>
              </p:nvPr>
            </p:nvGraphicFramePr>
            <p:xfrm>
              <a:off x="7030000" y="1846686"/>
              <a:ext cx="5039664" cy="329184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259916">
                      <a:extLst>
                        <a:ext uri="{9D8B030D-6E8A-4147-A177-3AD203B41FA5}">
                          <a16:colId xmlns:a16="http://schemas.microsoft.com/office/drawing/2014/main" val="124003721"/>
                        </a:ext>
                      </a:extLst>
                    </a:gridCol>
                    <a:gridCol w="1259916">
                      <a:extLst>
                        <a:ext uri="{9D8B030D-6E8A-4147-A177-3AD203B41FA5}">
                          <a16:colId xmlns:a16="http://schemas.microsoft.com/office/drawing/2014/main" val="2949120941"/>
                        </a:ext>
                      </a:extLst>
                    </a:gridCol>
                    <a:gridCol w="1259916">
                      <a:extLst>
                        <a:ext uri="{9D8B030D-6E8A-4147-A177-3AD203B41FA5}">
                          <a16:colId xmlns:a16="http://schemas.microsoft.com/office/drawing/2014/main" val="1707912760"/>
                        </a:ext>
                      </a:extLst>
                    </a:gridCol>
                    <a:gridCol w="1259916">
                      <a:extLst>
                        <a:ext uri="{9D8B030D-6E8A-4147-A177-3AD203B41FA5}">
                          <a16:colId xmlns:a16="http://schemas.microsoft.com/office/drawing/2014/main" val="894908298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Character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Frequency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Code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300000" t="-4762" r="-483" b="-43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977361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300000" t="-146667" r="-483" b="-51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933675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300000" t="-246667" r="-483" b="-41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385720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300000" t="-245283" r="-483" b="-1915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347992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300000" t="-348571" r="-483" b="-9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211873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300000" t="-628000" r="-483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558313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8538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US" sz="5400" b="1" dirty="0"/>
              <a:t>Introduction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F01E5-9DD2-5DD7-64D3-82538770E359}"/>
              </a:ext>
            </a:extLst>
          </p:cNvPr>
          <p:cNvSpPr txBox="1"/>
          <p:nvPr/>
        </p:nvSpPr>
        <p:spPr>
          <a:xfrm>
            <a:off x="564061" y="1443841"/>
            <a:ext cx="1106387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itchFamily="2" charset="2"/>
              <a:buChar char="§"/>
            </a:pPr>
            <a:r>
              <a:rPr lang="en-PH" sz="2800" dirty="0"/>
              <a:t>A </a:t>
            </a:r>
            <a:r>
              <a:rPr lang="en-PH" sz="2800" b="1" dirty="0">
                <a:solidFill>
                  <a:srgbClr val="00B050"/>
                </a:solidFill>
              </a:rPr>
              <a:t>greedy algorithm </a:t>
            </a:r>
            <a:r>
              <a:rPr lang="en-PH" sz="2800" dirty="0"/>
              <a:t>is an approach for solving a problem by </a:t>
            </a:r>
            <a:r>
              <a:rPr lang="en-PH" sz="2800" b="1" dirty="0">
                <a:solidFill>
                  <a:srgbClr val="0070C0"/>
                </a:solidFill>
              </a:rPr>
              <a:t>selecting the best option available at the moment. </a:t>
            </a:r>
          </a:p>
          <a:p>
            <a:pPr marL="342900" indent="-342900" algn="l">
              <a:buFont typeface="Wingdings" pitchFamily="2" charset="2"/>
              <a:buChar char="§"/>
            </a:pPr>
            <a:endParaRPr lang="en-PH" sz="2800" dirty="0"/>
          </a:p>
          <a:p>
            <a:pPr marL="342900" indent="-342900">
              <a:buFont typeface="Wingdings" pitchFamily="2" charset="2"/>
              <a:buChar char="§"/>
            </a:pPr>
            <a:r>
              <a:rPr lang="en-PH" sz="2800" dirty="0"/>
              <a:t>Take the best solution you can get right now, without thinking of past record or future consequences. Hence the word ‘greedy’.</a:t>
            </a:r>
          </a:p>
          <a:p>
            <a:pPr algn="l"/>
            <a:endParaRPr lang="en-PH" sz="2800" dirty="0"/>
          </a:p>
          <a:p>
            <a:pPr marL="342900" indent="-342900" algn="l">
              <a:buFont typeface="Wingdings" pitchFamily="2" charset="2"/>
              <a:buChar char="§"/>
            </a:pPr>
            <a:r>
              <a:rPr lang="en-PH" sz="2800" dirty="0"/>
              <a:t>It doesn't worry whether the current best result will bring the overall optimal result.</a:t>
            </a:r>
          </a:p>
          <a:p>
            <a:pPr marL="342900" indent="-342900" algn="l">
              <a:buFont typeface="Wingdings" pitchFamily="2" charset="2"/>
              <a:buChar char="§"/>
            </a:pPr>
            <a:endParaRPr lang="en-PH" sz="2800" dirty="0"/>
          </a:p>
        </p:txBody>
      </p:sp>
    </p:spTree>
    <p:extLst>
      <p:ext uri="{BB962C8B-B14F-4D97-AF65-F5344CB8AC3E}">
        <p14:creationId xmlns:p14="http://schemas.microsoft.com/office/powerpoint/2010/main" val="30661611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5932" y="497150"/>
            <a:ext cx="10818430" cy="718459"/>
          </a:xfrm>
        </p:spPr>
        <p:txBody>
          <a:bodyPr>
            <a:noAutofit/>
          </a:bodyPr>
          <a:lstStyle/>
          <a:p>
            <a:r>
              <a:rPr lang="en-US" sz="5400" b="1" dirty="0"/>
              <a:t>Compress String using Huffman Coding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A2F004EF-5633-EE5A-34CE-2C2E50B7B3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649512"/>
                  </p:ext>
                </p:extLst>
              </p:nvPr>
            </p:nvGraphicFramePr>
            <p:xfrm>
              <a:off x="1181650" y="1600307"/>
              <a:ext cx="5039664" cy="329184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259916">
                      <a:extLst>
                        <a:ext uri="{9D8B030D-6E8A-4147-A177-3AD203B41FA5}">
                          <a16:colId xmlns:a16="http://schemas.microsoft.com/office/drawing/2014/main" val="124003721"/>
                        </a:ext>
                      </a:extLst>
                    </a:gridCol>
                    <a:gridCol w="1259916">
                      <a:extLst>
                        <a:ext uri="{9D8B030D-6E8A-4147-A177-3AD203B41FA5}">
                          <a16:colId xmlns:a16="http://schemas.microsoft.com/office/drawing/2014/main" val="2949120941"/>
                        </a:ext>
                      </a:extLst>
                    </a:gridCol>
                    <a:gridCol w="1259916">
                      <a:extLst>
                        <a:ext uri="{9D8B030D-6E8A-4147-A177-3AD203B41FA5}">
                          <a16:colId xmlns:a16="http://schemas.microsoft.com/office/drawing/2014/main" val="1707912760"/>
                        </a:ext>
                      </a:extLst>
                    </a:gridCol>
                    <a:gridCol w="1259916">
                      <a:extLst>
                        <a:ext uri="{9D8B030D-6E8A-4147-A177-3AD203B41FA5}">
                          <a16:colId xmlns:a16="http://schemas.microsoft.com/office/drawing/2014/main" val="89490829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Character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Frequency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Code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Frequency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sz="1800" dirty="0"/>
                            <a:t> bits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97736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PH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3=9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93367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PH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2=10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38572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PH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2=12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  <a:p>
                          <a:pPr algn="ctr"/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34799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PH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2=8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  <a:p>
                          <a:pPr algn="ctr"/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21187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PH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3=6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558313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A2F004EF-5633-EE5A-34CE-2C2E50B7B3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649512"/>
                  </p:ext>
                </p:extLst>
              </p:nvPr>
            </p:nvGraphicFramePr>
            <p:xfrm>
              <a:off x="1181650" y="1600307"/>
              <a:ext cx="5039664" cy="329184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259916">
                      <a:extLst>
                        <a:ext uri="{9D8B030D-6E8A-4147-A177-3AD203B41FA5}">
                          <a16:colId xmlns:a16="http://schemas.microsoft.com/office/drawing/2014/main" val="124003721"/>
                        </a:ext>
                      </a:extLst>
                    </a:gridCol>
                    <a:gridCol w="1259916">
                      <a:extLst>
                        <a:ext uri="{9D8B030D-6E8A-4147-A177-3AD203B41FA5}">
                          <a16:colId xmlns:a16="http://schemas.microsoft.com/office/drawing/2014/main" val="2949120941"/>
                        </a:ext>
                      </a:extLst>
                    </a:gridCol>
                    <a:gridCol w="1259916">
                      <a:extLst>
                        <a:ext uri="{9D8B030D-6E8A-4147-A177-3AD203B41FA5}">
                          <a16:colId xmlns:a16="http://schemas.microsoft.com/office/drawing/2014/main" val="1707912760"/>
                        </a:ext>
                      </a:extLst>
                    </a:gridCol>
                    <a:gridCol w="1259916">
                      <a:extLst>
                        <a:ext uri="{9D8B030D-6E8A-4147-A177-3AD203B41FA5}">
                          <a16:colId xmlns:a16="http://schemas.microsoft.com/office/drawing/2014/main" val="894908298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Character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Frequency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Code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000" t="-4762" r="-483" b="-43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977361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000" t="-146667" r="-483" b="-51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933675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000" t="-246667" r="-483" b="-41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385720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000" t="-245283" r="-483" b="-1915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347992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000" t="-348571" r="-483" b="-9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211873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000" t="-628000" r="-483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55831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55E4FFC0-6F16-17D3-F1D5-BA26F4DA43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7820161"/>
                  </p:ext>
                </p:extLst>
              </p:nvPr>
            </p:nvGraphicFramePr>
            <p:xfrm>
              <a:off x="6684698" y="1600307"/>
              <a:ext cx="5039664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79888">
                      <a:extLst>
                        <a:ext uri="{9D8B030D-6E8A-4147-A177-3AD203B41FA5}">
                          <a16:colId xmlns:a16="http://schemas.microsoft.com/office/drawing/2014/main" val="228194427"/>
                        </a:ext>
                      </a:extLst>
                    </a:gridCol>
                    <a:gridCol w="1679888">
                      <a:extLst>
                        <a:ext uri="{9D8B030D-6E8A-4147-A177-3AD203B41FA5}">
                          <a16:colId xmlns:a16="http://schemas.microsoft.com/office/drawing/2014/main" val="3040527210"/>
                        </a:ext>
                      </a:extLst>
                    </a:gridCol>
                    <a:gridCol w="1679888">
                      <a:extLst>
                        <a:ext uri="{9D8B030D-6E8A-4147-A177-3AD203B41FA5}">
                          <a16:colId xmlns:a16="http://schemas.microsoft.com/office/drawing/2014/main" val="2423533036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dirty="0"/>
                            <a:t>Table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600" b="1" dirty="0"/>
                            <a:t>Message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291615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PH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8=40 </m:t>
                                </m:r>
                                <m:r>
                                  <a:rPr lang="en-PH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𝑏𝑖𝑡𝑠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12</m:t>
                                </m:r>
                                <m:r>
                                  <a:rPr lang="en-PH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𝑏𝑖𝑡𝑠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45</m:t>
                                </m:r>
                                <m:r>
                                  <a:rPr lang="en-PH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𝑏𝑖𝑡𝑠</m:t>
                                </m:r>
                              </m:oMath>
                            </m:oMathPara>
                          </a14:m>
                          <a:endParaRPr lang="en-PH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0286133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55E4FFC0-6F16-17D3-F1D5-BA26F4DA43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7820161"/>
                  </p:ext>
                </p:extLst>
              </p:nvPr>
            </p:nvGraphicFramePr>
            <p:xfrm>
              <a:off x="6684698" y="1600307"/>
              <a:ext cx="5039664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79888">
                      <a:extLst>
                        <a:ext uri="{9D8B030D-6E8A-4147-A177-3AD203B41FA5}">
                          <a16:colId xmlns:a16="http://schemas.microsoft.com/office/drawing/2014/main" val="228194427"/>
                        </a:ext>
                      </a:extLst>
                    </a:gridCol>
                    <a:gridCol w="1679888">
                      <a:extLst>
                        <a:ext uri="{9D8B030D-6E8A-4147-A177-3AD203B41FA5}">
                          <a16:colId xmlns:a16="http://schemas.microsoft.com/office/drawing/2014/main" val="3040527210"/>
                        </a:ext>
                      </a:extLst>
                    </a:gridCol>
                    <a:gridCol w="1679888">
                      <a:extLst>
                        <a:ext uri="{9D8B030D-6E8A-4147-A177-3AD203B41FA5}">
                          <a16:colId xmlns:a16="http://schemas.microsoft.com/office/drawing/2014/main" val="2423533036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dirty="0"/>
                            <a:t>Table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600" b="1" dirty="0"/>
                            <a:t>Message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291615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62" t="-103279" r="-20072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0362" t="-103279" r="-10072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362" t="-103279" r="-725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286133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885BD8D-78F3-74F9-F5EE-84526B8CB19E}"/>
                  </a:ext>
                </a:extLst>
              </p14:cNvPr>
              <p14:cNvContentPartPr/>
              <p14:nvPr/>
            </p14:nvContentPartPr>
            <p14:xfrm>
              <a:off x="3765080" y="2105940"/>
              <a:ext cx="1265760" cy="2868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885BD8D-78F3-74F9-F5EE-84526B8CB19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47440" y="2088300"/>
                <a:ext cx="1301400" cy="29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0C077F6-E8A4-FB5D-09DB-D3D40C401FD0}"/>
                  </a:ext>
                </a:extLst>
              </p14:cNvPr>
              <p14:cNvContentPartPr/>
              <p14:nvPr/>
            </p14:nvContentPartPr>
            <p14:xfrm>
              <a:off x="1337960" y="2094420"/>
              <a:ext cx="1050120" cy="28404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0C077F6-E8A4-FB5D-09DB-D3D40C401FD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19960" y="2076780"/>
                <a:ext cx="1085760" cy="2876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A28CD0EC-EECF-07AA-DDDB-E1C54DB3A816}"/>
              </a:ext>
            </a:extLst>
          </p:cNvPr>
          <p:cNvGrpSpPr/>
          <p:nvPr/>
        </p:nvGrpSpPr>
        <p:grpSpPr>
          <a:xfrm>
            <a:off x="4641320" y="1282260"/>
            <a:ext cx="4719960" cy="908640"/>
            <a:chOff x="4641320" y="1282260"/>
            <a:chExt cx="4719960" cy="90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5F4ACA9-40EE-0E1E-7BF9-3644B5D1EEBA}"/>
                    </a:ext>
                  </a:extLst>
                </p14:cNvPr>
                <p14:cNvContentPartPr/>
                <p14:nvPr/>
              </p14:nvContentPartPr>
              <p14:xfrm>
                <a:off x="4641320" y="1282260"/>
                <a:ext cx="4608000" cy="908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5F4ACA9-40EE-0E1E-7BF9-3644B5D1EEB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623680" y="1264260"/>
                  <a:ext cx="4643640" cy="9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C21E6F1-0FF3-925D-9DFB-82B3A0D136C0}"/>
                    </a:ext>
                  </a:extLst>
                </p14:cNvPr>
                <p14:cNvContentPartPr/>
                <p14:nvPr/>
              </p14:nvContentPartPr>
              <p14:xfrm>
                <a:off x="9137360" y="1889580"/>
                <a:ext cx="223920" cy="1054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C21E6F1-0FF3-925D-9DFB-82B3A0D136C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119720" y="1871580"/>
                  <a:ext cx="259560" cy="14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40E9C9-91F4-C82C-5E50-10398317A18B}"/>
              </a:ext>
            </a:extLst>
          </p:cNvPr>
          <p:cNvGrpSpPr/>
          <p:nvPr/>
        </p:nvGrpSpPr>
        <p:grpSpPr>
          <a:xfrm>
            <a:off x="2152280" y="1178940"/>
            <a:ext cx="5472720" cy="1031040"/>
            <a:chOff x="2152280" y="1178940"/>
            <a:chExt cx="5472720" cy="103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C131ADB-25F7-D5CE-0384-749B860CF233}"/>
                    </a:ext>
                  </a:extLst>
                </p14:cNvPr>
                <p14:cNvContentPartPr/>
                <p14:nvPr/>
              </p14:nvContentPartPr>
              <p14:xfrm>
                <a:off x="2152280" y="1178940"/>
                <a:ext cx="5288760" cy="10310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C131ADB-25F7-D5CE-0384-749B860CF23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34640" y="1160940"/>
                  <a:ext cx="5324400" cy="10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6CD3C95-40BA-76FF-2342-E09A49675943}"/>
                    </a:ext>
                  </a:extLst>
                </p14:cNvPr>
                <p14:cNvContentPartPr/>
                <p14:nvPr/>
              </p14:nvContentPartPr>
              <p14:xfrm>
                <a:off x="7308560" y="1834860"/>
                <a:ext cx="316440" cy="126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6CD3C95-40BA-76FF-2342-E09A4967594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290920" y="1817220"/>
                  <a:ext cx="352080" cy="16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9B112FA-5EC1-856E-4F51-E0A5DE247358}"/>
                  </a:ext>
                </a:extLst>
              </p14:cNvPr>
              <p14:cNvContentPartPr/>
              <p14:nvPr/>
            </p14:nvContentPartPr>
            <p14:xfrm>
              <a:off x="5700080" y="2160300"/>
              <a:ext cx="682920" cy="27180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9B112FA-5EC1-856E-4F51-E0A5DE24735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682440" y="2142660"/>
                <a:ext cx="718560" cy="275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0CE5CE8F-5A3D-68EE-9252-2B3E9DCB83F2}"/>
              </a:ext>
            </a:extLst>
          </p:cNvPr>
          <p:cNvGrpSpPr/>
          <p:nvPr/>
        </p:nvGrpSpPr>
        <p:grpSpPr>
          <a:xfrm>
            <a:off x="6330800" y="2203140"/>
            <a:ext cx="4212720" cy="432360"/>
            <a:chOff x="6330800" y="2203140"/>
            <a:chExt cx="4212720" cy="43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9C67497-80D2-C2B5-2A79-7E2D53428B99}"/>
                    </a:ext>
                  </a:extLst>
                </p14:cNvPr>
                <p14:cNvContentPartPr/>
                <p14:nvPr/>
              </p14:nvContentPartPr>
              <p14:xfrm>
                <a:off x="6330800" y="2261460"/>
                <a:ext cx="4186800" cy="3740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9C67497-80D2-C2B5-2A79-7E2D53428B9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312800" y="2243460"/>
                  <a:ext cx="422244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BBA0462-CB1D-ACE2-131D-6E50CAF356B2}"/>
                    </a:ext>
                  </a:extLst>
                </p14:cNvPr>
                <p14:cNvContentPartPr/>
                <p14:nvPr/>
              </p14:nvContentPartPr>
              <p14:xfrm>
                <a:off x="10426520" y="2203140"/>
                <a:ext cx="117000" cy="1684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BBA0462-CB1D-ACE2-131D-6E50CAF356B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408520" y="2185140"/>
                  <a:ext cx="152640" cy="20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5481F01-EA29-8BFC-E78D-DAB538A21CA1}"/>
              </a:ext>
            </a:extLst>
          </p:cNvPr>
          <p:cNvGrpSpPr/>
          <p:nvPr/>
        </p:nvGrpSpPr>
        <p:grpSpPr>
          <a:xfrm>
            <a:off x="8129071" y="3485494"/>
            <a:ext cx="1973779" cy="1572619"/>
            <a:chOff x="8129071" y="3485494"/>
            <a:chExt cx="1973779" cy="157261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BAC6F7B-A58F-ABDE-E066-65EB13C4F0B5}"/>
                    </a:ext>
                  </a:extLst>
                </p:cNvPr>
                <p:cNvSpPr txBox="1"/>
                <p:nvPr/>
              </p:nvSpPr>
              <p:spPr>
                <a:xfrm>
                  <a:off x="8563485" y="3485494"/>
                  <a:ext cx="1474378" cy="5386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PH" sz="3500" b="0" i="1" smtClean="0">
                            <a:latin typeface="Cambria Math" panose="02040503050406030204" pitchFamily="18" charset="0"/>
                          </a:rPr>
                          <m:t>45 </m:t>
                        </m:r>
                        <m:r>
                          <a:rPr lang="en-PH" sz="3500" b="0" i="1" smtClean="0">
                            <a:latin typeface="Cambria Math" panose="02040503050406030204" pitchFamily="18" charset="0"/>
                          </a:rPr>
                          <m:t>𝑏𝑖𝑡𝑠</m:t>
                        </m:r>
                      </m:oMath>
                    </m:oMathPara>
                  </a14:m>
                  <a:endParaRPr lang="en-PH" sz="3500" b="0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BAC6F7B-A58F-ABDE-E066-65EB13C4F0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3485" y="3485494"/>
                  <a:ext cx="1474378" cy="538609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935A270-BD5B-9081-4810-C4882B225826}"/>
                    </a:ext>
                  </a:extLst>
                </p:cNvPr>
                <p:cNvSpPr txBox="1"/>
                <p:nvPr/>
              </p:nvSpPr>
              <p:spPr>
                <a:xfrm>
                  <a:off x="8129071" y="3930094"/>
                  <a:ext cx="1908792" cy="5386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PH" sz="3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r>
                          <a:rPr lang="en-PH" sz="3500" b="0" i="1" smtClean="0">
                            <a:latin typeface="Cambria Math" panose="02040503050406030204" pitchFamily="18" charset="0"/>
                          </a:rPr>
                          <m:t>52 </m:t>
                        </m:r>
                        <m:r>
                          <a:rPr lang="en-PH" sz="3500" b="0" i="1" smtClean="0">
                            <a:latin typeface="Cambria Math" panose="02040503050406030204" pitchFamily="18" charset="0"/>
                          </a:rPr>
                          <m:t>𝑏𝑖𝑡𝑠</m:t>
                        </m:r>
                      </m:oMath>
                    </m:oMathPara>
                  </a14:m>
                  <a:endParaRPr lang="en-PH" sz="3500" b="0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935A270-BD5B-9081-4810-C4882B2258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9071" y="3930094"/>
                  <a:ext cx="1908792" cy="538609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DDF63C5-1F35-9FDF-C028-CB2EF8D7C8A5}"/>
                </a:ext>
              </a:extLst>
            </p:cNvPr>
            <p:cNvCxnSpPr>
              <a:cxnSpLocks/>
            </p:cNvCxnSpPr>
            <p:nvPr/>
          </p:nvCxnSpPr>
          <p:spPr>
            <a:xfrm>
              <a:off x="8248650" y="4494103"/>
              <a:ext cx="1854200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CDC32B7-D4DC-2EC3-E149-A19371929968}"/>
                    </a:ext>
                  </a:extLst>
                </p:cNvPr>
                <p:cNvSpPr txBox="1"/>
                <p:nvPr/>
              </p:nvSpPr>
              <p:spPr>
                <a:xfrm>
                  <a:off x="8467341" y="4519504"/>
                  <a:ext cx="1474378" cy="5386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PH" sz="350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PH" sz="3500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PH" sz="35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PH" sz="3500" b="0" i="1" smtClean="0">
                            <a:latin typeface="Cambria Math" panose="02040503050406030204" pitchFamily="18" charset="0"/>
                          </a:rPr>
                          <m:t>𝑏𝑖𝑡𝑠</m:t>
                        </m:r>
                      </m:oMath>
                    </m:oMathPara>
                  </a14:m>
                  <a:endParaRPr lang="en-PH" sz="3500" b="0" dirty="0"/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CDC32B7-D4DC-2EC3-E149-A19371929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7341" y="4519504"/>
                  <a:ext cx="1474378" cy="538609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1983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US" sz="5400" b="1" dirty="0"/>
              <a:t>Huffman Coding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55FED7-05D5-BCE9-136D-3EF0E7B25BAC}"/>
                  </a:ext>
                </a:extLst>
              </p:cNvPr>
              <p:cNvSpPr txBox="1"/>
              <p:nvPr/>
            </p:nvSpPr>
            <p:spPr>
              <a:xfrm>
                <a:off x="2616201" y="2590799"/>
                <a:ext cx="7213600" cy="461665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𝑏𝑖𝑡𝑠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𝑜𝑓𝑐h𝑎𝑟𝑎𝑐𝑡𝑒𝑟𝑠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𝑡𝑎𝑏𝑙𝑒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=5 × 8=40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𝑏𝑖𝑡𝑠</m:t>
                      </m:r>
                    </m:oMath>
                  </m:oMathPara>
                </a14:m>
                <a:endParaRPr lang="en-PH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55FED7-05D5-BCE9-136D-3EF0E7B25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201" y="2590799"/>
                <a:ext cx="7213600" cy="461665"/>
              </a:xfrm>
              <a:prstGeom prst="rect">
                <a:avLst/>
              </a:prstGeom>
              <a:blipFill>
                <a:blip r:embed="rId4"/>
                <a:stretch>
                  <a:fillRect b="-17500"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6DB50C-ECE3-3AF1-A3F2-E566D16C9D59}"/>
                  </a:ext>
                </a:extLst>
              </p:cNvPr>
              <p:cNvSpPr txBox="1"/>
              <p:nvPr/>
            </p:nvSpPr>
            <p:spPr>
              <a:xfrm>
                <a:off x="2616200" y="3468002"/>
                <a:ext cx="7213600" cy="461665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𝑏𝑖𝑡𝑠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𝑐𝑜𝑑𝑒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𝑡𝑎𝑏𝑙𝑒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=3 × 5=15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𝑏𝑖𝑡𝑠</m:t>
                      </m:r>
                    </m:oMath>
                  </m:oMathPara>
                </a14:m>
                <a:endParaRPr lang="en-PH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6DB50C-ECE3-3AF1-A3F2-E566D16C9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200" y="3468002"/>
                <a:ext cx="7213600" cy="461665"/>
              </a:xfrm>
              <a:prstGeom prst="rect">
                <a:avLst/>
              </a:prstGeom>
              <a:blipFill>
                <a:blip r:embed="rId5"/>
                <a:stretch>
                  <a:fillRect b="-14634"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8D081B-B295-5C6F-7875-A8ADE4C17992}"/>
                  </a:ext>
                </a:extLst>
              </p:cNvPr>
              <p:cNvSpPr txBox="1"/>
              <p:nvPr/>
            </p:nvSpPr>
            <p:spPr>
              <a:xfrm>
                <a:off x="2616200" y="1631947"/>
                <a:ext cx="7213600" cy="461665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𝑏𝑖𝑡𝑠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𝑜𝑓𝑚𝑒𝑠𝑠𝑎𝑔𝑒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=20 × 3=60 </m:t>
                      </m:r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𝑏𝑖𝑡𝑠</m:t>
                      </m:r>
                    </m:oMath>
                  </m:oMathPara>
                </a14:m>
                <a:endParaRPr lang="en-PH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8D081B-B295-5C6F-7875-A8ADE4C17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200" y="1631947"/>
                <a:ext cx="7213600" cy="461665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E38EFEB-20AD-35E5-7E3D-0166A9C4006B}"/>
                  </a:ext>
                </a:extLst>
              </p:cNvPr>
              <p:cNvSpPr txBox="1"/>
              <p:nvPr/>
            </p:nvSpPr>
            <p:spPr>
              <a:xfrm>
                <a:off x="4184650" y="4480606"/>
                <a:ext cx="3822700" cy="553998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𝑏𝑖𝑡𝑠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 =115 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𝑏𝑖𝑡𝑠</m:t>
                      </m:r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E38EFEB-20AD-35E5-7E3D-0166A9C40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650" y="4480606"/>
                <a:ext cx="3822700" cy="553998"/>
              </a:xfrm>
              <a:prstGeom prst="rect">
                <a:avLst/>
              </a:prstGeom>
              <a:blipFill>
                <a:blip r:embed="rId7"/>
                <a:stretch>
                  <a:fillRect l="-327" r="-327" b="-19149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73564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References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F01E5-9DD2-5DD7-64D3-82538770E359}"/>
              </a:ext>
            </a:extLst>
          </p:cNvPr>
          <p:cNvSpPr txBox="1"/>
          <p:nvPr/>
        </p:nvSpPr>
        <p:spPr>
          <a:xfrm>
            <a:off x="525611" y="1738583"/>
            <a:ext cx="1046412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hlinkClick r:id="rId4"/>
              </a:rPr>
              <a:t>https://www.programiz.com/dsa/huffman-coding</a:t>
            </a:r>
            <a:endParaRPr lang="en-US" sz="2400" dirty="0"/>
          </a:p>
          <a:p>
            <a:pPr algn="l"/>
            <a:endParaRPr lang="en-US" sz="2400" dirty="0"/>
          </a:p>
          <a:p>
            <a:pPr algn="l"/>
            <a:r>
              <a:rPr lang="en-US" sz="2400" dirty="0">
                <a:hlinkClick r:id="rId5"/>
              </a:rPr>
              <a:t>https://www.programiz.com/dsa/greedy-algorithm</a:t>
            </a:r>
            <a:endParaRPr lang="en-US" sz="2400" dirty="0"/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1401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US" sz="5400" b="1" dirty="0"/>
              <a:t>Introduction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F01E5-9DD2-5DD7-64D3-82538770E359}"/>
              </a:ext>
            </a:extLst>
          </p:cNvPr>
          <p:cNvSpPr txBox="1"/>
          <p:nvPr/>
        </p:nvSpPr>
        <p:spPr>
          <a:xfrm>
            <a:off x="564061" y="1291809"/>
            <a:ext cx="1106387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Wingdings" pitchFamily="2" charset="2"/>
              <a:buChar char="§"/>
            </a:pPr>
            <a:r>
              <a:rPr lang="en-PH" sz="2800" dirty="0"/>
              <a:t>The algorithm never reverses the earlier decision even if the choice is wrong. It works in a top-down approach.</a:t>
            </a:r>
          </a:p>
          <a:p>
            <a:pPr marL="457200" indent="-457200" algn="l">
              <a:buFont typeface="Wingdings" pitchFamily="2" charset="2"/>
              <a:buChar char="§"/>
            </a:pPr>
            <a:endParaRPr lang="en-PH" sz="2800" dirty="0"/>
          </a:p>
          <a:p>
            <a:pPr marL="457200" indent="-457200" algn="l">
              <a:buFont typeface="Wingdings" pitchFamily="2" charset="2"/>
              <a:buChar char="§"/>
            </a:pPr>
            <a:r>
              <a:rPr lang="en-PH" sz="2800" dirty="0"/>
              <a:t>This algorithm may not produce the best result for all the problems. It's because it always goes for the local best choice to produce the global best result.</a:t>
            </a:r>
          </a:p>
        </p:txBody>
      </p:sp>
    </p:spTree>
    <p:extLst>
      <p:ext uri="{BB962C8B-B14F-4D97-AF65-F5344CB8AC3E}">
        <p14:creationId xmlns:p14="http://schemas.microsoft.com/office/powerpoint/2010/main" val="263115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US" sz="4900" b="1" dirty="0"/>
              <a:t>When to use a Greedy Algorithm? </a:t>
            </a:r>
            <a:endParaRPr lang="en-PH" sz="49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F01E5-9DD2-5DD7-64D3-82538770E359}"/>
              </a:ext>
            </a:extLst>
          </p:cNvPr>
          <p:cNvSpPr txBox="1"/>
          <p:nvPr/>
        </p:nvSpPr>
        <p:spPr>
          <a:xfrm>
            <a:off x="564060" y="1476280"/>
            <a:ext cx="110638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dirty="0"/>
              <a:t>If both of the properties are true, a greedy algorithm can be used to solve the problem.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1EC19A-B9C6-47D3-4BFB-1210B325ABD2}"/>
              </a:ext>
            </a:extLst>
          </p:cNvPr>
          <p:cNvSpPr txBox="1"/>
          <p:nvPr/>
        </p:nvSpPr>
        <p:spPr>
          <a:xfrm>
            <a:off x="564061" y="2198616"/>
            <a:ext cx="1106387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PH" sz="2400" b="1" dirty="0">
                <a:solidFill>
                  <a:srgbClr val="0070C0"/>
                </a:solidFill>
              </a:rPr>
              <a:t>Greedy choice property </a:t>
            </a:r>
          </a:p>
          <a:p>
            <a:pPr marL="457200" lvl="1" indent="0">
              <a:buNone/>
            </a:pPr>
            <a:r>
              <a:rPr lang="en-PH" sz="2400" dirty="0"/>
              <a:t>A global (overall) optimal solution can be reached by choosing the optimal choice at each step.</a:t>
            </a:r>
          </a:p>
          <a:p>
            <a:pPr marL="457200" lvl="1" indent="0">
              <a:buNone/>
            </a:pPr>
            <a:endParaRPr lang="en-PH" sz="2400" dirty="0"/>
          </a:p>
          <a:p>
            <a:pPr marL="514350" indent="-514350">
              <a:buFont typeface="+mj-lt"/>
              <a:buAutoNum type="arabicPeriod"/>
            </a:pPr>
            <a:r>
              <a:rPr lang="en-PH" sz="2400" b="1" dirty="0">
                <a:solidFill>
                  <a:srgbClr val="0070C0"/>
                </a:solidFill>
              </a:rPr>
              <a:t>Optimal substructure </a:t>
            </a:r>
          </a:p>
          <a:p>
            <a:pPr marL="457200" lvl="1" indent="0">
              <a:buNone/>
            </a:pPr>
            <a:r>
              <a:rPr lang="en-PH" sz="2400" dirty="0"/>
              <a:t>A problem has an optimal substructure if an optimal solution to the entire problem contains the optimal solutions to the sub-problems.</a:t>
            </a:r>
          </a:p>
        </p:txBody>
      </p:sp>
    </p:spTree>
    <p:extLst>
      <p:ext uri="{BB962C8B-B14F-4D97-AF65-F5344CB8AC3E}">
        <p14:creationId xmlns:p14="http://schemas.microsoft.com/office/powerpoint/2010/main" val="7786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400" y="497150"/>
            <a:ext cx="11379200" cy="718459"/>
          </a:xfrm>
        </p:spPr>
        <p:txBody>
          <a:bodyPr>
            <a:noAutofit/>
          </a:bodyPr>
          <a:lstStyle/>
          <a:p>
            <a:r>
              <a:rPr lang="en-US" sz="4000" b="1" dirty="0"/>
              <a:t>Problems that can be solved by a Greedy method</a:t>
            </a:r>
            <a:endParaRPr lang="en-PH" sz="4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1EC19A-B9C6-47D3-4BFB-1210B325ABD2}"/>
              </a:ext>
            </a:extLst>
          </p:cNvPr>
          <p:cNvSpPr txBox="1"/>
          <p:nvPr/>
        </p:nvSpPr>
        <p:spPr>
          <a:xfrm>
            <a:off x="564062" y="1308742"/>
            <a:ext cx="11063876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PH" sz="2800" dirty="0"/>
              <a:t>Traveling one place to another weighing cost and travel time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PH" sz="2800" dirty="0"/>
              <a:t>Best car selection based on features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PH" sz="2800" dirty="0"/>
              <a:t>Giving a change by using the smallest number of coins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PH" sz="2800" dirty="0"/>
              <a:t>Knapsack problem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PH" sz="2800" dirty="0"/>
              <a:t>Activities selection problem</a:t>
            </a:r>
          </a:p>
        </p:txBody>
      </p:sp>
    </p:spTree>
    <p:extLst>
      <p:ext uri="{BB962C8B-B14F-4D97-AF65-F5344CB8AC3E}">
        <p14:creationId xmlns:p14="http://schemas.microsoft.com/office/powerpoint/2010/main" val="4219129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400" y="497150"/>
            <a:ext cx="11379200" cy="71845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PH" sz="4000" dirty="0"/>
              <a:t>Giving a change by using the smallest number of coins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1EC19A-B9C6-47D3-4BFB-1210B325ABD2}"/>
              </a:ext>
            </a:extLst>
          </p:cNvPr>
          <p:cNvSpPr txBox="1"/>
          <p:nvPr/>
        </p:nvSpPr>
        <p:spPr>
          <a:xfrm>
            <a:off x="564062" y="1662177"/>
            <a:ext cx="11063876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PH" sz="3000" b="1" dirty="0"/>
              <a:t>Problem:</a:t>
            </a:r>
          </a:p>
          <a:p>
            <a:pPr marL="0" indent="0" algn="just">
              <a:buNone/>
            </a:pPr>
            <a:r>
              <a:rPr lang="en-PH" sz="3000" dirty="0"/>
              <a:t>Return/represent an amount of money, using the fewest possible coins.</a:t>
            </a:r>
          </a:p>
          <a:p>
            <a:pPr marL="0" indent="0" algn="just">
              <a:buNone/>
            </a:pPr>
            <a:endParaRPr lang="en-PH" sz="3000" dirty="0"/>
          </a:p>
          <a:p>
            <a:pPr marL="0" indent="0" algn="just">
              <a:buNone/>
            </a:pPr>
            <a:r>
              <a:rPr lang="en-PH" sz="3000" dirty="0"/>
              <a:t>Assume that you have only have coins of values </a:t>
            </a:r>
            <a:r>
              <a:rPr lang="en-PH" sz="3000" b="1" dirty="0"/>
              <a:t>{1, 5, 10, 20}</a:t>
            </a:r>
            <a:r>
              <a:rPr lang="en-PH" sz="3000" dirty="0"/>
              <a:t>,</a:t>
            </a:r>
            <a:r>
              <a:rPr lang="en-PH" sz="3000" b="1" dirty="0"/>
              <a:t> </a:t>
            </a:r>
            <a:r>
              <a:rPr lang="en-PH" sz="3000" dirty="0"/>
              <a:t>what would be the greedy approach to represent </a:t>
            </a:r>
            <a:r>
              <a:rPr lang="en-PH" sz="3000" b="1" dirty="0"/>
              <a:t>36</a:t>
            </a:r>
            <a:r>
              <a:rPr lang="en-PH" sz="3000" dirty="0"/>
              <a:t> with the fewest possible coins?</a:t>
            </a:r>
          </a:p>
        </p:txBody>
      </p:sp>
    </p:spTree>
    <p:extLst>
      <p:ext uri="{BB962C8B-B14F-4D97-AF65-F5344CB8AC3E}">
        <p14:creationId xmlns:p14="http://schemas.microsoft.com/office/powerpoint/2010/main" val="3387275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400" y="497150"/>
            <a:ext cx="11379200" cy="71845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PH" sz="4000" dirty="0"/>
              <a:t>Giving a change by using the smallest number of coins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1EC19A-B9C6-47D3-4BFB-1210B325ABD2}"/>
              </a:ext>
            </a:extLst>
          </p:cNvPr>
          <p:cNvSpPr txBox="1"/>
          <p:nvPr/>
        </p:nvSpPr>
        <p:spPr>
          <a:xfrm>
            <a:off x="564062" y="1662177"/>
            <a:ext cx="11063876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PH" sz="2800" dirty="0"/>
              <a:t>Create an empty solution-set = { }. Available coins are {20, 10, 5, 1}.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PH" sz="2800" dirty="0"/>
              <a:t>We are supposed to find the sum = 36. Let's start with sum = 0.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PH" sz="2800" dirty="0"/>
              <a:t>Always select the coin with the largest value until the sum &gt; 36. (When we select the largest value at each step, we hope to reach the destination faster. This concept is called greedy choice property.)</a:t>
            </a:r>
          </a:p>
        </p:txBody>
      </p:sp>
    </p:spTree>
    <p:extLst>
      <p:ext uri="{BB962C8B-B14F-4D97-AF65-F5344CB8AC3E}">
        <p14:creationId xmlns:p14="http://schemas.microsoft.com/office/powerpoint/2010/main" val="1805233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400" y="497150"/>
            <a:ext cx="11379200" cy="71845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PH" sz="4000" dirty="0"/>
              <a:t>Giving a change by using the smallest number of coins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1EC19A-B9C6-47D3-4BFB-1210B325ABD2}"/>
              </a:ext>
            </a:extLst>
          </p:cNvPr>
          <p:cNvSpPr txBox="1"/>
          <p:nvPr/>
        </p:nvSpPr>
        <p:spPr>
          <a:xfrm>
            <a:off x="564062" y="1444046"/>
            <a:ext cx="11063876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buFont typeface="+mj-lt"/>
              <a:buAutoNum type="arabicPeriod" startAt="4"/>
            </a:pPr>
            <a:r>
              <a:rPr lang="en-PH" sz="2800" dirty="0"/>
              <a:t>In the first iteration, select 20. Solution-set = {20} and sum = 20.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 startAt="4"/>
            </a:pPr>
            <a:r>
              <a:rPr lang="en-PH" sz="2800" dirty="0"/>
              <a:t>In the second iteration, select 10. Solution-set = {20, 10} and sum = 30.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 startAt="4"/>
            </a:pPr>
            <a:r>
              <a:rPr lang="en-PH" sz="2800" dirty="0"/>
              <a:t>In the third iteration, select 5. Solution-set = {20, 10, 5} and sum = 35.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 startAt="4"/>
            </a:pPr>
            <a:r>
              <a:rPr lang="en-PH" sz="2800" dirty="0"/>
              <a:t>In the fourth iteration, select 1. Solution-set = {20, 10, 5, 1} and sum = 36.</a:t>
            </a:r>
          </a:p>
        </p:txBody>
      </p:sp>
    </p:spTree>
    <p:extLst>
      <p:ext uri="{BB962C8B-B14F-4D97-AF65-F5344CB8AC3E}">
        <p14:creationId xmlns:p14="http://schemas.microsoft.com/office/powerpoint/2010/main" val="3181153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6BFEDF5-8B64-4FF5-9637-4791A1C152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5518A6-09E4-4E11-AE7D-4C13722BEBC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E0C03B0-3DE5-4BD9-B3BB-6E4919CD06B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8599</TotalTime>
  <Words>1811</Words>
  <Application>Microsoft Office PowerPoint</Application>
  <PresentationFormat>Widescreen</PresentationFormat>
  <Paragraphs>767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Calibri Light (Headings)</vt:lpstr>
      <vt:lpstr>Cambria Math</vt:lpstr>
      <vt:lpstr>Wingdings</vt:lpstr>
      <vt:lpstr>Office Theme</vt:lpstr>
      <vt:lpstr>Greedy Method</vt:lpstr>
      <vt:lpstr>Outline</vt:lpstr>
      <vt:lpstr>Introduction</vt:lpstr>
      <vt:lpstr>Introduction</vt:lpstr>
      <vt:lpstr>When to use a Greedy Algorithm? </vt:lpstr>
      <vt:lpstr>Problems that can be solved by a Greedy method</vt:lpstr>
      <vt:lpstr>Giving a change by using the smallest number of coins </vt:lpstr>
      <vt:lpstr>Giving a change by using the smallest number of coins </vt:lpstr>
      <vt:lpstr>Giving a change by using the smallest number of coins </vt:lpstr>
      <vt:lpstr>Problems that can be solved by a Greedy method</vt:lpstr>
      <vt:lpstr>Knapsack Problem</vt:lpstr>
      <vt:lpstr>Knapsack Problem</vt:lpstr>
      <vt:lpstr>Knapsack Problem</vt:lpstr>
      <vt:lpstr>Knapsack Problem</vt:lpstr>
      <vt:lpstr>Knapsack Problem</vt:lpstr>
      <vt:lpstr>PowerPoint Presentation</vt:lpstr>
      <vt:lpstr>PowerPoint Presentation</vt:lpstr>
      <vt:lpstr>Knapsack Problem</vt:lpstr>
      <vt:lpstr>Knapsack Problem</vt:lpstr>
      <vt:lpstr>Knapsack Problem</vt:lpstr>
      <vt:lpstr>Huffman Coding</vt:lpstr>
      <vt:lpstr>How Huffman Coding Works?</vt:lpstr>
      <vt:lpstr>Huffman Coding</vt:lpstr>
      <vt:lpstr>Huffman Coding</vt:lpstr>
      <vt:lpstr>Huffman Coding</vt:lpstr>
      <vt:lpstr>Compress String using Huffman Coding</vt:lpstr>
      <vt:lpstr>Compress String using Huffman Coding</vt:lpstr>
      <vt:lpstr>Compress String using Huffman Coding</vt:lpstr>
      <vt:lpstr>Compress String using Huffman Coding</vt:lpstr>
      <vt:lpstr>Compress String using Huffman Coding</vt:lpstr>
      <vt:lpstr>Huffman Coding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Ponio, Elizer Jr</cp:lastModifiedBy>
  <cp:revision>565</cp:revision>
  <dcterms:created xsi:type="dcterms:W3CDTF">2022-05-11T03:47:05Z</dcterms:created>
  <dcterms:modified xsi:type="dcterms:W3CDTF">2024-06-03T00:12:39Z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