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sldIdLst>
    <p:sldId id="257" r:id="rId5"/>
    <p:sldId id="366" r:id="rId6"/>
    <p:sldId id="385" r:id="rId7"/>
    <p:sldId id="386" r:id="rId8"/>
    <p:sldId id="387" r:id="rId9"/>
    <p:sldId id="388" r:id="rId10"/>
    <p:sldId id="389" r:id="rId11"/>
    <p:sldId id="391" r:id="rId12"/>
    <p:sldId id="390" r:id="rId13"/>
    <p:sldId id="392" r:id="rId14"/>
    <p:sldId id="394" r:id="rId15"/>
    <p:sldId id="393" r:id="rId16"/>
    <p:sldId id="39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92" autoAdjust="0"/>
    <p:restoredTop sz="94085" autoAdjust="0"/>
  </p:normalViewPr>
  <p:slideViewPr>
    <p:cSldViewPr snapToGrid="0">
      <p:cViewPr varScale="1">
        <p:scale>
          <a:sx n="86" d="100"/>
          <a:sy n="86" d="100"/>
        </p:scale>
        <p:origin x="120" y="15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6E1FD-E7A0-497B-BBC0-740BAAC97C64}" type="datetimeFigureOut">
              <a:rPr lang="en-PH" smtClean="0"/>
              <a:t>15/04/2024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0CCE9-4AAE-4E1F-85AD-521A406D65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985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388403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674227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330456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605606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39399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815992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147533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369211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606429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033017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309778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349431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2108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B1E6E-2408-484E-8979-2DB96F2F8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7B426-68B8-4CB7-871C-5CC84E86C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52935-9451-4839-96FB-E9A8FCCD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15/04/2024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8F784-7AF5-4560-BEFA-8C8096530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98F6B-191E-4E4B-BE34-C7613712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193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9526-6B4B-4B7C-836C-CA5ECFEE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3F895-13B7-4F09-8F2B-7C7B281BD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D4FF3-605C-448B-ABE0-7A159B7B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15/04/2024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10917-6EAA-48EE-AE32-E15F33FCA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51C44-2EAE-49AE-A864-682DEB3D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941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CFD600-C7E3-42EE-9735-2FE3EDE77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80727-2711-434B-AEFB-9E214673E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47950-A376-49E5-A09E-DEAA9AD59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15/04/2024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8641F-5631-4BB0-94A8-CB1A2D78F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56033-BC76-47F3-AA32-F159420D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6884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87643-F5D7-48E2-ADAB-95C74CECF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FC6CC-B49B-452C-8E9C-808488E73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BF4EE-800F-479B-9D99-FD0B990C4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15/04/2024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E0ED-BABB-43F4-8ACF-6AB1C583C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6B210-80B8-4EC4-A5DD-626DF335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966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0E17-7239-452C-8B6C-2DE99BB75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621D8-37ED-476B-884F-26990A946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FE869-1B16-425A-9EFF-D1D147E64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15/04/2024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7772C-84B9-4CA4-BC65-3D41F9D3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6E878-86EF-4ABF-A7AD-65B43A87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262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03AF-7534-49E0-B0A2-F0403B15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63158-1F78-4261-99A0-55F573DD0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12B8E-1661-462B-A00C-FE1078E5F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763DF-E084-447E-A488-9F9D328A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15/04/2024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6663E-C0B8-407A-9C08-AD7A14CD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44692-F2BB-4F15-9AC6-1D337C5F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52483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4591-52D4-4A6A-81FF-CF9B69DD3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74561-7712-4BE5-B42C-1DF224123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6369D-C1D0-4A4F-85B0-DC21BD7E9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D26301-7EFA-4E2D-8E37-01989EDE4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8D5A3-0863-4C19-8CDF-E5F638009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1BD46F-0A9D-4A21-A809-A8A4915A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15/04/2024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B3FE40-3AE1-4501-BD99-5BB30AA8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9DB7BF-E7E2-4599-93C1-314862B4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9554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A4B7-5BD0-45CE-A3AB-0BDAEBCB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17F3A-B35D-4332-A083-A8EA82A8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15/04/2024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D1BAA-3C55-422C-9DDB-C8FA2466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45CCC-0421-4BC8-A428-7D689197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104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8D164-8317-4375-AC20-4E5ECFBC8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15/04/2024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65B31-8161-47C0-B8D2-02FC9D06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A5A49-C1DE-4043-9C4E-CA88B7D9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450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41128-45F1-4E37-A76C-48135B4B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6B574-F2D0-4A1E-971A-951AD113F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A9BF5-4AAF-46A8-9307-3E49D1DC7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4D477-7EF0-4092-A585-C8B452D8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15/04/2024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B03C4-61D6-4E97-BF6A-97F68327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C0268-0C31-4494-872A-FF14572B0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456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858D-F4CE-4847-9F4E-96911B72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12DC33-E4BE-4D59-8A3E-E5C8C7FEA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62A18-4E8B-44E0-95B0-48E49B06B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3A010-3289-4BEF-9BA6-B9291ECC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15/04/2024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1841C-B8D0-4564-AB48-104684286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FD835-28F9-4C9B-8DEF-1C8AF7C1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6918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2D0B8-307D-483C-BA2C-9A8A459E4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5D10E-5C2B-4972-BF7B-F95754607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C434A-E16E-4577-B5A4-C633EF521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F0B81-6BD8-4C65-9459-815598C5F1F4}" type="datetimeFigureOut">
              <a:rPr lang="en-PH" smtClean="0"/>
              <a:t>15/04/2024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472F3-C75B-4412-A75D-AF542B82A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A6DE4-6572-40B4-8CEF-D76FDC9FD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8681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jp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PH" b="1" dirty="0"/>
              <a:t>Proofs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32827-4F60-4C85-BA9F-CAC18540AC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algn="l"/>
            <a:endParaRPr lang="en-PH" sz="2000" dirty="0"/>
          </a:p>
          <a:p>
            <a:pPr algn="l"/>
            <a:r>
              <a:rPr lang="en-PH" sz="2000" b="1" dirty="0"/>
              <a:t>Presented by:</a:t>
            </a:r>
          </a:p>
          <a:p>
            <a:pPr algn="l"/>
            <a:r>
              <a:rPr lang="en-PH" sz="2000" dirty="0" err="1"/>
              <a:t>Elizer</a:t>
            </a:r>
            <a:r>
              <a:rPr lang="en-PH" sz="2000" dirty="0"/>
              <a:t> </a:t>
            </a:r>
            <a:r>
              <a:rPr lang="en-PH" sz="2000" dirty="0" err="1"/>
              <a:t>Ponio</a:t>
            </a:r>
            <a:r>
              <a:rPr lang="en-PH" sz="2000" dirty="0"/>
              <a:t> Jr.</a:t>
            </a:r>
          </a:p>
          <a:p>
            <a:pPr algn="l"/>
            <a:r>
              <a:rPr lang="en-PH" sz="2000" dirty="0"/>
              <a:t>Department of Computer Science</a:t>
            </a:r>
          </a:p>
          <a:p>
            <a:pPr algn="l"/>
            <a:r>
              <a:rPr lang="en-PH" sz="2000" dirty="0"/>
              <a:t>College of Computing and Information Technologies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</p:spTree>
    <p:extLst>
      <p:ext uri="{BB962C8B-B14F-4D97-AF65-F5344CB8AC3E}">
        <p14:creationId xmlns:p14="http://schemas.microsoft.com/office/powerpoint/2010/main" val="4005017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Introduction to Proofs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5C1CA4-6432-6574-DDA9-DFF962BC063B}"/>
              </a:ext>
            </a:extLst>
          </p:cNvPr>
          <p:cNvSpPr txBox="1"/>
          <p:nvPr/>
        </p:nvSpPr>
        <p:spPr>
          <a:xfrm>
            <a:off x="2438120" y="1703342"/>
            <a:ext cx="7315760" cy="461665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/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The sum of any two consecutive numbers is odd.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67E91CD-3482-885C-EF95-3B159020DE89}"/>
                  </a:ext>
                </a:extLst>
              </p:cNvPr>
              <p:cNvSpPr txBox="1"/>
              <p:nvPr/>
            </p:nvSpPr>
            <p:spPr>
              <a:xfrm>
                <a:off x="994693" y="2741210"/>
                <a:ext cx="1020261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The statement above may not feel like a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400" dirty="0"/>
                  <a:t> statement, but we can phrase it </a:t>
                </a:r>
                <a:endParaRPr lang="el-GR" sz="2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67E91CD-3482-885C-EF95-3B159020DE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693" y="2741210"/>
                <a:ext cx="10202614" cy="461665"/>
              </a:xfrm>
              <a:prstGeom prst="rect">
                <a:avLst/>
              </a:prstGeom>
              <a:blipFill>
                <a:blip r:embed="rId4"/>
                <a:stretch>
                  <a:fillRect l="-896" t="-10667" r="-239" b="-3066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34776CEB-90F5-822F-B41B-D6627DB72FF7}"/>
              </a:ext>
            </a:extLst>
          </p:cNvPr>
          <p:cNvSpPr txBox="1"/>
          <p:nvPr/>
        </p:nvSpPr>
        <p:spPr>
          <a:xfrm>
            <a:off x="3369527" y="3779078"/>
            <a:ext cx="5452946" cy="830997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/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If ‘a’ and ‘b’ are consecutive numbers</a:t>
            </a:r>
          </a:p>
          <a:p>
            <a:pPr lvl="1"/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Then, the sum of ‘a’ and ‘b’ is odd. </a:t>
            </a:r>
          </a:p>
        </p:txBody>
      </p:sp>
    </p:spTree>
    <p:extLst>
      <p:ext uri="{BB962C8B-B14F-4D97-AF65-F5344CB8AC3E}">
        <p14:creationId xmlns:p14="http://schemas.microsoft.com/office/powerpoint/2010/main" val="2544321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Direct Proofs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67E91CD-3482-885C-EF95-3B159020DE89}"/>
                  </a:ext>
                </a:extLst>
              </p:cNvPr>
              <p:cNvSpPr txBox="1"/>
              <p:nvPr/>
            </p:nvSpPr>
            <p:spPr>
              <a:xfrm>
                <a:off x="782820" y="1525727"/>
                <a:ext cx="5718341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The basic idea of a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direct proof</a:t>
                </a:r>
                <a:r>
                  <a:rPr lang="en-US" sz="2400" dirty="0"/>
                  <a:t>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400" dirty="0"/>
                  <a:t> is:</a:t>
                </a:r>
              </a:p>
              <a:p>
                <a:endParaRPr lang="en-US" sz="2400" dirty="0"/>
              </a:p>
              <a:p>
                <a:pPr marL="457200" indent="-457200">
                  <a:buAutoNum type="arabicPeriod"/>
                </a:pPr>
                <a:r>
                  <a:rPr lang="en-US" sz="2400" dirty="0"/>
                  <a:t>Assume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400" dirty="0"/>
                  <a:t> is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TRUE</a:t>
                </a:r>
              </a:p>
              <a:p>
                <a:pPr marL="457200" indent="-457200">
                  <a:buAutoNum type="arabicPeriod"/>
                </a:pPr>
                <a:r>
                  <a:rPr lang="en-US" sz="2400" dirty="0"/>
                  <a:t>Use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400" dirty="0"/>
                  <a:t> to show that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400" dirty="0"/>
                  <a:t> is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TRUE</a:t>
                </a:r>
                <a:endParaRPr lang="el-GR" sz="2400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67E91CD-3482-885C-EF95-3B159020DE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820" y="1525727"/>
                <a:ext cx="5718341" cy="1569660"/>
              </a:xfrm>
              <a:prstGeom prst="rect">
                <a:avLst/>
              </a:prstGeom>
              <a:blipFill>
                <a:blip r:embed="rId4"/>
                <a:stretch>
                  <a:fillRect l="-1706" t="-3101" r="-746" b="-8140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9712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Direct Proofs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7E91CD-3482-885C-EF95-3B159020DE89}"/>
              </a:ext>
            </a:extLst>
          </p:cNvPr>
          <p:cNvSpPr txBox="1"/>
          <p:nvPr/>
        </p:nvSpPr>
        <p:spPr>
          <a:xfrm>
            <a:off x="805122" y="2704537"/>
            <a:ext cx="571834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Assume a, b are consecutive</a:t>
            </a:r>
          </a:p>
          <a:p>
            <a:endParaRPr lang="en-US" sz="2400" dirty="0"/>
          </a:p>
          <a:p>
            <a:r>
              <a:rPr lang="en-US" sz="2400" dirty="0"/>
              <a:t>Know b = a + 1</a:t>
            </a:r>
          </a:p>
          <a:p>
            <a:endParaRPr lang="en-US" sz="2400" dirty="0"/>
          </a:p>
          <a:p>
            <a:r>
              <a:rPr lang="en-US" sz="2400" dirty="0"/>
              <a:t>So a + b = a + (a + 1) = 2a + 1</a:t>
            </a:r>
          </a:p>
          <a:p>
            <a:endParaRPr lang="en-US" sz="2400" dirty="0"/>
          </a:p>
          <a:p>
            <a:r>
              <a:rPr lang="en-US" sz="2400" dirty="0"/>
              <a:t>2k + 1 where k is an integer</a:t>
            </a:r>
            <a:endParaRPr lang="el-GR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DB5C15-9339-CB52-61E6-9D3FDA50D8B9}"/>
              </a:ext>
            </a:extLst>
          </p:cNvPr>
          <p:cNvSpPr txBox="1"/>
          <p:nvPr/>
        </p:nvSpPr>
        <p:spPr>
          <a:xfrm>
            <a:off x="3369527" y="1485524"/>
            <a:ext cx="5452946" cy="830997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/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If ‘a’ and ‘b’ are consecutive numbers</a:t>
            </a:r>
          </a:p>
          <a:p>
            <a:pPr lvl="1"/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Then, the sum of ‘a’ and ‘b’ is odd. </a:t>
            </a:r>
          </a:p>
        </p:txBody>
      </p:sp>
    </p:spTree>
    <p:extLst>
      <p:ext uri="{BB962C8B-B14F-4D97-AF65-F5344CB8AC3E}">
        <p14:creationId xmlns:p14="http://schemas.microsoft.com/office/powerpoint/2010/main" val="1348994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Proof by Contradiction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67E91CD-3482-885C-EF95-3B159020DE89}"/>
                  </a:ext>
                </a:extLst>
              </p:cNvPr>
              <p:cNvSpPr txBox="1"/>
              <p:nvPr/>
            </p:nvSpPr>
            <p:spPr>
              <a:xfrm>
                <a:off x="782820" y="1525727"/>
                <a:ext cx="10312643" cy="30469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The basic idea of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proof by contradiction </a:t>
                </a:r>
                <a:r>
                  <a:rPr lang="en-US" sz="2400" dirty="0"/>
                  <a:t>is that a proposition is either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TRUE</a:t>
                </a:r>
                <a:r>
                  <a:rPr lang="en-US" sz="2400" b="1" dirty="0"/>
                  <a:t> </a:t>
                </a:r>
                <a:r>
                  <a:rPr lang="en-US" sz="2400" dirty="0"/>
                  <a:t>or</a:t>
                </a:r>
                <a:r>
                  <a:rPr lang="en-US" sz="2400" b="1" dirty="0"/>
                  <a:t>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FALSE</a:t>
                </a:r>
                <a:r>
                  <a:rPr lang="en-US" sz="2400" b="1" dirty="0"/>
                  <a:t>, but not both. </a:t>
                </a:r>
              </a:p>
              <a:p>
                <a:endParaRPr lang="en-US" sz="2400" b="1" dirty="0"/>
              </a:p>
              <a:p>
                <a:r>
                  <a:rPr lang="en-US" sz="2400" dirty="0"/>
                  <a:t>We get a contradiction when we can show a statement is both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TRUE</a:t>
                </a:r>
                <a:r>
                  <a:rPr lang="en-US" sz="2400" dirty="0"/>
                  <a:t> and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FALSE</a:t>
                </a:r>
                <a:r>
                  <a:rPr lang="en-US" sz="2400" dirty="0"/>
                  <a:t>, showing our initial assumptions are inconsistent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400" dirty="0"/>
                  <a:t> is:</a:t>
                </a:r>
              </a:p>
              <a:p>
                <a:endParaRPr lang="en-US" sz="2400" dirty="0"/>
              </a:p>
              <a:p>
                <a:pPr marL="457200" indent="-457200">
                  <a:buAutoNum type="arabicPeriod"/>
                </a:pPr>
                <a:r>
                  <a:rPr lang="en-US" sz="2400" dirty="0"/>
                  <a:t>Assume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400" dirty="0"/>
                  <a:t> is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TRUE</a:t>
                </a:r>
              </a:p>
              <a:p>
                <a:pPr marL="457200" indent="-457200">
                  <a:buAutoNum type="arabicPeriod"/>
                </a:pPr>
                <a:r>
                  <a:rPr lang="en-US" sz="2400" dirty="0"/>
                  <a:t>Use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400" dirty="0"/>
                  <a:t> to show that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400" dirty="0"/>
                  <a:t> is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TRUE</a:t>
                </a:r>
                <a:endParaRPr lang="el-GR" sz="2400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67E91CD-3482-885C-EF95-3B159020DE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820" y="1525727"/>
                <a:ext cx="10312643" cy="3046988"/>
              </a:xfrm>
              <a:prstGeom prst="rect">
                <a:avLst/>
              </a:prstGeom>
              <a:blipFill>
                <a:blip r:embed="rId4"/>
                <a:stretch>
                  <a:fillRect l="-946" t="-1600" b="-3800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8200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1548606-3A08-818D-193A-0989AB89DFFD}"/>
              </a:ext>
            </a:extLst>
          </p:cNvPr>
          <p:cNvSpPr txBox="1">
            <a:spLocks/>
          </p:cNvSpPr>
          <p:nvPr/>
        </p:nvSpPr>
        <p:spPr>
          <a:xfrm>
            <a:off x="459205" y="1270274"/>
            <a:ext cx="11273589" cy="215872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b="1" dirty="0"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b="1" dirty="0">
                <a:latin typeface="Calibri Light (Headings)"/>
              </a:rPr>
              <a:t>Introduction and Definition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800" b="1" dirty="0"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800" b="1" dirty="0"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800" b="1" dirty="0"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800" b="1" dirty="0">
              <a:latin typeface="Calibri Light (Headings)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D03D267-B89D-A90E-028C-7F67D3C7C1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488604"/>
            <a:ext cx="9144000" cy="718459"/>
          </a:xfrm>
        </p:spPr>
        <p:txBody>
          <a:bodyPr>
            <a:normAutofit fontScale="90000"/>
          </a:bodyPr>
          <a:lstStyle/>
          <a:p>
            <a:pPr algn="l"/>
            <a:r>
              <a:rPr lang="en-PH" b="1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146491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Introduction to Proofs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8F01E5-9DD2-5DD7-64D3-82538770E359}"/>
              </a:ext>
            </a:extLst>
          </p:cNvPr>
          <p:cNvSpPr txBox="1"/>
          <p:nvPr/>
        </p:nvSpPr>
        <p:spPr>
          <a:xfrm>
            <a:off x="525610" y="1215609"/>
            <a:ext cx="11250077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Until this point in your education, mathematics has probably been presented as a primarily </a:t>
            </a:r>
            <a:r>
              <a:rPr lang="en-US" sz="2400" b="1" dirty="0">
                <a:solidFill>
                  <a:srgbClr val="0070C0"/>
                </a:solidFill>
              </a:rPr>
              <a:t>computational discipline</a:t>
            </a:r>
            <a:r>
              <a:rPr lang="en-US" sz="2400" dirty="0"/>
              <a:t>. </a:t>
            </a:r>
          </a:p>
          <a:p>
            <a:endParaRPr lang="en-US" sz="2400" dirty="0"/>
          </a:p>
          <a:p>
            <a:r>
              <a:rPr lang="en-US" sz="2400" dirty="0"/>
              <a:t>You have learned to:</a:t>
            </a:r>
          </a:p>
          <a:p>
            <a:pPr marL="457200" indent="-457200">
              <a:buAutoNum type="arabicPeriod"/>
            </a:pPr>
            <a:r>
              <a:rPr lang="en-US" sz="2400" dirty="0"/>
              <a:t>Solve equations</a:t>
            </a:r>
          </a:p>
          <a:p>
            <a:pPr marL="457200" indent="-457200">
              <a:buAutoNum type="arabicPeriod"/>
            </a:pPr>
            <a:r>
              <a:rPr lang="en-US" sz="2400" dirty="0"/>
              <a:t>Compute derivatives and integrals</a:t>
            </a:r>
          </a:p>
          <a:p>
            <a:pPr marL="457200" indent="-457200">
              <a:buAutoNum type="arabicPeriod"/>
            </a:pPr>
            <a:r>
              <a:rPr lang="en-US" sz="2400" dirty="0"/>
              <a:t>Multiply matrices and find determinants </a:t>
            </a:r>
          </a:p>
          <a:p>
            <a:endParaRPr lang="en-US" sz="2400" dirty="0"/>
          </a:p>
          <a:p>
            <a:r>
              <a:rPr lang="en-US" sz="2400" dirty="0"/>
              <a:t>And you have seen how these things can answer practical questions about the real world. In this setting your primary goal in using mathematics has been to</a:t>
            </a:r>
            <a:r>
              <a:rPr lang="en-US" sz="2400" b="1" dirty="0">
                <a:solidFill>
                  <a:srgbClr val="0070C0"/>
                </a:solidFill>
              </a:rPr>
              <a:t> compute answers. </a:t>
            </a:r>
            <a:br>
              <a:rPr lang="en-US" sz="2400" dirty="0"/>
            </a:br>
            <a:endParaRPr lang="el-GR" sz="2400" dirty="0"/>
          </a:p>
        </p:txBody>
      </p:sp>
    </p:spTree>
    <p:extLst>
      <p:ext uri="{BB962C8B-B14F-4D97-AF65-F5344CB8AC3E}">
        <p14:creationId xmlns:p14="http://schemas.microsoft.com/office/powerpoint/2010/main" val="1215482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Introduction to Proofs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8F01E5-9DD2-5DD7-64D3-82538770E359}"/>
              </a:ext>
            </a:extLst>
          </p:cNvPr>
          <p:cNvSpPr txBox="1"/>
          <p:nvPr/>
        </p:nvSpPr>
        <p:spPr>
          <a:xfrm>
            <a:off x="525610" y="1215609"/>
            <a:ext cx="11138565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But there is another side of mathematics that is more </a:t>
            </a:r>
            <a:r>
              <a:rPr lang="en-US" sz="2400" b="1" dirty="0">
                <a:solidFill>
                  <a:srgbClr val="0070C0"/>
                </a:solidFill>
              </a:rPr>
              <a:t>theoretical than computational</a:t>
            </a:r>
          </a:p>
          <a:p>
            <a:endParaRPr lang="en-US" sz="2400" dirty="0"/>
          </a:p>
          <a:p>
            <a:r>
              <a:rPr lang="en-US" sz="2400" dirty="0"/>
              <a:t>Here the </a:t>
            </a:r>
            <a:r>
              <a:rPr lang="en-US" sz="2400" b="1" dirty="0">
                <a:solidFill>
                  <a:srgbClr val="00B050"/>
                </a:solidFill>
              </a:rPr>
              <a:t>primary goal </a:t>
            </a:r>
            <a:r>
              <a:rPr lang="en-US" sz="2400" dirty="0"/>
              <a:t>is to:</a:t>
            </a:r>
          </a:p>
          <a:p>
            <a:pPr marL="457200" indent="-457200">
              <a:buAutoNum type="arabicPeriod"/>
            </a:pPr>
            <a:r>
              <a:rPr lang="en-US" sz="2400" dirty="0"/>
              <a:t>Understand mathematical structures</a:t>
            </a:r>
          </a:p>
          <a:p>
            <a:pPr marL="457200" indent="-457200">
              <a:buAutoNum type="arabicPeriod"/>
            </a:pPr>
            <a:r>
              <a:rPr lang="en-US" sz="2400" dirty="0"/>
              <a:t>Prove mathematical statements</a:t>
            </a:r>
          </a:p>
          <a:p>
            <a:pPr marL="457200" indent="-457200">
              <a:buAutoNum type="arabicPeriod"/>
            </a:pPr>
            <a:r>
              <a:rPr lang="en-US" sz="2400" dirty="0"/>
              <a:t>Invent or discover new mathematical theorems and theories </a:t>
            </a:r>
            <a:br>
              <a:rPr lang="en-US" sz="2400" dirty="0"/>
            </a:br>
            <a:r>
              <a:rPr lang="en-US" sz="2400" dirty="0"/>
              <a:t> </a:t>
            </a:r>
            <a:br>
              <a:rPr lang="en-US" sz="2400" dirty="0"/>
            </a:br>
            <a:endParaRPr lang="el-GR" sz="2400" dirty="0"/>
          </a:p>
        </p:txBody>
      </p:sp>
    </p:spTree>
    <p:extLst>
      <p:ext uri="{BB962C8B-B14F-4D97-AF65-F5344CB8AC3E}">
        <p14:creationId xmlns:p14="http://schemas.microsoft.com/office/powerpoint/2010/main" val="93779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Introduction to Proofs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8F01E5-9DD2-5DD7-64D3-82538770E359}"/>
              </a:ext>
            </a:extLst>
          </p:cNvPr>
          <p:cNvSpPr txBox="1"/>
          <p:nvPr/>
        </p:nvSpPr>
        <p:spPr>
          <a:xfrm>
            <a:off x="525611" y="1215609"/>
            <a:ext cx="1126122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The mathematical techniques and procedures that you have learned and used up until now are founded on this theoretical side of mathematics. </a:t>
            </a:r>
          </a:p>
          <a:p>
            <a:endParaRPr lang="en-US" sz="2400" dirty="0"/>
          </a:p>
          <a:p>
            <a:r>
              <a:rPr lang="en-US" sz="2400" dirty="0"/>
              <a:t>For example, in computing the area under a curve, you use the fundamental theorem of calculus. It is because this theorem is true that your answer is correct. </a:t>
            </a:r>
          </a:p>
          <a:p>
            <a:endParaRPr lang="en-US" sz="2400" dirty="0"/>
          </a:p>
          <a:p>
            <a:r>
              <a:rPr lang="en-US" sz="2400" dirty="0"/>
              <a:t>However, in learning calculus you were probably far more concerned with how that theorem could be applied than in understanding why it is true. But how do we know it is true? </a:t>
            </a:r>
          </a:p>
          <a:p>
            <a:endParaRPr lang="en-US" sz="2400" dirty="0"/>
          </a:p>
          <a:p>
            <a:r>
              <a:rPr lang="en-US" sz="2400" dirty="0"/>
              <a:t>How can we convince ourselves or others of its validity? Questions of this nature belong to the theoretical realm of mathematics.</a:t>
            </a:r>
            <a:endParaRPr lang="el-GR" sz="2400" dirty="0"/>
          </a:p>
        </p:txBody>
      </p:sp>
    </p:spTree>
    <p:extLst>
      <p:ext uri="{BB962C8B-B14F-4D97-AF65-F5344CB8AC3E}">
        <p14:creationId xmlns:p14="http://schemas.microsoft.com/office/powerpoint/2010/main" val="2102612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Introduction to Proofs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8F01E5-9DD2-5DD7-64D3-82538770E359}"/>
              </a:ext>
            </a:extLst>
          </p:cNvPr>
          <p:cNvSpPr txBox="1"/>
          <p:nvPr/>
        </p:nvSpPr>
        <p:spPr>
          <a:xfrm>
            <a:off x="525611" y="1215609"/>
            <a:ext cx="1126122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You will learn and apply the methods of thought that mathematicians use to verify theorems, explore mathematical truth and create new mathematical theories. </a:t>
            </a:r>
          </a:p>
          <a:p>
            <a:endParaRPr lang="en-US" sz="2400" dirty="0"/>
          </a:p>
          <a:p>
            <a:r>
              <a:rPr lang="en-US" sz="2400" dirty="0"/>
              <a:t>This will prepare you for advanced mathematics courses, for you will be better</a:t>
            </a:r>
            <a:br>
              <a:rPr lang="en-US" sz="2400" dirty="0"/>
            </a:br>
            <a:r>
              <a:rPr lang="en-US" sz="2400" dirty="0"/>
              <a:t>able to understand proofs, write your own proofs and think critically and</a:t>
            </a:r>
            <a:br>
              <a:rPr lang="en-US" sz="2400" dirty="0"/>
            </a:br>
            <a:r>
              <a:rPr lang="en-US" sz="2400" dirty="0"/>
              <a:t>inquisitively about mathematics </a:t>
            </a:r>
            <a:br>
              <a:rPr lang="en-US" sz="2400" dirty="0"/>
            </a:br>
            <a:endParaRPr lang="el-GR" sz="2400" dirty="0"/>
          </a:p>
        </p:txBody>
      </p:sp>
    </p:spTree>
    <p:extLst>
      <p:ext uri="{BB962C8B-B14F-4D97-AF65-F5344CB8AC3E}">
        <p14:creationId xmlns:p14="http://schemas.microsoft.com/office/powerpoint/2010/main" val="3927849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Proof Techniques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6ECF76A-A841-37DE-42C4-40E735AB1F8F}"/>
                  </a:ext>
                </a:extLst>
              </p:cNvPr>
              <p:cNvSpPr txBox="1"/>
              <p:nvPr/>
            </p:nvSpPr>
            <p:spPr>
              <a:xfrm>
                <a:off x="2565033" y="4401870"/>
                <a:ext cx="3348834" cy="1200329"/>
              </a:xfrm>
              <a:prstGeom prst="rect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2400" b="1" dirty="0"/>
                  <a:t>Proof by Contrapositive</a:t>
                </a:r>
                <a:endParaRPr lang="en-US" sz="2400" dirty="0"/>
              </a:p>
              <a:p>
                <a:r>
                  <a:rPr lang="en-US" sz="2400" dirty="0"/>
                  <a:t>Assume </a:t>
                </a:r>
                <a14:m>
                  <m:oMath xmlns:m="http://schemas.openxmlformats.org/officeDocument/2006/math">
                    <m:r>
                      <a:rPr lang="en-US" sz="24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Conclude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endParaRPr lang="el-GR" sz="24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6ECF76A-A841-37DE-42C4-40E735AB1F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5033" y="4401870"/>
                <a:ext cx="3348834" cy="1200329"/>
              </a:xfrm>
              <a:prstGeom prst="rect">
                <a:avLst/>
              </a:prstGeom>
              <a:blipFill>
                <a:blip r:embed="rId4"/>
                <a:stretch>
                  <a:fillRect l="-2342" t="-2463" b="-8867"/>
                </a:stretch>
              </a:blipFill>
              <a:ln w="3810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4C60938-1D17-486B-2F3F-B135AC525029}"/>
                  </a:ext>
                </a:extLst>
              </p:cNvPr>
              <p:cNvSpPr txBox="1"/>
              <p:nvPr/>
            </p:nvSpPr>
            <p:spPr>
              <a:xfrm>
                <a:off x="4722913" y="1457353"/>
                <a:ext cx="2746174" cy="8617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sz="5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⇒</m:t>
                      </m:r>
                      <m:r>
                        <a:rPr lang="en-US" sz="5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sz="5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4C60938-1D17-486B-2F3F-B135AC5250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2913" y="1457353"/>
                <a:ext cx="2746174" cy="86177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258C030-198B-755A-4C6B-CC999F7B5A7A}"/>
                  </a:ext>
                </a:extLst>
              </p:cNvPr>
              <p:cNvSpPr txBox="1"/>
              <p:nvPr/>
            </p:nvSpPr>
            <p:spPr>
              <a:xfrm>
                <a:off x="2565032" y="2856469"/>
                <a:ext cx="3348833" cy="1200329"/>
              </a:xfrm>
              <a:prstGeom prst="rect">
                <a:avLst/>
              </a:prstGeom>
              <a:ln w="28575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2400" b="1" dirty="0"/>
                  <a:t>Direct Proof</a:t>
                </a:r>
                <a:endParaRPr lang="en-US" sz="2400" dirty="0"/>
              </a:p>
              <a:p>
                <a:r>
                  <a:rPr lang="en-US" sz="2400" dirty="0"/>
                  <a:t>Assume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Conclude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endParaRPr lang="el-GR" sz="2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258C030-198B-755A-4C6B-CC999F7B5A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5032" y="2856469"/>
                <a:ext cx="3348833" cy="1200329"/>
              </a:xfrm>
              <a:prstGeom prst="rect">
                <a:avLst/>
              </a:prstGeom>
              <a:blipFill>
                <a:blip r:embed="rId6"/>
                <a:stretch>
                  <a:fillRect l="-2527" t="-2985" b="-9453"/>
                </a:stretch>
              </a:blipFill>
              <a:ln w="28575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3AAEE84-2E72-536F-A7E0-C873FD5113D0}"/>
                  </a:ext>
                </a:extLst>
              </p:cNvPr>
              <p:cNvSpPr txBox="1"/>
              <p:nvPr/>
            </p:nvSpPr>
            <p:spPr>
              <a:xfrm>
                <a:off x="6596806" y="2856469"/>
                <a:ext cx="3550804" cy="1200329"/>
              </a:xfrm>
              <a:prstGeom prst="rect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2400" b="1" dirty="0"/>
                  <a:t>Proof by Contradiction</a:t>
                </a:r>
              </a:p>
              <a:p>
                <a:r>
                  <a:rPr lang="en-US" sz="2400" dirty="0"/>
                  <a:t>Assume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Get a contradiction</a:t>
                </a:r>
                <a:endParaRPr lang="el-GR" sz="2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3AAEE84-2E72-536F-A7E0-C873FD5113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6806" y="2856469"/>
                <a:ext cx="3550804" cy="1200329"/>
              </a:xfrm>
              <a:prstGeom prst="rect">
                <a:avLst/>
              </a:prstGeom>
              <a:blipFill>
                <a:blip r:embed="rId7"/>
                <a:stretch>
                  <a:fillRect l="-2037" t="-2475" b="-9406"/>
                </a:stretch>
              </a:blipFill>
              <a:ln w="3810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2705978-1EC1-569D-C6A1-92A85AE0CEDB}"/>
                  </a:ext>
                </a:extLst>
              </p:cNvPr>
              <p:cNvSpPr txBox="1"/>
              <p:nvPr/>
            </p:nvSpPr>
            <p:spPr>
              <a:xfrm>
                <a:off x="6596806" y="4401869"/>
                <a:ext cx="3550805" cy="1200329"/>
              </a:xfrm>
              <a:prstGeom prst="rect">
                <a:avLst/>
              </a:prstGeom>
              <a:ln w="381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2400" b="1" dirty="0"/>
                  <a:t>Counterexample</a:t>
                </a:r>
                <a:endParaRPr lang="en-US" sz="2400" dirty="0"/>
              </a:p>
              <a:p>
                <a:r>
                  <a:rPr lang="en-US" sz="2400" dirty="0"/>
                  <a:t>Find example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r>
                  <a:rPr lang="en-US" sz="2400" dirty="0"/>
                  <a:t>Show it’s false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2705978-1EC1-569D-C6A1-92A85AE0CE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6806" y="4401869"/>
                <a:ext cx="3550805" cy="1200329"/>
              </a:xfrm>
              <a:prstGeom prst="rect">
                <a:avLst/>
              </a:prstGeom>
              <a:blipFill>
                <a:blip r:embed="rId8"/>
                <a:stretch>
                  <a:fillRect l="-2037" t="-2463" b="-8867"/>
                </a:stretch>
              </a:blipFill>
              <a:ln w="3810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7321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Proof Techniques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6ECF76A-A841-37DE-42C4-40E735AB1F8F}"/>
                  </a:ext>
                </a:extLst>
              </p:cNvPr>
              <p:cNvSpPr txBox="1"/>
              <p:nvPr/>
            </p:nvSpPr>
            <p:spPr>
              <a:xfrm>
                <a:off x="2210373" y="2725825"/>
                <a:ext cx="3348834" cy="1061829"/>
              </a:xfrm>
              <a:prstGeom prst="rect">
                <a:avLst/>
              </a:prstGeom>
              <a:ln w="28575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2100" b="1" dirty="0"/>
                  <a:t>Proof by Contrapositive</a:t>
                </a:r>
                <a:endParaRPr lang="en-US" sz="2100" dirty="0"/>
              </a:p>
              <a:p>
                <a:r>
                  <a:rPr lang="en-US" sz="2100" dirty="0"/>
                  <a:t>Assume </a:t>
                </a:r>
                <a14:m>
                  <m:oMath xmlns:m="http://schemas.openxmlformats.org/officeDocument/2006/math">
                    <m:r>
                      <a:rPr lang="en-US" sz="21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endParaRPr lang="en-US" sz="2100" dirty="0"/>
              </a:p>
              <a:p>
                <a:r>
                  <a:rPr lang="en-US" sz="2100" dirty="0"/>
                  <a:t>Conclude</a:t>
                </a:r>
                <a14:m>
                  <m:oMath xmlns:m="http://schemas.openxmlformats.org/officeDocument/2006/math">
                    <m:r>
                      <a:rPr lang="en-US" sz="21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endParaRPr lang="el-GR" sz="21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6ECF76A-A841-37DE-42C4-40E735AB1F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0373" y="2725825"/>
                <a:ext cx="3348834" cy="1061829"/>
              </a:xfrm>
              <a:prstGeom prst="rect">
                <a:avLst/>
              </a:prstGeom>
              <a:blipFill>
                <a:blip r:embed="rId4"/>
                <a:stretch>
                  <a:fillRect l="-1805" t="-2235" b="-8939"/>
                </a:stretch>
              </a:blipFill>
              <a:ln w="28575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4C60938-1D17-486B-2F3F-B135AC525029}"/>
                  </a:ext>
                </a:extLst>
              </p:cNvPr>
              <p:cNvSpPr txBox="1"/>
              <p:nvPr/>
            </p:nvSpPr>
            <p:spPr>
              <a:xfrm>
                <a:off x="1524000" y="1457353"/>
                <a:ext cx="10039815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:r>
                  <a:rPr lang="en-US" sz="3000" dirty="0">
                    <a:ea typeface="Cambria Math" panose="02040503050406030204" pitchFamily="18" charset="0"/>
                  </a:rPr>
                  <a:t>We will prove</a:t>
                </a:r>
                <a14:m>
                  <m:oMath xmlns:m="http://schemas.openxmlformats.org/officeDocument/2006/math">
                    <m:r>
                      <a:rPr lang="en-US" sz="3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⇒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3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using the four approaches.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4C60938-1D17-486B-2F3F-B135AC5250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1457353"/>
                <a:ext cx="10039815" cy="553998"/>
              </a:xfrm>
              <a:prstGeom prst="rect">
                <a:avLst/>
              </a:prstGeom>
              <a:blipFill>
                <a:blip r:embed="rId5"/>
                <a:stretch>
                  <a:fillRect t="-16484" b="-3406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258C030-198B-755A-4C6B-CC999F7B5A7A}"/>
                  </a:ext>
                </a:extLst>
              </p:cNvPr>
              <p:cNvSpPr txBox="1"/>
              <p:nvPr/>
            </p:nvSpPr>
            <p:spPr>
              <a:xfrm>
                <a:off x="65717" y="2725825"/>
                <a:ext cx="2032488" cy="1061829"/>
              </a:xfrm>
              <a:prstGeom prst="rect">
                <a:avLst/>
              </a:prstGeom>
              <a:ln w="28575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2100" b="1" dirty="0"/>
                  <a:t>Direct Proof</a:t>
                </a:r>
                <a:endParaRPr lang="en-US" sz="2100" dirty="0"/>
              </a:p>
              <a:p>
                <a:r>
                  <a:rPr lang="en-US" sz="2100" dirty="0"/>
                  <a:t>Assume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endParaRPr lang="en-US" sz="2100" dirty="0"/>
              </a:p>
              <a:p>
                <a:r>
                  <a:rPr lang="en-US" sz="2100" dirty="0"/>
                  <a:t>Conclude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endParaRPr lang="el-GR" sz="21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258C030-198B-755A-4C6B-CC999F7B5A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17" y="2725825"/>
                <a:ext cx="2032488" cy="1061829"/>
              </a:xfrm>
              <a:prstGeom prst="rect">
                <a:avLst/>
              </a:prstGeom>
              <a:blipFill>
                <a:blip r:embed="rId6"/>
                <a:stretch>
                  <a:fillRect l="-2959" t="-2235" b="-8939"/>
                </a:stretch>
              </a:blipFill>
              <a:ln w="28575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3AAEE84-2E72-536F-A7E0-C873FD5113D0}"/>
                  </a:ext>
                </a:extLst>
              </p:cNvPr>
              <p:cNvSpPr txBox="1"/>
              <p:nvPr/>
            </p:nvSpPr>
            <p:spPr>
              <a:xfrm>
                <a:off x="5671375" y="2721236"/>
                <a:ext cx="3122342" cy="1061829"/>
              </a:xfrm>
              <a:prstGeom prst="rect">
                <a:avLst/>
              </a:prstGeom>
              <a:ln w="28575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2100" b="1" dirty="0"/>
                  <a:t>Proof by Contradiction</a:t>
                </a:r>
              </a:p>
              <a:p>
                <a:r>
                  <a:rPr lang="en-US" sz="2100" dirty="0"/>
                  <a:t>Assume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100" dirty="0"/>
                  <a:t> and </a:t>
                </a:r>
                <a14:m>
                  <m:oMath xmlns:m="http://schemas.openxmlformats.org/officeDocument/2006/math">
                    <m:r>
                      <a:rPr lang="en-US" sz="21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endParaRPr lang="en-US" sz="2100" dirty="0"/>
              </a:p>
              <a:p>
                <a:r>
                  <a:rPr lang="en-US" sz="2100" dirty="0"/>
                  <a:t>Get a contradiction</a:t>
                </a:r>
                <a:endParaRPr lang="el-GR" sz="21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3AAEE84-2E72-536F-A7E0-C873FD5113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1375" y="2721236"/>
                <a:ext cx="3122342" cy="1061829"/>
              </a:xfrm>
              <a:prstGeom prst="rect">
                <a:avLst/>
              </a:prstGeom>
              <a:blipFill>
                <a:blip r:embed="rId7"/>
                <a:stretch>
                  <a:fillRect l="-1931" t="-2222" b="-8333"/>
                </a:stretch>
              </a:blipFill>
              <a:ln w="28575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2705978-1EC1-569D-C6A1-92A85AE0CEDB}"/>
                  </a:ext>
                </a:extLst>
              </p:cNvPr>
              <p:cNvSpPr txBox="1"/>
              <p:nvPr/>
            </p:nvSpPr>
            <p:spPr>
              <a:xfrm>
                <a:off x="8905885" y="2725017"/>
                <a:ext cx="3220398" cy="1061829"/>
              </a:xfrm>
              <a:prstGeom prst="rect">
                <a:avLst/>
              </a:prstGeom>
              <a:ln w="28575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2100" b="1" dirty="0"/>
                  <a:t>Counterexample</a:t>
                </a:r>
                <a:endParaRPr lang="en-US" sz="2100" dirty="0"/>
              </a:p>
              <a:p>
                <a:r>
                  <a:rPr lang="en-US" sz="2100" dirty="0"/>
                  <a:t>Find example of </a:t>
                </a:r>
                <a14:m>
                  <m:oMath xmlns:m="http://schemas.openxmlformats.org/officeDocument/2006/math">
                    <m:r>
                      <a:rPr lang="en-US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100" dirty="0"/>
                  <a:t> and </a:t>
                </a:r>
                <a14:m>
                  <m:oMath xmlns:m="http://schemas.openxmlformats.org/officeDocument/2006/math">
                    <m:r>
                      <a:rPr lang="en-US" sz="21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endParaRPr lang="en-US" sz="2100" dirty="0">
                  <a:ea typeface="Cambria Math" panose="02040503050406030204" pitchFamily="18" charset="0"/>
                </a:endParaRPr>
              </a:p>
              <a:p>
                <a:r>
                  <a:rPr lang="en-US" sz="2100" dirty="0"/>
                  <a:t>Show it’s false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2705978-1EC1-569D-C6A1-92A85AE0CE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5885" y="2725017"/>
                <a:ext cx="3220398" cy="1061829"/>
              </a:xfrm>
              <a:prstGeom prst="rect">
                <a:avLst/>
              </a:prstGeom>
              <a:blipFill>
                <a:blip r:embed="rId8"/>
                <a:stretch>
                  <a:fillRect l="-1876" t="-2235" b="-8939"/>
                </a:stretch>
              </a:blipFill>
              <a:ln w="28575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E579D636-3814-15FD-80DD-A55F76D1AD16}"/>
              </a:ext>
            </a:extLst>
          </p:cNvPr>
          <p:cNvSpPr txBox="1"/>
          <p:nvPr/>
        </p:nvSpPr>
        <p:spPr>
          <a:xfrm>
            <a:off x="2438120" y="4914893"/>
            <a:ext cx="7315760" cy="461665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/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The sum of any two consecutive numbers is odd.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1F33A9-8F1C-7CA2-7E37-7AD22B2823D0}"/>
              </a:ext>
            </a:extLst>
          </p:cNvPr>
          <p:cNvSpPr txBox="1"/>
          <p:nvPr/>
        </p:nvSpPr>
        <p:spPr>
          <a:xfrm>
            <a:off x="2283580" y="4194713"/>
            <a:ext cx="76248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In each case, we will prove the following statement:</a:t>
            </a:r>
          </a:p>
        </p:txBody>
      </p:sp>
    </p:spTree>
    <p:extLst>
      <p:ext uri="{BB962C8B-B14F-4D97-AF65-F5344CB8AC3E}">
        <p14:creationId xmlns:p14="http://schemas.microsoft.com/office/powerpoint/2010/main" val="4061190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Definitions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6BF8535-D66F-CEB3-11A6-50BBE25FC587}"/>
                  </a:ext>
                </a:extLst>
              </p:cNvPr>
              <p:cNvSpPr txBox="1"/>
              <p:nvPr/>
            </p:nvSpPr>
            <p:spPr>
              <a:xfrm>
                <a:off x="127677" y="1939578"/>
                <a:ext cx="7624839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An integer number ‘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’ is even if and only if there exists an integer ‘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’ such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6BF8535-D66F-CEB3-11A6-50BBE25FC5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677" y="1939578"/>
                <a:ext cx="7624839" cy="830997"/>
              </a:xfrm>
              <a:prstGeom prst="rect">
                <a:avLst/>
              </a:prstGeom>
              <a:blipFill>
                <a:blip r:embed="rId4"/>
                <a:stretch>
                  <a:fillRect t="-5882" b="-1617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0F24A52-E1B3-BB57-C537-1C1D2F12B358}"/>
                  </a:ext>
                </a:extLst>
              </p:cNvPr>
              <p:cNvSpPr txBox="1"/>
              <p:nvPr/>
            </p:nvSpPr>
            <p:spPr>
              <a:xfrm>
                <a:off x="127676" y="3624060"/>
                <a:ext cx="7624839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An integer number ‘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’ is odd if and only if there exists an integer ‘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’ such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+1 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0F24A52-E1B3-BB57-C537-1C1D2F12B3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676" y="3624060"/>
                <a:ext cx="7624839" cy="830997"/>
              </a:xfrm>
              <a:prstGeom prst="rect">
                <a:avLst/>
              </a:prstGeom>
              <a:blipFill>
                <a:blip r:embed="rId5"/>
                <a:stretch>
                  <a:fillRect t="-5839" r="-1359" b="-15328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9BCADF3-B58D-D8FF-2C2B-12912EB45D54}"/>
                  </a:ext>
                </a:extLst>
              </p:cNvPr>
              <p:cNvSpPr txBox="1"/>
              <p:nvPr/>
            </p:nvSpPr>
            <p:spPr>
              <a:xfrm>
                <a:off x="220603" y="5177392"/>
                <a:ext cx="7624839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Two integers ‘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’ and ‘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’ are consecutive if and only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9BCADF3-B58D-D8FF-2C2B-12912EB45D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603" y="5177392"/>
                <a:ext cx="7624839" cy="830997"/>
              </a:xfrm>
              <a:prstGeom prst="rect">
                <a:avLst/>
              </a:prstGeom>
              <a:blipFill>
                <a:blip r:embed="rId6"/>
                <a:stretch>
                  <a:fillRect t="-5839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77408617-F685-F197-CCD6-24DB75E07891}"/>
              </a:ext>
            </a:extLst>
          </p:cNvPr>
          <p:cNvSpPr txBox="1"/>
          <p:nvPr/>
        </p:nvSpPr>
        <p:spPr>
          <a:xfrm>
            <a:off x="644350" y="1242526"/>
            <a:ext cx="2479568" cy="461665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/>
            <a:r>
              <a:rPr lang="en-US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Definition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54A4FA-844F-8FCC-61A5-1F1097CFA2CA}"/>
              </a:ext>
            </a:extLst>
          </p:cNvPr>
          <p:cNvSpPr txBox="1"/>
          <p:nvPr/>
        </p:nvSpPr>
        <p:spPr>
          <a:xfrm>
            <a:off x="644350" y="3008040"/>
            <a:ext cx="2479568" cy="461665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/>
            <a:r>
              <a:rPr lang="en-US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Definition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FC5276-199E-C811-2400-89F73CFCD383}"/>
              </a:ext>
            </a:extLst>
          </p:cNvPr>
          <p:cNvSpPr txBox="1"/>
          <p:nvPr/>
        </p:nvSpPr>
        <p:spPr>
          <a:xfrm>
            <a:off x="690531" y="4584575"/>
            <a:ext cx="2479568" cy="461665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/>
            <a:r>
              <a:rPr lang="en-US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Definition 3</a:t>
            </a:r>
          </a:p>
        </p:txBody>
      </p:sp>
    </p:spTree>
    <p:extLst>
      <p:ext uri="{BB962C8B-B14F-4D97-AF65-F5344CB8AC3E}">
        <p14:creationId xmlns:p14="http://schemas.microsoft.com/office/powerpoint/2010/main" val="2784230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88BDCA587B344BBA6CB1A93FAE6998" ma:contentTypeVersion="2" ma:contentTypeDescription="Create a new document." ma:contentTypeScope="" ma:versionID="7a8e4b6720badb2566a0cfeddfaf2856">
  <xsd:schema xmlns:xsd="http://www.w3.org/2001/XMLSchema" xmlns:xs="http://www.w3.org/2001/XMLSchema" xmlns:p="http://schemas.microsoft.com/office/2006/metadata/properties" xmlns:ns2="ba111d12-426d-4af0-bcb6-460e36974645" targetNamespace="http://schemas.microsoft.com/office/2006/metadata/properties" ma:root="true" ma:fieldsID="989b05398519136c88ba0a8d54e3c3da" ns2:_="">
    <xsd:import namespace="ba111d12-426d-4af0-bcb6-460e3697464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111d12-426d-4af0-bcb6-460e369746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6BFEDF5-8B64-4FF5-9637-4791A1C152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111d12-426d-4af0-bcb6-460e369746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05518A6-09E4-4E11-AE7D-4C13722BEBC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E0C03B0-3DE5-4BD9-B3BB-6E4919CD06B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2606</TotalTime>
  <Words>735</Words>
  <Application>Microsoft Office PowerPoint</Application>
  <PresentationFormat>Widescreen</PresentationFormat>
  <Paragraphs>129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Calibri Light (Headings)</vt:lpstr>
      <vt:lpstr>Cambria Math</vt:lpstr>
      <vt:lpstr>Wingdings</vt:lpstr>
      <vt:lpstr>Office Theme</vt:lpstr>
      <vt:lpstr>Proofs</vt:lpstr>
      <vt:lpstr>Outline</vt:lpstr>
      <vt:lpstr>Introduction to Proofs</vt:lpstr>
      <vt:lpstr>Introduction to Proofs</vt:lpstr>
      <vt:lpstr>Introduction to Proofs</vt:lpstr>
      <vt:lpstr>Introduction to Proofs</vt:lpstr>
      <vt:lpstr>Proof Techniques</vt:lpstr>
      <vt:lpstr>Proof Techniques</vt:lpstr>
      <vt:lpstr>Definitions</vt:lpstr>
      <vt:lpstr>Introduction to Proofs</vt:lpstr>
      <vt:lpstr>Direct Proofs</vt:lpstr>
      <vt:lpstr>Direct Proofs</vt:lpstr>
      <vt:lpstr>Proof by Contradiction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SLY Ponio</dc:creator>
  <cp:lastModifiedBy>Ponio, Elizer Jr</cp:lastModifiedBy>
  <cp:revision>284</cp:revision>
  <dcterms:created xsi:type="dcterms:W3CDTF">2022-05-11T03:47:05Z</dcterms:created>
  <dcterms:modified xsi:type="dcterms:W3CDTF">2024-04-15T02:55:19Z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0x0101007188BDCA587B344BBA6CB1A93FAE6998</vt:lpwstr>
  </property>
</Properties>
</file>