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7" r:id="rId5"/>
    <p:sldId id="366" r:id="rId6"/>
    <p:sldId id="383" r:id="rId7"/>
    <p:sldId id="384" r:id="rId8"/>
    <p:sldId id="385" r:id="rId9"/>
    <p:sldId id="386" r:id="rId10"/>
    <p:sldId id="387" r:id="rId11"/>
    <p:sldId id="389" r:id="rId12"/>
    <p:sldId id="388" r:id="rId13"/>
    <p:sldId id="390" r:id="rId14"/>
    <p:sldId id="391" r:id="rId15"/>
    <p:sldId id="392" r:id="rId16"/>
    <p:sldId id="393" r:id="rId17"/>
    <p:sldId id="394" r:id="rId18"/>
    <p:sldId id="395" r:id="rId19"/>
    <p:sldId id="396" r:id="rId20"/>
    <p:sldId id="397" r:id="rId21"/>
    <p:sldId id="398" r:id="rId22"/>
    <p:sldId id="39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13" autoAdjust="0"/>
    <p:restoredTop sz="94082" autoAdjust="0"/>
  </p:normalViewPr>
  <p:slideViewPr>
    <p:cSldViewPr snapToGrid="0">
      <p:cViewPr varScale="1">
        <p:scale>
          <a:sx n="120" d="100"/>
          <a:sy n="120" d="100"/>
        </p:scale>
        <p:origin x="1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5/7/24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32514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91343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13026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2441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3540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11106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910288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20543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775096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23968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81599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2794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7947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13482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00175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26840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94204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25729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5/7/24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5/7/24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5/7/24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5/7/24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5/7/24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5/7/24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5/7/24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5/7/24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5/7/24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5/7/24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5/7/24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5/7/24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.jp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.jp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1.jp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.jp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4.png"/><Relationship Id="rId10" Type="http://schemas.openxmlformats.org/officeDocument/2006/relationships/image" Target="../media/image62.png"/><Relationship Id="rId4" Type="http://schemas.openxmlformats.org/officeDocument/2006/relationships/image" Target="../media/image57.png"/><Relationship Id="rId9" Type="http://schemas.openxmlformats.org/officeDocument/2006/relationships/image" Target="../media/image6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1.jp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1.jp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jp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jp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</a:t>
            </a:r>
            <a:r>
              <a:rPr lang="en-PH" b="1" dirty="0" err="1"/>
              <a:t>ime</a:t>
            </a:r>
            <a:r>
              <a:rPr lang="en-PH" b="1" dirty="0"/>
              <a:t> Complexity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</a:t>
            </a:r>
            <a:r>
              <a:rPr lang="en-PH" sz="2000" dirty="0" err="1"/>
              <a:t>Ponio</a:t>
            </a:r>
            <a:r>
              <a:rPr lang="en-PH" sz="2000" dirty="0"/>
              <a:t>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pic>
        <p:nvPicPr>
          <p:cNvPr id="18" name="Picture 17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E084B9AD-590A-3BD8-1189-6FB95F34A7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17" y="1066352"/>
            <a:ext cx="6478738" cy="37736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5B08E1B-2021-78DF-21DE-739FFD108011}"/>
                  </a:ext>
                </a:extLst>
              </p:cNvPr>
              <p:cNvSpPr txBox="1"/>
              <p:nvPr/>
            </p:nvSpPr>
            <p:spPr>
              <a:xfrm>
                <a:off x="7140664" y="1066352"/>
                <a:ext cx="126310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5B08E1B-2021-78DF-21DE-739FFD108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664" y="1066352"/>
                <a:ext cx="1263107" cy="461665"/>
              </a:xfrm>
              <a:prstGeom prst="rect">
                <a:avLst/>
              </a:prstGeom>
              <a:blipFill>
                <a:blip r:embed="rId5"/>
                <a:stretch>
                  <a:fillRect l="-7212" t="-10526" b="-2894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1B91D1B-FA1B-DBC4-3970-84A1449F1E3F}"/>
                  </a:ext>
                </a:extLst>
              </p:cNvPr>
              <p:cNvSpPr txBox="1"/>
              <p:nvPr/>
            </p:nvSpPr>
            <p:spPr>
              <a:xfrm>
                <a:off x="7140664" y="1707439"/>
                <a:ext cx="17376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𝒍𝒐𝒈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1B91D1B-FA1B-DBC4-3970-84A1449F1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664" y="1707439"/>
                <a:ext cx="1737624" cy="461665"/>
              </a:xfrm>
              <a:prstGeom prst="rect">
                <a:avLst/>
              </a:prstGeom>
              <a:blipFill>
                <a:blip r:embed="rId6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404DF36-D0D2-3597-6C1D-4B08626A93F4}"/>
                  </a:ext>
                </a:extLst>
              </p:cNvPr>
              <p:cNvSpPr txBox="1"/>
              <p:nvPr/>
            </p:nvSpPr>
            <p:spPr>
              <a:xfrm>
                <a:off x="7140664" y="2348526"/>
                <a:ext cx="17376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𝒍𝒐𝒈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404DF36-D0D2-3597-6C1D-4B08626A9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664" y="2348526"/>
                <a:ext cx="1737624" cy="461665"/>
              </a:xfrm>
              <a:prstGeom prst="rect">
                <a:avLst/>
              </a:prstGeom>
              <a:blipFill>
                <a:blip r:embed="rId7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073602-0616-CC16-9374-833DC0C70D53}"/>
                  </a:ext>
                </a:extLst>
              </p:cNvPr>
              <p:cNvSpPr txBox="1"/>
              <p:nvPr/>
            </p:nvSpPr>
            <p:spPr>
              <a:xfrm>
                <a:off x="7140664" y="2989613"/>
                <a:ext cx="1012736" cy="461665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073602-0616-CC16-9374-833DC0C70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664" y="2989613"/>
                <a:ext cx="101273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2A964E0-9064-95AE-048C-55F0D59C26C3}"/>
              </a:ext>
            </a:extLst>
          </p:cNvPr>
          <p:cNvSpPr txBox="1"/>
          <p:nvPr/>
        </p:nvSpPr>
        <p:spPr>
          <a:xfrm>
            <a:off x="7140663" y="3692657"/>
            <a:ext cx="4267566" cy="830997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/>
              <a:t>“Hello World!” </a:t>
            </a:r>
            <a:r>
              <a:rPr lang="en-US" sz="2400" dirty="0"/>
              <a:t>will be displayed </a:t>
            </a:r>
            <a:r>
              <a:rPr lang="en-US" sz="2400" b="1" dirty="0"/>
              <a:t>3 times in the output</a:t>
            </a:r>
            <a:endParaRPr lang="en-PH" sz="2400" b="1" dirty="0"/>
          </a:p>
        </p:txBody>
      </p:sp>
    </p:spTree>
    <p:extLst>
      <p:ext uri="{BB962C8B-B14F-4D97-AF65-F5344CB8AC3E}">
        <p14:creationId xmlns:p14="http://schemas.microsoft.com/office/powerpoint/2010/main" val="221663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0" grpId="0"/>
      <p:bldP spid="2" grpId="0"/>
      <p:bldP spid="3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8680619-0C5B-6604-23DE-A14B97247216}"/>
                  </a:ext>
                </a:extLst>
              </p:cNvPr>
              <p:cNvSpPr txBox="1"/>
              <p:nvPr/>
            </p:nvSpPr>
            <p:spPr>
              <a:xfrm>
                <a:off x="7363764" y="5595046"/>
                <a:ext cx="1484335" cy="461665"/>
              </a:xfrm>
              <a:prstGeom prst="rect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8680619-0C5B-6604-23DE-A14B97247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764" y="5595046"/>
                <a:ext cx="1484335" cy="461665"/>
              </a:xfrm>
              <a:prstGeom prst="rect">
                <a:avLst/>
              </a:prstGeom>
              <a:blipFill>
                <a:blip r:embed="rId4"/>
                <a:stretch>
                  <a:fillRect b="-12195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439F0379-5270-D282-85B6-DB42DF3E29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8998717"/>
                  </p:ext>
                </p:extLst>
              </p:nvPr>
            </p:nvGraphicFramePr>
            <p:xfrm>
              <a:off x="7227750" y="1066354"/>
              <a:ext cx="4798623" cy="1983286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599541">
                      <a:extLst>
                        <a:ext uri="{9D8B030D-6E8A-4147-A177-3AD203B41FA5}">
                          <a16:colId xmlns:a16="http://schemas.microsoft.com/office/drawing/2014/main" val="4158420293"/>
                        </a:ext>
                      </a:extLst>
                    </a:gridCol>
                    <a:gridCol w="1599541">
                      <a:extLst>
                        <a:ext uri="{9D8B030D-6E8A-4147-A177-3AD203B41FA5}">
                          <a16:colId xmlns:a16="http://schemas.microsoft.com/office/drawing/2014/main" val="2742121714"/>
                        </a:ext>
                      </a:extLst>
                    </a:gridCol>
                    <a:gridCol w="1599541">
                      <a:extLst>
                        <a:ext uri="{9D8B030D-6E8A-4147-A177-3AD203B41FA5}">
                          <a16:colId xmlns:a16="http://schemas.microsoft.com/office/drawing/2014/main" val="3818109639"/>
                        </a:ext>
                      </a:extLst>
                    </a:gridCol>
                  </a:tblGrid>
                  <a:tr h="3513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/ 2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8827526"/>
                      </a:ext>
                    </a:extLst>
                  </a:tr>
                  <a:tr h="3572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 / 2 = 4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9939357"/>
                      </a:ext>
                    </a:extLst>
                  </a:tr>
                  <a:tr h="3572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 / 2 = 2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809296"/>
                      </a:ext>
                    </a:extLst>
                  </a:tr>
                  <a:tr h="3572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 / 2 = 1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4203254"/>
                      </a:ext>
                    </a:extLst>
                  </a:tr>
                  <a:tr h="5017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Stop</a:t>
                          </a: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7295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439F0379-5270-D282-85B6-DB42DF3E29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8998717"/>
                  </p:ext>
                </p:extLst>
              </p:nvPr>
            </p:nvGraphicFramePr>
            <p:xfrm>
              <a:off x="7227750" y="1066354"/>
              <a:ext cx="4798623" cy="1983286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599541">
                      <a:extLst>
                        <a:ext uri="{9D8B030D-6E8A-4147-A177-3AD203B41FA5}">
                          <a16:colId xmlns:a16="http://schemas.microsoft.com/office/drawing/2014/main" val="4158420293"/>
                        </a:ext>
                      </a:extLst>
                    </a:gridCol>
                    <a:gridCol w="1599541">
                      <a:extLst>
                        <a:ext uri="{9D8B030D-6E8A-4147-A177-3AD203B41FA5}">
                          <a16:colId xmlns:a16="http://schemas.microsoft.com/office/drawing/2014/main" val="2742121714"/>
                        </a:ext>
                      </a:extLst>
                    </a:gridCol>
                    <a:gridCol w="1599541">
                      <a:extLst>
                        <a:ext uri="{9D8B030D-6E8A-4147-A177-3AD203B41FA5}">
                          <a16:colId xmlns:a16="http://schemas.microsoft.com/office/drawing/2014/main" val="381810963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/ 2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8827526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 / 2 = 4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99620" t="-106452" r="-380" b="-3322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9939357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 / 2 = 2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99620" t="-209836" r="-380" b="-2377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809296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 / 2 = 1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99620" t="-309836" r="-380" b="-1377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4203254"/>
                      </a:ext>
                    </a:extLst>
                  </a:tr>
                  <a:tr h="5017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Stop</a:t>
                          </a: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7295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5B08E1B-2021-78DF-21DE-739FFD108011}"/>
                  </a:ext>
                </a:extLst>
              </p:cNvPr>
              <p:cNvSpPr txBox="1"/>
              <p:nvPr/>
            </p:nvSpPr>
            <p:spPr>
              <a:xfrm>
                <a:off x="7227750" y="3198304"/>
                <a:ext cx="19965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Assume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5B08E1B-2021-78DF-21DE-739FFD108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750" y="3198304"/>
                <a:ext cx="1996540" cy="461665"/>
              </a:xfrm>
              <a:prstGeom prst="rect">
                <a:avLst/>
              </a:prstGeom>
              <a:blipFill>
                <a:blip r:embed="rId6"/>
                <a:stretch>
                  <a:fillRect l="-4893" t="-10667" b="-30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D7CE365-40C9-864D-FFAF-CC309BC42D3E}"/>
                  </a:ext>
                </a:extLst>
              </p:cNvPr>
              <p:cNvSpPr txBox="1"/>
              <p:nvPr/>
            </p:nvSpPr>
            <p:spPr>
              <a:xfrm>
                <a:off x="9224290" y="3137413"/>
                <a:ext cx="1825107" cy="5831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, let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sSup>
                          <m:sSup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</m:den>
                    </m:f>
                  </m:oMath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D7CE365-40C9-864D-FFAF-CC309BC42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4290" y="3137413"/>
                <a:ext cx="1825107" cy="583173"/>
              </a:xfrm>
              <a:prstGeom prst="rect">
                <a:avLst/>
              </a:prstGeom>
              <a:blipFill>
                <a:blip r:embed="rId7"/>
                <a:stretch>
                  <a:fillRect l="-5000" b="-1157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CA182C2-7DC2-0536-B2DC-6DEB910EC343}"/>
                  </a:ext>
                </a:extLst>
              </p:cNvPr>
              <p:cNvSpPr txBox="1"/>
              <p:nvPr/>
            </p:nvSpPr>
            <p:spPr>
              <a:xfrm>
                <a:off x="7173663" y="3720801"/>
                <a:ext cx="1404621" cy="7325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</m:den>
                      </m:f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CA182C2-7DC2-0536-B2DC-6DEB910EC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663" y="3720801"/>
                <a:ext cx="1404621" cy="7325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1B91D1B-FA1B-DBC4-3970-84A1449F1E3F}"/>
                  </a:ext>
                </a:extLst>
              </p:cNvPr>
              <p:cNvSpPr txBox="1"/>
              <p:nvPr/>
            </p:nvSpPr>
            <p:spPr>
              <a:xfrm>
                <a:off x="7311778" y="4514141"/>
                <a:ext cx="1128389" cy="4755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1B91D1B-FA1B-DBC4-3970-84A1449F1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778" y="4514141"/>
                <a:ext cx="1128389" cy="4755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32BC380B-C394-28DD-E3B9-ACC256E22D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27" y="1066354"/>
            <a:ext cx="6651171" cy="38740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D1FEBC-7E59-F69B-4E96-EFA9C096D709}"/>
                  </a:ext>
                </a:extLst>
              </p:cNvPr>
              <p:cNvSpPr txBox="1"/>
              <p:nvPr/>
            </p:nvSpPr>
            <p:spPr>
              <a:xfrm>
                <a:off x="7227750" y="5050552"/>
                <a:ext cx="175636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𝒍𝒐𝒈</m:t>
                          </m:r>
                        </m:e>
                        <m: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D1FEBC-7E59-F69B-4E96-EFA9C096D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750" y="5050552"/>
                <a:ext cx="1756365" cy="461665"/>
              </a:xfrm>
              <a:prstGeom prst="rect">
                <a:avLst/>
              </a:prstGeom>
              <a:blipFill>
                <a:blip r:embed="rId11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A1F2D8-62AE-9914-8DC3-0E689B0D8DEB}"/>
                  </a:ext>
                </a:extLst>
              </p:cNvPr>
              <p:cNvSpPr txBox="1"/>
              <p:nvPr/>
            </p:nvSpPr>
            <p:spPr>
              <a:xfrm>
                <a:off x="8984115" y="4981302"/>
                <a:ext cx="3159869" cy="1061829"/>
              </a:xfrm>
              <a:prstGeom prst="rect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100" b="1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en-US" sz="2100" b="1" dirty="0"/>
                  <a:t>, “Hello World!” </a:t>
                </a:r>
                <a:r>
                  <a:rPr lang="en-US" sz="2100" dirty="0"/>
                  <a:t>will be displayed </a:t>
                </a:r>
                <a:r>
                  <a:rPr lang="en-US" sz="2100" b="1" dirty="0"/>
                  <a:t>3 times in the output</a:t>
                </a:r>
                <a:endParaRPr lang="en-PH" sz="21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A1F2D8-62AE-9914-8DC3-0E689B0D8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115" y="4981302"/>
                <a:ext cx="3159869" cy="1061829"/>
              </a:xfrm>
              <a:prstGeom prst="rect">
                <a:avLst/>
              </a:prstGeom>
              <a:blipFill>
                <a:blip r:embed="rId12"/>
                <a:stretch>
                  <a:fillRect l="-1718" t="-1667" r="-2290" b="-8889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323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7" grpId="0"/>
      <p:bldP spid="38" grpId="0"/>
      <p:bldP spid="39" grpId="0"/>
      <p:bldP spid="40" grpId="0"/>
      <p:bldP spid="5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pic>
        <p:nvPicPr>
          <p:cNvPr id="6" name="Picture 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2D9C6D3F-8AD3-356E-BFBC-AD572F55F4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44" y="987553"/>
            <a:ext cx="7087624" cy="41282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62BA19-5C2C-8CF6-E179-AEB85BC1DCBF}"/>
                  </a:ext>
                </a:extLst>
              </p:cNvPr>
              <p:cNvSpPr txBox="1"/>
              <p:nvPr/>
            </p:nvSpPr>
            <p:spPr>
              <a:xfrm>
                <a:off x="7772633" y="3815646"/>
                <a:ext cx="1484335" cy="509178"/>
              </a:xfrm>
              <a:prstGeom prst="rect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62BA19-5C2C-8CF6-E179-AEB85BC1D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633" y="3815646"/>
                <a:ext cx="1484335" cy="5091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CADDAE-1B03-5149-EEA5-C59DB1A36DF4}"/>
                  </a:ext>
                </a:extLst>
              </p:cNvPr>
              <p:cNvSpPr txBox="1"/>
              <p:nvPr/>
            </p:nvSpPr>
            <p:spPr>
              <a:xfrm>
                <a:off x="7772633" y="987553"/>
                <a:ext cx="286271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Assume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CADDAE-1B03-5149-EEA5-C59DB1A36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633" y="987553"/>
                <a:ext cx="2862710" cy="461665"/>
              </a:xfrm>
              <a:prstGeom prst="rect">
                <a:avLst/>
              </a:prstGeom>
              <a:blipFill>
                <a:blip r:embed="rId6"/>
                <a:stretch>
                  <a:fillRect l="-3191" t="-10526" b="-2894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D67237-B355-EADA-6AFB-33F5282096EC}"/>
                  </a:ext>
                </a:extLst>
              </p:cNvPr>
              <p:cNvSpPr txBox="1"/>
              <p:nvPr/>
            </p:nvSpPr>
            <p:spPr>
              <a:xfrm>
                <a:off x="7772633" y="1537638"/>
                <a:ext cx="1098883" cy="470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p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D67237-B355-EADA-6AFB-33F528209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633" y="1537638"/>
                <a:ext cx="1098883" cy="47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C1BCF3-062F-635B-4FC5-517F259D759C}"/>
                  </a:ext>
                </a:extLst>
              </p:cNvPr>
              <p:cNvSpPr txBox="1"/>
              <p:nvPr/>
            </p:nvSpPr>
            <p:spPr>
              <a:xfrm>
                <a:off x="7772633" y="3155565"/>
                <a:ext cx="1266506" cy="468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rad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C1BCF3-062F-635B-4FC5-517F259D7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633" y="3155565"/>
                <a:ext cx="1266506" cy="4684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9A5D58B-9273-494C-734F-D831AF8F944F}"/>
              </a:ext>
            </a:extLst>
          </p:cNvPr>
          <p:cNvSpPr txBox="1"/>
          <p:nvPr/>
        </p:nvSpPr>
        <p:spPr>
          <a:xfrm>
            <a:off x="7772633" y="2132949"/>
            <a:ext cx="37985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If we take the square root of both sides</a:t>
            </a:r>
            <a:endParaRPr lang="en-PH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7CFB07C-9E6D-F9A3-17E2-DF1DC7E385E9}"/>
                  </a:ext>
                </a:extLst>
              </p:cNvPr>
              <p:cNvSpPr txBox="1"/>
              <p:nvPr/>
            </p:nvSpPr>
            <p:spPr>
              <a:xfrm>
                <a:off x="7772633" y="4778663"/>
                <a:ext cx="3159869" cy="1061829"/>
              </a:xfrm>
              <a:prstGeom prst="rect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100" b="1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𝟏𝟔</m:t>
                    </m:r>
                  </m:oMath>
                </a14:m>
                <a:r>
                  <a:rPr lang="en-US" sz="2100" b="1" dirty="0"/>
                  <a:t>, “Hello World!” </a:t>
                </a:r>
                <a:r>
                  <a:rPr lang="en-US" sz="2100" dirty="0"/>
                  <a:t>will be displayed </a:t>
                </a:r>
                <a:r>
                  <a:rPr lang="en-US" sz="2100" b="1" dirty="0"/>
                  <a:t>4 times in the output</a:t>
                </a:r>
                <a:endParaRPr lang="en-PH" sz="21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7CFB07C-9E6D-F9A3-17E2-DF1DC7E38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633" y="4778663"/>
                <a:ext cx="3159869" cy="1061829"/>
              </a:xfrm>
              <a:prstGeom prst="rect">
                <a:avLst/>
              </a:prstGeom>
              <a:blipFill>
                <a:blip r:embed="rId9"/>
                <a:stretch>
                  <a:fillRect l="-1718" t="-1667" r="-2290" b="-8333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523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2" grpId="0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D0B5D3A-528A-5FA2-61F1-BF5FB8D56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65" y="348343"/>
            <a:ext cx="7214259" cy="55517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B31D45-B5BD-0B2A-E9B6-4C9A3863C490}"/>
              </a:ext>
            </a:extLst>
          </p:cNvPr>
          <p:cNvSpPr txBox="1"/>
          <p:nvPr/>
        </p:nvSpPr>
        <p:spPr>
          <a:xfrm>
            <a:off x="9991526" y="2763913"/>
            <a:ext cx="3576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/>
              <a:t>n</a:t>
            </a:r>
            <a:endParaRPr lang="en-PH" sz="2400" b="1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8B93F7B-A8BA-5AA6-3EBA-C903C58A9304}"/>
              </a:ext>
            </a:extLst>
          </p:cNvPr>
          <p:cNvSpPr/>
          <p:nvPr/>
        </p:nvSpPr>
        <p:spPr>
          <a:xfrm>
            <a:off x="6835737" y="2752430"/>
            <a:ext cx="2721922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DD3793-83F1-7CF1-DCAB-DAF6436887DD}"/>
              </a:ext>
            </a:extLst>
          </p:cNvPr>
          <p:cNvSpPr txBox="1"/>
          <p:nvPr/>
        </p:nvSpPr>
        <p:spPr>
          <a:xfrm>
            <a:off x="9991526" y="4118424"/>
            <a:ext cx="3576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/>
              <a:t>n</a:t>
            </a:r>
            <a:endParaRPr lang="en-PH" sz="2400" b="1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D79BB59-DB56-EA0B-1FF4-0C5516203680}"/>
              </a:ext>
            </a:extLst>
          </p:cNvPr>
          <p:cNvSpPr/>
          <p:nvPr/>
        </p:nvSpPr>
        <p:spPr>
          <a:xfrm>
            <a:off x="6835737" y="4083927"/>
            <a:ext cx="2721922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13F42A5-9007-64FC-D734-862999548468}"/>
                  </a:ext>
                </a:extLst>
              </p:cNvPr>
              <p:cNvSpPr txBox="1"/>
              <p:nvPr/>
            </p:nvSpPr>
            <p:spPr>
              <a:xfrm>
                <a:off x="9317391" y="4819574"/>
                <a:ext cx="170594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13F42A5-9007-64FC-D734-862999548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391" y="4819574"/>
                <a:ext cx="1705949" cy="461665"/>
              </a:xfrm>
              <a:prstGeom prst="rect">
                <a:avLst/>
              </a:prstGeom>
              <a:blipFill>
                <a:blip r:embed="rId5"/>
                <a:stretch>
                  <a:fillRect l="-1071" b="-18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74FF15-EB40-699E-9183-3F3F66605642}"/>
              </a:ext>
            </a:extLst>
          </p:cNvPr>
          <p:cNvCxnSpPr>
            <a:cxnSpLocks/>
          </p:cNvCxnSpPr>
          <p:nvPr/>
        </p:nvCxnSpPr>
        <p:spPr>
          <a:xfrm>
            <a:off x="9688286" y="4711494"/>
            <a:ext cx="112589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FDFDCE-5DD6-D68F-F939-AAC0E990D605}"/>
                  </a:ext>
                </a:extLst>
              </p:cNvPr>
              <p:cNvSpPr txBox="1"/>
              <p:nvPr/>
            </p:nvSpPr>
            <p:spPr>
              <a:xfrm>
                <a:off x="9557658" y="5427750"/>
                <a:ext cx="1256526" cy="461665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FDFDCE-5DD6-D68F-F939-AAC0E990D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7658" y="5427750"/>
                <a:ext cx="125652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21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  <p:bldP spid="14" grpId="0"/>
      <p:bldP spid="15" grpId="0" animBg="1"/>
      <p:bldP spid="16" grpId="0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74FF15-EB40-699E-9183-3F3F66605642}"/>
              </a:ext>
            </a:extLst>
          </p:cNvPr>
          <p:cNvCxnSpPr>
            <a:cxnSpLocks/>
          </p:cNvCxnSpPr>
          <p:nvPr/>
        </p:nvCxnSpPr>
        <p:spPr>
          <a:xfrm>
            <a:off x="7935686" y="4961620"/>
            <a:ext cx="112589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FDFDCE-5DD6-D68F-F939-AAC0E990D605}"/>
                  </a:ext>
                </a:extLst>
              </p:cNvPr>
              <p:cNvSpPr txBox="1"/>
              <p:nvPr/>
            </p:nvSpPr>
            <p:spPr>
              <a:xfrm>
                <a:off x="7892142" y="5176946"/>
                <a:ext cx="2144487" cy="461665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𝒍𝒐𝒈</m:t>
                                  </m:r>
                                </m:e>
                                <m:sub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FDFDCE-5DD6-D68F-F939-AAC0E990D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142" y="5176946"/>
                <a:ext cx="2144487" cy="461665"/>
              </a:xfrm>
              <a:prstGeom prst="rect">
                <a:avLst/>
              </a:prstGeom>
              <a:blipFill>
                <a:blip r:embed="rId4"/>
                <a:stretch>
                  <a:fillRect b="-13415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6E2C2EA-5650-A706-9065-2FDA26176C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69" y="353908"/>
            <a:ext cx="6677275" cy="566057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F151364F-52FC-B28D-F986-F7F91823F5E6}"/>
              </a:ext>
            </a:extLst>
          </p:cNvPr>
          <p:cNvSpPr/>
          <p:nvPr/>
        </p:nvSpPr>
        <p:spPr>
          <a:xfrm>
            <a:off x="4062385" y="3029003"/>
            <a:ext cx="3829758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B34711-2A3C-4B39-C3CC-90CCF7BE06DE}"/>
                  </a:ext>
                </a:extLst>
              </p:cNvPr>
              <p:cNvSpPr txBox="1"/>
              <p:nvPr/>
            </p:nvSpPr>
            <p:spPr>
              <a:xfrm>
                <a:off x="7892142" y="4349256"/>
                <a:ext cx="127208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𝒍𝒐𝒈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B34711-2A3C-4B39-C3CC-90CCF7BE0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142" y="4349256"/>
                <a:ext cx="1272081" cy="461665"/>
              </a:xfrm>
              <a:prstGeom prst="rect">
                <a:avLst/>
              </a:prstGeom>
              <a:blipFill>
                <a:blip r:embed="rId6"/>
                <a:stretch>
                  <a:fillRect l="-4327" r="-4327" b="-1842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F2D816C2-F560-6F62-6CE1-549A10AC56F7}"/>
              </a:ext>
            </a:extLst>
          </p:cNvPr>
          <p:cNvSpPr/>
          <p:nvPr/>
        </p:nvSpPr>
        <p:spPr>
          <a:xfrm>
            <a:off x="6230389" y="4334942"/>
            <a:ext cx="1661754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C7B73D-BF7B-E698-02A8-1E18DF1ACA3F}"/>
                  </a:ext>
                </a:extLst>
              </p:cNvPr>
              <p:cNvSpPr txBox="1"/>
              <p:nvPr/>
            </p:nvSpPr>
            <p:spPr>
              <a:xfrm>
                <a:off x="7892142" y="3040486"/>
                <a:ext cx="127208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𝒍𝒐𝒈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C7B73D-BF7B-E698-02A8-1E18DF1AC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142" y="3040486"/>
                <a:ext cx="1272081" cy="461665"/>
              </a:xfrm>
              <a:prstGeom prst="rect">
                <a:avLst/>
              </a:prstGeom>
              <a:blipFill>
                <a:blip r:embed="rId7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935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" grpId="0" animBg="1"/>
      <p:bldP spid="8" grpId="0"/>
      <p:bldP spid="9" grpId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FDFDCE-5DD6-D68F-F939-AAC0E990D605}"/>
                  </a:ext>
                </a:extLst>
              </p:cNvPr>
              <p:cNvSpPr txBox="1"/>
              <p:nvPr/>
            </p:nvSpPr>
            <p:spPr>
              <a:xfrm>
                <a:off x="7139469" y="387886"/>
                <a:ext cx="2679446" cy="461665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𝒍𝒐𝒈</m:t>
                          </m:r>
                        </m:e>
                        <m: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𝒍𝒐𝒈</m:t>
                          </m:r>
                        </m:e>
                        <m: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FDFDCE-5DD6-D68F-F939-AAC0E990D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469" y="387886"/>
                <a:ext cx="2679446" cy="461665"/>
              </a:xfrm>
              <a:prstGeom prst="rect">
                <a:avLst/>
              </a:prstGeom>
              <a:blipFill>
                <a:blip r:embed="rId4"/>
                <a:stretch>
                  <a:fillRect l="-897" r="-224" b="-13580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6E2C2EA-5650-A706-9065-2FDA26176C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69" y="353908"/>
            <a:ext cx="6677275" cy="56605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C7B73D-BF7B-E698-02A8-1E18DF1ACA3F}"/>
                  </a:ext>
                </a:extLst>
              </p:cNvPr>
              <p:cNvSpPr txBox="1"/>
              <p:nvPr/>
            </p:nvSpPr>
            <p:spPr>
              <a:xfrm>
                <a:off x="7139468" y="1039504"/>
                <a:ext cx="173238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C7B73D-BF7B-E698-02A8-1E18DF1AC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468" y="1039504"/>
                <a:ext cx="1732389" cy="461665"/>
              </a:xfrm>
              <a:prstGeom prst="rect">
                <a:avLst/>
              </a:prstGeom>
              <a:blipFill>
                <a:blip r:embed="rId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985935-D4DB-44A2-F2FF-48680D5778A9}"/>
                  </a:ext>
                </a:extLst>
              </p:cNvPr>
              <p:cNvSpPr txBox="1"/>
              <p:nvPr/>
            </p:nvSpPr>
            <p:spPr>
              <a:xfrm>
                <a:off x="7139468" y="1691122"/>
                <a:ext cx="30191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𝒍𝒐𝒈</m:t>
                          </m:r>
                        </m:e>
                        <m: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𝒍𝒐𝒈</m:t>
                          </m:r>
                        </m:e>
                        <m: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985935-D4DB-44A2-F2FF-48680D577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468" y="1691122"/>
                <a:ext cx="3019140" cy="461665"/>
              </a:xfrm>
              <a:prstGeom prst="rect">
                <a:avLst/>
              </a:prstGeom>
              <a:blipFill>
                <a:blip r:embed="rId7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9C7709-AC50-BB06-0039-385045DAABAF}"/>
                  </a:ext>
                </a:extLst>
              </p:cNvPr>
              <p:cNvSpPr txBox="1"/>
              <p:nvPr/>
            </p:nvSpPr>
            <p:spPr>
              <a:xfrm>
                <a:off x="7139468" y="2277850"/>
                <a:ext cx="21360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𝒍𝒐𝒈</m:t>
                          </m:r>
                        </m:e>
                        <m: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9C7709-AC50-BB06-0039-385045DAA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468" y="2277850"/>
                <a:ext cx="2136055" cy="461665"/>
              </a:xfrm>
              <a:prstGeom prst="rect">
                <a:avLst/>
              </a:prstGeom>
              <a:blipFill>
                <a:blip r:embed="rId8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5E17868-4B68-BC74-B443-1DDCDAE584B4}"/>
                  </a:ext>
                </a:extLst>
              </p:cNvPr>
              <p:cNvSpPr txBox="1"/>
              <p:nvPr/>
            </p:nvSpPr>
            <p:spPr>
              <a:xfrm>
                <a:off x="7112591" y="2932760"/>
                <a:ext cx="153644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5E17868-4B68-BC74-B443-1DDCDAE58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591" y="2932760"/>
                <a:ext cx="1536447" cy="461665"/>
              </a:xfrm>
              <a:prstGeom prst="rect">
                <a:avLst/>
              </a:prstGeom>
              <a:blipFill>
                <a:blip r:embed="rId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FC6F1F-FB5C-92F5-60D3-99FFCE385117}"/>
                  </a:ext>
                </a:extLst>
              </p:cNvPr>
              <p:cNvSpPr txBox="1"/>
              <p:nvPr/>
            </p:nvSpPr>
            <p:spPr>
              <a:xfrm>
                <a:off x="7238364" y="3600869"/>
                <a:ext cx="4074318" cy="738664"/>
              </a:xfrm>
              <a:prstGeom prst="rect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100" b="1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𝟏𝟔</m:t>
                    </m:r>
                  </m:oMath>
                </a14:m>
                <a:r>
                  <a:rPr lang="en-US" sz="2100" b="1" dirty="0"/>
                  <a:t>, “Hello World!” </a:t>
                </a:r>
                <a:r>
                  <a:rPr lang="en-US" sz="2100" dirty="0"/>
                  <a:t>will be displayed </a:t>
                </a:r>
                <a:r>
                  <a:rPr lang="en-US" sz="2100" b="1" dirty="0"/>
                  <a:t>2 times in the output</a:t>
                </a:r>
                <a:endParaRPr lang="en-PH" sz="21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FC6F1F-FB5C-92F5-60D3-99FFCE385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64" y="3600869"/>
                <a:ext cx="4074318" cy="738664"/>
              </a:xfrm>
              <a:prstGeom prst="rect">
                <a:avLst/>
              </a:prstGeom>
              <a:blipFill>
                <a:blip r:embed="rId10"/>
                <a:stretch>
                  <a:fillRect l="-1333" t="-3150" b="-11811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71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5" grpId="0"/>
      <p:bldP spid="14" grpId="0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pic>
        <p:nvPicPr>
          <p:cNvPr id="3" name="Picture 2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E1447E08-BBBE-E638-FB44-4F15A4E8FC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28" y="408030"/>
            <a:ext cx="8324332" cy="541001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8F94FAF-05D8-76A7-7CF6-D2B234AB00F9}"/>
              </a:ext>
            </a:extLst>
          </p:cNvPr>
          <p:cNvCxnSpPr>
            <a:cxnSpLocks/>
          </p:cNvCxnSpPr>
          <p:nvPr/>
        </p:nvCxnSpPr>
        <p:spPr>
          <a:xfrm>
            <a:off x="9473680" y="4264265"/>
            <a:ext cx="16515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5FB1A0-92DD-EC24-67C5-27ECF3AE7CEF}"/>
                  </a:ext>
                </a:extLst>
              </p:cNvPr>
              <p:cNvSpPr txBox="1"/>
              <p:nvPr/>
            </p:nvSpPr>
            <p:spPr>
              <a:xfrm>
                <a:off x="8779713" y="5084018"/>
                <a:ext cx="2144487" cy="461665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5FB1A0-92DD-EC24-67C5-27ECF3AE7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713" y="5084018"/>
                <a:ext cx="2144487" cy="461665"/>
              </a:xfrm>
              <a:prstGeom prst="rect">
                <a:avLst/>
              </a:prstGeom>
              <a:blipFill>
                <a:blip r:embed="rId5"/>
                <a:stretch>
                  <a:fillRect b="-12195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F2FCB7E0-1741-6960-89AB-58D003AAEA08}"/>
              </a:ext>
            </a:extLst>
          </p:cNvPr>
          <p:cNvSpPr/>
          <p:nvPr/>
        </p:nvSpPr>
        <p:spPr>
          <a:xfrm>
            <a:off x="7023300" y="2944368"/>
            <a:ext cx="2294871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4E85DF7-A279-EDA5-76F6-2CE298DC6927}"/>
                  </a:ext>
                </a:extLst>
              </p:cNvPr>
              <p:cNvSpPr txBox="1"/>
              <p:nvPr/>
            </p:nvSpPr>
            <p:spPr>
              <a:xfrm>
                <a:off x="9400588" y="2982848"/>
                <a:ext cx="16048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𝒍𝒐𝒈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4E85DF7-A279-EDA5-76F6-2CE298DC6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0588" y="2982848"/>
                <a:ext cx="1604869" cy="461665"/>
              </a:xfrm>
              <a:prstGeom prst="rect">
                <a:avLst/>
              </a:prstGeom>
              <a:blipFill>
                <a:blip r:embed="rId6"/>
                <a:stretch>
                  <a:fillRect r="-1521" b="-1842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Right 18">
            <a:extLst>
              <a:ext uri="{FF2B5EF4-FFF2-40B4-BE49-F238E27FC236}">
                <a16:creationId xmlns:a16="http://schemas.microsoft.com/office/drawing/2014/main" id="{568943F4-5907-68A4-BA7F-22A479C9FA88}"/>
              </a:ext>
            </a:extLst>
          </p:cNvPr>
          <p:cNvSpPr/>
          <p:nvPr/>
        </p:nvSpPr>
        <p:spPr>
          <a:xfrm>
            <a:off x="7611130" y="3596298"/>
            <a:ext cx="1707042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E97380-EA31-59A7-9768-228661CE46AE}"/>
                  </a:ext>
                </a:extLst>
              </p:cNvPr>
              <p:cNvSpPr txBox="1"/>
              <p:nvPr/>
            </p:nvSpPr>
            <p:spPr>
              <a:xfrm>
                <a:off x="9400587" y="3618232"/>
                <a:ext cx="16048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𝒍𝒐𝒈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E97380-EA31-59A7-9768-228661CE4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0587" y="3618232"/>
                <a:ext cx="1604869" cy="461665"/>
              </a:xfrm>
              <a:prstGeom prst="rect">
                <a:avLst/>
              </a:prstGeom>
              <a:blipFill>
                <a:blip r:embed="rId7"/>
                <a:stretch>
                  <a:fillRect r="-1521" b="-18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row: Right 21">
            <a:extLst>
              <a:ext uri="{FF2B5EF4-FFF2-40B4-BE49-F238E27FC236}">
                <a16:creationId xmlns:a16="http://schemas.microsoft.com/office/drawing/2014/main" id="{427334E5-E491-90BC-A73F-A2624CC4DEAB}"/>
              </a:ext>
            </a:extLst>
          </p:cNvPr>
          <p:cNvSpPr/>
          <p:nvPr/>
        </p:nvSpPr>
        <p:spPr>
          <a:xfrm>
            <a:off x="5760557" y="2351686"/>
            <a:ext cx="3557614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331713A-80E0-D392-8654-44D60D7F8AA9}"/>
                  </a:ext>
                </a:extLst>
              </p:cNvPr>
              <p:cNvSpPr txBox="1"/>
              <p:nvPr/>
            </p:nvSpPr>
            <p:spPr>
              <a:xfrm>
                <a:off x="9400587" y="2338744"/>
                <a:ext cx="35301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331713A-80E0-D392-8654-44D60D7F8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0587" y="2338744"/>
                <a:ext cx="353013" cy="461665"/>
              </a:xfrm>
              <a:prstGeom prst="rect">
                <a:avLst/>
              </a:prstGeom>
              <a:blipFill>
                <a:blip r:embed="rId8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62EDE9A-CEE9-99E4-2DAA-BBBA9B4299F4}"/>
                  </a:ext>
                </a:extLst>
              </p:cNvPr>
              <p:cNvSpPr txBox="1"/>
              <p:nvPr/>
            </p:nvSpPr>
            <p:spPr>
              <a:xfrm>
                <a:off x="8768828" y="4424062"/>
                <a:ext cx="3061224" cy="461665"/>
              </a:xfrm>
              <a:prstGeom prst="rect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𝒍𝒐𝒈</m:t>
                          </m:r>
                        </m:e>
                        <m: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62EDE9A-CEE9-99E4-2DAA-BBBA9B429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828" y="4424062"/>
                <a:ext cx="3061224" cy="461665"/>
              </a:xfrm>
              <a:prstGeom prst="rect">
                <a:avLst/>
              </a:prstGeom>
              <a:blipFill>
                <a:blip r:embed="rId9"/>
                <a:stretch>
                  <a:fillRect l="-786" b="-13580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82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/>
      <p:bldP spid="19" grpId="0" animBg="1"/>
      <p:bldP spid="20" grpId="0"/>
      <p:bldP spid="22" grpId="0" animBg="1"/>
      <p:bldP spid="23" grpId="0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D8B7C57-CA01-3ECC-92F9-C48E3D6C98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98269"/>
            <a:ext cx="7062080" cy="546912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47D721AB-C0AA-FF18-3576-D0FB62790CD8}"/>
              </a:ext>
            </a:extLst>
          </p:cNvPr>
          <p:cNvSpPr/>
          <p:nvPr/>
        </p:nvSpPr>
        <p:spPr>
          <a:xfrm>
            <a:off x="6544329" y="2504086"/>
            <a:ext cx="2098928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BDE68B-D239-906A-DDA0-3ADAEC48C3C8}"/>
                  </a:ext>
                </a:extLst>
              </p:cNvPr>
              <p:cNvSpPr txBox="1"/>
              <p:nvPr/>
            </p:nvSpPr>
            <p:spPr>
              <a:xfrm>
                <a:off x="8720230" y="2527054"/>
                <a:ext cx="49452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BDE68B-D239-906A-DDA0-3ADAEC48C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0230" y="2527054"/>
                <a:ext cx="49452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Right 12">
            <a:extLst>
              <a:ext uri="{FF2B5EF4-FFF2-40B4-BE49-F238E27FC236}">
                <a16:creationId xmlns:a16="http://schemas.microsoft.com/office/drawing/2014/main" id="{787FEFC3-5B48-7178-A0D1-B4A027C1AB30}"/>
              </a:ext>
            </a:extLst>
          </p:cNvPr>
          <p:cNvSpPr/>
          <p:nvPr/>
        </p:nvSpPr>
        <p:spPr>
          <a:xfrm>
            <a:off x="6544329" y="3936955"/>
            <a:ext cx="2098928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A944-561D-0C2A-41DD-1657157D8B6A}"/>
                  </a:ext>
                </a:extLst>
              </p:cNvPr>
              <p:cNvSpPr txBox="1"/>
              <p:nvPr/>
            </p:nvSpPr>
            <p:spPr>
              <a:xfrm>
                <a:off x="8790986" y="3948439"/>
                <a:ext cx="35301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A944-561D-0C2A-41DD-1657157D8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986" y="3948439"/>
                <a:ext cx="353013" cy="461665"/>
              </a:xfrm>
              <a:prstGeom prst="rect">
                <a:avLst/>
              </a:prstGeom>
              <a:blipFill>
                <a:blip r:embed="rId6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54235A3-64EA-C3B1-F2A2-D769C05BCA78}"/>
                  </a:ext>
                </a:extLst>
              </p:cNvPr>
              <p:cNvSpPr txBox="1"/>
              <p:nvPr/>
            </p:nvSpPr>
            <p:spPr>
              <a:xfrm>
                <a:off x="9243519" y="2527054"/>
                <a:ext cx="2719881" cy="461665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𝑩𝒆𝒔𝒕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𝒄𝒂𝒔𝒆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54235A3-64EA-C3B1-F2A2-D769C05BC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3519" y="2527054"/>
                <a:ext cx="2719881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90E5F2A-3498-2579-4E37-460FE7AE6EA4}"/>
                  </a:ext>
                </a:extLst>
              </p:cNvPr>
              <p:cNvSpPr txBox="1"/>
              <p:nvPr/>
            </p:nvSpPr>
            <p:spPr>
              <a:xfrm>
                <a:off x="9243519" y="3936955"/>
                <a:ext cx="2917372" cy="461665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𝑾𝒐𝒓𝒔𝒕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𝒄𝒂𝒔𝒆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90E5F2A-3498-2579-4E37-460FE7AE6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3519" y="3936955"/>
                <a:ext cx="2917372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88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3" grpId="0" animBg="1"/>
      <p:bldP spid="14" grpId="0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Time Complexity Functions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338C77E-310E-B9B7-DD93-0BEE749CE6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1295236"/>
                  </p:ext>
                </p:extLst>
              </p:nvPr>
            </p:nvGraphicFramePr>
            <p:xfrm>
              <a:off x="2032000" y="1655837"/>
              <a:ext cx="8128000" cy="3768852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032041239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6615368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Notation</a:t>
                          </a:r>
                          <a:endParaRPr lang="en-P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Class</a:t>
                          </a:r>
                          <a:endParaRPr lang="en-P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41600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d>
                                  <m:dPr>
                                    <m:ctrlPr>
                                      <a:rPr lang="en-US" sz="18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PH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Constant</a:t>
                          </a:r>
                          <a:endParaRPr lang="en-PH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70066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d>
                                  <m:dPr>
                                    <m:ctrlPr>
                                      <a:rPr lang="en-US" sz="18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 dirty="0" smtClean="0">
                                        <a:latin typeface="Cambria Math" panose="02040503050406030204" pitchFamily="18" charset="0"/>
                                      </a:rPr>
                                      <m:t>𝒍𝒐𝒈𝒏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PH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Logarithmic</a:t>
                          </a:r>
                          <a:endParaRPr lang="en-PH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39286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d>
                                  <m:dPr>
                                    <m:ctrlPr>
                                      <a:rPr lang="en-US" sz="18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 dirty="0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PH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Linear</a:t>
                          </a:r>
                          <a:endParaRPr lang="en-PH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34983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d>
                                  <m:dPr>
                                    <m:ctrlPr>
                                      <a:rPr lang="en-US" sz="18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800" b="1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1" i="1" dirty="0" smtClean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p>
                                        <m:r>
                                          <a:rPr lang="en-US" sz="1800" b="1" i="1" dirty="0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PH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Quadratic</a:t>
                          </a:r>
                          <a:endParaRPr lang="en-PH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27913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d>
                                  <m:dPr>
                                    <m:ctrlPr>
                                      <a:rPr lang="en-US" sz="18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800" b="1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1" i="1" dirty="0" smtClean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p>
                                        <m:r>
                                          <a:rPr lang="en-US" sz="1800" b="1" i="1" dirty="0" smtClean="0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PH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Cubic</a:t>
                          </a:r>
                          <a:endParaRPr lang="en-PH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92618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d>
                                  <m:dPr>
                                    <m:ctrlPr>
                                      <a:rPr lang="en-US" sz="18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800" b="1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1" i="1" dirty="0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  <m:sup>
                                        <m:r>
                                          <a:rPr lang="en-US" sz="1800" b="1" i="1" dirty="0" smtClean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PH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Exponential</a:t>
                          </a:r>
                          <a:endParaRPr lang="en-PH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443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d>
                                  <m:dPr>
                                    <m:ctrlPr>
                                      <a:rPr lang="en-US" sz="18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800" b="1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1" i="1" dirty="0" smtClean="0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e>
                                      <m:sup>
                                        <m:r>
                                          <a:rPr lang="en-US" sz="1800" b="1" i="1" dirty="0" smtClean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PH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Exponential</a:t>
                          </a:r>
                          <a:endParaRPr lang="en-PH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1869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d>
                                  <m:dPr>
                                    <m:ctrlPr>
                                      <a:rPr lang="en-US" sz="18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800" b="1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1" i="1" dirty="0" smtClean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p>
                                        <m:r>
                                          <a:rPr lang="en-US" sz="1800" b="1" i="1" dirty="0" smtClean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PH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Exponential</a:t>
                          </a:r>
                          <a:endParaRPr lang="en-PH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77146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d>
                                  <m:dPr>
                                    <m:ctrlPr>
                                      <a:rPr lang="en-US" sz="18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 dirty="0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sz="1800" b="1" i="1" dirty="0" smtClean="0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PH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Factorial</a:t>
                          </a:r>
                          <a:endParaRPr lang="en-P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62127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338C77E-310E-B9B7-DD93-0BEE749CE6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1295236"/>
                  </p:ext>
                </p:extLst>
              </p:nvPr>
            </p:nvGraphicFramePr>
            <p:xfrm>
              <a:off x="2032000" y="1655837"/>
              <a:ext cx="8128000" cy="3768852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032041239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6615368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Notation</a:t>
                          </a:r>
                          <a:endParaRPr lang="en-P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Class</a:t>
                          </a:r>
                          <a:endParaRPr lang="en-P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41600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0" t="-108197" r="-100150" b="-8393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Constant</a:t>
                          </a:r>
                          <a:endParaRPr lang="en-PH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70066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0" t="-208197" r="-100150" b="-7393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Logarithmic</a:t>
                          </a:r>
                          <a:endParaRPr lang="en-PH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39286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0" t="-308197" r="-100150" b="-6393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Linear</a:t>
                          </a:r>
                          <a:endParaRPr lang="en-PH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3498305"/>
                      </a:ext>
                    </a:extLst>
                  </a:tr>
                  <a:tr h="401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0" t="-377273" r="-100150" b="-4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Quadratic</a:t>
                          </a:r>
                          <a:endParaRPr lang="en-PH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2791388"/>
                      </a:ext>
                    </a:extLst>
                  </a:tr>
                  <a:tr h="401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0" t="-484615" r="-100150" b="-39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Cubic</a:t>
                          </a:r>
                          <a:endParaRPr lang="en-PH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92618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0" t="-622951" r="-10015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Exponential</a:t>
                          </a:r>
                          <a:endParaRPr lang="en-PH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443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0" t="-722951" r="-10015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Exponential</a:t>
                          </a:r>
                          <a:endParaRPr lang="en-PH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1869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0" t="-822951" r="-10015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Exponential</a:t>
                          </a:r>
                          <a:endParaRPr lang="en-PH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77146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0" t="-922951" r="-10015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Factorial</a:t>
                          </a:r>
                          <a:endParaRPr lang="en-P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62127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01989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185" y="468689"/>
            <a:ext cx="10417629" cy="718459"/>
          </a:xfrm>
        </p:spPr>
        <p:txBody>
          <a:bodyPr>
            <a:noAutofit/>
          </a:bodyPr>
          <a:lstStyle/>
          <a:p>
            <a:pPr algn="l"/>
            <a:r>
              <a:rPr lang="en-PH" sz="4800" b="1" dirty="0"/>
              <a:t>Comparison of Time Complexity Functions</a:t>
            </a:r>
            <a:endParaRPr lang="en-US" sz="48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338C77E-310E-B9B7-DD93-0BEE749CE6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7970645"/>
                  </p:ext>
                </p:extLst>
              </p:nvPr>
            </p:nvGraphicFramePr>
            <p:xfrm>
              <a:off x="2032000" y="1655837"/>
              <a:ext cx="8128000" cy="2294255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2032041239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61536836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49848519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47966328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3607866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P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𝒍𝒐𝒈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P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p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P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P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oMath>
                            </m:oMathPara>
                          </a14:m>
                          <a:endParaRPr lang="en-PH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41600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PH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0</a:t>
                          </a:r>
                          <a:endParaRPr lang="en-PH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1</a:t>
                          </a:r>
                          <a:endParaRPr lang="en-PH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2</a:t>
                          </a:r>
                          <a:endParaRPr lang="en-PH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1</a:t>
                          </a:r>
                          <a:endParaRPr lang="en-PH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70066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PH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1</a:t>
                          </a:r>
                          <a:endParaRPr lang="en-PH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4</a:t>
                          </a:r>
                          <a:endParaRPr lang="en-PH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4</a:t>
                          </a:r>
                          <a:endParaRPr lang="en-PH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2</a:t>
                          </a:r>
                          <a:endParaRPr lang="en-PH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39286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PH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2</a:t>
                          </a:r>
                          <a:endParaRPr lang="en-PH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16</a:t>
                          </a:r>
                          <a:endParaRPr lang="en-PH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16</a:t>
                          </a:r>
                          <a:endParaRPr lang="en-PH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24</a:t>
                          </a:r>
                          <a:endParaRPr lang="en-PH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34983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PH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3</a:t>
                          </a:r>
                          <a:endParaRPr lang="en-PH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64</a:t>
                          </a:r>
                          <a:endParaRPr lang="en-PH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256</a:t>
                          </a:r>
                          <a:endParaRPr lang="en-PH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40320</a:t>
                          </a:r>
                          <a:endParaRPr lang="en-PH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27913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338C77E-310E-B9B7-DD93-0BEE749CE6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7970645"/>
                  </p:ext>
                </p:extLst>
              </p:nvPr>
            </p:nvGraphicFramePr>
            <p:xfrm>
              <a:off x="2032000" y="1655837"/>
              <a:ext cx="8128000" cy="2294255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2032041239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61536836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49848519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47966328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360786670"/>
                        </a:ext>
                      </a:extLst>
                    </a:gridCol>
                  </a:tblGrid>
                  <a:tr h="4654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5" r="-400000" b="-4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375" r="-300000" b="-4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128" r="-201128" b="-4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r="-100375" b="-4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000" r="-375" b="-42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416002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5" t="-100000" r="-400000" b="-3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0</a:t>
                          </a:r>
                          <a:endParaRPr lang="en-PH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1</a:t>
                          </a:r>
                          <a:endParaRPr lang="en-PH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2</a:t>
                          </a:r>
                          <a:endParaRPr lang="en-PH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1</a:t>
                          </a:r>
                          <a:endParaRPr lang="en-PH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70066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5" t="-202667" r="-400000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1</a:t>
                          </a:r>
                          <a:endParaRPr lang="en-PH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4</a:t>
                          </a:r>
                          <a:endParaRPr lang="en-PH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4</a:t>
                          </a:r>
                          <a:endParaRPr lang="en-PH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2</a:t>
                          </a:r>
                          <a:endParaRPr lang="en-PH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392862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5" t="-302667" r="-40000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2</a:t>
                          </a:r>
                          <a:endParaRPr lang="en-PH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16</a:t>
                          </a:r>
                          <a:endParaRPr lang="en-PH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16</a:t>
                          </a:r>
                          <a:endParaRPr lang="en-PH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24</a:t>
                          </a:r>
                          <a:endParaRPr lang="en-PH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34983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5" t="-402667" r="-40000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3</a:t>
                          </a:r>
                          <a:endParaRPr lang="en-PH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64</a:t>
                          </a:r>
                          <a:endParaRPr lang="en-PH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256</a:t>
                          </a:r>
                          <a:endParaRPr lang="en-PH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40320</a:t>
                          </a:r>
                          <a:endParaRPr lang="en-PH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279138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3854B4-4613-AB10-4024-85BA288F6B4B}"/>
                  </a:ext>
                </a:extLst>
              </p:cNvPr>
              <p:cNvSpPr txBox="1"/>
              <p:nvPr/>
            </p:nvSpPr>
            <p:spPr>
              <a:xfrm>
                <a:off x="1429657" y="4797565"/>
                <a:ext cx="10066867" cy="404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 </m:t>
                      </m:r>
                      <m:rad>
                        <m:radPr>
                          <m:degHide m:val="on"/>
                          <m:ctrlPr>
                            <a:rPr lang="en-GB" sz="2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sz="2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sz="2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GB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sz="26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2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…&lt;</m:t>
                      </m:r>
                      <m:sSup>
                        <m:sSupPr>
                          <m:ctrlP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GB" sz="2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 </m:t>
                      </m:r>
                      <m:sSup>
                        <m:sSupPr>
                          <m:ctrlP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  …&lt;</m:t>
                      </m:r>
                      <m:sSup>
                        <m:sSup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3854B4-4613-AB10-4024-85BA288F6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657" y="4797565"/>
                <a:ext cx="10066867" cy="404598"/>
              </a:xfrm>
              <a:prstGeom prst="rect">
                <a:avLst/>
              </a:prstGeom>
              <a:blipFill>
                <a:blip r:embed="rId5"/>
                <a:stretch>
                  <a:fillRect t="-6061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2835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1548606-3A08-818D-193A-0989AB89DFFD}"/>
              </a:ext>
            </a:extLst>
          </p:cNvPr>
          <p:cNvSpPr txBox="1">
            <a:spLocks/>
          </p:cNvSpPr>
          <p:nvPr/>
        </p:nvSpPr>
        <p:spPr>
          <a:xfrm>
            <a:off x="459205" y="1207063"/>
            <a:ext cx="11273589" cy="44351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b="1" dirty="0">
                <a:latin typeface="Calibri Light (Headings)"/>
              </a:rPr>
              <a:t>What is Time Complexity?</a:t>
            </a:r>
          </a:p>
          <a:p>
            <a:pPr algn="l"/>
            <a:endParaRPr lang="en-US" sz="2400" b="1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b="1" dirty="0">
                <a:latin typeface="Calibri Light (Headings)"/>
              </a:rPr>
              <a:t>Step Count method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4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b="1" dirty="0">
                <a:latin typeface="Calibri Light (Headings)"/>
              </a:rPr>
              <a:t>Examples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4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b="1" dirty="0">
                <a:latin typeface="Calibri Light (Headings)"/>
              </a:rPr>
              <a:t>Time Complexity Functions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4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PH" sz="2400" b="1" dirty="0"/>
              <a:t>Comparison of Time Complexity Functions</a:t>
            </a:r>
            <a:endParaRPr lang="en-US" sz="24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4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4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400" b="1" dirty="0">
              <a:latin typeface="Calibri Light (Headings)"/>
            </a:endParaRPr>
          </a:p>
          <a:p>
            <a:pPr algn="l"/>
            <a:endParaRPr lang="en-US" sz="2400" b="1" dirty="0">
              <a:latin typeface="Calibri Light (Headings)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D03D267-B89D-A90E-028C-7F67D3C7C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488604"/>
            <a:ext cx="9144000" cy="718459"/>
          </a:xfrm>
        </p:spPr>
        <p:txBody>
          <a:bodyPr>
            <a:normAutofit fontScale="90000"/>
          </a:bodyPr>
          <a:lstStyle/>
          <a:p>
            <a:pPr algn="l"/>
            <a:r>
              <a:rPr lang="en-PH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4649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an Time Complexity?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525611" y="1738583"/>
            <a:ext cx="1046412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Time Complexity is the amount of time taken by the algorithm to run.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It measures the time taken to execute each statement of code in an algorithm.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Time Complexity of an algorithm can be calculated using the </a:t>
            </a:r>
            <a:r>
              <a:rPr lang="en-US" sz="2400" b="1" dirty="0">
                <a:solidFill>
                  <a:srgbClr val="0070C0"/>
                </a:solidFill>
              </a:rPr>
              <a:t>Step Count Method</a:t>
            </a:r>
            <a:endParaRPr lang="en-PH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161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Time Complexity?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525611" y="1738583"/>
            <a:ext cx="1046412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B050"/>
                </a:solidFill>
              </a:rPr>
              <a:t>step count method</a:t>
            </a:r>
            <a:r>
              <a:rPr lang="en-US" sz="2400" dirty="0"/>
              <a:t> is one of the methods to analyze the Time complexity of an algorithm.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In this method, we count the number of times each instruction is executed. Based on that we will calculate the Time Complexity.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It is also known as the </a:t>
            </a:r>
            <a:r>
              <a:rPr lang="en-US" sz="2400" b="1" dirty="0">
                <a:solidFill>
                  <a:srgbClr val="0070C0"/>
                </a:solidFill>
              </a:rPr>
              <a:t>Frequency Count method</a:t>
            </a:r>
            <a:r>
              <a:rPr lang="en-US" sz="2400" dirty="0"/>
              <a:t> 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2047343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3F9077-F07F-D633-A76B-365FA1722051}"/>
              </a:ext>
            </a:extLst>
          </p:cNvPr>
          <p:cNvSpPr txBox="1"/>
          <p:nvPr/>
        </p:nvSpPr>
        <p:spPr>
          <a:xfrm>
            <a:off x="10016406" y="2533080"/>
            <a:ext cx="3576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/>
              <a:t>1</a:t>
            </a:r>
            <a:endParaRPr lang="en-PH" sz="2400" b="1" dirty="0"/>
          </a:p>
        </p:txBody>
      </p:sp>
      <p:pic>
        <p:nvPicPr>
          <p:cNvPr id="34" name="Picture 3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D963E95A-5CAD-3743-5491-46ABBE9ED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3" y="355435"/>
            <a:ext cx="8436428" cy="5583190"/>
          </a:xfrm>
          <a:prstGeom prst="rect">
            <a:avLst/>
          </a:prstGeom>
        </p:spPr>
      </p:pic>
      <p:sp>
        <p:nvSpPr>
          <p:cNvPr id="35" name="Arrow: Right 34">
            <a:extLst>
              <a:ext uri="{FF2B5EF4-FFF2-40B4-BE49-F238E27FC236}">
                <a16:creationId xmlns:a16="http://schemas.microsoft.com/office/drawing/2014/main" id="{2A0F1550-FE73-9506-7882-36661636B625}"/>
              </a:ext>
            </a:extLst>
          </p:cNvPr>
          <p:cNvSpPr/>
          <p:nvPr/>
        </p:nvSpPr>
        <p:spPr>
          <a:xfrm>
            <a:off x="4027222" y="2510113"/>
            <a:ext cx="5659516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5DC4ACF-0A2C-C24F-CF0C-3C1F873E9668}"/>
                  </a:ext>
                </a:extLst>
              </p:cNvPr>
              <p:cNvSpPr txBox="1"/>
              <p:nvPr/>
            </p:nvSpPr>
            <p:spPr>
              <a:xfrm>
                <a:off x="9864006" y="3229514"/>
                <a:ext cx="112589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5DC4ACF-0A2C-C24F-CF0C-3C1F873E9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4006" y="3229514"/>
                <a:ext cx="112589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Arrow: Right 36">
            <a:extLst>
              <a:ext uri="{FF2B5EF4-FFF2-40B4-BE49-F238E27FC236}">
                <a16:creationId xmlns:a16="http://schemas.microsoft.com/office/drawing/2014/main" id="{EEAD46D8-B680-AD37-C2CF-934E5D4481FA}"/>
              </a:ext>
            </a:extLst>
          </p:cNvPr>
          <p:cNvSpPr/>
          <p:nvPr/>
        </p:nvSpPr>
        <p:spPr>
          <a:xfrm>
            <a:off x="6096000" y="3206547"/>
            <a:ext cx="3590738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CF176EF-E0CA-4CC3-E7F1-25D3A217DC96}"/>
                  </a:ext>
                </a:extLst>
              </p:cNvPr>
              <p:cNvSpPr txBox="1"/>
              <p:nvPr/>
            </p:nvSpPr>
            <p:spPr>
              <a:xfrm>
                <a:off x="10021848" y="3925948"/>
                <a:ext cx="35223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CF176EF-E0CA-4CC3-E7F1-25D3A217D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848" y="3925948"/>
                <a:ext cx="352238" cy="461665"/>
              </a:xfrm>
              <a:prstGeom prst="rect">
                <a:avLst/>
              </a:prstGeom>
              <a:blipFill>
                <a:blip r:embed="rId6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row: Right 38">
            <a:extLst>
              <a:ext uri="{FF2B5EF4-FFF2-40B4-BE49-F238E27FC236}">
                <a16:creationId xmlns:a16="http://schemas.microsoft.com/office/drawing/2014/main" id="{F04F0C83-61DE-4A19-2515-D56C96AE4F67}"/>
              </a:ext>
            </a:extLst>
          </p:cNvPr>
          <p:cNvSpPr/>
          <p:nvPr/>
        </p:nvSpPr>
        <p:spPr>
          <a:xfrm>
            <a:off x="7598229" y="3863256"/>
            <a:ext cx="2088509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EA93CF-DA58-7270-C99F-D57FCEA72CF0}"/>
                  </a:ext>
                </a:extLst>
              </p:cNvPr>
              <p:cNvSpPr txBox="1"/>
              <p:nvPr/>
            </p:nvSpPr>
            <p:spPr>
              <a:xfrm>
                <a:off x="9296400" y="4625007"/>
                <a:ext cx="235131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EA93CF-DA58-7270-C99F-D57FCEA72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400" y="4625007"/>
                <a:ext cx="2351313" cy="461665"/>
              </a:xfrm>
              <a:prstGeom prst="rect">
                <a:avLst/>
              </a:prstGeom>
              <a:blipFill>
                <a:blip r:embed="rId7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CF02AB8-FB9F-2A15-C358-73DD40440CA3}"/>
              </a:ext>
            </a:extLst>
          </p:cNvPr>
          <p:cNvCxnSpPr>
            <a:cxnSpLocks/>
          </p:cNvCxnSpPr>
          <p:nvPr/>
        </p:nvCxnSpPr>
        <p:spPr>
          <a:xfrm>
            <a:off x="9811137" y="4528457"/>
            <a:ext cx="112589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3B37A2F-AB7A-BF40-5751-895587EA6A8F}"/>
                  </a:ext>
                </a:extLst>
              </p:cNvPr>
              <p:cNvSpPr txBox="1"/>
              <p:nvPr/>
            </p:nvSpPr>
            <p:spPr>
              <a:xfrm>
                <a:off x="9450348" y="5251999"/>
                <a:ext cx="979714" cy="461665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3B37A2F-AB7A-BF40-5751-895587EA6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0348" y="5251999"/>
                <a:ext cx="97971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F69BF691-EF58-AE7F-1A69-612254AF8DC5}"/>
              </a:ext>
            </a:extLst>
          </p:cNvPr>
          <p:cNvSpPr txBox="1"/>
          <p:nvPr/>
        </p:nvSpPr>
        <p:spPr>
          <a:xfrm>
            <a:off x="8642483" y="377155"/>
            <a:ext cx="3473317" cy="1200329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/>
              <a:t>“Hello World!” </a:t>
            </a:r>
            <a:r>
              <a:rPr lang="en-US" sz="2400" dirty="0"/>
              <a:t>will be displayed </a:t>
            </a:r>
            <a:r>
              <a:rPr lang="en-US" sz="2400" b="1" dirty="0"/>
              <a:t>3 times in the output</a:t>
            </a:r>
            <a:endParaRPr lang="en-PH" sz="2400" b="1" dirty="0"/>
          </a:p>
        </p:txBody>
      </p:sp>
    </p:spTree>
    <p:extLst>
      <p:ext uri="{BB962C8B-B14F-4D97-AF65-F5344CB8AC3E}">
        <p14:creationId xmlns:p14="http://schemas.microsoft.com/office/powerpoint/2010/main" val="418610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5" grpId="0" animBg="1"/>
      <p:bldP spid="36" grpId="0"/>
      <p:bldP spid="37" grpId="0" animBg="1"/>
      <p:bldP spid="38" grpId="0"/>
      <p:bldP spid="39" grpId="0" animBg="1"/>
      <p:bldP spid="41" grpId="0"/>
      <p:bldP spid="45" grpId="0" animBg="1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4C9D59-02FD-D2BA-BBF6-6BED47A75426}"/>
              </a:ext>
            </a:extLst>
          </p:cNvPr>
          <p:cNvSpPr txBox="1"/>
          <p:nvPr/>
        </p:nvSpPr>
        <p:spPr>
          <a:xfrm>
            <a:off x="10016405" y="2539257"/>
            <a:ext cx="3576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/>
              <a:t>1</a:t>
            </a:r>
            <a:endParaRPr lang="en-PH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4A9478-83AA-2125-2A08-8F05D753AE27}"/>
                  </a:ext>
                </a:extLst>
              </p:cNvPr>
              <p:cNvSpPr txBox="1"/>
              <p:nvPr/>
            </p:nvSpPr>
            <p:spPr>
              <a:xfrm>
                <a:off x="9864005" y="3238175"/>
                <a:ext cx="107303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4A9478-83AA-2125-2A08-8F05D753A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4005" y="3238175"/>
                <a:ext cx="107303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D28A06-C560-5AFD-765E-EEC64DF47AA1}"/>
                  </a:ext>
                </a:extLst>
              </p:cNvPr>
              <p:cNvSpPr txBox="1"/>
              <p:nvPr/>
            </p:nvSpPr>
            <p:spPr>
              <a:xfrm>
                <a:off x="10005519" y="3931634"/>
                <a:ext cx="4665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D28A06-C560-5AFD-765E-EEC64DF47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519" y="3931634"/>
                <a:ext cx="46653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775F98-5E00-B0C2-0E04-57B26494A322}"/>
                  </a:ext>
                </a:extLst>
              </p:cNvPr>
              <p:cNvSpPr txBox="1"/>
              <p:nvPr/>
            </p:nvSpPr>
            <p:spPr>
              <a:xfrm>
                <a:off x="9296400" y="4825225"/>
                <a:ext cx="235131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775F98-5E00-B0C2-0E04-57B26494A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400" y="4825225"/>
                <a:ext cx="2351313" cy="461665"/>
              </a:xfrm>
              <a:prstGeom prst="rect">
                <a:avLst/>
              </a:prstGeom>
              <a:blipFill>
                <a:blip r:embed="rId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2FDEDA-0FE5-6005-D232-1EA66E27B564}"/>
              </a:ext>
            </a:extLst>
          </p:cNvPr>
          <p:cNvCxnSpPr>
            <a:cxnSpLocks/>
          </p:cNvCxnSpPr>
          <p:nvPr/>
        </p:nvCxnSpPr>
        <p:spPr>
          <a:xfrm>
            <a:off x="9811137" y="4728675"/>
            <a:ext cx="112589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546C66-9AD1-D802-E9CB-3C18ED379512}"/>
                  </a:ext>
                </a:extLst>
              </p:cNvPr>
              <p:cNvSpPr txBox="1"/>
              <p:nvPr/>
            </p:nvSpPr>
            <p:spPr>
              <a:xfrm>
                <a:off x="9459685" y="5482383"/>
                <a:ext cx="1012371" cy="461665"/>
              </a:xfrm>
              <a:prstGeom prst="rect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546C66-9AD1-D802-E9CB-3C18ED379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9685" y="5482383"/>
                <a:ext cx="1012371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B9D066C7-C2A9-6230-5A02-A7A26E455E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7" y="283029"/>
            <a:ext cx="8701392" cy="5758541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89207071-8BCD-61DF-49ED-8824C2D6C725}"/>
              </a:ext>
            </a:extLst>
          </p:cNvPr>
          <p:cNvSpPr/>
          <p:nvPr/>
        </p:nvSpPr>
        <p:spPr>
          <a:xfrm>
            <a:off x="4356890" y="2516290"/>
            <a:ext cx="5454247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0B7DB9B-BF8B-F47A-AFED-00079A33B673}"/>
              </a:ext>
            </a:extLst>
          </p:cNvPr>
          <p:cNvSpPr/>
          <p:nvPr/>
        </p:nvSpPr>
        <p:spPr>
          <a:xfrm>
            <a:off x="6250102" y="3212778"/>
            <a:ext cx="3561035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F442062-FA6F-E9FE-1F80-541D73D989B0}"/>
              </a:ext>
            </a:extLst>
          </p:cNvPr>
          <p:cNvSpPr/>
          <p:nvPr/>
        </p:nvSpPr>
        <p:spPr>
          <a:xfrm>
            <a:off x="7774102" y="3909266"/>
            <a:ext cx="2037035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E4044E-8178-465A-BA23-BF084806E2B1}"/>
              </a:ext>
            </a:extLst>
          </p:cNvPr>
          <p:cNvSpPr txBox="1"/>
          <p:nvPr/>
        </p:nvSpPr>
        <p:spPr>
          <a:xfrm>
            <a:off x="9079805" y="310093"/>
            <a:ext cx="2661092" cy="1200329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/>
              <a:t>“Hello World!” </a:t>
            </a:r>
            <a:r>
              <a:rPr lang="en-US" sz="2400" dirty="0"/>
              <a:t>will be displayed </a:t>
            </a:r>
            <a:r>
              <a:rPr lang="en-US" sz="2400" b="1" dirty="0"/>
              <a:t>3 times in the output</a:t>
            </a:r>
            <a:endParaRPr lang="en-PH" sz="2400" b="1" dirty="0"/>
          </a:p>
        </p:txBody>
      </p:sp>
    </p:spTree>
    <p:extLst>
      <p:ext uri="{BB962C8B-B14F-4D97-AF65-F5344CB8AC3E}">
        <p14:creationId xmlns:p14="http://schemas.microsoft.com/office/powerpoint/2010/main" val="117453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3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pic>
        <p:nvPicPr>
          <p:cNvPr id="26" name="Picture 2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5EFADFE4-07DF-BCFB-2410-C9BA13E3C7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25" y="398266"/>
            <a:ext cx="9124950" cy="5314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DF6398-AB87-E958-7794-66D565E433B4}"/>
                  </a:ext>
                </a:extLst>
              </p:cNvPr>
              <p:cNvSpPr txBox="1"/>
              <p:nvPr/>
            </p:nvSpPr>
            <p:spPr>
              <a:xfrm>
                <a:off x="9972862" y="2606275"/>
                <a:ext cx="629824" cy="7277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DF6398-AB87-E958-7794-66D565E43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2862" y="2606275"/>
                <a:ext cx="629824" cy="7277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C89D474-E59B-FA88-ED02-1EA9B761055B}"/>
                  </a:ext>
                </a:extLst>
              </p:cNvPr>
              <p:cNvSpPr txBox="1"/>
              <p:nvPr/>
            </p:nvSpPr>
            <p:spPr>
              <a:xfrm>
                <a:off x="9223684" y="4284652"/>
                <a:ext cx="2351313" cy="7277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C89D474-E59B-FA88-ED02-1EA9B761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3684" y="4284652"/>
                <a:ext cx="2351313" cy="7277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8CCE88D-CF40-FFFF-42F7-C5C88D66F321}"/>
              </a:ext>
            </a:extLst>
          </p:cNvPr>
          <p:cNvCxnSpPr>
            <a:cxnSpLocks/>
          </p:cNvCxnSpPr>
          <p:nvPr/>
        </p:nvCxnSpPr>
        <p:spPr>
          <a:xfrm>
            <a:off x="9738421" y="4188102"/>
            <a:ext cx="112589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F4C4A64-0CCE-F9CA-9C21-63AD59AE7167}"/>
                  </a:ext>
                </a:extLst>
              </p:cNvPr>
              <p:cNvSpPr txBox="1"/>
              <p:nvPr/>
            </p:nvSpPr>
            <p:spPr>
              <a:xfrm>
                <a:off x="9456375" y="5136209"/>
                <a:ext cx="1106252" cy="461665"/>
              </a:xfrm>
              <a:prstGeom prst="rect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F4C4A64-0CCE-F9CA-9C21-63AD59AE7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375" y="5136209"/>
                <a:ext cx="110625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row: Right 33">
            <a:extLst>
              <a:ext uri="{FF2B5EF4-FFF2-40B4-BE49-F238E27FC236}">
                <a16:creationId xmlns:a16="http://schemas.microsoft.com/office/drawing/2014/main" id="{DDAEF015-0630-C2C2-947B-46468B2C3151}"/>
              </a:ext>
            </a:extLst>
          </p:cNvPr>
          <p:cNvSpPr/>
          <p:nvPr/>
        </p:nvSpPr>
        <p:spPr>
          <a:xfrm>
            <a:off x="7652657" y="2736453"/>
            <a:ext cx="2320205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15245D64-15AF-514F-DD3C-91759BEAEC03}"/>
              </a:ext>
            </a:extLst>
          </p:cNvPr>
          <p:cNvSpPr/>
          <p:nvPr/>
        </p:nvSpPr>
        <p:spPr>
          <a:xfrm>
            <a:off x="8263223" y="3477792"/>
            <a:ext cx="1712166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DF2118D-7295-649A-1B23-CC40A1A58023}"/>
                  </a:ext>
                </a:extLst>
              </p:cNvPr>
              <p:cNvSpPr txBox="1"/>
              <p:nvPr/>
            </p:nvSpPr>
            <p:spPr>
              <a:xfrm>
                <a:off x="9972862" y="3489275"/>
                <a:ext cx="6298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DF2118D-7295-649A-1B23-CC40A1A58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2862" y="3489275"/>
                <a:ext cx="62982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71523434-1FBB-00F0-B504-60880A28B540}"/>
              </a:ext>
            </a:extLst>
          </p:cNvPr>
          <p:cNvSpPr txBox="1"/>
          <p:nvPr/>
        </p:nvSpPr>
        <p:spPr>
          <a:xfrm>
            <a:off x="9495924" y="398266"/>
            <a:ext cx="2482452" cy="1569660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/>
              <a:t>“Hello World!” </a:t>
            </a:r>
            <a:r>
              <a:rPr lang="en-US" sz="2400" dirty="0"/>
              <a:t>will be displayed </a:t>
            </a:r>
            <a:r>
              <a:rPr lang="en-US" sz="2400" b="1" dirty="0"/>
              <a:t>n/2 times in the output</a:t>
            </a:r>
            <a:endParaRPr lang="en-PH" sz="2400" b="1" dirty="0"/>
          </a:p>
        </p:txBody>
      </p:sp>
    </p:spTree>
    <p:extLst>
      <p:ext uri="{BB962C8B-B14F-4D97-AF65-F5344CB8AC3E}">
        <p14:creationId xmlns:p14="http://schemas.microsoft.com/office/powerpoint/2010/main" val="327151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2" grpId="0" animBg="1"/>
      <p:bldP spid="34" grpId="0" animBg="1"/>
      <p:bldP spid="35" grpId="0" animBg="1"/>
      <p:bldP spid="36" grpId="0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pic>
        <p:nvPicPr>
          <p:cNvPr id="3" name="Picture 2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ABFDB3F8-04DB-8A47-C2C9-E1F2294F21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21" y="396811"/>
            <a:ext cx="8557433" cy="55615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89CD9D-6769-082B-0829-2D56D7CA2D1A}"/>
                  </a:ext>
                </a:extLst>
              </p:cNvPr>
              <p:cNvSpPr txBox="1"/>
              <p:nvPr/>
            </p:nvSpPr>
            <p:spPr>
              <a:xfrm>
                <a:off x="9627062" y="2491501"/>
                <a:ext cx="92586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89CD9D-6769-082B-0829-2D56D7CA2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7062" y="2491501"/>
                <a:ext cx="925865" cy="461665"/>
              </a:xfrm>
              <a:prstGeom prst="rect">
                <a:avLst/>
              </a:prstGeom>
              <a:blipFill>
                <a:blip r:embed="rId5"/>
                <a:stretch>
                  <a:fillRect r="-197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44B980-40FD-F01F-86D4-2B8A427695C4}"/>
                  </a:ext>
                </a:extLst>
              </p:cNvPr>
              <p:cNvSpPr txBox="1"/>
              <p:nvPr/>
            </p:nvSpPr>
            <p:spPr>
              <a:xfrm>
                <a:off x="8981162" y="4439942"/>
                <a:ext cx="3041817" cy="375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PH" b="1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44B980-40FD-F01F-86D4-2B8A42769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162" y="4439942"/>
                <a:ext cx="3041817" cy="375552"/>
              </a:xfrm>
              <a:prstGeom prst="rect">
                <a:avLst/>
              </a:prstGeom>
              <a:blipFill>
                <a:blip r:embed="rId6"/>
                <a:stretch>
                  <a:fillRect l="-601" b="-1290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0C5491-FAA6-A626-AF73-30DC3844E7FF}"/>
              </a:ext>
            </a:extLst>
          </p:cNvPr>
          <p:cNvCxnSpPr>
            <a:cxnSpLocks/>
          </p:cNvCxnSpPr>
          <p:nvPr/>
        </p:nvCxnSpPr>
        <p:spPr>
          <a:xfrm>
            <a:off x="9676820" y="4230963"/>
            <a:ext cx="16878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A2060E-7EE2-2299-C5C2-68BDAEE49AF3}"/>
                  </a:ext>
                </a:extLst>
              </p:cNvPr>
              <p:cNvSpPr txBox="1"/>
              <p:nvPr/>
            </p:nvSpPr>
            <p:spPr>
              <a:xfrm>
                <a:off x="9320217" y="5058909"/>
                <a:ext cx="1108297" cy="509178"/>
              </a:xfrm>
              <a:prstGeom prst="rect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A2060E-7EE2-2299-C5C2-68BDAEE49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0217" y="5058909"/>
                <a:ext cx="1108297" cy="5091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2E5C7B12-28FA-8D39-8B91-0B20A7A51B71}"/>
              </a:ext>
            </a:extLst>
          </p:cNvPr>
          <p:cNvSpPr/>
          <p:nvPr/>
        </p:nvSpPr>
        <p:spPr>
          <a:xfrm>
            <a:off x="6215743" y="2404839"/>
            <a:ext cx="3178629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86483C4-8702-719C-01FD-195D6A485A55}"/>
              </a:ext>
            </a:extLst>
          </p:cNvPr>
          <p:cNvSpPr/>
          <p:nvPr/>
        </p:nvSpPr>
        <p:spPr>
          <a:xfrm>
            <a:off x="6215743" y="3056813"/>
            <a:ext cx="3178628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51D25D-1EF4-3D39-53F5-F01ADFAA8164}"/>
                  </a:ext>
                </a:extLst>
              </p:cNvPr>
              <p:cNvSpPr txBox="1"/>
              <p:nvPr/>
            </p:nvSpPr>
            <p:spPr>
              <a:xfrm>
                <a:off x="9627062" y="3079780"/>
                <a:ext cx="17376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×(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51D25D-1EF4-3D39-53F5-F01ADFAA8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7062" y="3079780"/>
                <a:ext cx="1737624" cy="461665"/>
              </a:xfrm>
              <a:prstGeom prst="rect">
                <a:avLst/>
              </a:prstGeom>
              <a:blipFill>
                <a:blip r:embed="rId8"/>
                <a:stretch>
                  <a:fillRect r="-2807" b="-1710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E36672-C6C5-0042-D9D4-CCC5278B3495}"/>
                  </a:ext>
                </a:extLst>
              </p:cNvPr>
              <p:cNvSpPr txBox="1"/>
              <p:nvPr/>
            </p:nvSpPr>
            <p:spPr>
              <a:xfrm>
                <a:off x="9627062" y="3732366"/>
                <a:ext cx="100206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E36672-C6C5-0042-D9D4-CCC5278B3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7062" y="3732366"/>
                <a:ext cx="100206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Right 12">
            <a:extLst>
              <a:ext uri="{FF2B5EF4-FFF2-40B4-BE49-F238E27FC236}">
                <a16:creationId xmlns:a16="http://schemas.microsoft.com/office/drawing/2014/main" id="{730E265D-B99C-AA03-8EA0-B6103B1952DC}"/>
              </a:ext>
            </a:extLst>
          </p:cNvPr>
          <p:cNvSpPr/>
          <p:nvPr/>
        </p:nvSpPr>
        <p:spPr>
          <a:xfrm>
            <a:off x="7747521" y="3687222"/>
            <a:ext cx="1646850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CEE37C-8B24-D8D9-7BB7-4F11F3975180}"/>
                  </a:ext>
                </a:extLst>
              </p:cNvPr>
              <p:cNvSpPr txBox="1"/>
              <p:nvPr/>
            </p:nvSpPr>
            <p:spPr>
              <a:xfrm>
                <a:off x="8981162" y="396811"/>
                <a:ext cx="2482452" cy="1569660"/>
              </a:xfrm>
              <a:prstGeom prst="rect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“Hello World!” </a:t>
                </a:r>
                <a:r>
                  <a:rPr lang="en-US" sz="2400" dirty="0"/>
                  <a:t>will be displayed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/>
                  <a:t> times in the output</a:t>
                </a:r>
                <a:endParaRPr lang="en-PH" sz="24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CEE37C-8B24-D8D9-7BB7-4F11F3975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162" y="396811"/>
                <a:ext cx="2482452" cy="1569660"/>
              </a:xfrm>
              <a:prstGeom prst="rect">
                <a:avLst/>
              </a:prstGeom>
              <a:blipFill>
                <a:blip r:embed="rId10"/>
                <a:stretch>
                  <a:fillRect l="-2899" t="-1894" b="-6818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393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9" grpId="0" animBg="1"/>
      <p:bldP spid="10" grpId="0" animBg="1"/>
      <p:bldP spid="11" grpId="0"/>
      <p:bldP spid="12" grpId="0"/>
      <p:bldP spid="13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pic>
        <p:nvPicPr>
          <p:cNvPr id="18" name="Picture 17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E084B9AD-590A-3BD8-1189-6FB95F34A7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17" y="1066352"/>
            <a:ext cx="6478738" cy="37736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8680619-0C5B-6604-23DE-A14B97247216}"/>
                  </a:ext>
                </a:extLst>
              </p:cNvPr>
              <p:cNvSpPr txBox="1"/>
              <p:nvPr/>
            </p:nvSpPr>
            <p:spPr>
              <a:xfrm>
                <a:off x="7315200" y="5470647"/>
                <a:ext cx="1549861" cy="461665"/>
              </a:xfrm>
              <a:prstGeom prst="rect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8680619-0C5B-6604-23DE-A14B97247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5470647"/>
                <a:ext cx="1549861" cy="461665"/>
              </a:xfrm>
              <a:prstGeom prst="rect">
                <a:avLst/>
              </a:prstGeom>
              <a:blipFill>
                <a:blip r:embed="rId5"/>
                <a:stretch>
                  <a:fillRect b="-13415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439F0379-5270-D282-85B6-DB42DF3E29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3394005"/>
                  </p:ext>
                </p:extLst>
              </p:nvPr>
            </p:nvGraphicFramePr>
            <p:xfrm>
              <a:off x="7227750" y="1066354"/>
              <a:ext cx="4798623" cy="1983286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599541">
                      <a:extLst>
                        <a:ext uri="{9D8B030D-6E8A-4147-A177-3AD203B41FA5}">
                          <a16:colId xmlns:a16="http://schemas.microsoft.com/office/drawing/2014/main" val="4158420293"/>
                        </a:ext>
                      </a:extLst>
                    </a:gridCol>
                    <a:gridCol w="1599541">
                      <a:extLst>
                        <a:ext uri="{9D8B030D-6E8A-4147-A177-3AD203B41FA5}">
                          <a16:colId xmlns:a16="http://schemas.microsoft.com/office/drawing/2014/main" val="2742121714"/>
                        </a:ext>
                      </a:extLst>
                    </a:gridCol>
                    <a:gridCol w="1599541">
                      <a:extLst>
                        <a:ext uri="{9D8B030D-6E8A-4147-A177-3AD203B41FA5}">
                          <a16:colId xmlns:a16="http://schemas.microsoft.com/office/drawing/2014/main" val="3818109639"/>
                        </a:ext>
                      </a:extLst>
                    </a:gridCol>
                  </a:tblGrid>
                  <a:tr h="3513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* 2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8827526"/>
                      </a:ext>
                    </a:extLst>
                  </a:tr>
                  <a:tr h="3572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2 = 2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9939357"/>
                      </a:ext>
                    </a:extLst>
                  </a:tr>
                  <a:tr h="3572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2 = 4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809296"/>
                      </a:ext>
                    </a:extLst>
                  </a:tr>
                  <a:tr h="3572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2 = 8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4203254"/>
                      </a:ext>
                    </a:extLst>
                  </a:tr>
                  <a:tr h="5017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…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…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7295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439F0379-5270-D282-85B6-DB42DF3E29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3394005"/>
                  </p:ext>
                </p:extLst>
              </p:nvPr>
            </p:nvGraphicFramePr>
            <p:xfrm>
              <a:off x="7227750" y="1066354"/>
              <a:ext cx="4798623" cy="1983286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599541">
                      <a:extLst>
                        <a:ext uri="{9D8B030D-6E8A-4147-A177-3AD203B41FA5}">
                          <a16:colId xmlns:a16="http://schemas.microsoft.com/office/drawing/2014/main" val="4158420293"/>
                        </a:ext>
                      </a:extLst>
                    </a:gridCol>
                    <a:gridCol w="1599541">
                      <a:extLst>
                        <a:ext uri="{9D8B030D-6E8A-4147-A177-3AD203B41FA5}">
                          <a16:colId xmlns:a16="http://schemas.microsoft.com/office/drawing/2014/main" val="2742121714"/>
                        </a:ext>
                      </a:extLst>
                    </a:gridCol>
                    <a:gridCol w="1599541">
                      <a:extLst>
                        <a:ext uri="{9D8B030D-6E8A-4147-A177-3AD203B41FA5}">
                          <a16:colId xmlns:a16="http://schemas.microsoft.com/office/drawing/2014/main" val="381810963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* 2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8827526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382" t="-106452" r="-100763" b="-3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99620" t="-106452" r="-380" b="-3322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9939357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382" t="-209836" r="-100763" b="-2377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99620" t="-209836" r="-380" b="-2377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809296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382" t="-309836" r="-100763" b="-1377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99620" t="-309836" r="-380" b="-1377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4203254"/>
                      </a:ext>
                    </a:extLst>
                  </a:tr>
                  <a:tr h="5017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…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…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99620" t="-301205" r="-380" b="-12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37295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5B08E1B-2021-78DF-21DE-739FFD108011}"/>
                  </a:ext>
                </a:extLst>
              </p:cNvPr>
              <p:cNvSpPr txBox="1"/>
              <p:nvPr/>
            </p:nvSpPr>
            <p:spPr>
              <a:xfrm>
                <a:off x="7227750" y="3198304"/>
                <a:ext cx="19965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Assume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5B08E1B-2021-78DF-21DE-739FFD108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750" y="3198304"/>
                <a:ext cx="1996540" cy="461665"/>
              </a:xfrm>
              <a:prstGeom prst="rect">
                <a:avLst/>
              </a:prstGeom>
              <a:blipFill>
                <a:blip r:embed="rId7"/>
                <a:stretch>
                  <a:fillRect l="-4893" t="-10667" b="-30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D7CE365-40C9-864D-FFAF-CC309BC42D3E}"/>
                  </a:ext>
                </a:extLst>
              </p:cNvPr>
              <p:cNvSpPr txBox="1"/>
              <p:nvPr/>
            </p:nvSpPr>
            <p:spPr>
              <a:xfrm>
                <a:off x="7275382" y="3725161"/>
                <a:ext cx="1589679" cy="493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Let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D7CE365-40C9-864D-FFAF-CC309BC42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382" y="3725161"/>
                <a:ext cx="1589679" cy="493277"/>
              </a:xfrm>
              <a:prstGeom prst="rect">
                <a:avLst/>
              </a:prstGeom>
              <a:blipFill>
                <a:blip r:embed="rId8"/>
                <a:stretch>
                  <a:fillRect l="-5747" t="-7407" b="-2345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CA182C2-7DC2-0536-B2DC-6DEB910EC343}"/>
                  </a:ext>
                </a:extLst>
              </p:cNvPr>
              <p:cNvSpPr txBox="1"/>
              <p:nvPr/>
            </p:nvSpPr>
            <p:spPr>
              <a:xfrm>
                <a:off x="7227750" y="4293664"/>
                <a:ext cx="1263107" cy="4755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CA182C2-7DC2-0536-B2DC-6DEB910EC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750" y="4293664"/>
                <a:ext cx="1263107" cy="4755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1B91D1B-FA1B-DBC4-3970-84A1449F1E3F}"/>
                  </a:ext>
                </a:extLst>
              </p:cNvPr>
              <p:cNvSpPr txBox="1"/>
              <p:nvPr/>
            </p:nvSpPr>
            <p:spPr>
              <a:xfrm>
                <a:off x="7227751" y="4845267"/>
                <a:ext cx="17376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𝒍𝒐𝒈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1B91D1B-FA1B-DBC4-3970-84A1449F1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751" y="4845267"/>
                <a:ext cx="1737624" cy="461665"/>
              </a:xfrm>
              <a:prstGeom prst="rect">
                <a:avLst/>
              </a:prstGeom>
              <a:blipFill>
                <a:blip r:embed="rId10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7" grpId="0"/>
      <p:bldP spid="38" grpId="0"/>
      <p:bldP spid="39" grpId="0"/>
      <p:bldP spid="4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0C03B0-3DE5-4BD9-B3BB-6E4919CD06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5518A6-09E4-4E11-AE7D-4C13722BEBC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6BFEDF5-8B64-4FF5-9637-4791A1C152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2558</TotalTime>
  <Words>644</Words>
  <Application>Microsoft Macintosh PowerPoint</Application>
  <PresentationFormat>Widescreen</PresentationFormat>
  <Paragraphs>212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Calibri Light (Headings)</vt:lpstr>
      <vt:lpstr>Cambria Math</vt:lpstr>
      <vt:lpstr>Wingdings</vt:lpstr>
      <vt:lpstr>Office Theme</vt:lpstr>
      <vt:lpstr>Time Complexity</vt:lpstr>
      <vt:lpstr>Outline</vt:lpstr>
      <vt:lpstr>What is an Time Complexity?</vt:lpstr>
      <vt:lpstr>What is Time Complexity?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Complexity Functions</vt:lpstr>
      <vt:lpstr>Comparison of Time Complexity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447</cp:revision>
  <dcterms:created xsi:type="dcterms:W3CDTF">2022-05-11T03:47:05Z</dcterms:created>
  <dcterms:modified xsi:type="dcterms:W3CDTF">2024-05-07T01:22:38Z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