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4"/>
  </p:notesMasterIdLst>
  <p:sldIdLst>
    <p:sldId id="257" r:id="rId5"/>
    <p:sldId id="366" r:id="rId6"/>
    <p:sldId id="383" r:id="rId7"/>
    <p:sldId id="384" r:id="rId8"/>
    <p:sldId id="389" r:id="rId9"/>
    <p:sldId id="386" r:id="rId10"/>
    <p:sldId id="388" r:id="rId11"/>
    <p:sldId id="387" r:id="rId12"/>
    <p:sldId id="390" r:id="rId13"/>
    <p:sldId id="392" r:id="rId14"/>
    <p:sldId id="391" r:id="rId15"/>
    <p:sldId id="393" r:id="rId16"/>
    <p:sldId id="397" r:id="rId17"/>
    <p:sldId id="394" r:id="rId18"/>
    <p:sldId id="399" r:id="rId19"/>
    <p:sldId id="398" r:id="rId20"/>
    <p:sldId id="395" r:id="rId21"/>
    <p:sldId id="400" r:id="rId22"/>
    <p:sldId id="39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92" autoAdjust="0"/>
    <p:restoredTop sz="94082" autoAdjust="0"/>
  </p:normalViewPr>
  <p:slideViewPr>
    <p:cSldViewPr snapToGrid="0">
      <p:cViewPr varScale="1">
        <p:scale>
          <a:sx n="120" d="100"/>
          <a:sy n="120" d="100"/>
        </p:scale>
        <p:origin x="11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6E1FD-E7A0-497B-BBC0-740BAAC97C64}" type="datetimeFigureOut">
              <a:rPr lang="en-PH" smtClean="0"/>
              <a:t>4/18/24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0CCE9-4AAE-4E1F-85AD-521A406D652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59855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388403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298044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501995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410740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947642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052889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194593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537756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735571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201144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555107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815992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927948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989591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592715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830135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166974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500007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97237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B1E6E-2408-484E-8979-2DB96F2F8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47B426-68B8-4CB7-871C-5CC84E86C6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52935-9451-4839-96FB-E9A8FCCD6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4/18/24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8F784-7AF5-4560-BEFA-8C8096530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98F6B-191E-4E4B-BE34-C76137125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31934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C9526-6B4B-4B7C-836C-CA5ECFEE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D3F895-13B7-4F09-8F2B-7C7B281BD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D4FF3-605C-448B-ABE0-7A159B7B3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4/18/24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10917-6EAA-48EE-AE32-E15F33FCA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51C44-2EAE-49AE-A864-682DEB3D8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69415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CFD600-C7E3-42EE-9735-2FE3EDE776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C80727-2711-434B-AEFB-9E214673E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47950-A376-49E5-A09E-DEAA9AD59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4/18/24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8641F-5631-4BB0-94A8-CB1A2D78F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56033-BC76-47F3-AA32-F159420DF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68849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87643-F5D7-48E2-ADAB-95C74CECF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FC6CC-B49B-452C-8E9C-808488E73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BF4EE-800F-479B-9D99-FD0B990C4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4/18/24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3E0ED-BABB-43F4-8ACF-6AB1C583C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6B210-80B8-4EC4-A5DD-626DF3350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89668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20E17-7239-452C-8B6C-2DE99BB75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621D8-37ED-476B-884F-26990A946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FE869-1B16-425A-9EFF-D1D147E64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4/18/24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7772C-84B9-4CA4-BC65-3D41F9D33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6E878-86EF-4ABF-A7AD-65B43A873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12625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D03AF-7534-49E0-B0A2-F0403B159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63158-1F78-4261-99A0-55F573DD0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B12B8E-1661-462B-A00C-FE1078E5F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6763DF-E084-447E-A488-9F9D328A9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4/18/24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6663E-C0B8-407A-9C08-AD7A14CDF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44692-F2BB-4F15-9AC6-1D337C5F6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52483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24591-52D4-4A6A-81FF-CF9B69DD3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74561-7712-4BE5-B42C-1DF224123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6369D-C1D0-4A4F-85B0-DC21BD7E9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D26301-7EFA-4E2D-8E37-01989EDE45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68D5A3-0863-4C19-8CDF-E5F6380092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1BD46F-0A9D-4A21-A809-A8A4915A7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4/18/24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B3FE40-3AE1-4501-BD99-5BB30AA8E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9DB7BF-E7E2-4599-93C1-314862B49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95543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BA4B7-5BD0-45CE-A3AB-0BDAEBCB2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317F3A-B35D-4332-A083-A8EA82A8C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4/18/24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5D1BAA-3C55-422C-9DDB-C8FA2466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545CCC-0421-4BC8-A428-7D6891975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61049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A8D164-8317-4375-AC20-4E5ECFBC8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4/18/24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E65B31-8161-47C0-B8D2-02FC9D063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8A5A49-C1DE-4043-9C4E-CA88B7D93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74507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41128-45F1-4E37-A76C-48135B4B5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6B574-F2D0-4A1E-971A-951AD113F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4A9BF5-4AAF-46A8-9307-3E49D1DC7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84D477-7EF0-4092-A585-C8B452D86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4/18/24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B03C4-61D6-4E97-BF6A-97F683277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1C0268-0C31-4494-872A-FF14572B0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44569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1858D-F4CE-4847-9F4E-96911B726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12DC33-E4BE-4D59-8A3E-E5C8C7FEA8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662A18-4E8B-44E0-95B0-48E49B06B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83A010-3289-4BEF-9BA6-B9291ECCA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4/18/24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F1841C-B8D0-4564-AB48-104684286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FD835-28F9-4C9B-8DEF-1C8AF7C19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69181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E2D0B8-307D-483C-BA2C-9A8A459E4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75D10E-5C2B-4972-BF7B-F95754607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C434A-E16E-4577-B5A4-C633EF521A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F0B81-6BD8-4C65-9459-815598C5F1F4}" type="datetimeFigureOut">
              <a:rPr lang="en-PH" smtClean="0"/>
              <a:t>4/18/24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472F3-C75B-4412-A75D-AF542B82AF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A6DE4-6572-40B4-8CEF-D76FDC9FDC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86813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PH" b="1" dirty="0"/>
              <a:t>Sets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232827-4F60-4C85-BA9F-CAC18540AC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algn="l"/>
            <a:endParaRPr lang="en-PH" sz="2000" dirty="0"/>
          </a:p>
          <a:p>
            <a:pPr algn="l"/>
            <a:r>
              <a:rPr lang="en-PH" sz="2000" b="1" dirty="0"/>
              <a:t>Presented by:</a:t>
            </a:r>
          </a:p>
          <a:p>
            <a:pPr algn="l"/>
            <a:r>
              <a:rPr lang="en-PH" sz="2000" dirty="0" err="1"/>
              <a:t>Elizer</a:t>
            </a:r>
            <a:r>
              <a:rPr lang="en-PH" sz="2000" dirty="0"/>
              <a:t> </a:t>
            </a:r>
            <a:r>
              <a:rPr lang="en-PH" sz="2000" dirty="0" err="1"/>
              <a:t>Ponio</a:t>
            </a:r>
            <a:r>
              <a:rPr lang="en-PH" sz="2000" dirty="0"/>
              <a:t> Jr.</a:t>
            </a:r>
          </a:p>
          <a:p>
            <a:pPr algn="l"/>
            <a:r>
              <a:rPr lang="en-PH" sz="2000" dirty="0"/>
              <a:t>Department of Computer Science</a:t>
            </a:r>
          </a:p>
          <a:p>
            <a:pPr algn="l"/>
            <a:r>
              <a:rPr lang="en-PH" sz="2000" dirty="0"/>
              <a:t>College of Computing and Information Technologies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</p:spTree>
    <p:extLst>
      <p:ext uri="{BB962C8B-B14F-4D97-AF65-F5344CB8AC3E}">
        <p14:creationId xmlns:p14="http://schemas.microsoft.com/office/powerpoint/2010/main" val="4005017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Set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>
                <a:solidFill>
                  <a:schemeClr val="tx1"/>
                </a:solidFill>
              </a:rPr>
              <a:t>CCALCOMP</a:t>
            </a:r>
            <a:endParaRPr lang="en-PH" b="1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A735BC-2D0F-C69F-5786-B31EEACE0AC3}"/>
              </a:ext>
            </a:extLst>
          </p:cNvPr>
          <p:cNvSpPr txBox="1"/>
          <p:nvPr/>
        </p:nvSpPr>
        <p:spPr>
          <a:xfrm>
            <a:off x="829733" y="1404698"/>
            <a:ext cx="1100666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2400" dirty="0"/>
              <a:t>Your box could also have just one thing in it: a smaller box with nothing inside it. This looks like the following. </a:t>
            </a:r>
          </a:p>
        </p:txBody>
      </p:sp>
      <p:pic>
        <p:nvPicPr>
          <p:cNvPr id="5" name="Picture 4" descr="A black line with a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ED74152E-F056-42DE-6ACC-6732953FC4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8350" y="2466739"/>
            <a:ext cx="5575300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0335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Set Notations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>
                <a:solidFill>
                  <a:schemeClr val="tx1"/>
                </a:solidFill>
              </a:rPr>
              <a:t>CCALCOMP</a:t>
            </a:r>
            <a:endParaRPr lang="en-PH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5A735BC-2D0F-C69F-5786-B31EEACE0AC3}"/>
                  </a:ext>
                </a:extLst>
              </p:cNvPr>
              <p:cNvSpPr txBox="1"/>
              <p:nvPr/>
            </p:nvSpPr>
            <p:spPr>
              <a:xfrm>
                <a:off x="556180" y="2424225"/>
                <a:ext cx="2234153" cy="14773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GB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GB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4, 5, 6</m:t>
                          </m:r>
                        </m:e>
                      </m:d>
                    </m:oMath>
                  </m:oMathPara>
                </a14:m>
                <a:endParaRPr lang="en-GB" sz="3000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en-GB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GB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2, 4</m:t>
                          </m:r>
                        </m:e>
                      </m:d>
                    </m:oMath>
                  </m:oMathPara>
                </a14:m>
                <a:endParaRPr lang="en-GB" sz="3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r>
                        <a:rPr lang="en-GB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={4, 5}</m:t>
                      </m:r>
                    </m:oMath>
                  </m:oMathPara>
                </a14:m>
                <a:endParaRPr lang="en-GB" sz="3000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5A735BC-2D0F-C69F-5786-B31EEACE0A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180" y="2424225"/>
                <a:ext cx="2234153" cy="1477328"/>
              </a:xfrm>
              <a:prstGeom prst="rect">
                <a:avLst/>
              </a:prstGeom>
              <a:blipFill>
                <a:blip r:embed="rId4"/>
                <a:stretch>
                  <a:fillRect b="-68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FD2C3E03-0E92-D4EC-ECB8-5A3A1D51116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24552234"/>
                  </p:ext>
                </p:extLst>
              </p:nvPr>
            </p:nvGraphicFramePr>
            <p:xfrm>
              <a:off x="3739645" y="1506317"/>
              <a:ext cx="8127999" cy="4300427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4085931750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3159966830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3586362366"/>
                        </a:ext>
                      </a:extLst>
                    </a:gridCol>
                  </a:tblGrid>
                  <a:tr h="55138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Notation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Definition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Example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01571647"/>
                      </a:ext>
                    </a:extLst>
                  </a:tr>
                  <a:tr h="62031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5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</m:oMath>
                            </m:oMathPara>
                          </a14:m>
                          <a:endParaRPr lang="en-US" sz="35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”is an element of”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sz="21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</m:t>
                                </m:r>
                              </m:oMath>
                            </m:oMathPara>
                          </a14:m>
                          <a:endParaRPr lang="en-US" sz="21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51022112"/>
                      </a:ext>
                    </a:extLst>
                  </a:tr>
                  <a:tr h="62031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5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∉</m:t>
                                </m:r>
                              </m:oMath>
                            </m:oMathPara>
                          </a14:m>
                          <a:endParaRPr lang="en-US" sz="35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“is not an element of”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21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∉</m:t>
                                </m:r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</m:t>
                                </m:r>
                              </m:oMath>
                            </m:oMathPara>
                          </a14:m>
                          <a:endParaRPr lang="en-US" sz="21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24194319"/>
                      </a:ext>
                    </a:extLst>
                  </a:tr>
                  <a:tr h="62031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5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⊆</m:t>
                                </m:r>
                              </m:oMath>
                            </m:oMathPara>
                          </a14:m>
                          <a:endParaRPr lang="en-US" sz="35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”is a subset of”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 sz="21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⊆</m:t>
                                </m:r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</m:t>
                                </m:r>
                              </m:oMath>
                            </m:oMathPara>
                          </a14:m>
                          <a:endParaRPr lang="en-US" sz="21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39623594"/>
                      </a:ext>
                    </a:extLst>
                  </a:tr>
                  <a:tr h="62031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5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∪</m:t>
                                </m:r>
                              </m:oMath>
                            </m:oMathPara>
                          </a14:m>
                          <a:endParaRPr lang="en-US" sz="35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“union of sets”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sz="21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∪</m:t>
                                </m:r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={2, 4, 5}</m:t>
                                </m:r>
                              </m:oMath>
                            </m:oMathPara>
                          </a14:m>
                          <a:endParaRPr lang="en-US" sz="21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36185218"/>
                      </a:ext>
                    </a:extLst>
                  </a:tr>
                  <a:tr h="62031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5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∩</m:t>
                                </m:r>
                              </m:oMath>
                            </m:oMathPara>
                          </a14:m>
                          <a:endParaRPr lang="en-US" sz="35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“intersection of sets”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sz="21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∩</m:t>
                                </m:r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={4}</m:t>
                                </m:r>
                              </m:oMath>
                            </m:oMathPara>
                          </a14:m>
                          <a:endParaRPr lang="en-US" sz="21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50449334"/>
                      </a:ext>
                    </a:extLst>
                  </a:tr>
                  <a:tr h="62031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5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∅</m:t>
                                </m:r>
                              </m:oMath>
                            </m:oMathPara>
                          </a14:m>
                          <a:endParaRPr lang="en-US" sz="35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“empty set”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1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∅</m:t>
                                </m:r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={ }</m:t>
                                </m:r>
                              </m:oMath>
                            </m:oMathPara>
                          </a14:m>
                          <a:endParaRPr lang="en-US" sz="21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8766699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FD2C3E03-0E92-D4EC-ECB8-5A3A1D51116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24552234"/>
                  </p:ext>
                </p:extLst>
              </p:nvPr>
            </p:nvGraphicFramePr>
            <p:xfrm>
              <a:off x="3739645" y="1506317"/>
              <a:ext cx="8127999" cy="4300427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4085931750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3159966830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3586362366"/>
                        </a:ext>
                      </a:extLst>
                    </a:gridCol>
                  </a:tblGrid>
                  <a:tr h="55138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Notation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Definition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Example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01571647"/>
                      </a:ext>
                    </a:extLst>
                  </a:tr>
                  <a:tr h="624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467" t="-89796" r="-200000" b="-5122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”is an element of”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200000" t="-89796" r="-467" b="-5122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51022112"/>
                      </a:ext>
                    </a:extLst>
                  </a:tr>
                  <a:tr h="624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467" t="-189796" r="-200000" b="-4122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“is not an element of”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200000" t="-189796" r="-467" b="-4122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24194319"/>
                      </a:ext>
                    </a:extLst>
                  </a:tr>
                  <a:tr h="624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467" t="-284000" r="-200000" b="-3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”is a subset of”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200000" t="-284000" r="-467" b="-304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39623594"/>
                      </a:ext>
                    </a:extLst>
                  </a:tr>
                  <a:tr h="624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467" t="-391837" r="-200000" b="-2102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“union of sets”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200000" t="-391837" r="-467" b="-21020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36185218"/>
                      </a:ext>
                    </a:extLst>
                  </a:tr>
                  <a:tr h="624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467" t="-482000" r="-200000" b="-10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“intersection of sets”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200000" t="-482000" r="-467" b="-106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50449334"/>
                      </a:ext>
                    </a:extLst>
                  </a:tr>
                  <a:tr h="624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467" t="-593878" r="-200000" b="-81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“empty set”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200000" t="-593878" r="-467" b="-81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8766699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833D983F-513E-B73F-2BE1-E11708C4617E}"/>
              </a:ext>
            </a:extLst>
          </p:cNvPr>
          <p:cNvSpPr txBox="1"/>
          <p:nvPr/>
        </p:nvSpPr>
        <p:spPr>
          <a:xfrm>
            <a:off x="160255" y="1504345"/>
            <a:ext cx="32428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For example, given these three sets</a:t>
            </a:r>
          </a:p>
        </p:txBody>
      </p:sp>
    </p:spTree>
    <p:extLst>
      <p:ext uri="{BB962C8B-B14F-4D97-AF65-F5344CB8AC3E}">
        <p14:creationId xmlns:p14="http://schemas.microsoft.com/office/powerpoint/2010/main" val="30784460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Important Sets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>
                <a:solidFill>
                  <a:schemeClr val="tx1"/>
                </a:solidFill>
              </a:rPr>
              <a:t>CCALCOMP</a:t>
            </a:r>
            <a:endParaRPr lang="en-PH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FD2C3E03-0E92-D4EC-ECB8-5A3A1D51116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56572247"/>
                  </p:ext>
                </p:extLst>
              </p:nvPr>
            </p:nvGraphicFramePr>
            <p:xfrm>
              <a:off x="508000" y="1433227"/>
              <a:ext cx="11108268" cy="4154772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3702756">
                      <a:extLst>
                        <a:ext uri="{9D8B030D-6E8A-4147-A177-3AD203B41FA5}">
                          <a16:colId xmlns:a16="http://schemas.microsoft.com/office/drawing/2014/main" val="4085931750"/>
                        </a:ext>
                      </a:extLst>
                    </a:gridCol>
                    <a:gridCol w="3702756">
                      <a:extLst>
                        <a:ext uri="{9D8B030D-6E8A-4147-A177-3AD203B41FA5}">
                          <a16:colId xmlns:a16="http://schemas.microsoft.com/office/drawing/2014/main" val="3159966830"/>
                        </a:ext>
                      </a:extLst>
                    </a:gridCol>
                    <a:gridCol w="3702756">
                      <a:extLst>
                        <a:ext uri="{9D8B030D-6E8A-4147-A177-3AD203B41FA5}">
                          <a16:colId xmlns:a16="http://schemas.microsoft.com/office/drawing/2014/main" val="3586362366"/>
                        </a:ext>
                      </a:extLst>
                    </a:gridCol>
                  </a:tblGrid>
                  <a:tr h="7457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/>
                            <a:t>Notation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/>
                            <a:t>Set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/>
                            <a:t>Example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01571647"/>
                      </a:ext>
                    </a:extLst>
                  </a:tr>
                  <a:tr h="83900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500" b="1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ℕ</m:t>
                                </m:r>
                              </m:oMath>
                            </m:oMathPara>
                          </a14:m>
                          <a:endParaRPr lang="en-US" sz="3500" b="1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Set of Natural Numbers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{ 1, 2, 3,…}</m:t>
                                </m:r>
                              </m:oMath>
                            </m:oMathPara>
                          </a14:m>
                          <a:endParaRPr lang="en-US" sz="21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51022112"/>
                      </a:ext>
                    </a:extLst>
                  </a:tr>
                  <a:tr h="83900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500" b="1" i="0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ℤ</m:t>
                                </m:r>
                              </m:oMath>
                            </m:oMathPara>
                          </a14:m>
                          <a:endParaRPr lang="en-US" sz="3500" b="1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Set of Integers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{…, −3, −2, −1, 0, 1, 2, 3, …}</m:t>
                                </m:r>
                              </m:oMath>
                            </m:oMathPara>
                          </a14:m>
                          <a:endParaRPr lang="en-US" sz="21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24194319"/>
                      </a:ext>
                    </a:extLst>
                  </a:tr>
                  <a:tr h="89197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500" b="1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ℚ</m:t>
                                </m:r>
                              </m:oMath>
                            </m:oMathPara>
                          </a14:m>
                          <a:endParaRPr lang="en-US" sz="3500" b="1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Set </a:t>
                          </a:r>
                          <a:r>
                            <a:rPr lang="en-US" sz="2100" dirty="0" err="1"/>
                            <a:t>Rationals</a:t>
                          </a:r>
                          <a:endParaRPr lang="en-US" sz="2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{ </m:t>
                                </m:r>
                                <m:f>
                                  <m:fPr>
                                    <m:ctrlPr>
                                      <a:rPr lang="en-GB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21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GB" sz="21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GB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21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GB" sz="21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 }</m:t>
                                </m:r>
                              </m:oMath>
                            </m:oMathPara>
                          </a14:m>
                          <a:endParaRPr lang="en-US" sz="21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39623594"/>
                      </a:ext>
                    </a:extLst>
                  </a:tr>
                  <a:tr h="83900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500" b="1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oMath>
                            </m:oMathPara>
                          </a14:m>
                          <a:endParaRPr lang="en-US" sz="3500" b="1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Set of Real Numbers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200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{</m:t>
                                </m:r>
                                <m:r>
                                  <a:rPr lang="en-GB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𝑁𝑎𝑡𝑢𝑟𝑎𝑙</m:t>
                                </m:r>
                                <m:r>
                                  <a:rPr lang="en-GB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GB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𝑛𝑢𝑚𝑏𝑒𝑟𝑠</m:t>
                                </m:r>
                                <m:r>
                                  <a:rPr lang="en-GB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GB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𝐼𝑛𝑡𝑒𝑔𝑒𝑟𝑠</m:t>
                                </m:r>
                                <m:r>
                                  <a:rPr lang="en-GB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GB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𝑅𝑎𝑡𝑖𝑜𝑛𝑎𝑙𝑠</m:t>
                                </m:r>
                                <m:r>
                                  <a:rPr lang="en-GB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GB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𝐼𝑟𝑟𝑎𝑡𝑖𝑜𝑛𝑎𝑙𝑠</m:t>
                                </m:r>
                                <m:r>
                                  <a:rPr lang="en-GB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3618521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FD2C3E03-0E92-D4EC-ECB8-5A3A1D51116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56572247"/>
                  </p:ext>
                </p:extLst>
              </p:nvPr>
            </p:nvGraphicFramePr>
            <p:xfrm>
              <a:off x="508000" y="1433227"/>
              <a:ext cx="11108268" cy="4154772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3702756">
                      <a:extLst>
                        <a:ext uri="{9D8B030D-6E8A-4147-A177-3AD203B41FA5}">
                          <a16:colId xmlns:a16="http://schemas.microsoft.com/office/drawing/2014/main" val="4085931750"/>
                        </a:ext>
                      </a:extLst>
                    </a:gridCol>
                    <a:gridCol w="3702756">
                      <a:extLst>
                        <a:ext uri="{9D8B030D-6E8A-4147-A177-3AD203B41FA5}">
                          <a16:colId xmlns:a16="http://schemas.microsoft.com/office/drawing/2014/main" val="3159966830"/>
                        </a:ext>
                      </a:extLst>
                    </a:gridCol>
                    <a:gridCol w="3702756">
                      <a:extLst>
                        <a:ext uri="{9D8B030D-6E8A-4147-A177-3AD203B41FA5}">
                          <a16:colId xmlns:a16="http://schemas.microsoft.com/office/drawing/2014/main" val="3586362366"/>
                        </a:ext>
                      </a:extLst>
                    </a:gridCol>
                  </a:tblGrid>
                  <a:tr h="7457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/>
                            <a:t>Notation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/>
                            <a:t>Set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/>
                            <a:t>Example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01571647"/>
                      </a:ext>
                    </a:extLst>
                  </a:tr>
                  <a:tr h="83900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42" t="-89394" r="-200000" b="-30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Set of Natural Numbers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00000" t="-89394" r="-342" b="-3090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51022112"/>
                      </a:ext>
                    </a:extLst>
                  </a:tr>
                  <a:tr h="83900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42" t="-189394" r="-200000" b="-20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Set of Integers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00000" t="-189394" r="-342" b="-2090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24194319"/>
                      </a:ext>
                    </a:extLst>
                  </a:tr>
                  <a:tr h="89197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42" t="-269014" r="-200000" b="-943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Set </a:t>
                          </a:r>
                          <a:r>
                            <a:rPr lang="en-US" sz="2100" dirty="0" err="1"/>
                            <a:t>Rationals</a:t>
                          </a:r>
                          <a:endParaRPr lang="en-US" sz="2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00000" t="-269014" r="-342" b="-9436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39623594"/>
                      </a:ext>
                    </a:extLst>
                  </a:tr>
                  <a:tr h="83900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42" t="-396970" r="-200000" b="-15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Set of Real Numbers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00000" t="-396970" r="-342" b="-15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3618521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7436635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Important Sets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>
                <a:solidFill>
                  <a:schemeClr val="tx1"/>
                </a:solidFill>
              </a:rPr>
              <a:t>CCALCOMP</a:t>
            </a:r>
            <a:endParaRPr lang="en-PH" b="1" dirty="0">
              <a:solidFill>
                <a:schemeClr val="tx1"/>
              </a:solidFill>
            </a:endParaRPr>
          </a:p>
        </p:txBody>
      </p:sp>
      <p:pic>
        <p:nvPicPr>
          <p:cNvPr id="6" name="Picture 5" descr="A chart of numbers with different colored squares&#10;&#10;Description automatically generated with medium confidence">
            <a:extLst>
              <a:ext uri="{FF2B5EF4-FFF2-40B4-BE49-F238E27FC236}">
                <a16:creationId xmlns:a16="http://schemas.microsoft.com/office/drawing/2014/main" id="{A0D22AC7-2F9F-9301-A86C-BC176E41519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53"/>
          <a:stretch/>
        </p:blipFill>
        <p:spPr>
          <a:xfrm>
            <a:off x="2731122" y="1024274"/>
            <a:ext cx="6729756" cy="4809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1339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Set Builder Notation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>
                <a:solidFill>
                  <a:schemeClr val="tx1"/>
                </a:solidFill>
              </a:rPr>
              <a:t>CCALCOMP</a:t>
            </a:r>
            <a:endParaRPr lang="en-PH" b="1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65AF64-3589-5F52-AA83-BE9B68A2A67D}"/>
              </a:ext>
            </a:extLst>
          </p:cNvPr>
          <p:cNvSpPr txBox="1"/>
          <p:nvPr/>
        </p:nvSpPr>
        <p:spPr>
          <a:xfrm>
            <a:off x="622169" y="1362663"/>
            <a:ext cx="11227324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0" dirty="0">
                <a:solidFill>
                  <a:srgbClr val="000000"/>
                </a:solidFill>
                <a:effectLst/>
                <a:latin typeface="TeXGyreSchola-Bold"/>
              </a:rPr>
              <a:t>A </a:t>
            </a:r>
            <a:r>
              <a:rPr lang="en-US" sz="2400" b="1" i="0" dirty="0">
                <a:solidFill>
                  <a:srgbClr val="00B050"/>
                </a:solidFill>
                <a:effectLst/>
                <a:latin typeface="TeXGyreSchola-Bold"/>
              </a:rPr>
              <a:t>set-builder notation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eXGyreSchola-Regular"/>
              </a:rPr>
              <a:t>is used to describe sets </a:t>
            </a:r>
            <a:r>
              <a:rPr lang="en-US" sz="2400" b="1" i="0" dirty="0">
                <a:solidFill>
                  <a:srgbClr val="0070C0"/>
                </a:solidFill>
                <a:effectLst/>
                <a:latin typeface="TeXGyreSchola-Regular"/>
              </a:rPr>
              <a:t>that are too big or complex to list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eXGyreSchola-Regular"/>
              </a:rPr>
              <a:t> between braces.</a:t>
            </a:r>
            <a:endParaRPr lang="en-PH" sz="2400" dirty="0"/>
          </a:p>
          <a:p>
            <a:endParaRPr lang="en-PH" sz="2400" dirty="0"/>
          </a:p>
          <a:p>
            <a:r>
              <a:rPr lang="en-PH" sz="2400" dirty="0"/>
              <a:t>A </a:t>
            </a:r>
            <a:r>
              <a:rPr lang="en-PH" sz="2400" b="1" dirty="0">
                <a:solidFill>
                  <a:srgbClr val="00B050"/>
                </a:solidFill>
              </a:rPr>
              <a:t>set-builder notation </a:t>
            </a:r>
            <a:r>
              <a:rPr lang="en-PH" sz="2400" dirty="0"/>
              <a:t>is used to describe a set by saying </a:t>
            </a:r>
            <a:r>
              <a:rPr lang="en-PH" sz="2400" b="1" dirty="0">
                <a:solidFill>
                  <a:srgbClr val="0070C0"/>
                </a:solidFill>
              </a:rPr>
              <a:t>what properties its members have.</a:t>
            </a:r>
          </a:p>
          <a:p>
            <a:endParaRPr lang="en-PH" sz="2400" dirty="0"/>
          </a:p>
          <a:p>
            <a:r>
              <a:rPr lang="en-PH" sz="2400" dirty="0"/>
              <a:t>Using this notation, we can "build" a set by describing what is in it.</a:t>
            </a:r>
          </a:p>
          <a:p>
            <a:endParaRPr lang="en-PH" sz="2400" dirty="0"/>
          </a:p>
          <a:p>
            <a:br>
              <a:rPr lang="en-US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883329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Set Builder Notation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>
                <a:solidFill>
                  <a:schemeClr val="tx1"/>
                </a:solidFill>
              </a:rPr>
              <a:t>CCALCOMP</a:t>
            </a:r>
            <a:endParaRPr lang="en-PH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6371FD9-BF9E-89A4-B328-7857E2C5442D}"/>
                  </a:ext>
                </a:extLst>
              </p:cNvPr>
              <p:cNvSpPr txBox="1"/>
              <p:nvPr/>
            </p:nvSpPr>
            <p:spPr>
              <a:xfrm>
                <a:off x="2626702" y="1887901"/>
                <a:ext cx="6938576" cy="7848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5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4500" b="0" i="1" smtClean="0">
                          <a:latin typeface="Cambria Math" panose="02040503050406030204" pitchFamily="18" charset="0"/>
                        </a:rPr>
                        <m:t>= {</m:t>
                      </m:r>
                      <m:r>
                        <m:rPr>
                          <m:nor/>
                        </m:rPr>
                        <a:rPr lang="en-PH" sz="4500" b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elements</m:t>
                      </m:r>
                      <m:r>
                        <m:rPr>
                          <m:nor/>
                        </m:rPr>
                        <a:rPr lang="en-PH" sz="45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: </m:t>
                      </m:r>
                      <m:r>
                        <m:rPr>
                          <m:nor/>
                        </m:rPr>
                        <a:rPr lang="en-US" sz="45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rules</m:t>
                      </m:r>
                      <m:r>
                        <a:rPr lang="en-GB" sz="45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45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6371FD9-BF9E-89A4-B328-7857E2C544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6702" y="1887901"/>
                <a:ext cx="6938576" cy="7848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EC4C5FA-69E4-A79E-B7BC-BA437936BD5D}"/>
                  </a:ext>
                </a:extLst>
              </p:cNvPr>
              <p:cNvSpPr txBox="1"/>
              <p:nvPr/>
            </p:nvSpPr>
            <p:spPr>
              <a:xfrm>
                <a:off x="3254592" y="3126417"/>
                <a:ext cx="5682797" cy="8617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50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GB" sz="5000" b="0" i="1" smtClean="0"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GB" sz="5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50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en-GB" sz="5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5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&gt;0</m:t>
                      </m:r>
                      <m:r>
                        <a:rPr lang="en-GB" sz="50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50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EC4C5FA-69E4-A79E-B7BC-BA437936BD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4592" y="3126417"/>
                <a:ext cx="5682797" cy="86177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E77DEDFD-BBBC-C668-0BDD-3F7DD947F45B}"/>
              </a:ext>
            </a:extLst>
          </p:cNvPr>
          <p:cNvSpPr txBox="1"/>
          <p:nvPr/>
        </p:nvSpPr>
        <p:spPr>
          <a:xfrm>
            <a:off x="647700" y="2731568"/>
            <a:ext cx="179895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2400" dirty="0"/>
              <a:t>For example,</a:t>
            </a:r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C1415F-762F-03C9-E3AD-01CF83B9C336}"/>
              </a:ext>
            </a:extLst>
          </p:cNvPr>
          <p:cNvSpPr txBox="1"/>
          <p:nvPr/>
        </p:nvSpPr>
        <p:spPr>
          <a:xfrm>
            <a:off x="647700" y="1375176"/>
            <a:ext cx="87096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In general, a set A written with set-builder notation has the syntax </a:t>
            </a:r>
            <a:endParaRPr lang="en-PH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5F348B-E864-23C7-E958-0193E29B49D3}"/>
              </a:ext>
            </a:extLst>
          </p:cNvPr>
          <p:cNvSpPr txBox="1"/>
          <p:nvPr/>
        </p:nvSpPr>
        <p:spPr>
          <a:xfrm>
            <a:off x="647699" y="4118910"/>
            <a:ext cx="53797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Some writers use a bar instead of a colon </a:t>
            </a:r>
            <a:endParaRPr lang="en-PH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9A732BB-8D42-CA3F-E229-CD3FA478AF1D}"/>
                  </a:ext>
                </a:extLst>
              </p:cNvPr>
              <p:cNvSpPr txBox="1"/>
              <p:nvPr/>
            </p:nvSpPr>
            <p:spPr>
              <a:xfrm>
                <a:off x="3186021" y="4872764"/>
                <a:ext cx="5682797" cy="8617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50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GB" sz="5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GB" sz="5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5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5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GB" sz="5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5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&gt;0</m:t>
                      </m:r>
                      <m:r>
                        <a:rPr lang="en-GB" sz="50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50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9A732BB-8D42-CA3F-E229-CD3FA478AF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6021" y="4872764"/>
                <a:ext cx="5682797" cy="86177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23733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Set Builder Notation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>
                <a:solidFill>
                  <a:schemeClr val="tx1"/>
                </a:solidFill>
              </a:rPr>
              <a:t>CCALCOMP</a:t>
            </a:r>
            <a:endParaRPr lang="en-PH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6371FD9-BF9E-89A4-B328-7857E2C5442D}"/>
                  </a:ext>
                </a:extLst>
              </p:cNvPr>
              <p:cNvSpPr txBox="1"/>
              <p:nvPr/>
            </p:nvSpPr>
            <p:spPr>
              <a:xfrm>
                <a:off x="1132787" y="2260463"/>
                <a:ext cx="9926425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70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GB" sz="7000" b="0" i="1" smtClean="0"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GB" sz="7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7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sz="70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ℤ</m:t>
                      </m:r>
                      <m:r>
                        <a:rPr lang="en-GB" sz="70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:</m:t>
                      </m:r>
                      <m:sSup>
                        <m:sSupPr>
                          <m:ctrlPr>
                            <a:rPr lang="en-GB" sz="70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7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7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7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&lt;6</m:t>
                      </m:r>
                      <m:r>
                        <a:rPr lang="en-GB" sz="70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7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6371FD9-BF9E-89A4-B328-7857E2C544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787" y="2260463"/>
                <a:ext cx="9926425" cy="1169551"/>
              </a:xfrm>
              <a:prstGeom prst="rect">
                <a:avLst/>
              </a:prstGeom>
              <a:blipFill>
                <a:blip r:embed="rId4"/>
                <a:stretch>
                  <a:fillRect b="-27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ight Bracket 5">
            <a:extLst>
              <a:ext uri="{FF2B5EF4-FFF2-40B4-BE49-F238E27FC236}">
                <a16:creationId xmlns:a16="http://schemas.microsoft.com/office/drawing/2014/main" id="{39083FE7-1E1A-5676-10B3-1F6D8082CD68}"/>
              </a:ext>
            </a:extLst>
          </p:cNvPr>
          <p:cNvSpPr/>
          <p:nvPr/>
        </p:nvSpPr>
        <p:spPr>
          <a:xfrm rot="5400000">
            <a:off x="2328886" y="2961982"/>
            <a:ext cx="185859" cy="938133"/>
          </a:xfrm>
          <a:prstGeom prst="rightBracket">
            <a:avLst/>
          </a:prstGeom>
          <a:ln w="38100"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FFC06C-9B43-45BB-F597-69946976CC16}"/>
              </a:ext>
            </a:extLst>
          </p:cNvPr>
          <p:cNvSpPr txBox="1"/>
          <p:nvPr/>
        </p:nvSpPr>
        <p:spPr>
          <a:xfrm>
            <a:off x="5989586" y="3458171"/>
            <a:ext cx="146937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0070C0"/>
                </a:solidFill>
              </a:rPr>
              <a:t>“Such that”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C5894F-9F05-3D30-8C93-0E2BB6D9BBC7}"/>
              </a:ext>
            </a:extLst>
          </p:cNvPr>
          <p:cNvSpPr txBox="1"/>
          <p:nvPr/>
        </p:nvSpPr>
        <p:spPr>
          <a:xfrm>
            <a:off x="5516791" y="4300117"/>
            <a:ext cx="258307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00B050"/>
                </a:solidFill>
              </a:rPr>
              <a:t>Description of the set</a:t>
            </a:r>
          </a:p>
        </p:txBody>
      </p:sp>
      <p:sp>
        <p:nvSpPr>
          <p:cNvPr id="10" name="Right Bracket 9">
            <a:extLst>
              <a:ext uri="{FF2B5EF4-FFF2-40B4-BE49-F238E27FC236}">
                <a16:creationId xmlns:a16="http://schemas.microsoft.com/office/drawing/2014/main" id="{60D95341-9108-0C70-2D99-3E8E069FB1F1}"/>
              </a:ext>
            </a:extLst>
          </p:cNvPr>
          <p:cNvSpPr/>
          <p:nvPr/>
        </p:nvSpPr>
        <p:spPr>
          <a:xfrm rot="5400000">
            <a:off x="6768935" y="1130454"/>
            <a:ext cx="352166" cy="5698862"/>
          </a:xfrm>
          <a:prstGeom prst="rightBracket">
            <a:avLst/>
          </a:prstGeom>
          <a:ln w="38100"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Bracket 10">
            <a:extLst>
              <a:ext uri="{FF2B5EF4-FFF2-40B4-BE49-F238E27FC236}">
                <a16:creationId xmlns:a16="http://schemas.microsoft.com/office/drawing/2014/main" id="{DD6AD65B-F2E8-5E00-D4A4-3E7C13DAC7B8}"/>
              </a:ext>
            </a:extLst>
          </p:cNvPr>
          <p:cNvSpPr/>
          <p:nvPr/>
        </p:nvSpPr>
        <p:spPr>
          <a:xfrm rot="5400000">
            <a:off x="6621521" y="3134674"/>
            <a:ext cx="205509" cy="441484"/>
          </a:xfrm>
          <a:prstGeom prst="rightBracket">
            <a:avLst/>
          </a:prstGeom>
          <a:ln w="38100">
            <a:solidFill>
              <a:srgbClr val="0070C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2CF612-662D-0E6D-3D68-7BA91DCF3DCB}"/>
              </a:ext>
            </a:extLst>
          </p:cNvPr>
          <p:cNvSpPr txBox="1"/>
          <p:nvPr/>
        </p:nvSpPr>
        <p:spPr>
          <a:xfrm>
            <a:off x="1588336" y="3775822"/>
            <a:ext cx="197175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00B050"/>
                </a:solidFill>
              </a:rPr>
              <a:t>Name of the set</a:t>
            </a:r>
          </a:p>
        </p:txBody>
      </p:sp>
    </p:spTree>
    <p:extLst>
      <p:ext uri="{BB962C8B-B14F-4D97-AF65-F5344CB8AC3E}">
        <p14:creationId xmlns:p14="http://schemas.microsoft.com/office/powerpoint/2010/main" val="1808930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9" grpId="0"/>
      <p:bldP spid="10" grpId="0" animBg="1"/>
      <p:bldP spid="11" grpId="0" animBg="1"/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Set Builder Notation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>
                <a:solidFill>
                  <a:schemeClr val="tx1"/>
                </a:solidFill>
              </a:rPr>
              <a:t>CCALCOMP</a:t>
            </a:r>
            <a:endParaRPr lang="en-PH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6371FD9-BF9E-89A4-B328-7857E2C5442D}"/>
                  </a:ext>
                </a:extLst>
              </p:cNvPr>
              <p:cNvSpPr txBox="1"/>
              <p:nvPr/>
            </p:nvSpPr>
            <p:spPr>
              <a:xfrm>
                <a:off x="1132787" y="2260463"/>
                <a:ext cx="9926425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70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GB" sz="7000" b="0" i="1" smtClean="0"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GB" sz="7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7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sz="70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ℤ</m:t>
                      </m:r>
                      <m:r>
                        <a:rPr lang="en-GB" sz="70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:</m:t>
                      </m:r>
                      <m:sSup>
                        <m:sSupPr>
                          <m:ctrlPr>
                            <a:rPr lang="en-GB" sz="70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7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7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7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&lt;6</m:t>
                      </m:r>
                      <m:r>
                        <a:rPr lang="en-GB" sz="70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7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6371FD9-BF9E-89A4-B328-7857E2C544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787" y="2260463"/>
                <a:ext cx="9926425" cy="1169551"/>
              </a:xfrm>
              <a:prstGeom prst="rect">
                <a:avLst/>
              </a:prstGeom>
              <a:blipFill>
                <a:blip r:embed="rId4"/>
                <a:stretch>
                  <a:fillRect b="-27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43F289FA-8745-FE37-8303-696765E31257}"/>
              </a:ext>
            </a:extLst>
          </p:cNvPr>
          <p:cNvGrpSpPr/>
          <p:nvPr/>
        </p:nvGrpSpPr>
        <p:grpSpPr>
          <a:xfrm>
            <a:off x="7257677" y="3461089"/>
            <a:ext cx="2253967" cy="699648"/>
            <a:chOff x="7257677" y="3461089"/>
            <a:chExt cx="2253967" cy="699648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CC5894F-9F05-3D30-8C93-0E2BB6D9BBC7}"/>
                </a:ext>
              </a:extLst>
            </p:cNvPr>
            <p:cNvSpPr txBox="1"/>
            <p:nvPr/>
          </p:nvSpPr>
          <p:spPr>
            <a:xfrm>
              <a:off x="7362296" y="3745239"/>
              <a:ext cx="2044727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b="1" dirty="0">
                  <a:solidFill>
                    <a:srgbClr val="FF0000"/>
                  </a:solidFill>
                </a:rPr>
                <a:t>Extra constraints</a:t>
              </a:r>
            </a:p>
          </p:txBody>
        </p:sp>
        <p:sp>
          <p:nvSpPr>
            <p:cNvPr id="11" name="Right Bracket 10">
              <a:extLst>
                <a:ext uri="{FF2B5EF4-FFF2-40B4-BE49-F238E27FC236}">
                  <a16:creationId xmlns:a16="http://schemas.microsoft.com/office/drawing/2014/main" id="{DD6AD65B-F2E8-5E00-D4A4-3E7C13DAC7B8}"/>
                </a:ext>
              </a:extLst>
            </p:cNvPr>
            <p:cNvSpPr/>
            <p:nvPr/>
          </p:nvSpPr>
          <p:spPr>
            <a:xfrm rot="5400000">
              <a:off x="8258123" y="2460643"/>
              <a:ext cx="253075" cy="2253967"/>
            </a:xfrm>
            <a:prstGeom prst="rightBracket">
              <a:avLst/>
            </a:prstGeom>
            <a:ln w="38100"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70C0"/>
                </a:solidFill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C26DCE4-F3F9-2041-BD43-390FF7270306}"/>
              </a:ext>
            </a:extLst>
          </p:cNvPr>
          <p:cNvGrpSpPr/>
          <p:nvPr/>
        </p:nvGrpSpPr>
        <p:grpSpPr>
          <a:xfrm>
            <a:off x="3946821" y="3435276"/>
            <a:ext cx="2702086" cy="1051425"/>
            <a:chOff x="3946821" y="3435276"/>
            <a:chExt cx="2702086" cy="1051425"/>
          </a:xfrm>
        </p:grpSpPr>
        <p:sp>
          <p:nvSpPr>
            <p:cNvPr id="10" name="Right Bracket 9">
              <a:extLst>
                <a:ext uri="{FF2B5EF4-FFF2-40B4-BE49-F238E27FC236}">
                  <a16:creationId xmlns:a16="http://schemas.microsoft.com/office/drawing/2014/main" id="{60D95341-9108-0C70-2D99-3E8E069FB1F1}"/>
                </a:ext>
              </a:extLst>
            </p:cNvPr>
            <p:cNvSpPr/>
            <p:nvPr/>
          </p:nvSpPr>
          <p:spPr>
            <a:xfrm rot="5400000">
              <a:off x="5171327" y="2590852"/>
              <a:ext cx="253074" cy="1941922"/>
            </a:xfrm>
            <a:prstGeom prst="rightBracket">
              <a:avLst/>
            </a:prstGeom>
            <a:ln w="38100">
              <a:solidFill>
                <a:srgbClr val="00B05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B30BFD1-EB4C-7A34-3E02-DE9E0BB749D1}"/>
                </a:ext>
              </a:extLst>
            </p:cNvPr>
            <p:cNvSpPr txBox="1"/>
            <p:nvPr/>
          </p:nvSpPr>
          <p:spPr>
            <a:xfrm>
              <a:off x="3946821" y="3748037"/>
              <a:ext cx="2702086" cy="738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100" b="1" dirty="0">
                  <a:solidFill>
                    <a:srgbClr val="00B050"/>
                  </a:solidFill>
                </a:rPr>
                <a:t>Where I am taking my </a:t>
              </a:r>
            </a:p>
            <a:p>
              <a:pPr algn="ctr"/>
              <a:r>
                <a:rPr lang="en-US" sz="2100" b="1" dirty="0">
                  <a:solidFill>
                    <a:srgbClr val="00B050"/>
                  </a:solidFill>
                </a:rPr>
                <a:t>elements from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3605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Reading </a:t>
            </a:r>
            <a:r>
              <a:rPr lang="en-PH" b="1"/>
              <a:t>a Set Notation</a:t>
            </a:r>
            <a:endParaRPr lang="en-PH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>
                <a:solidFill>
                  <a:schemeClr val="tx1"/>
                </a:solidFill>
              </a:rPr>
              <a:t>CCALCOMP</a:t>
            </a:r>
            <a:endParaRPr lang="en-PH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6371FD9-BF9E-89A4-B328-7857E2C5442D}"/>
                  </a:ext>
                </a:extLst>
              </p:cNvPr>
              <p:cNvSpPr txBox="1"/>
              <p:nvPr/>
            </p:nvSpPr>
            <p:spPr>
              <a:xfrm>
                <a:off x="1132787" y="2260463"/>
                <a:ext cx="9926425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70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GB" sz="7000" b="0" i="1" smtClean="0"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GB" sz="7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7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sz="70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ℤ</m:t>
                      </m:r>
                      <m:r>
                        <a:rPr lang="en-GB" sz="70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:</m:t>
                      </m:r>
                      <m:sSup>
                        <m:sSupPr>
                          <m:ctrlPr>
                            <a:rPr lang="en-GB" sz="70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7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7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7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&lt;6</m:t>
                      </m:r>
                      <m:r>
                        <a:rPr lang="en-GB" sz="70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7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6371FD9-BF9E-89A4-B328-7857E2C544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787" y="2260463"/>
                <a:ext cx="9926425" cy="1169551"/>
              </a:xfrm>
              <a:prstGeom prst="rect">
                <a:avLst/>
              </a:prstGeom>
              <a:blipFill>
                <a:blip r:embed="rId4"/>
                <a:stretch>
                  <a:fillRect b="-27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9905949-A328-2479-13D7-E425FCE79F13}"/>
                  </a:ext>
                </a:extLst>
              </p:cNvPr>
              <p:cNvSpPr txBox="1"/>
              <p:nvPr/>
            </p:nvSpPr>
            <p:spPr>
              <a:xfrm>
                <a:off x="160254" y="5094133"/>
                <a:ext cx="1187148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2400" dirty="0"/>
                  <a:t>There are only 5 integers whose squared value is less than 6, therefore </a:t>
                </a:r>
                <a14:m>
                  <m:oMath xmlns:m="http://schemas.openxmlformats.org/officeDocument/2006/math">
                    <m:r>
                      <a:rPr lang="en-GB" sz="2400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GB" sz="2400" b="1" i="1" smtClean="0">
                        <a:latin typeface="Cambria Math" panose="02040503050406030204" pitchFamily="18" charset="0"/>
                      </a:rPr>
                      <m:t>={−</m:t>
                    </m:r>
                    <m:r>
                      <a:rPr lang="en-GB" sz="2400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GB" sz="2400" b="1" i="1" smtClean="0">
                        <a:latin typeface="Cambria Math" panose="02040503050406030204" pitchFamily="18" charset="0"/>
                      </a:rPr>
                      <m:t>, −</m:t>
                    </m:r>
                    <m:r>
                      <a:rPr lang="en-GB" sz="24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GB" sz="2400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sz="2400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GB" sz="2400" b="1" i="1" smtClean="0">
                        <a:latin typeface="Cambria Math" panose="02040503050406030204" pitchFamily="18" charset="0"/>
                      </a:rPr>
                      <m:t> , </m:t>
                    </m:r>
                    <m:r>
                      <a:rPr lang="en-GB" sz="24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GB" sz="2400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sz="2400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GB" sz="2400" b="1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9905949-A328-2479-13D7-E425FCE79F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254" y="5094133"/>
                <a:ext cx="11871489" cy="461665"/>
              </a:xfrm>
              <a:prstGeom prst="rect">
                <a:avLst/>
              </a:prstGeom>
              <a:blipFill>
                <a:blip r:embed="rId5"/>
                <a:stretch>
                  <a:fillRect l="-748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00B96A6D-6AC8-6CEC-DA32-C1E77A004A73}"/>
              </a:ext>
            </a:extLst>
          </p:cNvPr>
          <p:cNvGrpSpPr/>
          <p:nvPr/>
        </p:nvGrpSpPr>
        <p:grpSpPr>
          <a:xfrm>
            <a:off x="7160057" y="3478246"/>
            <a:ext cx="2756076" cy="753490"/>
            <a:chOff x="7116752" y="3461089"/>
            <a:chExt cx="2756076" cy="75349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DA805BE-2C88-C473-45AE-672CE027D3BB}"/>
                </a:ext>
              </a:extLst>
            </p:cNvPr>
            <p:cNvSpPr txBox="1"/>
            <p:nvPr/>
          </p:nvSpPr>
          <p:spPr>
            <a:xfrm>
              <a:off x="7116752" y="3799081"/>
              <a:ext cx="2756076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b="1" dirty="0">
                  <a:solidFill>
                    <a:srgbClr val="00B050"/>
                  </a:solidFill>
                </a:rPr>
                <a:t>x squared is less than 6</a:t>
              </a:r>
            </a:p>
          </p:txBody>
        </p:sp>
        <p:sp>
          <p:nvSpPr>
            <p:cNvPr id="16" name="Right Bracket 15">
              <a:extLst>
                <a:ext uri="{FF2B5EF4-FFF2-40B4-BE49-F238E27FC236}">
                  <a16:creationId xmlns:a16="http://schemas.microsoft.com/office/drawing/2014/main" id="{3CDCB03B-443D-35E8-4D94-32ED5B418856}"/>
                </a:ext>
              </a:extLst>
            </p:cNvPr>
            <p:cNvSpPr/>
            <p:nvPr/>
          </p:nvSpPr>
          <p:spPr>
            <a:xfrm rot="5400000">
              <a:off x="8251406" y="2464127"/>
              <a:ext cx="253075" cy="2246999"/>
            </a:xfrm>
            <a:prstGeom prst="rightBracket">
              <a:avLst/>
            </a:prstGeom>
            <a:ln w="38100">
              <a:solidFill>
                <a:srgbClr val="00B05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41AA6F3-8173-5B05-5023-00A5E19F71B7}"/>
              </a:ext>
            </a:extLst>
          </p:cNvPr>
          <p:cNvGrpSpPr/>
          <p:nvPr/>
        </p:nvGrpSpPr>
        <p:grpSpPr>
          <a:xfrm>
            <a:off x="4120749" y="3452106"/>
            <a:ext cx="2228779" cy="713126"/>
            <a:chOff x="3880559" y="3435277"/>
            <a:chExt cx="3923826" cy="713126"/>
          </a:xfrm>
        </p:grpSpPr>
        <p:sp>
          <p:nvSpPr>
            <p:cNvPr id="18" name="Right Bracket 17">
              <a:extLst>
                <a:ext uri="{FF2B5EF4-FFF2-40B4-BE49-F238E27FC236}">
                  <a16:creationId xmlns:a16="http://schemas.microsoft.com/office/drawing/2014/main" id="{F452F0F7-34D1-37B7-E420-A6081DF2D094}"/>
                </a:ext>
              </a:extLst>
            </p:cNvPr>
            <p:cNvSpPr/>
            <p:nvPr/>
          </p:nvSpPr>
          <p:spPr>
            <a:xfrm rot="5400000">
              <a:off x="5715936" y="2046245"/>
              <a:ext cx="253074" cy="3031138"/>
            </a:xfrm>
            <a:prstGeom prst="rightBracket">
              <a:avLst/>
            </a:prstGeom>
            <a:ln w="38100">
              <a:solidFill>
                <a:srgbClr val="00B05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789F4F5-C52E-E8BA-A203-8A9D837EC0C3}"/>
                </a:ext>
              </a:extLst>
            </p:cNvPr>
            <p:cNvSpPr txBox="1"/>
            <p:nvPr/>
          </p:nvSpPr>
          <p:spPr>
            <a:xfrm>
              <a:off x="3880559" y="3732905"/>
              <a:ext cx="3923826" cy="415498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100" b="1" dirty="0">
                  <a:solidFill>
                    <a:srgbClr val="00B050"/>
                  </a:solidFill>
                </a:rPr>
                <a:t>integer numbers x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6615214-BF80-E282-DDDE-CC35C40DF64B}"/>
              </a:ext>
            </a:extLst>
          </p:cNvPr>
          <p:cNvGrpSpPr/>
          <p:nvPr/>
        </p:nvGrpSpPr>
        <p:grpSpPr>
          <a:xfrm>
            <a:off x="2164534" y="3411212"/>
            <a:ext cx="633433" cy="754020"/>
            <a:chOff x="2078331" y="3429001"/>
            <a:chExt cx="633433" cy="754020"/>
          </a:xfrm>
        </p:grpSpPr>
        <p:sp>
          <p:nvSpPr>
            <p:cNvPr id="21" name="Right Bracket 20">
              <a:extLst>
                <a:ext uri="{FF2B5EF4-FFF2-40B4-BE49-F238E27FC236}">
                  <a16:creationId xmlns:a16="http://schemas.microsoft.com/office/drawing/2014/main" id="{159FF9CD-FA03-E45E-7C75-6105D05248B8}"/>
                </a:ext>
              </a:extLst>
            </p:cNvPr>
            <p:cNvSpPr/>
            <p:nvPr/>
          </p:nvSpPr>
          <p:spPr>
            <a:xfrm rot="5400000">
              <a:off x="2268511" y="3238821"/>
              <a:ext cx="253074" cy="633433"/>
            </a:xfrm>
            <a:prstGeom prst="rightBracket">
              <a:avLst/>
            </a:prstGeom>
            <a:ln w="38100">
              <a:solidFill>
                <a:srgbClr val="00B05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9BBFDB7-838E-9A43-53F7-03FC536A7790}"/>
                </a:ext>
              </a:extLst>
            </p:cNvPr>
            <p:cNvSpPr txBox="1"/>
            <p:nvPr/>
          </p:nvSpPr>
          <p:spPr>
            <a:xfrm>
              <a:off x="2145975" y="3767523"/>
              <a:ext cx="498145" cy="415498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100" b="1" dirty="0">
                  <a:solidFill>
                    <a:srgbClr val="00B050"/>
                  </a:solidFill>
                </a:rPr>
                <a:t> A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D2D0DDA-32E5-8AAF-CBA9-CC7C630E8C8E}"/>
              </a:ext>
            </a:extLst>
          </p:cNvPr>
          <p:cNvGrpSpPr/>
          <p:nvPr/>
        </p:nvGrpSpPr>
        <p:grpSpPr>
          <a:xfrm>
            <a:off x="2766398" y="3410230"/>
            <a:ext cx="1266052" cy="755983"/>
            <a:chOff x="2677595" y="3429001"/>
            <a:chExt cx="1266052" cy="755983"/>
          </a:xfrm>
        </p:grpSpPr>
        <p:sp>
          <p:nvSpPr>
            <p:cNvPr id="24" name="Right Bracket 23">
              <a:extLst>
                <a:ext uri="{FF2B5EF4-FFF2-40B4-BE49-F238E27FC236}">
                  <a16:creationId xmlns:a16="http://schemas.microsoft.com/office/drawing/2014/main" id="{80736CFE-4F2B-1E6E-AD98-599D84A89558}"/>
                </a:ext>
              </a:extLst>
            </p:cNvPr>
            <p:cNvSpPr/>
            <p:nvPr/>
          </p:nvSpPr>
          <p:spPr>
            <a:xfrm rot="5400000">
              <a:off x="3184084" y="3238821"/>
              <a:ext cx="253074" cy="633433"/>
            </a:xfrm>
            <a:prstGeom prst="rightBracket">
              <a:avLst/>
            </a:prstGeom>
            <a:ln w="38100">
              <a:solidFill>
                <a:srgbClr val="00B05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08371F7-0B21-3654-62A2-23336851D4B9}"/>
                </a:ext>
              </a:extLst>
            </p:cNvPr>
            <p:cNvSpPr txBox="1"/>
            <p:nvPr/>
          </p:nvSpPr>
          <p:spPr>
            <a:xfrm>
              <a:off x="2677595" y="3769486"/>
              <a:ext cx="1266052" cy="415498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100" b="1" dirty="0">
                  <a:solidFill>
                    <a:srgbClr val="00B050"/>
                  </a:solidFill>
                </a:rPr>
                <a:t> is the set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E148B8A-9C2A-2EA3-1178-E38729B1F26F}"/>
              </a:ext>
            </a:extLst>
          </p:cNvPr>
          <p:cNvGrpSpPr/>
          <p:nvPr/>
        </p:nvGrpSpPr>
        <p:grpSpPr>
          <a:xfrm>
            <a:off x="6288853" y="3452106"/>
            <a:ext cx="885273" cy="1058285"/>
            <a:chOff x="6151423" y="3436072"/>
            <a:chExt cx="885273" cy="1058285"/>
          </a:xfrm>
        </p:grpSpPr>
        <p:sp>
          <p:nvSpPr>
            <p:cNvPr id="27" name="Right Bracket 26">
              <a:extLst>
                <a:ext uri="{FF2B5EF4-FFF2-40B4-BE49-F238E27FC236}">
                  <a16:creationId xmlns:a16="http://schemas.microsoft.com/office/drawing/2014/main" id="{F59B06C5-A51D-3BD1-A923-9CB0CB3DEE8C}"/>
                </a:ext>
              </a:extLst>
            </p:cNvPr>
            <p:cNvSpPr/>
            <p:nvPr/>
          </p:nvSpPr>
          <p:spPr>
            <a:xfrm rot="5400000">
              <a:off x="6441099" y="3418360"/>
              <a:ext cx="253074" cy="288498"/>
            </a:xfrm>
            <a:prstGeom prst="rightBracket">
              <a:avLst/>
            </a:prstGeom>
            <a:ln w="38100">
              <a:solidFill>
                <a:srgbClr val="00B05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F25C1E9-E88D-AD27-A3DE-096B18C6EB1D}"/>
                </a:ext>
              </a:extLst>
            </p:cNvPr>
            <p:cNvSpPr txBox="1"/>
            <p:nvPr/>
          </p:nvSpPr>
          <p:spPr>
            <a:xfrm>
              <a:off x="6151423" y="3755693"/>
              <a:ext cx="885273" cy="738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100" b="1" dirty="0">
                  <a:solidFill>
                    <a:srgbClr val="00B050"/>
                  </a:solidFill>
                </a:rPr>
                <a:t>such that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57405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Reading a Set Notation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>
                <a:solidFill>
                  <a:schemeClr val="tx1"/>
                </a:solidFill>
              </a:rPr>
              <a:t>CCALCOMP</a:t>
            </a:r>
            <a:endParaRPr lang="en-PH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6371FD9-BF9E-89A4-B328-7857E2C5442D}"/>
                  </a:ext>
                </a:extLst>
              </p:cNvPr>
              <p:cNvSpPr txBox="1"/>
              <p:nvPr/>
            </p:nvSpPr>
            <p:spPr>
              <a:xfrm>
                <a:off x="1132787" y="2260463"/>
                <a:ext cx="9926425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70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GB" sz="7000" b="0" i="1" smtClean="0">
                          <a:latin typeface="Cambria Math" panose="02040503050406030204" pitchFamily="18" charset="0"/>
                        </a:rPr>
                        <m:t>={2</m:t>
                      </m:r>
                      <m:r>
                        <a:rPr lang="en-GB" sz="7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7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70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en-GB" sz="7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7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GB" sz="7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GB" sz="70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7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6371FD9-BF9E-89A4-B328-7857E2C544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787" y="2260463"/>
                <a:ext cx="9926425" cy="1169551"/>
              </a:xfrm>
              <a:prstGeom prst="rect">
                <a:avLst/>
              </a:prstGeom>
              <a:blipFill>
                <a:blip r:embed="rId4"/>
                <a:stretch>
                  <a:fillRect b="-27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43F289FA-8745-FE37-8303-696765E31257}"/>
              </a:ext>
            </a:extLst>
          </p:cNvPr>
          <p:cNvGrpSpPr/>
          <p:nvPr/>
        </p:nvGrpSpPr>
        <p:grpSpPr>
          <a:xfrm>
            <a:off x="6780306" y="3455157"/>
            <a:ext cx="2384692" cy="753490"/>
            <a:chOff x="7116752" y="3461089"/>
            <a:chExt cx="2384692" cy="75349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CC5894F-9F05-3D30-8C93-0E2BB6D9BBC7}"/>
                </a:ext>
              </a:extLst>
            </p:cNvPr>
            <p:cNvSpPr txBox="1"/>
            <p:nvPr/>
          </p:nvSpPr>
          <p:spPr>
            <a:xfrm>
              <a:off x="7116752" y="3799081"/>
              <a:ext cx="238469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b="1" dirty="0">
                  <a:solidFill>
                    <a:srgbClr val="00B050"/>
                  </a:solidFill>
                </a:rPr>
                <a:t>x is an element of A</a:t>
              </a:r>
            </a:p>
          </p:txBody>
        </p:sp>
        <p:sp>
          <p:nvSpPr>
            <p:cNvPr id="11" name="Right Bracket 10">
              <a:extLst>
                <a:ext uri="{FF2B5EF4-FFF2-40B4-BE49-F238E27FC236}">
                  <a16:creationId xmlns:a16="http://schemas.microsoft.com/office/drawing/2014/main" id="{DD6AD65B-F2E8-5E00-D4A4-3E7C13DAC7B8}"/>
                </a:ext>
              </a:extLst>
            </p:cNvPr>
            <p:cNvSpPr/>
            <p:nvPr/>
          </p:nvSpPr>
          <p:spPr>
            <a:xfrm rot="5400000">
              <a:off x="8075939" y="2639595"/>
              <a:ext cx="253075" cy="1896063"/>
            </a:xfrm>
            <a:prstGeom prst="rightBracket">
              <a:avLst/>
            </a:prstGeom>
            <a:ln w="38100">
              <a:solidFill>
                <a:srgbClr val="00B05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B71D1FA-6668-773A-274D-63AAD5572B1C}"/>
              </a:ext>
            </a:extLst>
          </p:cNvPr>
          <p:cNvGrpSpPr/>
          <p:nvPr/>
        </p:nvGrpSpPr>
        <p:grpSpPr>
          <a:xfrm>
            <a:off x="4848805" y="3435277"/>
            <a:ext cx="1330045" cy="1672221"/>
            <a:chOff x="3970825" y="3435277"/>
            <a:chExt cx="2341580" cy="1672221"/>
          </a:xfrm>
        </p:grpSpPr>
        <p:sp>
          <p:nvSpPr>
            <p:cNvPr id="10" name="Right Bracket 9">
              <a:extLst>
                <a:ext uri="{FF2B5EF4-FFF2-40B4-BE49-F238E27FC236}">
                  <a16:creationId xmlns:a16="http://schemas.microsoft.com/office/drawing/2014/main" id="{60D95341-9108-0C70-2D99-3E8E069FB1F1}"/>
                </a:ext>
              </a:extLst>
            </p:cNvPr>
            <p:cNvSpPr/>
            <p:nvPr/>
          </p:nvSpPr>
          <p:spPr>
            <a:xfrm rot="5400000">
              <a:off x="5015079" y="2747102"/>
              <a:ext cx="253074" cy="1629424"/>
            </a:xfrm>
            <a:prstGeom prst="rightBracket">
              <a:avLst/>
            </a:prstGeom>
            <a:ln w="38100">
              <a:solidFill>
                <a:srgbClr val="00B05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B30BFD1-EB4C-7A34-3E02-DE9E0BB749D1}"/>
                </a:ext>
              </a:extLst>
            </p:cNvPr>
            <p:cNvSpPr txBox="1"/>
            <p:nvPr/>
          </p:nvSpPr>
          <p:spPr>
            <a:xfrm>
              <a:off x="3970825" y="3722503"/>
              <a:ext cx="2341580" cy="138499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100" b="1" dirty="0">
                  <a:solidFill>
                    <a:srgbClr val="00B050"/>
                  </a:solidFill>
                </a:rPr>
                <a:t>of elements in the form 2x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C49E729-C5E3-AAAF-68AB-114C234BF9AD}"/>
              </a:ext>
            </a:extLst>
          </p:cNvPr>
          <p:cNvGrpSpPr/>
          <p:nvPr/>
        </p:nvGrpSpPr>
        <p:grpSpPr>
          <a:xfrm>
            <a:off x="2883944" y="3429001"/>
            <a:ext cx="633433" cy="754020"/>
            <a:chOff x="2078331" y="3429001"/>
            <a:chExt cx="633433" cy="754020"/>
          </a:xfrm>
        </p:grpSpPr>
        <p:sp>
          <p:nvSpPr>
            <p:cNvPr id="6" name="Right Bracket 5">
              <a:extLst>
                <a:ext uri="{FF2B5EF4-FFF2-40B4-BE49-F238E27FC236}">
                  <a16:creationId xmlns:a16="http://schemas.microsoft.com/office/drawing/2014/main" id="{83CD7CC0-F707-3B11-DA96-84604D6222A2}"/>
                </a:ext>
              </a:extLst>
            </p:cNvPr>
            <p:cNvSpPr/>
            <p:nvPr/>
          </p:nvSpPr>
          <p:spPr>
            <a:xfrm rot="5400000">
              <a:off x="2268511" y="3238821"/>
              <a:ext cx="253074" cy="633433"/>
            </a:xfrm>
            <a:prstGeom prst="rightBracket">
              <a:avLst/>
            </a:prstGeom>
            <a:ln w="38100">
              <a:solidFill>
                <a:srgbClr val="00B05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3654D85-B861-FB66-F75B-70BC1B43C982}"/>
                </a:ext>
              </a:extLst>
            </p:cNvPr>
            <p:cNvSpPr txBox="1"/>
            <p:nvPr/>
          </p:nvSpPr>
          <p:spPr>
            <a:xfrm>
              <a:off x="2145975" y="3767523"/>
              <a:ext cx="498145" cy="415498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100" b="1" dirty="0">
                  <a:solidFill>
                    <a:srgbClr val="00B050"/>
                  </a:solidFill>
                </a:rPr>
                <a:t> B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5287533-EE75-B792-7D5E-15BEDEEF0B72}"/>
              </a:ext>
            </a:extLst>
          </p:cNvPr>
          <p:cNvGrpSpPr/>
          <p:nvPr/>
        </p:nvGrpSpPr>
        <p:grpSpPr>
          <a:xfrm>
            <a:off x="3486833" y="3447737"/>
            <a:ext cx="1266052" cy="755983"/>
            <a:chOff x="2677595" y="3429001"/>
            <a:chExt cx="1266052" cy="755983"/>
          </a:xfrm>
        </p:grpSpPr>
        <p:sp>
          <p:nvSpPr>
            <p:cNvPr id="15" name="Right Bracket 14">
              <a:extLst>
                <a:ext uri="{FF2B5EF4-FFF2-40B4-BE49-F238E27FC236}">
                  <a16:creationId xmlns:a16="http://schemas.microsoft.com/office/drawing/2014/main" id="{F768A05B-4E70-3425-1DC0-13B7E2ABEC23}"/>
                </a:ext>
              </a:extLst>
            </p:cNvPr>
            <p:cNvSpPr/>
            <p:nvPr/>
          </p:nvSpPr>
          <p:spPr>
            <a:xfrm rot="5400000">
              <a:off x="3184084" y="3238821"/>
              <a:ext cx="253074" cy="633433"/>
            </a:xfrm>
            <a:prstGeom prst="rightBracket">
              <a:avLst/>
            </a:prstGeom>
            <a:ln w="38100">
              <a:solidFill>
                <a:srgbClr val="00B05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6B72216-3228-1054-10A6-10F1FC1BF378}"/>
                </a:ext>
              </a:extLst>
            </p:cNvPr>
            <p:cNvSpPr txBox="1"/>
            <p:nvPr/>
          </p:nvSpPr>
          <p:spPr>
            <a:xfrm>
              <a:off x="2677595" y="3769486"/>
              <a:ext cx="1266052" cy="415498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100" b="1" dirty="0">
                  <a:solidFill>
                    <a:srgbClr val="00B050"/>
                  </a:solidFill>
                </a:rPr>
                <a:t> is the set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5D721B8-BC77-2DA6-0AD6-829CBFB32232}"/>
              </a:ext>
            </a:extLst>
          </p:cNvPr>
          <p:cNvGrpSpPr/>
          <p:nvPr/>
        </p:nvGrpSpPr>
        <p:grpSpPr>
          <a:xfrm>
            <a:off x="6037919" y="3451445"/>
            <a:ext cx="885273" cy="1058285"/>
            <a:chOff x="6151423" y="3436072"/>
            <a:chExt cx="885273" cy="1058285"/>
          </a:xfrm>
        </p:grpSpPr>
        <p:sp>
          <p:nvSpPr>
            <p:cNvPr id="17" name="Right Bracket 16">
              <a:extLst>
                <a:ext uri="{FF2B5EF4-FFF2-40B4-BE49-F238E27FC236}">
                  <a16:creationId xmlns:a16="http://schemas.microsoft.com/office/drawing/2014/main" id="{0EBDA197-3F0C-5F8F-C4F3-D05B20E3D0DA}"/>
                </a:ext>
              </a:extLst>
            </p:cNvPr>
            <p:cNvSpPr/>
            <p:nvPr/>
          </p:nvSpPr>
          <p:spPr>
            <a:xfrm rot="5400000">
              <a:off x="6441099" y="3418360"/>
              <a:ext cx="253074" cy="288498"/>
            </a:xfrm>
            <a:prstGeom prst="rightBracket">
              <a:avLst/>
            </a:prstGeom>
            <a:ln w="38100">
              <a:solidFill>
                <a:srgbClr val="00B05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0CC0FA9-321D-EB93-9BAF-2FC81050602F}"/>
                </a:ext>
              </a:extLst>
            </p:cNvPr>
            <p:cNvSpPr txBox="1"/>
            <p:nvPr/>
          </p:nvSpPr>
          <p:spPr>
            <a:xfrm>
              <a:off x="6151423" y="3755693"/>
              <a:ext cx="885273" cy="738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100" b="1" dirty="0">
                  <a:solidFill>
                    <a:srgbClr val="00B050"/>
                  </a:solidFill>
                </a:rPr>
                <a:t>such that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23A0CA9-47BD-3145-772C-CE0149FEFD37}"/>
                  </a:ext>
                </a:extLst>
              </p:cNvPr>
              <p:cNvSpPr txBox="1"/>
              <p:nvPr/>
            </p:nvSpPr>
            <p:spPr>
              <a:xfrm>
                <a:off x="5115306" y="5292062"/>
                <a:ext cx="3615772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0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GB" sz="3000" b="0" i="1" smtClean="0">
                          <a:latin typeface="Cambria Math" panose="02040503050406030204" pitchFamily="18" charset="0"/>
                        </a:rPr>
                        <m:t>={−4, −2 0 , 2, 4}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23A0CA9-47BD-3145-772C-CE0149FEFD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5306" y="5292062"/>
                <a:ext cx="3615772" cy="553998"/>
              </a:xfrm>
              <a:prstGeom prst="rect">
                <a:avLst/>
              </a:prstGeom>
              <a:blipFill>
                <a:blip r:embed="rId5"/>
                <a:stretch>
                  <a:fillRect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D3FB92EA-4FA4-B567-814C-114FAFD88794}"/>
              </a:ext>
            </a:extLst>
          </p:cNvPr>
          <p:cNvSpPr txBox="1"/>
          <p:nvPr/>
        </p:nvSpPr>
        <p:spPr>
          <a:xfrm>
            <a:off x="3757846" y="5365835"/>
            <a:ext cx="1357460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2100" dirty="0"/>
              <a:t>Therefore, </a:t>
            </a:r>
            <a:endParaRPr lang="en-US" sz="2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021CDE2-7346-2581-7744-8D09C29AE970}"/>
                  </a:ext>
                </a:extLst>
              </p:cNvPr>
              <p:cNvSpPr txBox="1"/>
              <p:nvPr/>
            </p:nvSpPr>
            <p:spPr>
              <a:xfrm>
                <a:off x="2883944" y="1553118"/>
                <a:ext cx="6572417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3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Given</m:t>
                      </m:r>
                      <m:r>
                        <a:rPr lang="en-GB" sz="3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sz="3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set</m:t>
                      </m:r>
                      <m:r>
                        <a:rPr lang="en-GB" sz="3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sz="3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en-GB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={−2, −1, 0, 1, 2}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021CDE2-7346-2581-7744-8D09C29AE9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3944" y="1553118"/>
                <a:ext cx="6572417" cy="553998"/>
              </a:xfrm>
              <a:prstGeom prst="rect">
                <a:avLst/>
              </a:prstGeom>
              <a:blipFill>
                <a:blip r:embed="rId6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9537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1548606-3A08-818D-193A-0989AB89DFFD}"/>
              </a:ext>
            </a:extLst>
          </p:cNvPr>
          <p:cNvSpPr txBox="1">
            <a:spLocks/>
          </p:cNvSpPr>
          <p:nvPr/>
        </p:nvSpPr>
        <p:spPr>
          <a:xfrm>
            <a:off x="459205" y="1270274"/>
            <a:ext cx="11273589" cy="215872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b="1" dirty="0"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800" b="1" dirty="0">
                <a:latin typeface="Calibri Light (Headings)"/>
              </a:rPr>
              <a:t>Introduction and Definition</a:t>
            </a:r>
          </a:p>
          <a:p>
            <a:pPr algn="l"/>
            <a:endParaRPr lang="en-US" sz="2800" b="1" i="0" dirty="0">
              <a:solidFill>
                <a:schemeClr val="bg2">
                  <a:lumMod val="75000"/>
                </a:schemeClr>
              </a:solidFill>
              <a:effectLst/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800" b="1" dirty="0">
                <a:latin typeface="Calibri Light (Headings)"/>
              </a:rPr>
              <a:t>Set Notations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800" b="1" dirty="0"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800" b="1" dirty="0">
                <a:latin typeface="Calibri Light (Headings)"/>
              </a:rPr>
              <a:t>Set Builder Notation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CD03D267-B89D-A90E-028C-7F67D3C7C1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488604"/>
            <a:ext cx="9144000" cy="718459"/>
          </a:xfrm>
        </p:spPr>
        <p:txBody>
          <a:bodyPr>
            <a:normAutofit fontScale="90000"/>
          </a:bodyPr>
          <a:lstStyle/>
          <a:p>
            <a:pPr algn="l"/>
            <a:r>
              <a:rPr lang="en-PH" b="1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146491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Set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8F01E5-9DD2-5DD7-64D3-82538770E359}"/>
              </a:ext>
            </a:extLst>
          </p:cNvPr>
          <p:cNvSpPr txBox="1"/>
          <p:nvPr/>
        </p:nvSpPr>
        <p:spPr>
          <a:xfrm>
            <a:off x="525611" y="1215609"/>
            <a:ext cx="1046412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2400" dirty="0">
                <a:effectLst/>
              </a:rPr>
              <a:t>A </a:t>
            </a:r>
            <a:r>
              <a:rPr lang="en-PH" sz="2400" b="1" dirty="0">
                <a:solidFill>
                  <a:srgbClr val="00B050"/>
                </a:solidFill>
                <a:effectLst/>
              </a:rPr>
              <a:t>set</a:t>
            </a:r>
            <a:r>
              <a:rPr lang="en-PH" sz="2400" dirty="0">
                <a:effectLst/>
              </a:rPr>
              <a:t> is an unordered collection of distinct objects, which are called </a:t>
            </a:r>
            <a:r>
              <a:rPr lang="en-PH" sz="2400" b="1" dirty="0">
                <a:solidFill>
                  <a:srgbClr val="0070C0"/>
                </a:solidFill>
                <a:effectLst/>
              </a:rPr>
              <a:t>elements</a:t>
            </a:r>
            <a:r>
              <a:rPr lang="en-PH" sz="2400" dirty="0">
                <a:effectLst/>
              </a:rPr>
              <a:t> </a:t>
            </a:r>
          </a:p>
          <a:p>
            <a:endParaRPr lang="en-PH" sz="2400" dirty="0"/>
          </a:p>
          <a:p>
            <a:r>
              <a:rPr lang="en-PH" sz="2400" dirty="0"/>
              <a:t>S</a:t>
            </a:r>
            <a:r>
              <a:rPr lang="en-PH" sz="2400" dirty="0">
                <a:effectLst/>
              </a:rPr>
              <a:t>ets are often drawn with </a:t>
            </a:r>
            <a:r>
              <a:rPr lang="en-PH" sz="2400" b="1" dirty="0">
                <a:solidFill>
                  <a:srgbClr val="0070C0"/>
                </a:solidFill>
                <a:effectLst/>
              </a:rPr>
              <a:t>curly braces </a:t>
            </a:r>
            <a:r>
              <a:rPr lang="en-PH" sz="2400" dirty="0">
                <a:effectLst/>
              </a:rPr>
              <a:t>enclosing their elements.</a:t>
            </a:r>
            <a:endParaRPr lang="el-GR" sz="2400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D9CA297-5AA2-6D75-A375-B8A098297084}"/>
                  </a:ext>
                </a:extLst>
              </p:cNvPr>
              <p:cNvSpPr txBox="1"/>
              <p:nvPr/>
            </p:nvSpPr>
            <p:spPr>
              <a:xfrm>
                <a:off x="3039534" y="3075057"/>
                <a:ext cx="6112932" cy="10156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60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GB" sz="6000" b="0" i="1" smtClean="0">
                          <a:latin typeface="Cambria Math" panose="02040503050406030204" pitchFamily="18" charset="0"/>
                        </a:rPr>
                        <m:t>={1, 2, 3}</m:t>
                      </m:r>
                    </m:oMath>
                  </m:oMathPara>
                </a14:m>
                <a:endParaRPr lang="en-US" sz="60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D9CA297-5AA2-6D75-A375-B8A0982970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9534" y="3075057"/>
                <a:ext cx="6112932" cy="1015663"/>
              </a:xfrm>
              <a:prstGeom prst="rect">
                <a:avLst/>
              </a:prstGeom>
              <a:blipFill>
                <a:blip r:embed="rId4"/>
                <a:stretch>
                  <a:fillRect b="-24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ight Bracket 17">
            <a:extLst>
              <a:ext uri="{FF2B5EF4-FFF2-40B4-BE49-F238E27FC236}">
                <a16:creationId xmlns:a16="http://schemas.microsoft.com/office/drawing/2014/main" id="{065D1222-9C45-326A-2177-127059716A17}"/>
              </a:ext>
            </a:extLst>
          </p:cNvPr>
          <p:cNvSpPr/>
          <p:nvPr/>
        </p:nvSpPr>
        <p:spPr>
          <a:xfrm rot="5400000">
            <a:off x="4277290" y="3714582"/>
            <a:ext cx="185858" cy="938133"/>
          </a:xfrm>
          <a:prstGeom prst="rightBracket">
            <a:avLst/>
          </a:prstGeom>
          <a:ln w="38100"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C94A7865-C29B-BE8E-8335-CA67ED430169}"/>
              </a:ext>
            </a:extLst>
          </p:cNvPr>
          <p:cNvSpPr/>
          <p:nvPr/>
        </p:nvSpPr>
        <p:spPr>
          <a:xfrm rot="5400000">
            <a:off x="6699115" y="3487603"/>
            <a:ext cx="374039" cy="1580271"/>
          </a:xfrm>
          <a:prstGeom prst="rightBrac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DD9D898-3D5C-55DE-9942-31EDFF113945}"/>
              </a:ext>
            </a:extLst>
          </p:cNvPr>
          <p:cNvSpPr txBox="1"/>
          <p:nvPr/>
        </p:nvSpPr>
        <p:spPr>
          <a:xfrm>
            <a:off x="3525083" y="4468203"/>
            <a:ext cx="1713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Name of the set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1E42CBA-5198-F937-3652-51AED1D3AA83}"/>
              </a:ext>
            </a:extLst>
          </p:cNvPr>
          <p:cNvSpPr txBox="1"/>
          <p:nvPr/>
        </p:nvSpPr>
        <p:spPr>
          <a:xfrm>
            <a:off x="6039524" y="4474083"/>
            <a:ext cx="1693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List of elements</a:t>
            </a:r>
          </a:p>
        </p:txBody>
      </p:sp>
    </p:spTree>
    <p:extLst>
      <p:ext uri="{BB962C8B-B14F-4D97-AF65-F5344CB8AC3E}">
        <p14:creationId xmlns:p14="http://schemas.microsoft.com/office/powerpoint/2010/main" val="3066161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 animBg="1"/>
      <p:bldP spid="19" grpId="0" animBg="1"/>
      <p:bldP spid="20" grpId="0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/>
              <a:t>Set</a:t>
            </a:r>
            <a:endParaRPr lang="en-PH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>
                <a:solidFill>
                  <a:schemeClr val="tx1"/>
                </a:solidFill>
              </a:rPr>
              <a:t>CCALCOMP</a:t>
            </a:r>
            <a:endParaRPr lang="en-PH" b="1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B50190-5E4F-987D-A42E-757FE812AB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4100" y="3429000"/>
            <a:ext cx="5003800" cy="17145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20DBF84-315A-24C0-C033-552EAF61455B}"/>
              </a:ext>
            </a:extLst>
          </p:cNvPr>
          <p:cNvSpPr txBox="1"/>
          <p:nvPr/>
        </p:nvSpPr>
        <p:spPr>
          <a:xfrm>
            <a:off x="533400" y="1215609"/>
            <a:ext cx="111252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2400" dirty="0"/>
              <a:t>Another way to think about a set is as a </a:t>
            </a:r>
            <a:r>
              <a:rPr lang="en-PH" sz="2400" b="1" dirty="0">
                <a:solidFill>
                  <a:srgbClr val="0070C0"/>
                </a:solidFill>
              </a:rPr>
              <a:t>box</a:t>
            </a:r>
            <a:r>
              <a:rPr lang="en-PH" sz="2400" dirty="0"/>
              <a:t>, possibly with some things inside. </a:t>
            </a:r>
          </a:p>
          <a:p>
            <a:endParaRPr lang="en-PH" sz="2400" dirty="0"/>
          </a:p>
          <a:p>
            <a:r>
              <a:rPr lang="en-PH" sz="2400" dirty="0"/>
              <a:t>When you look into a box, the things inside </a:t>
            </a:r>
            <a:r>
              <a:rPr lang="en-PH" sz="2400" b="1" dirty="0">
                <a:solidFill>
                  <a:srgbClr val="0070C0"/>
                </a:solidFill>
              </a:rPr>
              <a:t>do not have any particular order</a:t>
            </a:r>
            <a:r>
              <a:rPr lang="en-PH" sz="2400" dirty="0"/>
              <a:t>; the same can be said about the elements of a set. </a:t>
            </a:r>
          </a:p>
        </p:txBody>
      </p:sp>
    </p:spTree>
    <p:extLst>
      <p:ext uri="{BB962C8B-B14F-4D97-AF65-F5344CB8AC3E}">
        <p14:creationId xmlns:p14="http://schemas.microsoft.com/office/powerpoint/2010/main" val="986434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/>
              <a:t>Set</a:t>
            </a:r>
            <a:endParaRPr lang="en-PH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>
                <a:solidFill>
                  <a:schemeClr val="tx1"/>
                </a:solidFill>
              </a:rPr>
              <a:t>CCALCOMP</a:t>
            </a:r>
            <a:endParaRPr lang="en-PH" b="1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B50190-5E4F-987D-A42E-757FE812AB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4100" y="1600200"/>
            <a:ext cx="5003800" cy="17145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20DBF84-315A-24C0-C033-552EAF61455B}"/>
              </a:ext>
            </a:extLst>
          </p:cNvPr>
          <p:cNvSpPr txBox="1"/>
          <p:nvPr/>
        </p:nvSpPr>
        <p:spPr>
          <a:xfrm>
            <a:off x="533400" y="3665291"/>
            <a:ext cx="111252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2400" dirty="0"/>
              <a:t>The above box also corresponds to </a:t>
            </a:r>
            <a:r>
              <a:rPr lang="en-PH" sz="2400" b="1" dirty="0"/>
              <a:t>{1,2,3}, {1,3,2}, {2,1,3}, {3,2,1} </a:t>
            </a:r>
            <a:r>
              <a:rPr lang="en-PH" sz="2400" dirty="0"/>
              <a:t>and </a:t>
            </a:r>
            <a:r>
              <a:rPr lang="en-PH" sz="2400" b="1" dirty="0"/>
              <a:t>{3,1,2}.</a:t>
            </a:r>
          </a:p>
          <a:p>
            <a:endParaRPr lang="en-PH" sz="2400" dirty="0"/>
          </a:p>
          <a:p>
            <a:r>
              <a:rPr lang="en-PH" sz="2400" dirty="0"/>
              <a:t>We will view all of these sets as being </a:t>
            </a:r>
            <a:r>
              <a:rPr lang="en-PH" sz="2400" b="1" dirty="0">
                <a:solidFill>
                  <a:srgbClr val="0070C0"/>
                </a:solidFill>
              </a:rPr>
              <a:t>equal to each other, </a:t>
            </a:r>
            <a:r>
              <a:rPr lang="en-PH" sz="2400" dirty="0"/>
              <a:t>since they contain the exactly the same elements.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78BBED-320B-8FB6-276E-38F78E87A08C}"/>
              </a:ext>
            </a:extLst>
          </p:cNvPr>
          <p:cNvSpPr txBox="1"/>
          <p:nvPr/>
        </p:nvSpPr>
        <p:spPr>
          <a:xfrm>
            <a:off x="3039534" y="5123878"/>
            <a:ext cx="611293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PH" sz="2100" dirty="0"/>
              <a:t>For example, </a:t>
            </a:r>
            <a:r>
              <a:rPr lang="en-PH" sz="3000" b="1" dirty="0"/>
              <a:t>{1, 3, 2} = {3, 2, 1} </a:t>
            </a:r>
          </a:p>
        </p:txBody>
      </p:sp>
    </p:spTree>
    <p:extLst>
      <p:ext uri="{BB962C8B-B14F-4D97-AF65-F5344CB8AC3E}">
        <p14:creationId xmlns:p14="http://schemas.microsoft.com/office/powerpoint/2010/main" val="1355651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/>
              <a:t>Set</a:t>
            </a:r>
            <a:endParaRPr lang="en-PH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>
                <a:solidFill>
                  <a:schemeClr val="tx1"/>
                </a:solidFill>
              </a:rPr>
              <a:t>CCALCOMP</a:t>
            </a:r>
            <a:endParaRPr lang="en-PH" b="1" dirty="0">
              <a:solidFill>
                <a:schemeClr val="tx1"/>
              </a:solidFill>
            </a:endParaRPr>
          </a:p>
        </p:txBody>
      </p:sp>
      <p:pic>
        <p:nvPicPr>
          <p:cNvPr id="5" name="Picture 4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4B3216ED-2929-123C-6386-F8FED4B471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500" y="2514600"/>
            <a:ext cx="7747000" cy="1828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C85FD1A-0EBD-4671-2BFA-98000BE9A336}"/>
              </a:ext>
            </a:extLst>
          </p:cNvPr>
          <p:cNvSpPr txBox="1"/>
          <p:nvPr/>
        </p:nvSpPr>
        <p:spPr>
          <a:xfrm>
            <a:off x="762000" y="1591270"/>
            <a:ext cx="108966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2400" dirty="0"/>
              <a:t>Another important thing to note about sets is that the </a:t>
            </a:r>
            <a:r>
              <a:rPr lang="en-PH" sz="2400" b="1" dirty="0">
                <a:solidFill>
                  <a:srgbClr val="0070C0"/>
                </a:solidFill>
              </a:rPr>
              <a:t>elements do not have to be numbers</a:t>
            </a:r>
            <a:r>
              <a:rPr lang="en-PH" sz="2400" dirty="0"/>
              <a:t>. The elements of a set can be anything. </a:t>
            </a:r>
          </a:p>
        </p:txBody>
      </p:sp>
    </p:spTree>
    <p:extLst>
      <p:ext uri="{BB962C8B-B14F-4D97-AF65-F5344CB8AC3E}">
        <p14:creationId xmlns:p14="http://schemas.microsoft.com/office/powerpoint/2010/main" val="2905570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/>
              <a:t>Set</a:t>
            </a:r>
            <a:endParaRPr lang="en-P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/>
              <a:t>CCALCOMP</a:t>
            </a:r>
            <a:endParaRPr lang="en-PH" dirty="0"/>
          </a:p>
        </p:txBody>
      </p:sp>
      <p:pic>
        <p:nvPicPr>
          <p:cNvPr id="5" name="Picture 4" descr="A black line with white lines&#10;&#10;Description automatically generated with medium confidence">
            <a:extLst>
              <a:ext uri="{FF2B5EF4-FFF2-40B4-BE49-F238E27FC236}">
                <a16:creationId xmlns:a16="http://schemas.microsoft.com/office/drawing/2014/main" id="{1A268AC6-8673-4539-99F6-4F3A401903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917700"/>
            <a:ext cx="6858000" cy="3022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F3603C4-BC60-8738-A157-3824FB74B91D}"/>
              </a:ext>
            </a:extLst>
          </p:cNvPr>
          <p:cNvSpPr txBox="1"/>
          <p:nvPr/>
        </p:nvSpPr>
        <p:spPr>
          <a:xfrm>
            <a:off x="787399" y="1381988"/>
            <a:ext cx="109897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2400" dirty="0"/>
              <a:t>Just as boxes can be empty, so can sets! </a:t>
            </a:r>
          </a:p>
        </p:txBody>
      </p:sp>
    </p:spTree>
    <p:extLst>
      <p:ext uri="{BB962C8B-B14F-4D97-AF65-F5344CB8AC3E}">
        <p14:creationId xmlns:p14="http://schemas.microsoft.com/office/powerpoint/2010/main" val="2027464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/>
              <a:t>Set</a:t>
            </a:r>
            <a:endParaRPr lang="en-PH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>
                <a:solidFill>
                  <a:schemeClr val="tx1"/>
                </a:solidFill>
              </a:rPr>
              <a:t>CCALCOMP</a:t>
            </a:r>
            <a:endParaRPr lang="en-PH" b="1" dirty="0">
              <a:solidFill>
                <a:schemeClr val="tx1"/>
              </a:solidFill>
            </a:endParaRPr>
          </a:p>
        </p:txBody>
      </p:sp>
      <p:pic>
        <p:nvPicPr>
          <p:cNvPr id="6" name="Picture 5" descr="A close-up of a quote&#10;&#10;Description automatically generated">
            <a:extLst>
              <a:ext uri="{FF2B5EF4-FFF2-40B4-BE49-F238E27FC236}">
                <a16:creationId xmlns:a16="http://schemas.microsoft.com/office/drawing/2014/main" id="{D137C458-346C-AFE4-49A3-6305B53401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2960627"/>
            <a:ext cx="7772400" cy="16479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5A735BC-2D0F-C69F-5786-B31EEACE0AC3}"/>
              </a:ext>
            </a:extLst>
          </p:cNvPr>
          <p:cNvSpPr txBox="1"/>
          <p:nvPr/>
        </p:nvSpPr>
        <p:spPr>
          <a:xfrm>
            <a:off x="829733" y="1404698"/>
            <a:ext cx="1100666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2400" dirty="0"/>
              <a:t>Furthermore, it’s certainly possible for one box to be inside another box. </a:t>
            </a:r>
          </a:p>
          <a:p>
            <a:endParaRPr lang="en-PH" sz="2400" dirty="0"/>
          </a:p>
          <a:p>
            <a:r>
              <a:rPr lang="en-PH" sz="2400" dirty="0"/>
              <a:t>Likewise, it’s certainly possible for one set to be a single element inside another set. </a:t>
            </a:r>
          </a:p>
        </p:txBody>
      </p:sp>
    </p:spTree>
    <p:extLst>
      <p:ext uri="{BB962C8B-B14F-4D97-AF65-F5344CB8AC3E}">
        <p14:creationId xmlns:p14="http://schemas.microsoft.com/office/powerpoint/2010/main" val="1665171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/>
              <a:t>Set</a:t>
            </a:r>
            <a:endParaRPr lang="en-PH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>
                <a:solidFill>
                  <a:schemeClr val="tx1"/>
                </a:solidFill>
              </a:rPr>
              <a:t>CCALCOMP</a:t>
            </a:r>
            <a:endParaRPr lang="en-PH" b="1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A735BC-2D0F-C69F-5786-B31EEACE0AC3}"/>
              </a:ext>
            </a:extLst>
          </p:cNvPr>
          <p:cNvSpPr txBox="1"/>
          <p:nvPr/>
        </p:nvSpPr>
        <p:spPr>
          <a:xfrm>
            <a:off x="829733" y="1404698"/>
            <a:ext cx="1100666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2400" dirty="0"/>
              <a:t>Your box could also have just one thing in it: a smaller box with nothing inside it. This looks like the following. </a:t>
            </a:r>
          </a:p>
        </p:txBody>
      </p:sp>
      <p:pic>
        <p:nvPicPr>
          <p:cNvPr id="5" name="Picture 4" descr="A black line with a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ED74152E-F056-42DE-6ACC-6732953FC4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8350" y="2466739"/>
            <a:ext cx="5575300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89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188BDCA587B344BBA6CB1A93FAE6998" ma:contentTypeVersion="2" ma:contentTypeDescription="Create a new document." ma:contentTypeScope="" ma:versionID="7a8e4b6720badb2566a0cfeddfaf2856">
  <xsd:schema xmlns:xsd="http://www.w3.org/2001/XMLSchema" xmlns:xs="http://www.w3.org/2001/XMLSchema" xmlns:p="http://schemas.microsoft.com/office/2006/metadata/properties" xmlns:ns2="ba111d12-426d-4af0-bcb6-460e36974645" targetNamespace="http://schemas.microsoft.com/office/2006/metadata/properties" ma:root="true" ma:fieldsID="989b05398519136c88ba0a8d54e3c3da" ns2:_="">
    <xsd:import namespace="ba111d12-426d-4af0-bcb6-460e3697464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111d12-426d-4af0-bcb6-460e369746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E0C03B0-3DE5-4BD9-B3BB-6E4919CD06B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5518A6-09E4-4E11-AE7D-4C13722BEBC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46BFEDF5-8B64-4FF5-9637-4791A1C152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a111d12-426d-4af0-bcb6-460e3697464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1850</TotalTime>
  <Words>777</Words>
  <Application>Microsoft Macintosh PowerPoint</Application>
  <PresentationFormat>Widescreen</PresentationFormat>
  <Paragraphs>166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Calibri</vt:lpstr>
      <vt:lpstr>Calibri Light</vt:lpstr>
      <vt:lpstr>Calibri Light (Headings)</vt:lpstr>
      <vt:lpstr>Cambria Math</vt:lpstr>
      <vt:lpstr>TeXGyreSchola-Bold</vt:lpstr>
      <vt:lpstr>TeXGyreSchola-Regular</vt:lpstr>
      <vt:lpstr>Wingdings</vt:lpstr>
      <vt:lpstr>Office Theme</vt:lpstr>
      <vt:lpstr>Sets </vt:lpstr>
      <vt:lpstr>Outline</vt:lpstr>
      <vt:lpstr>Set</vt:lpstr>
      <vt:lpstr>Set</vt:lpstr>
      <vt:lpstr>Set</vt:lpstr>
      <vt:lpstr>Set</vt:lpstr>
      <vt:lpstr>Set</vt:lpstr>
      <vt:lpstr>Set</vt:lpstr>
      <vt:lpstr>Set</vt:lpstr>
      <vt:lpstr>Set</vt:lpstr>
      <vt:lpstr>Set Notations</vt:lpstr>
      <vt:lpstr>Important Sets</vt:lpstr>
      <vt:lpstr>Important Sets</vt:lpstr>
      <vt:lpstr>Set Builder Notation</vt:lpstr>
      <vt:lpstr>Set Builder Notation</vt:lpstr>
      <vt:lpstr>Set Builder Notation</vt:lpstr>
      <vt:lpstr>Set Builder Notation</vt:lpstr>
      <vt:lpstr>Reading a Set Notation</vt:lpstr>
      <vt:lpstr>Reading a Set Notation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SLY Ponio</dc:creator>
  <cp:lastModifiedBy>Elizer Jr. D. Ponio</cp:lastModifiedBy>
  <cp:revision>270</cp:revision>
  <dcterms:created xsi:type="dcterms:W3CDTF">2022-05-11T03:47:05Z</dcterms:created>
  <dcterms:modified xsi:type="dcterms:W3CDTF">2024-04-18T03:43:19Z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0x0101007188BDCA587B344BBA6CB1A93FAE6998</vt:lpwstr>
  </property>
</Properties>
</file>