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Old Standard TT"/>
      <p:regular r:id="rId14"/>
      <p:bold r:id="rId15"/>
      <p: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ldStandardTT-bold.fntdata"/><Relationship Id="rId14" Type="http://schemas.openxmlformats.org/officeDocument/2006/relationships/font" Target="fonts/OldStandardTT-regular.fntdata"/><Relationship Id="rId16"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1b31c016f2a2a2a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1b31c016f2a2a2a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b31c016f2a2a2a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1b31c016f2a2a2a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199201" y="1892222"/>
            <a:ext cx="6818400" cy="97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Explainable Detection of Online Sexism</a:t>
            </a:r>
            <a:endParaRPr sz="3200"/>
          </a:p>
        </p:txBody>
      </p:sp>
      <p:sp>
        <p:nvSpPr>
          <p:cNvPr id="60" name="Google Shape;60;p13"/>
          <p:cNvSpPr txBox="1"/>
          <p:nvPr>
            <p:ph idx="1" type="subTitle"/>
          </p:nvPr>
        </p:nvSpPr>
        <p:spPr>
          <a:xfrm>
            <a:off x="3642525" y="2871425"/>
            <a:ext cx="4980000" cy="19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Group Number - 9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 sz="1800">
                <a:latin typeface="Times New Roman"/>
                <a:ea typeface="Times New Roman"/>
                <a:cs typeface="Times New Roman"/>
                <a:sym typeface="Times New Roman"/>
              </a:rPr>
              <a:t>ID - 23341067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 sz="1800">
                <a:latin typeface="Times New Roman"/>
                <a:ea typeface="Times New Roman"/>
                <a:cs typeface="Times New Roman"/>
                <a:sym typeface="Times New Roman"/>
              </a:rPr>
              <a:t>Name - Jannatul Ferdos</a:t>
            </a:r>
            <a:r>
              <a:rPr lang="en" sz="1800"/>
              <a:t> </a:t>
            </a:r>
            <a:endParaRPr sz="1800"/>
          </a:p>
          <a:p>
            <a:pPr indent="0" lvl="0" marL="0" rtl="0" algn="l">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Student Tutor (ST) : Ehsanur Rahman Rhythm</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Research Assistants (RA) : Humaion Kabir Mehedi and Sania Azhmee Bhuiyan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26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61" name="Google Shape;61;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96700" y="415600"/>
            <a:ext cx="3580800" cy="65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latin typeface="Times New Roman"/>
                <a:ea typeface="Times New Roman"/>
                <a:cs typeface="Times New Roman"/>
                <a:sym typeface="Times New Roman"/>
              </a:rPr>
              <a:t>Introduction</a:t>
            </a:r>
            <a:endParaRPr sz="3800">
              <a:latin typeface="Times New Roman"/>
              <a:ea typeface="Times New Roman"/>
              <a:cs typeface="Times New Roman"/>
              <a:sym typeface="Times New Roman"/>
            </a:endParaRPr>
          </a:p>
        </p:txBody>
      </p:sp>
      <p:sp>
        <p:nvSpPr>
          <p:cNvPr id="67" name="Google Shape;67;p14"/>
          <p:cNvSpPr txBox="1"/>
          <p:nvPr/>
        </p:nvSpPr>
        <p:spPr>
          <a:xfrm>
            <a:off x="396700" y="1671675"/>
            <a:ext cx="80544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Times New Roman"/>
                <a:ea typeface="Times New Roman"/>
                <a:cs typeface="Times New Roman"/>
                <a:sym typeface="Times New Roman"/>
              </a:rPr>
              <a:t>In recent years, sexism has been appearing frequently in online spaces which not only makes it unfriendly but also worsens social prejudice and causes serious harm to targeted groups. This paper aims to improve interpretability by flagging sexist content which is Task A, further we will decide on a particular type of sexism in the text </a:t>
            </a:r>
            <a:r>
              <a:rPr lang="en" sz="1800">
                <a:solidFill>
                  <a:schemeClr val="lt1"/>
                </a:solidFill>
                <a:latin typeface="Times New Roman"/>
                <a:ea typeface="Times New Roman"/>
                <a:cs typeface="Times New Roman"/>
                <a:sym typeface="Times New Roman"/>
              </a:rPr>
              <a:t>including</a:t>
            </a:r>
            <a:r>
              <a:rPr lang="en" sz="1800">
                <a:solidFill>
                  <a:schemeClr val="lt1"/>
                </a:solidFill>
                <a:latin typeface="Times New Roman"/>
                <a:ea typeface="Times New Roman"/>
                <a:cs typeface="Times New Roman"/>
                <a:sym typeface="Times New Roman"/>
              </a:rPr>
              <a:t> the 4 category classification systems which will be Task B and finally the 11 category classification systems which was their Task C. </a:t>
            </a:r>
            <a:endParaRPr sz="1800">
              <a:solidFill>
                <a:schemeClr val="lt1"/>
              </a:solidFill>
              <a:latin typeface="Times New Roman"/>
              <a:ea typeface="Times New Roman"/>
              <a:cs typeface="Times New Roman"/>
              <a:sym typeface="Times New Roman"/>
            </a:endParaRPr>
          </a:p>
        </p:txBody>
      </p:sp>
      <p:sp>
        <p:nvSpPr>
          <p:cNvPr id="68" name="Google Shape;6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210450" y="228342"/>
            <a:ext cx="8262000" cy="452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500" u="sng">
                <a:latin typeface="Times New Roman"/>
                <a:ea typeface="Times New Roman"/>
                <a:cs typeface="Times New Roman"/>
                <a:sym typeface="Times New Roman"/>
              </a:rPr>
              <a:t>System Overview</a:t>
            </a:r>
            <a:r>
              <a:rPr lang="en" sz="6000">
                <a:latin typeface="Times New Roman"/>
                <a:ea typeface="Times New Roman"/>
                <a:cs typeface="Times New Roman"/>
                <a:sym typeface="Times New Roman"/>
              </a:rPr>
              <a:t> </a:t>
            </a:r>
            <a:endParaRPr sz="60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100">
              <a:latin typeface="Times New Roman"/>
              <a:ea typeface="Times New Roman"/>
              <a:cs typeface="Times New Roman"/>
              <a:sym typeface="Times New Roman"/>
            </a:endParaRPr>
          </a:p>
          <a:p>
            <a:pPr indent="0" lvl="0" marL="0" rtl="0" algn="l">
              <a:spcBef>
                <a:spcPts val="0"/>
              </a:spcBef>
              <a:spcAft>
                <a:spcPts val="0"/>
              </a:spcAft>
              <a:buNone/>
            </a:pPr>
            <a:r>
              <a:rPr lang="en" sz="1800"/>
              <a:t>The system overview includes data, pre-processing, pre-training and multi-task training. </a:t>
            </a:r>
            <a:endParaRPr sz="1800"/>
          </a:p>
          <a:p>
            <a:pPr indent="-342900" lvl="0" marL="457200" rtl="0" algn="l">
              <a:spcBef>
                <a:spcPts val="0"/>
              </a:spcBef>
              <a:spcAft>
                <a:spcPts val="0"/>
              </a:spcAft>
              <a:buSzPts val="1800"/>
              <a:buChar char="●"/>
            </a:pPr>
            <a:r>
              <a:rPr lang="en" sz="1800"/>
              <a:t>Data - The EDOS dataset consists of 14,000 messages collected from Reddit and Gab.</a:t>
            </a:r>
            <a:endParaRPr sz="1800"/>
          </a:p>
          <a:p>
            <a:pPr indent="-342900" lvl="0" marL="457200" rtl="0" algn="l">
              <a:spcBef>
                <a:spcPts val="0"/>
              </a:spcBef>
              <a:spcAft>
                <a:spcPts val="0"/>
              </a:spcAft>
              <a:buSzPts val="1800"/>
              <a:buChar char="●"/>
            </a:pPr>
            <a:r>
              <a:rPr lang="en" sz="1800"/>
              <a:t>Pre-processing - We consider the following preprocessing steps: </a:t>
            </a:r>
            <a:endParaRPr sz="1800"/>
          </a:p>
          <a:p>
            <a:pPr indent="0" lvl="0" marL="457200" rtl="0" algn="l">
              <a:spcBef>
                <a:spcPts val="0"/>
              </a:spcBef>
              <a:spcAft>
                <a:spcPts val="0"/>
              </a:spcAft>
              <a:buNone/>
            </a:pPr>
            <a:r>
              <a:rPr lang="en" sz="1800"/>
              <a:t>• Creating a uniform cleaning method across datasets.</a:t>
            </a:r>
            <a:endParaRPr sz="1800"/>
          </a:p>
          <a:p>
            <a:pPr indent="0" lvl="0" marL="457200" rtl="0" algn="l">
              <a:spcBef>
                <a:spcPts val="0"/>
              </a:spcBef>
              <a:spcAft>
                <a:spcPts val="0"/>
              </a:spcAft>
              <a:buNone/>
            </a:pPr>
            <a:r>
              <a:rPr lang="en" sz="1800"/>
              <a:t>• Normalizing hashtags. </a:t>
            </a:r>
            <a:endParaRPr sz="1800"/>
          </a:p>
          <a:p>
            <a:pPr indent="0" lvl="0" marL="457200" rtl="0" algn="l">
              <a:spcBef>
                <a:spcPts val="0"/>
              </a:spcBef>
              <a:spcAft>
                <a:spcPts val="0"/>
              </a:spcAft>
              <a:buNone/>
            </a:pPr>
            <a:r>
              <a:rPr lang="en" sz="1800"/>
              <a:t>• Converting emojis </a:t>
            </a:r>
            <a:endParaRPr sz="1800"/>
          </a:p>
          <a:p>
            <a:pPr indent="-342900" lvl="0" marL="457200" rtl="0" algn="l">
              <a:spcBef>
                <a:spcPts val="0"/>
              </a:spcBef>
              <a:spcAft>
                <a:spcPts val="0"/>
              </a:spcAft>
              <a:buSzPts val="1800"/>
              <a:buChar char="●"/>
            </a:pPr>
            <a:r>
              <a:rPr lang="en" sz="1800"/>
              <a:t>Pre-training - We train the existing pretrained model in an unsupervised manner using Masked Language Modeling (MLM) objective. </a:t>
            </a:r>
            <a:endParaRPr sz="1800"/>
          </a:p>
          <a:p>
            <a:pPr indent="-342900" lvl="0" marL="457200" rtl="0" algn="l">
              <a:spcBef>
                <a:spcPts val="0"/>
              </a:spcBef>
              <a:spcAft>
                <a:spcPts val="0"/>
              </a:spcAft>
              <a:buSzPts val="1800"/>
              <a:buChar char="●"/>
            </a:pPr>
            <a:r>
              <a:rPr lang="en" sz="1800"/>
              <a:t>Multi-task learning -  This approach assumes training on multiple tasks at once using a single model.</a:t>
            </a:r>
            <a:endParaRPr sz="1800"/>
          </a:p>
        </p:txBody>
      </p:sp>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Experiments</a:t>
            </a:r>
            <a:endParaRPr>
              <a:latin typeface="Times New Roman"/>
              <a:ea typeface="Times New Roman"/>
              <a:cs typeface="Times New Roman"/>
              <a:sym typeface="Times New Roman"/>
            </a:endParaRPr>
          </a:p>
        </p:txBody>
      </p:sp>
      <p:sp>
        <p:nvSpPr>
          <p:cNvPr id="80" name="Google Shape;80;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Evaluation</a:t>
            </a:r>
            <a:endParaRPr>
              <a:latin typeface="Times New Roman"/>
              <a:ea typeface="Times New Roman"/>
              <a:cs typeface="Times New Roman"/>
              <a:sym typeface="Times New Roman"/>
            </a:endParaRPr>
          </a:p>
          <a:p>
            <a:pPr indent="-342900" lvl="0" marL="457200" rtl="0" algn="l">
              <a:spcBef>
                <a:spcPts val="1600"/>
              </a:spcBef>
              <a:spcAft>
                <a:spcPts val="0"/>
              </a:spcAft>
              <a:buSzPts val="1800"/>
              <a:buFont typeface="Times New Roman"/>
              <a:buChar char="●"/>
            </a:pPr>
            <a:r>
              <a:rPr lang="en">
                <a:latin typeface="Times New Roman"/>
                <a:ea typeface="Times New Roman"/>
                <a:cs typeface="Times New Roman"/>
                <a:sym typeface="Times New Roman"/>
              </a:rPr>
              <a:t>Baseline</a:t>
            </a:r>
            <a:endParaRPr>
              <a:latin typeface="Times New Roman"/>
              <a:ea typeface="Times New Roman"/>
              <a:cs typeface="Times New Roman"/>
              <a:sym typeface="Times New Roman"/>
            </a:endParaRPr>
          </a:p>
          <a:p>
            <a:pPr indent="-342900" lvl="0" marL="457200" rtl="0" algn="l">
              <a:spcBef>
                <a:spcPts val="1600"/>
              </a:spcBef>
              <a:spcAft>
                <a:spcPts val="0"/>
              </a:spcAft>
              <a:buSzPts val="1800"/>
              <a:buFont typeface="Times New Roman"/>
              <a:buChar char="●"/>
            </a:pPr>
            <a:r>
              <a:rPr lang="en">
                <a:latin typeface="Times New Roman"/>
                <a:ea typeface="Times New Roman"/>
                <a:cs typeface="Times New Roman"/>
                <a:sym typeface="Times New Roman"/>
              </a:rPr>
              <a:t>Preprocessing </a:t>
            </a:r>
            <a:endParaRPr>
              <a:latin typeface="Times New Roman"/>
              <a:ea typeface="Times New Roman"/>
              <a:cs typeface="Times New Roman"/>
              <a:sym typeface="Times New Roman"/>
            </a:endParaRPr>
          </a:p>
          <a:p>
            <a:pPr indent="-342900" lvl="0" marL="457200" rtl="0" algn="l">
              <a:spcBef>
                <a:spcPts val="1600"/>
              </a:spcBef>
              <a:spcAft>
                <a:spcPts val="0"/>
              </a:spcAft>
              <a:buSzPts val="1800"/>
              <a:buFont typeface="Times New Roman"/>
              <a:buChar char="●"/>
            </a:pPr>
            <a:r>
              <a:rPr lang="en">
                <a:latin typeface="Times New Roman"/>
                <a:ea typeface="Times New Roman"/>
                <a:cs typeface="Times New Roman"/>
                <a:sym typeface="Times New Roman"/>
              </a:rPr>
              <a:t>Pre-training</a:t>
            </a:r>
            <a:endParaRPr>
              <a:latin typeface="Times New Roman"/>
              <a:ea typeface="Times New Roman"/>
              <a:cs typeface="Times New Roman"/>
              <a:sym typeface="Times New Roman"/>
            </a:endParaRPr>
          </a:p>
          <a:p>
            <a:pPr indent="-342900" lvl="0" marL="457200" rtl="0" algn="l">
              <a:spcBef>
                <a:spcPts val="1600"/>
              </a:spcBef>
              <a:spcAft>
                <a:spcPts val="1600"/>
              </a:spcAft>
              <a:buSzPts val="1800"/>
              <a:buFont typeface="Times New Roman"/>
              <a:buChar char="●"/>
            </a:pPr>
            <a:r>
              <a:rPr lang="en">
                <a:latin typeface="Times New Roman"/>
                <a:ea typeface="Times New Roman"/>
                <a:cs typeface="Times New Roman"/>
                <a:sym typeface="Times New Roman"/>
              </a:rPr>
              <a:t>Multi-task learning </a:t>
            </a:r>
            <a:endParaRPr>
              <a:latin typeface="Times New Roman"/>
              <a:ea typeface="Times New Roman"/>
              <a:cs typeface="Times New Roman"/>
              <a:sym typeface="Times New Roman"/>
            </a:endParaRPr>
          </a:p>
        </p:txBody>
      </p:sp>
      <p:sp>
        <p:nvSpPr>
          <p:cNvPr id="81" name="Google Shape;81;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idx="1" type="body"/>
          </p:nvPr>
        </p:nvSpPr>
        <p:spPr>
          <a:xfrm>
            <a:off x="311700" y="464225"/>
            <a:ext cx="8477700" cy="3749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Evaluation - Using the F1-macro score for the intermediate and final evaluation of all models. </a:t>
            </a:r>
            <a:endParaRPr sz="1800">
              <a:latin typeface="Times New Roman"/>
              <a:ea typeface="Times New Roman"/>
              <a:cs typeface="Times New Roman"/>
              <a:sym typeface="Times New Roman"/>
            </a:endParaRPr>
          </a:p>
          <a:p>
            <a:pPr indent="-342900" lvl="0" marL="457200" rtl="0" algn="l">
              <a:spcBef>
                <a:spcPts val="1600"/>
              </a:spcBef>
              <a:spcAft>
                <a:spcPts val="0"/>
              </a:spcAft>
              <a:buSzPts val="1800"/>
              <a:buFont typeface="Times New Roman"/>
              <a:buAutoNum type="arabicPeriod"/>
            </a:pPr>
            <a:r>
              <a:rPr lang="en" sz="1800">
                <a:latin typeface="Times New Roman"/>
                <a:ea typeface="Times New Roman"/>
                <a:cs typeface="Times New Roman"/>
                <a:sym typeface="Times New Roman"/>
              </a:rPr>
              <a:t>Baseline - Considering a variety of pre-trained models using the base-sized models.</a:t>
            </a:r>
            <a:endParaRPr sz="1800">
              <a:latin typeface="Times New Roman"/>
              <a:ea typeface="Times New Roman"/>
              <a:cs typeface="Times New Roman"/>
              <a:sym typeface="Times New Roman"/>
            </a:endParaRPr>
          </a:p>
          <a:p>
            <a:pPr indent="-342900" lvl="0" marL="457200" rtl="0" algn="l">
              <a:spcBef>
                <a:spcPts val="1600"/>
              </a:spcBef>
              <a:spcAft>
                <a:spcPts val="0"/>
              </a:spcAft>
              <a:buSzPts val="1800"/>
              <a:buFont typeface="Times New Roman"/>
              <a:buAutoNum type="arabicPeriod"/>
            </a:pPr>
            <a:r>
              <a:rPr lang="en" sz="1800">
                <a:latin typeface="Times New Roman"/>
                <a:ea typeface="Times New Roman"/>
                <a:cs typeface="Times New Roman"/>
                <a:sym typeface="Times New Roman"/>
              </a:rPr>
              <a:t>Preprocessing -  Testing the various combinations of components by fine-tuning the ROBERTA-BASE model.</a:t>
            </a:r>
            <a:endParaRPr sz="1800">
              <a:latin typeface="Times New Roman"/>
              <a:ea typeface="Times New Roman"/>
              <a:cs typeface="Times New Roman"/>
              <a:sym typeface="Times New Roman"/>
            </a:endParaRPr>
          </a:p>
          <a:p>
            <a:pPr indent="-342900" lvl="0" marL="457200" rtl="0" algn="l">
              <a:spcBef>
                <a:spcPts val="1600"/>
              </a:spcBef>
              <a:spcAft>
                <a:spcPts val="1600"/>
              </a:spcAft>
              <a:buSzPts val="1800"/>
              <a:buFont typeface="Times New Roman"/>
              <a:buAutoNum type="arabicPeriod"/>
            </a:pPr>
            <a:r>
              <a:rPr lang="en" sz="1800">
                <a:latin typeface="Times New Roman"/>
                <a:ea typeface="Times New Roman"/>
                <a:cs typeface="Times New Roman"/>
                <a:sym typeface="Times New Roman"/>
              </a:rPr>
              <a:t>Multi-task learning - Fixing the training parameters for all the tasks, used pre-trained models selected and experimented on the dataset combinations using the MaChAmp toolkit. </a:t>
            </a:r>
            <a:endParaRPr sz="1800">
              <a:latin typeface="Times New Roman"/>
              <a:ea typeface="Times New Roman"/>
              <a:cs typeface="Times New Roman"/>
              <a:sym typeface="Times New Roman"/>
            </a:endParaRPr>
          </a:p>
        </p:txBody>
      </p:sp>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490250" y="794175"/>
            <a:ext cx="6271500" cy="303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500" u="sng">
                <a:latin typeface="Times New Roman"/>
                <a:ea typeface="Times New Roman"/>
                <a:cs typeface="Times New Roman"/>
                <a:sym typeface="Times New Roman"/>
              </a:rPr>
              <a:t>Discussion</a:t>
            </a:r>
            <a:endParaRPr sz="4500" u="sng">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500" u="sng">
              <a:latin typeface="Times New Roman"/>
              <a:ea typeface="Times New Roman"/>
              <a:cs typeface="Times New Roman"/>
              <a:sym typeface="Times New Roman"/>
            </a:endParaRPr>
          </a:p>
          <a:p>
            <a:pPr indent="0" lvl="0" marL="0" rtl="0" algn="l">
              <a:spcBef>
                <a:spcPts val="0"/>
              </a:spcBef>
              <a:spcAft>
                <a:spcPts val="0"/>
              </a:spcAft>
              <a:buNone/>
            </a:pPr>
            <a:r>
              <a:rPr lang="en" sz="2200">
                <a:latin typeface="Times New Roman"/>
                <a:ea typeface="Times New Roman"/>
                <a:cs typeface="Times New Roman"/>
                <a:sym typeface="Times New Roman"/>
              </a:rPr>
              <a:t>Two approaches:</a:t>
            </a:r>
            <a:endParaRPr sz="22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Fine-tuning - Inconsistency occurs due to fine-tuning which varies quite significantly among the experiments.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MTL - It outperforms standard fine-tuning for Task B and shows comparable results on Task A.</a:t>
            </a:r>
            <a:endParaRPr sz="1800">
              <a:latin typeface="Times New Roman"/>
              <a:ea typeface="Times New Roman"/>
              <a:cs typeface="Times New Roman"/>
              <a:sym typeface="Times New Roman"/>
            </a:endParaRPr>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97550" y="4707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99" name="Google Shape;99;p19"/>
          <p:cNvSpPr txBox="1"/>
          <p:nvPr>
            <p:ph idx="1" type="body"/>
          </p:nvPr>
        </p:nvSpPr>
        <p:spPr>
          <a:xfrm>
            <a:off x="397550" y="1339650"/>
            <a:ext cx="5760900" cy="24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Explainable models for online sexism detection are important for building a safe environment and mitigating interpretability problems. However, our results show that high performance becomes more difficult to achieve for such a complicated task as the labels become detailed and the task becomes fine-grained.</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
        <p:nvSpPr>
          <p:cNvPr id="100" name="Google Shape;10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2126952"/>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Times New Roman"/>
                <a:ea typeface="Times New Roman"/>
                <a:cs typeface="Times New Roman"/>
                <a:sym typeface="Times New Roman"/>
              </a:rPr>
              <a:t>THANK YOU!</a:t>
            </a:r>
            <a:endParaRPr b="1" sz="3400">
              <a:latin typeface="Times New Roman"/>
              <a:ea typeface="Times New Roman"/>
              <a:cs typeface="Times New Roman"/>
              <a:sym typeface="Times New Roman"/>
            </a:endParaRPr>
          </a:p>
        </p:txBody>
      </p:sp>
      <p:sp>
        <p:nvSpPr>
          <p:cNvPr id="106" name="Google Shape;10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