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7107ff50ec_1_2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27107ff50ec_1_2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5" name="Google Shape;55;g27107ff50ec_1_2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107ff50ec_1_13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27107ff50ec_1_13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5" name="Google Shape;65;g27107ff50ec_1_13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107ff50ec_1_27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27107ff50ec_1_27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9" name="Google Shape;79;g27107ff50ec_1_27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107ff50ec_1_48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7107ff50ec_1_48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7" name="Google Shape;107;g27107ff50ec_1_48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107ff50ec_1_69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7107ff50ec_1_69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8" name="Google Shape;128;g27107ff50ec_1_69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107ff50ec_1_94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7107ff50ec_1_94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3" name="Google Shape;153;g27107ff50ec_1_94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qg4R7p0WTt8pt2uNOfoMbkHlqrt_1AI_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9" name="Google Shape;5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762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/>
          <p:nvPr/>
        </p:nvSpPr>
        <p:spPr>
          <a:xfrm>
            <a:off x="3949699" y="1671378"/>
            <a:ext cx="46734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3800"/>
              <a:buFont typeface="Raleway"/>
              <a:buNone/>
            </a:pPr>
            <a:r>
              <a:rPr lang="en" sz="38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Narrative</a:t>
            </a:r>
            <a:endParaRPr sz="3800">
              <a:solidFill>
                <a:srgbClr val="1B1B2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3800"/>
              <a:buFont typeface="Raleway"/>
              <a:buNone/>
            </a:pPr>
            <a:r>
              <a:rPr lang="en" sz="3800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Nexus</a:t>
            </a:r>
            <a:endParaRPr sz="3800">
              <a:solidFill>
                <a:srgbClr val="1B1B2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3949699" y="3272697"/>
            <a:ext cx="46734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100"/>
              <a:buFont typeface="Roboto"/>
              <a:buNone/>
            </a:pPr>
            <a:r>
              <a:rPr i="0" lang="en" sz="1100" u="none" cap="none" strike="noStrike">
                <a:solidFill>
                  <a:srgbClr val="3C3939"/>
                </a:solidFill>
                <a:latin typeface="Public Sans"/>
                <a:ea typeface="Public Sans"/>
                <a:cs typeface="Public Sans"/>
                <a:sym typeface="Public Sans"/>
              </a:rPr>
              <a:t>Jannath Shaik, Mufliha Dawood, and Keane Coutinho</a:t>
            </a:r>
            <a:endParaRPr i="0" sz="11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6"/>
          <p:cNvSpPr/>
          <p:nvPr/>
        </p:nvSpPr>
        <p:spPr>
          <a:xfrm>
            <a:off x="1273746" y="1144711"/>
            <a:ext cx="3471863" cy="433983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2700"/>
              <a:buFont typeface="Raleway"/>
              <a:buNone/>
            </a:pPr>
            <a:r>
              <a:rPr b="0" i="0" lang="en" sz="270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Narrative Nexus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1273750" y="1856399"/>
            <a:ext cx="3228900" cy="2389500"/>
          </a:xfrm>
          <a:prstGeom prst="roundRect">
            <a:avLst>
              <a:gd fmla="val 2917" name="adj"/>
            </a:avLst>
          </a:prstGeom>
          <a:solidFill>
            <a:srgbClr val="E1E1EA"/>
          </a:solidFill>
          <a:ln cap="flat" cmpd="sng" w="9525">
            <a:solidFill>
              <a:srgbClr val="C7C7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1417364" y="2000027"/>
            <a:ext cx="1735931" cy="21699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00"/>
              <a:buFont typeface="Raleway"/>
              <a:buNone/>
            </a:pPr>
            <a:r>
              <a:rPr b="0" i="0" lang="en" sz="14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Problem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1417364" y="2300288"/>
            <a:ext cx="2941588" cy="1554882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100"/>
              <a:buFont typeface="Roboto"/>
              <a:buNone/>
            </a:pPr>
            <a:r>
              <a:rPr b="0" i="0" lang="en" sz="110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Many individuals face challenges in finding engaging and personalized storytelling experiences that resonate with their interests and preferences. Traditional storytelling platforms often offer limited content options, leading to a lack of diversity and personalization in the stories available.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4641425" y="1856399"/>
            <a:ext cx="3228900" cy="2389500"/>
          </a:xfrm>
          <a:prstGeom prst="roundRect">
            <a:avLst>
              <a:gd fmla="val 2917" name="adj"/>
            </a:avLst>
          </a:prstGeom>
          <a:solidFill>
            <a:srgbClr val="E1E1EA"/>
          </a:solidFill>
          <a:ln cap="flat" cmpd="sng" w="9525">
            <a:solidFill>
              <a:srgbClr val="C7C7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4785048" y="2000027"/>
            <a:ext cx="1735931" cy="21699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00"/>
              <a:buFont typeface="Raleway"/>
              <a:buNone/>
            </a:pPr>
            <a:r>
              <a:rPr b="0" i="0" lang="en" sz="14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Solution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4785048" y="2300288"/>
            <a:ext cx="2941588" cy="111063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100"/>
              <a:buFont typeface="Roboto"/>
              <a:buNone/>
            </a:pPr>
            <a:r>
              <a:rPr b="0" i="0" lang="en" sz="110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Narrative Nexus: A user-friendly interface that empowers users to choose or generate their own stories based on their unique interests and preferences through story generation via prompt input. 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6635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1411263" y="2030686"/>
            <a:ext cx="6321400" cy="831652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4976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2600"/>
              <a:buFont typeface="Raleway"/>
              <a:buNone/>
            </a:pPr>
            <a:r>
              <a:rPr b="0" i="0" lang="en" sz="260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Groq: Empowering Engaging Storytelling Experiences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1411263" y="3165872"/>
            <a:ext cx="299367" cy="299368"/>
          </a:xfrm>
          <a:prstGeom prst="roundRect">
            <a:avLst>
              <a:gd fmla="val 20005" name="adj"/>
            </a:avLst>
          </a:prstGeom>
          <a:solidFill>
            <a:srgbClr val="E1E1EA"/>
          </a:solidFill>
          <a:ln cap="flat" cmpd="sng" w="9525">
            <a:solidFill>
              <a:srgbClr val="C7C7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1518196" y="3190801"/>
            <a:ext cx="85427" cy="24951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5009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600"/>
              <a:buFont typeface="Raleway"/>
              <a:buNone/>
            </a:pPr>
            <a:r>
              <a:rPr b="0" i="0" lang="en" sz="16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1843683" y="3211562"/>
            <a:ext cx="1585987" cy="207987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300"/>
              <a:buFont typeface="Raleway"/>
              <a:buNone/>
            </a:pPr>
            <a:r>
              <a:rPr b="0" i="0" lang="en" sz="13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Groq Platform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1843683" y="3499396"/>
            <a:ext cx="1585987" cy="1276946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8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000"/>
              <a:buFont typeface="Roboto"/>
              <a:buNone/>
            </a:pPr>
            <a:r>
              <a:rPr b="0" i="0" lang="en" sz="100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Leverage the power of the Groq platform for story development, providing robust tools for generating and customizing narratives.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3562722" y="3165872"/>
            <a:ext cx="299368" cy="299368"/>
          </a:xfrm>
          <a:prstGeom prst="roundRect">
            <a:avLst>
              <a:gd fmla="val 20005" name="adj"/>
            </a:avLst>
          </a:prstGeom>
          <a:solidFill>
            <a:srgbClr val="E1E1EA"/>
          </a:solidFill>
          <a:ln cap="flat" cmpd="sng" w="9525">
            <a:solidFill>
              <a:srgbClr val="C7C7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3660353" y="3190801"/>
            <a:ext cx="104031" cy="24951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5009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600"/>
              <a:buFont typeface="Raleway"/>
              <a:buNone/>
            </a:pPr>
            <a:r>
              <a:rPr b="0" i="0" lang="en" sz="16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3995143" y="3211562"/>
            <a:ext cx="1585987" cy="207987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300"/>
              <a:buFont typeface="Raleway"/>
              <a:buNone/>
            </a:pPr>
            <a:r>
              <a:rPr b="0" i="0" lang="en" sz="13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Personalized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3995143" y="3499396"/>
            <a:ext cx="1585987" cy="106412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8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000"/>
              <a:buFont typeface="Roboto"/>
              <a:buNone/>
            </a:pPr>
            <a:r>
              <a:rPr b="0" i="0" lang="en" sz="100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Create engaging narratives tailored to the needs of children, ensuring inclusive and immersive storytelling experiences.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5714181" y="3165872"/>
            <a:ext cx="299368" cy="299368"/>
          </a:xfrm>
          <a:prstGeom prst="roundRect">
            <a:avLst>
              <a:gd fmla="val 20005" name="adj"/>
            </a:avLst>
          </a:prstGeom>
          <a:solidFill>
            <a:srgbClr val="E1E1EA"/>
          </a:solidFill>
          <a:ln cap="flat" cmpd="sng" w="9525">
            <a:solidFill>
              <a:srgbClr val="C7C7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5810548" y="3190801"/>
            <a:ext cx="106636" cy="24951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5009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600"/>
              <a:buFont typeface="Raleway"/>
              <a:buNone/>
            </a:pPr>
            <a:r>
              <a:rPr b="0" i="0" lang="en" sz="16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6146601" y="3211562"/>
            <a:ext cx="1585987" cy="207987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300"/>
              <a:buFont typeface="Raleway"/>
              <a:buNone/>
            </a:pPr>
            <a:r>
              <a:rPr b="0" i="0" lang="en" sz="13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High-Quality Audio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6146601" y="3499396"/>
            <a:ext cx="1585987" cy="1276946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8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000"/>
              <a:buFont typeface="Roboto"/>
              <a:buNone/>
            </a:pPr>
            <a:r>
              <a:rPr b="0" i="0" lang="en" sz="100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The platform generates high-quality audio files from the text, allowing users to access and playback stories locally on their device.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 title="Untitled video - Made with Clipchamp (1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1413" y="306313"/>
            <a:ext cx="6041174" cy="45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9763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520749" y="427509"/>
            <a:ext cx="3471863" cy="433983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2700"/>
              <a:buFont typeface="Raleway"/>
              <a:buNone/>
            </a:pPr>
            <a:r>
              <a:rPr b="0" i="0" lang="en" sz="270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Impactful Outcomes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20749" y="1178273"/>
            <a:ext cx="312464" cy="312464"/>
          </a:xfrm>
          <a:prstGeom prst="roundRect">
            <a:avLst>
              <a:gd fmla="val 20000" name="adj"/>
            </a:avLst>
          </a:prstGeom>
          <a:solidFill>
            <a:srgbClr val="E1E1EA"/>
          </a:solidFill>
          <a:ln cap="flat" cmpd="sng" w="9525">
            <a:solidFill>
              <a:srgbClr val="C7C7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632371" y="1204317"/>
            <a:ext cx="89148" cy="26030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600"/>
              <a:buFont typeface="Raleway"/>
              <a:buNone/>
            </a:pPr>
            <a:r>
              <a:rPr b="0" i="0" lang="en" sz="16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972079" y="1225975"/>
            <a:ext cx="38034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00"/>
              <a:buFont typeface="Raleway"/>
              <a:buNone/>
            </a:pPr>
            <a:r>
              <a:rPr b="0" i="0" lang="en" sz="14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Enhanced Engagement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972071" y="1526233"/>
            <a:ext cx="4222179" cy="666378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100"/>
              <a:buFont typeface="Roboto"/>
              <a:buNone/>
            </a:pPr>
            <a:r>
              <a:rPr b="0" i="0" lang="en" sz="110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Users can actively participate in their storytelling experience by choosing or generating personalized narratives, leading to increased enjoyment and immersion.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520749" y="2439963"/>
            <a:ext cx="312464" cy="312464"/>
          </a:xfrm>
          <a:prstGeom prst="roundRect">
            <a:avLst>
              <a:gd fmla="val 20000" name="adj"/>
            </a:avLst>
          </a:prstGeom>
          <a:solidFill>
            <a:srgbClr val="E1E1EA"/>
          </a:solidFill>
          <a:ln cap="flat" cmpd="sng" w="9525">
            <a:solidFill>
              <a:srgbClr val="C7C7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622697" y="2466007"/>
            <a:ext cx="108570" cy="26030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600"/>
              <a:buFont typeface="Raleway"/>
              <a:buNone/>
            </a:pPr>
            <a:r>
              <a:rPr b="0" i="0" lang="en" sz="16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972071" y="2487662"/>
            <a:ext cx="1735931" cy="21699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00"/>
              <a:buFont typeface="Raleway"/>
              <a:buNone/>
            </a:pPr>
            <a:r>
              <a:rPr b="0" i="0" lang="en" sz="14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Promotes Creativity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972071" y="2787923"/>
            <a:ext cx="4222179" cy="666378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100"/>
              <a:buFont typeface="Roboto"/>
              <a:buNone/>
            </a:pPr>
            <a:r>
              <a:rPr b="0" i="0" lang="en" sz="110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The customizable platform fosters creativity and self-expression, empowering users to explore their imagination and create unique stories.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520749" y="3701653"/>
            <a:ext cx="312464" cy="312464"/>
          </a:xfrm>
          <a:prstGeom prst="roundRect">
            <a:avLst>
              <a:gd fmla="val 20000" name="adj"/>
            </a:avLst>
          </a:prstGeom>
          <a:solidFill>
            <a:srgbClr val="E1E1EA"/>
          </a:solidFill>
          <a:ln cap="flat" cmpd="sng" w="9525">
            <a:solidFill>
              <a:srgbClr val="C7C7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621357" y="3727698"/>
            <a:ext cx="111249" cy="26030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600"/>
              <a:buFont typeface="Raleway"/>
              <a:buNone/>
            </a:pPr>
            <a:r>
              <a:rPr b="0" i="0" lang="en" sz="16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972077" y="3749350"/>
            <a:ext cx="26610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00"/>
              <a:buFont typeface="Raleway"/>
              <a:buNone/>
            </a:pPr>
            <a:r>
              <a:rPr b="0" i="0" lang="en" sz="14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Diverse Content Options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972071" y="4049613"/>
            <a:ext cx="4222179" cy="666378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100"/>
              <a:buFont typeface="Roboto"/>
              <a:buNone/>
            </a:pPr>
            <a:r>
              <a:rPr b="0" i="0" lang="en" sz="110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By offering a wide range of pre-existing stories and user-generated content, the software ensures inclusivity and caters to the diverse interests and preferences of all users.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2" name="Google Shape;1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2763" y="0"/>
            <a:ext cx="2286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/>
          <p:nvPr/>
        </p:nvSpPr>
        <p:spPr>
          <a:xfrm>
            <a:off x="520750" y="467325"/>
            <a:ext cx="6342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2700"/>
              <a:buFont typeface="Raleway"/>
              <a:buNone/>
            </a:pPr>
            <a:r>
              <a:rPr b="0" i="0" lang="en" sz="270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Future Enhancements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715194" y="1109588"/>
            <a:ext cx="27756" cy="3566517"/>
          </a:xfrm>
          <a:prstGeom prst="roundRect">
            <a:avLst>
              <a:gd fmla="val 225151" name="adj"/>
            </a:avLst>
          </a:prstGeom>
          <a:solidFill>
            <a:srgbClr val="C7C7D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885267" y="1360401"/>
            <a:ext cx="485998" cy="27756"/>
          </a:xfrm>
          <a:prstGeom prst="roundRect">
            <a:avLst>
              <a:gd fmla="val 225151" name="adj"/>
            </a:avLst>
          </a:prstGeom>
          <a:solidFill>
            <a:srgbClr val="C7C7D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572803" y="1218084"/>
            <a:ext cx="312464" cy="312464"/>
          </a:xfrm>
          <a:prstGeom prst="roundRect">
            <a:avLst>
              <a:gd fmla="val 20000" name="adj"/>
            </a:avLst>
          </a:prstGeom>
          <a:solidFill>
            <a:srgbClr val="E1E1EA"/>
          </a:solidFill>
          <a:ln cap="flat" cmpd="sng" w="9525">
            <a:solidFill>
              <a:srgbClr val="C7C7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684423" y="1244129"/>
            <a:ext cx="89148" cy="26030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600"/>
              <a:buFont typeface="Raleway"/>
              <a:buNone/>
            </a:pPr>
            <a:r>
              <a:rPr b="0" i="0" lang="en" sz="16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1492826" y="1248450"/>
            <a:ext cx="22860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00"/>
              <a:buFont typeface="Raleway"/>
              <a:buNone/>
            </a:pPr>
            <a:r>
              <a:rPr lang="en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MPT-7B-StoryWriter-65k+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1492821" y="1548706"/>
            <a:ext cx="4844430" cy="444252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100"/>
              <a:buFont typeface="Roboto"/>
              <a:buNone/>
            </a:pPr>
            <a:r>
              <a:rPr b="0" i="0" lang="en" sz="110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Transitioning to the MPT-7B-StoryWriter-65k+ story generation, providing even more engaging and immersive stories.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885267" y="2521483"/>
            <a:ext cx="485998" cy="27756"/>
          </a:xfrm>
          <a:prstGeom prst="roundRect">
            <a:avLst>
              <a:gd fmla="val 225151" name="adj"/>
            </a:avLst>
          </a:prstGeom>
          <a:solidFill>
            <a:srgbClr val="C7C7D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572803" y="2379166"/>
            <a:ext cx="312464" cy="312464"/>
          </a:xfrm>
          <a:prstGeom prst="roundRect">
            <a:avLst>
              <a:gd fmla="val 20000" name="adj"/>
            </a:avLst>
          </a:prstGeom>
          <a:solidFill>
            <a:srgbClr val="E1E1EA"/>
          </a:solidFill>
          <a:ln cap="flat" cmpd="sng" w="9525">
            <a:solidFill>
              <a:srgbClr val="C7C7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674749" y="2405211"/>
            <a:ext cx="108570" cy="26030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600"/>
              <a:buFont typeface="Raleway"/>
              <a:buNone/>
            </a:pPr>
            <a:r>
              <a:rPr b="0" i="0" lang="en" sz="16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1492821" y="2409528"/>
            <a:ext cx="1735931" cy="21699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00"/>
              <a:buFont typeface="Raleway"/>
              <a:buNone/>
            </a:pPr>
            <a:r>
              <a:rPr b="0" i="0" lang="en" sz="14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Diverse Voices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1492821" y="2709788"/>
            <a:ext cx="4844430" cy="666378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100"/>
              <a:buFont typeface="Roboto"/>
              <a:buNone/>
            </a:pPr>
            <a:r>
              <a:rPr b="0" i="0" lang="en" sz="110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Incorporating different voice modulation techniques to bring the characters in the stories to life, creating a more immersive and engaging storytelling experience.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885267" y="3904692"/>
            <a:ext cx="485998" cy="27756"/>
          </a:xfrm>
          <a:prstGeom prst="roundRect">
            <a:avLst>
              <a:gd fmla="val 225151" name="adj"/>
            </a:avLst>
          </a:prstGeom>
          <a:solidFill>
            <a:srgbClr val="C7C7D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572803" y="3762375"/>
            <a:ext cx="312464" cy="312464"/>
          </a:xfrm>
          <a:prstGeom prst="roundRect">
            <a:avLst>
              <a:gd fmla="val 20000" name="adj"/>
            </a:avLst>
          </a:prstGeom>
          <a:solidFill>
            <a:srgbClr val="E1E1EA"/>
          </a:solidFill>
          <a:ln cap="flat" cmpd="sng" w="9525">
            <a:solidFill>
              <a:srgbClr val="C7C7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673410" y="3788420"/>
            <a:ext cx="111249" cy="26030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600"/>
              <a:buFont typeface="Raleway"/>
              <a:buNone/>
            </a:pPr>
            <a:r>
              <a:rPr b="0" i="0" lang="en" sz="16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1492821" y="3792736"/>
            <a:ext cx="1735931" cy="21699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00"/>
              <a:buFont typeface="Raleway"/>
              <a:buNone/>
            </a:pPr>
            <a:r>
              <a:rPr b="0" i="0" lang="en" sz="14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Animated Stories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1492821" y="4092997"/>
            <a:ext cx="4844430" cy="444252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100"/>
              <a:buFont typeface="Roboto"/>
              <a:buNone/>
            </a:pPr>
            <a:r>
              <a:rPr b="0" i="0" lang="en" sz="110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Introducing video generation capabilities to accompany the audio stories, creating multi-sensory experiences that captivate and delight our audience.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CECF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57" name="Google Shape;1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2763" y="0"/>
            <a:ext cx="2286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/>
          <p:nvPr/>
        </p:nvSpPr>
        <p:spPr>
          <a:xfrm>
            <a:off x="520749" y="463004"/>
            <a:ext cx="3471863" cy="433983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2700"/>
              <a:buFont typeface="Raleway"/>
              <a:buNone/>
            </a:pPr>
            <a:r>
              <a:rPr b="0" i="0" lang="en" sz="2700" u="none" cap="none" strike="noStrike">
                <a:solidFill>
                  <a:srgbClr val="1B1B27"/>
                </a:solidFill>
                <a:latin typeface="Raleway"/>
                <a:ea typeface="Raleway"/>
                <a:cs typeface="Raleway"/>
                <a:sym typeface="Raleway"/>
              </a:rPr>
              <a:t>GPEC Challenge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520749" y="1213768"/>
            <a:ext cx="312464" cy="312464"/>
          </a:xfrm>
          <a:prstGeom prst="roundRect">
            <a:avLst>
              <a:gd fmla="val 20000" name="adj"/>
            </a:avLst>
          </a:prstGeom>
          <a:solidFill>
            <a:srgbClr val="E1E1EA"/>
          </a:solidFill>
          <a:ln cap="flat" cmpd="sng" w="9525">
            <a:solidFill>
              <a:srgbClr val="C7C7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632371" y="1239813"/>
            <a:ext cx="89148" cy="26030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600"/>
              <a:buFont typeface="Raleway"/>
              <a:buNone/>
            </a:pPr>
            <a:r>
              <a:rPr b="0" i="0" lang="en" sz="16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972071" y="1261468"/>
            <a:ext cx="1735931" cy="21699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00"/>
              <a:buFont typeface="Raleway"/>
              <a:buNone/>
            </a:pPr>
            <a:r>
              <a:rPr b="0" i="0" lang="en" sz="14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Video recording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972071" y="1561728"/>
            <a:ext cx="5365179" cy="222126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100"/>
              <a:buFont typeface="Roboto"/>
              <a:buNone/>
            </a:pPr>
            <a:r>
              <a:rPr lang="en" sz="11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0" i="0" lang="en" sz="110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ser initiates video recording process. The click-on-interface action starts recording.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520749" y="2031206"/>
            <a:ext cx="312464" cy="312464"/>
          </a:xfrm>
          <a:prstGeom prst="roundRect">
            <a:avLst>
              <a:gd fmla="val 20000" name="adj"/>
            </a:avLst>
          </a:prstGeom>
          <a:solidFill>
            <a:srgbClr val="E1E1EA"/>
          </a:solidFill>
          <a:ln cap="flat" cmpd="sng" w="9525">
            <a:solidFill>
              <a:srgbClr val="C7C7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622697" y="2057251"/>
            <a:ext cx="108570" cy="26030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600"/>
              <a:buFont typeface="Raleway"/>
              <a:buNone/>
            </a:pPr>
            <a:r>
              <a:rPr b="0" i="0" lang="en" sz="16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972071" y="2078906"/>
            <a:ext cx="1735931" cy="21699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00"/>
              <a:buFont typeface="Raleway"/>
              <a:buNone/>
            </a:pPr>
            <a:r>
              <a:rPr b="0" i="0" lang="en" sz="14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Cloud storage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972071" y="2379166"/>
            <a:ext cx="5365179" cy="444252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100"/>
              <a:buFont typeface="Roboto"/>
              <a:buNone/>
            </a:pPr>
            <a:r>
              <a:rPr b="0" i="0" lang="en" sz="110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Recorded video automatically uploaded to cloud. Cloud storage facilitates processing and storage.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520749" y="3070771"/>
            <a:ext cx="312464" cy="312464"/>
          </a:xfrm>
          <a:prstGeom prst="roundRect">
            <a:avLst>
              <a:gd fmla="val 20000" name="adj"/>
            </a:avLst>
          </a:prstGeom>
          <a:solidFill>
            <a:srgbClr val="E1E1EA"/>
          </a:solidFill>
          <a:ln cap="flat" cmpd="sng" w="9525">
            <a:solidFill>
              <a:srgbClr val="C7C7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621357" y="3096816"/>
            <a:ext cx="111249" cy="26030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600"/>
              <a:buFont typeface="Raleway"/>
              <a:buNone/>
            </a:pPr>
            <a:r>
              <a:rPr b="0" i="0" lang="en" sz="16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972071" y="3118470"/>
            <a:ext cx="1735931" cy="21699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00"/>
              <a:buFont typeface="Raleway"/>
              <a:buNone/>
            </a:pPr>
            <a:r>
              <a:rPr b="0" i="0" lang="en" sz="14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Dubbing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972071" y="3418731"/>
            <a:ext cx="5365179" cy="222126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100"/>
              <a:buFont typeface="Roboto"/>
              <a:buNone/>
            </a:pPr>
            <a:r>
              <a:rPr b="0" i="0" lang="en" sz="110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Dubbing is performed using Camb.AI.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520749" y="3888209"/>
            <a:ext cx="312464" cy="312464"/>
          </a:xfrm>
          <a:prstGeom prst="roundRect">
            <a:avLst>
              <a:gd fmla="val 20000" name="adj"/>
            </a:avLst>
          </a:prstGeom>
          <a:solidFill>
            <a:srgbClr val="E1E1EA"/>
          </a:solidFill>
          <a:ln cap="flat" cmpd="sng" w="9525">
            <a:solidFill>
              <a:srgbClr val="C7C7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620092" y="3914254"/>
            <a:ext cx="113779" cy="26030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600"/>
              <a:buFont typeface="Raleway"/>
              <a:buNone/>
            </a:pPr>
            <a:r>
              <a:rPr b="0" i="0" lang="en" sz="16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972071" y="3935909"/>
            <a:ext cx="1735931" cy="21699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400"/>
              <a:buFont typeface="Raleway"/>
              <a:buNone/>
            </a:pPr>
            <a:r>
              <a:rPr b="0" i="0" lang="en" sz="1400" u="none" cap="none" strike="noStrike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Link and delivery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972071" y="4236169"/>
            <a:ext cx="5365179" cy="444252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100"/>
              <a:buFont typeface="Roboto"/>
              <a:buNone/>
            </a:pPr>
            <a:r>
              <a:rPr b="0" i="0" lang="en" sz="1100" u="none" cap="none" strike="noStrike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Link to dubbed video generated. Sent to user via email or application interface. Enables access and sharing of enhanced video content.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