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8" r:id="rId1"/>
  </p:sldMasterIdLst>
  <p:notesMasterIdLst>
    <p:notesMasterId r:id="rId67"/>
  </p:notesMasterIdLst>
  <p:sldIdLst>
    <p:sldId id="276" r:id="rId2"/>
    <p:sldId id="294" r:id="rId3"/>
    <p:sldId id="279" r:id="rId4"/>
    <p:sldId id="301" r:id="rId5"/>
    <p:sldId id="313" r:id="rId6"/>
    <p:sldId id="315" r:id="rId7"/>
    <p:sldId id="333" r:id="rId8"/>
    <p:sldId id="316" r:id="rId9"/>
    <p:sldId id="305" r:id="rId10"/>
    <p:sldId id="317" r:id="rId11"/>
    <p:sldId id="381" r:id="rId12"/>
    <p:sldId id="380" r:id="rId13"/>
    <p:sldId id="379" r:id="rId14"/>
    <p:sldId id="309" r:id="rId15"/>
    <p:sldId id="311" r:id="rId16"/>
    <p:sldId id="310" r:id="rId17"/>
    <p:sldId id="312" r:id="rId18"/>
    <p:sldId id="335" r:id="rId19"/>
    <p:sldId id="383" r:id="rId20"/>
    <p:sldId id="384" r:id="rId21"/>
    <p:sldId id="336" r:id="rId22"/>
    <p:sldId id="337" r:id="rId23"/>
    <p:sldId id="338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9" r:id="rId33"/>
    <p:sldId id="332" r:id="rId34"/>
    <p:sldId id="341" r:id="rId35"/>
    <p:sldId id="349" r:id="rId36"/>
    <p:sldId id="357" r:id="rId37"/>
    <p:sldId id="348" r:id="rId38"/>
    <p:sldId id="373" r:id="rId39"/>
    <p:sldId id="374" r:id="rId40"/>
    <p:sldId id="375" r:id="rId41"/>
    <p:sldId id="376" r:id="rId42"/>
    <p:sldId id="351" r:id="rId43"/>
    <p:sldId id="354" r:id="rId44"/>
    <p:sldId id="353" r:id="rId45"/>
    <p:sldId id="366" r:id="rId46"/>
    <p:sldId id="367" r:id="rId47"/>
    <p:sldId id="368" r:id="rId48"/>
    <p:sldId id="369" r:id="rId49"/>
    <p:sldId id="370" r:id="rId50"/>
    <p:sldId id="355" r:id="rId51"/>
    <p:sldId id="356" r:id="rId52"/>
    <p:sldId id="359" r:id="rId53"/>
    <p:sldId id="362" r:id="rId54"/>
    <p:sldId id="371" r:id="rId55"/>
    <p:sldId id="378" r:id="rId56"/>
    <p:sldId id="363" r:id="rId57"/>
    <p:sldId id="372" r:id="rId58"/>
    <p:sldId id="361" r:id="rId59"/>
    <p:sldId id="364" r:id="rId60"/>
    <p:sldId id="365" r:id="rId61"/>
    <p:sldId id="377" r:id="rId62"/>
    <p:sldId id="308" r:id="rId63"/>
    <p:sldId id="342" r:id="rId64"/>
    <p:sldId id="382" r:id="rId65"/>
    <p:sldId id="293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" userDrawn="1">
          <p15:clr>
            <a:srgbClr val="A4A3A4"/>
          </p15:clr>
        </p15:guide>
        <p15:guide id="3" orient="horz" pos="240" userDrawn="1">
          <p15:clr>
            <a:srgbClr val="A4A3A4"/>
          </p15:clr>
        </p15:guide>
        <p15:guide id="4" orient="horz" pos="4080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orient="horz" pos="2232" userDrawn="1">
          <p15:clr>
            <a:srgbClr val="A4A3A4"/>
          </p15:clr>
        </p15:guide>
        <p15:guide id="9" orient="horz" pos="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DA5"/>
    <a:srgbClr val="FFAACF"/>
    <a:srgbClr val="9F6B83"/>
    <a:srgbClr val="D32A36"/>
    <a:srgbClr val="D5C2F9"/>
    <a:srgbClr val="FFB81D"/>
    <a:srgbClr val="F4F3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1"/>
    <p:restoredTop sz="94617"/>
  </p:normalViewPr>
  <p:slideViewPr>
    <p:cSldViewPr snapToGrid="0" snapToObjects="1">
      <p:cViewPr varScale="1">
        <p:scale>
          <a:sx n="100" d="100"/>
          <a:sy n="100" d="100"/>
        </p:scale>
        <p:origin x="1208" y="160"/>
      </p:cViewPr>
      <p:guideLst>
        <p:guide pos="384"/>
        <p:guide orient="horz" pos="240"/>
        <p:guide orient="horz" pos="4080"/>
        <p:guide pos="7296"/>
        <p:guide orient="horz" pos="2232"/>
        <p:guide orient="horz" pos="5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51DD2-8421-F74C-8DD7-90D709FC9F6E}" type="datetimeFigureOut">
              <a:rPr lang="en-US" smtClean="0"/>
              <a:t>7/30/23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DA39B-50AA-634B-8E2C-29BE284B4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8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197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25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41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289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7" r:id="rId2"/>
    <p:sldLayoutId id="214748372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ira Sans" panose="020B0503050000020004" pitchFamily="34" charset="0"/>
          <a:ea typeface="Fira Sans" panose="020B05030500000200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ira Sans" panose="020B0503050000020004" pitchFamily="34" charset="0"/>
          <a:ea typeface="Fira Sans" panose="020B05030500000200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ira Sans" panose="020B0503050000020004" pitchFamily="34" charset="0"/>
          <a:ea typeface="Fira Sans" panose="020B05030500000200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ira Sans" panose="020B0503050000020004" pitchFamily="34" charset="0"/>
          <a:ea typeface="Fira Sans" panose="020B05030500000200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ira Sans" panose="020B0503050000020004" pitchFamily="34" charset="0"/>
          <a:ea typeface="Fira Sans" panose="020B05030500000200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ira Sans" panose="020B0503050000020004" pitchFamily="34" charset="0"/>
          <a:ea typeface="Fira Sans" panose="020B050305000002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110.png"/><Relationship Id="rId4" Type="http://schemas.openxmlformats.org/officeDocument/2006/relationships/image" Target="../media/image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120.png"/><Relationship Id="rId4" Type="http://schemas.openxmlformats.org/officeDocument/2006/relationships/image" Target="../media/image5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5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5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4.png"/><Relationship Id="rId7" Type="http://schemas.openxmlformats.org/officeDocument/2006/relationships/image" Target="../media/image20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9.emf"/><Relationship Id="rId4" Type="http://schemas.openxmlformats.org/officeDocument/2006/relationships/image" Target="../media/image5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4.png"/><Relationship Id="rId7" Type="http://schemas.openxmlformats.org/officeDocument/2006/relationships/image" Target="../media/image2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9.emf"/><Relationship Id="rId4" Type="http://schemas.openxmlformats.org/officeDocument/2006/relationships/image" Target="../media/image5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4.png"/><Relationship Id="rId7" Type="http://schemas.openxmlformats.org/officeDocument/2006/relationships/image" Target="../media/image2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9.emf"/><Relationship Id="rId4" Type="http://schemas.openxmlformats.org/officeDocument/2006/relationships/image" Target="../media/image5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4.png"/><Relationship Id="rId7" Type="http://schemas.openxmlformats.org/officeDocument/2006/relationships/image" Target="../media/image2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4.png"/><Relationship Id="rId7" Type="http://schemas.openxmlformats.org/officeDocument/2006/relationships/image" Target="../media/image2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19.emf"/><Relationship Id="rId4" Type="http://schemas.openxmlformats.org/officeDocument/2006/relationships/image" Target="../media/image5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4.png"/><Relationship Id="rId7" Type="http://schemas.openxmlformats.org/officeDocument/2006/relationships/image" Target="../media/image3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emf"/><Relationship Id="rId5" Type="http://schemas.openxmlformats.org/officeDocument/2006/relationships/image" Target="../media/image22.png"/><Relationship Id="rId4" Type="http://schemas.openxmlformats.org/officeDocument/2006/relationships/image" Target="../media/image5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emf"/><Relationship Id="rId4" Type="http://schemas.openxmlformats.org/officeDocument/2006/relationships/image" Target="../media/image5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emf"/><Relationship Id="rId5" Type="http://schemas.openxmlformats.org/officeDocument/2006/relationships/image" Target="../media/image34.png"/><Relationship Id="rId4" Type="http://schemas.openxmlformats.org/officeDocument/2006/relationships/image" Target="../media/image5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5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5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5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sv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40.emf"/><Relationship Id="rId7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1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46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53AF7E6-F952-BA4B-9FD4-C2760524A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6D4067-D9C9-3A48-924A-461A6324C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411" y="6248521"/>
            <a:ext cx="1244601" cy="3786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D6B448-180F-074F-9BAA-BB37869B3B56}"/>
              </a:ext>
            </a:extLst>
          </p:cNvPr>
          <p:cNvSpPr txBox="1"/>
          <p:nvPr/>
        </p:nvSpPr>
        <p:spPr>
          <a:xfrm>
            <a:off x="617551" y="1981826"/>
            <a:ext cx="10799749" cy="1780872"/>
          </a:xfrm>
          <a:prstGeom prst="rect">
            <a:avLst/>
          </a:prstGeom>
          <a:noFill/>
        </p:spPr>
        <p:txBody>
          <a:bodyPr wrap="square" lIns="0" tIns="91440" rIns="0" bIns="0" rtlCol="0">
            <a:spAutoFit/>
          </a:bodyPr>
          <a:lstStyle/>
          <a:p>
            <a:pPr>
              <a:lnSpc>
                <a:spcPts val="6820"/>
              </a:lnSpc>
            </a:pPr>
            <a:r>
              <a:rPr lang="en-US" sz="4800" b="1" spc="-150" dirty="0">
                <a:solidFill>
                  <a:schemeClr val="bg1"/>
                </a:solidFill>
                <a:ea typeface="Fira Sans Medium" panose="020B0503050000020004" pitchFamily="34" charset="0"/>
                <a:cs typeface="Arial" panose="020B0604020202020204" pitchFamily="34" charset="0"/>
              </a:rPr>
              <a:t>Modeling the Impact of Out-of-Schema Questions in Task-oriented Dialog Systems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77E2D3-7662-DB4D-8B96-A43834EBC2A4}"/>
              </a:ext>
            </a:extLst>
          </p:cNvPr>
          <p:cNvSpPr txBox="1"/>
          <p:nvPr/>
        </p:nvSpPr>
        <p:spPr>
          <a:xfrm>
            <a:off x="617551" y="3860301"/>
            <a:ext cx="4538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Jannat Ara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Meem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Fira Sans" panose="020B050305000002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92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sp>
        <p:nvSpPr>
          <p:cNvPr id="32" name="Rectangular Callout 31">
            <a:extLst>
              <a:ext uri="{FF2B5EF4-FFF2-40B4-BE49-F238E27FC236}">
                <a16:creationId xmlns:a16="http://schemas.microsoft.com/office/drawing/2014/main" id="{60198071-43FC-3629-8112-2CC49386A07D}"/>
              </a:ext>
            </a:extLst>
          </p:cNvPr>
          <p:cNvSpPr/>
          <p:nvPr/>
        </p:nvSpPr>
        <p:spPr>
          <a:xfrm>
            <a:off x="2597324" y="1261408"/>
            <a:ext cx="1828801" cy="634555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D5C2F9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am looking for 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Italian </a:t>
            </a:r>
            <a:r>
              <a:rPr lang="en-US" sz="11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food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the 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south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side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the city.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3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CE79E4DA-37C3-8A29-2C01-568A4AED1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12" y="1708609"/>
            <a:ext cx="463812" cy="463812"/>
          </a:xfrm>
          <a:prstGeom prst="rect">
            <a:avLst/>
          </a:prstGeom>
        </p:spPr>
      </p:pic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459DD36-CE28-C67D-04CD-8E50FE14F3BE}"/>
              </a:ext>
            </a:extLst>
          </p:cNvPr>
          <p:cNvSpPr/>
          <p:nvPr/>
        </p:nvSpPr>
        <p:spPr>
          <a:xfrm>
            <a:off x="628094" y="1284444"/>
            <a:ext cx="1510320" cy="100645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filled:</a:t>
            </a:r>
            <a:endParaRPr lang="en-US" sz="1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food = 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'Italian’</a:t>
            </a:r>
          </a:p>
          <a:p>
            <a:r>
              <a:rPr lang="en-US" sz="1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  =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'south side'</a:t>
            </a: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 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5A216D8-044A-E0C1-9A4D-CD92555737C8}"/>
              </a:ext>
            </a:extLst>
          </p:cNvPr>
          <p:cNvSpPr/>
          <p:nvPr/>
        </p:nvSpPr>
        <p:spPr>
          <a:xfrm>
            <a:off x="1837261" y="867221"/>
            <a:ext cx="1287924" cy="2942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Rectangular Callout 35">
            <a:extLst>
              <a:ext uri="{FF2B5EF4-FFF2-40B4-BE49-F238E27FC236}">
                <a16:creationId xmlns:a16="http://schemas.microsoft.com/office/drawing/2014/main" id="{7AE904D3-7BFF-C2D1-8E17-C94F05868F0E}"/>
              </a:ext>
            </a:extLst>
          </p:cNvPr>
          <p:cNvSpPr/>
          <p:nvPr/>
        </p:nvSpPr>
        <p:spPr>
          <a:xfrm>
            <a:off x="3125185" y="2057961"/>
            <a:ext cx="1828801" cy="492443"/>
          </a:xfrm>
          <a:prstGeom prst="wedgeRectCallout">
            <a:avLst>
              <a:gd name="adj1" fmla="val 46189"/>
              <a:gd name="adj2" fmla="val -76667"/>
            </a:avLst>
          </a:prstGeom>
          <a:solidFill>
            <a:schemeClr val="accent4">
              <a:lumMod val="40000"/>
              <a:lumOff val="60000"/>
              <a:alpha val="7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Do you prefer moderately</a:t>
            </a:r>
            <a:b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priced or expensive?</a:t>
            </a:r>
          </a:p>
        </p:txBody>
      </p:sp>
      <p:pic>
        <p:nvPicPr>
          <p:cNvPr id="37" name="Picture 36" descr="A picture containing clipart, symbol&#10;&#10;Description automatically generated">
            <a:extLst>
              <a:ext uri="{FF2B5EF4-FFF2-40B4-BE49-F238E27FC236}">
                <a16:creationId xmlns:a16="http://schemas.microsoft.com/office/drawing/2014/main" id="{1779237D-8768-1DAC-D3F8-B26C7E492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143" y="1710041"/>
            <a:ext cx="501316" cy="492443"/>
          </a:xfrm>
          <a:prstGeom prst="rect">
            <a:avLst/>
          </a:prstGeom>
        </p:spPr>
      </p:pic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41494C5-12C1-0040-8084-23D227E48C95}"/>
              </a:ext>
            </a:extLst>
          </p:cNvPr>
          <p:cNvSpPr/>
          <p:nvPr/>
        </p:nvSpPr>
        <p:spPr>
          <a:xfrm>
            <a:off x="4186766" y="890757"/>
            <a:ext cx="1510320" cy="2942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AFC2958-F3A5-F0E1-790D-34014090E999}"/>
              </a:ext>
            </a:extLst>
          </p:cNvPr>
          <p:cNvSpPr/>
          <p:nvPr/>
        </p:nvSpPr>
        <p:spPr>
          <a:xfrm>
            <a:off x="5033691" y="2687872"/>
            <a:ext cx="1364552" cy="3612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</a:t>
            </a:r>
          </a:p>
          <a:p>
            <a:r>
              <a:rPr lang="en-US" sz="11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pricerange</a:t>
            </a:r>
            <a:endParaRPr lang="en-US" sz="11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40" descr="A picture containing clipart, symbol&#10;&#10;Description automatically generated">
            <a:extLst>
              <a:ext uri="{FF2B5EF4-FFF2-40B4-BE49-F238E27FC236}">
                <a16:creationId xmlns:a16="http://schemas.microsoft.com/office/drawing/2014/main" id="{7CB9AB38-2C9E-5BD6-3EEC-22EB487BA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353" y="4814328"/>
            <a:ext cx="501316" cy="492443"/>
          </a:xfrm>
          <a:prstGeom prst="rect">
            <a:avLst/>
          </a:prstGeom>
        </p:spPr>
      </p:pic>
      <p:sp>
        <p:nvSpPr>
          <p:cNvPr id="42" name="Rectangular Callout 41">
            <a:extLst>
              <a:ext uri="{FF2B5EF4-FFF2-40B4-BE49-F238E27FC236}">
                <a16:creationId xmlns:a16="http://schemas.microsoft.com/office/drawing/2014/main" id="{59C3E992-8422-2B77-CF79-D3D20A581559}"/>
              </a:ext>
            </a:extLst>
          </p:cNvPr>
          <p:cNvSpPr/>
          <p:nvPr/>
        </p:nvSpPr>
        <p:spPr>
          <a:xfrm>
            <a:off x="2681976" y="4551027"/>
            <a:ext cx="2121684" cy="530827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FFAACF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it possible to have a 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vegan </a:t>
            </a:r>
            <a:r>
              <a:rPr lang="en-US" sz="11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dish?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Picture 4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BD3ACF60-5652-B428-3C67-0E4AE0255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164" y="4975192"/>
            <a:ext cx="463812" cy="463812"/>
          </a:xfrm>
          <a:prstGeom prst="rect">
            <a:avLst/>
          </a:prstGeom>
        </p:spPr>
      </p:pic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9774E88-0842-E2C3-73DF-00C41D8397CC}"/>
              </a:ext>
            </a:extLst>
          </p:cNvPr>
          <p:cNvSpPr/>
          <p:nvPr/>
        </p:nvSpPr>
        <p:spPr>
          <a:xfrm>
            <a:off x="701314" y="4561353"/>
            <a:ext cx="1510320" cy="85088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filled: </a:t>
            </a:r>
            <a:r>
              <a:rPr lang="en-US" sz="1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 sz="1100" b="0" i="0" dirty="0"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 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vegan</a:t>
            </a:r>
          </a:p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(out-of-schema)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1A8A5ED-EAD7-E6FA-7F3E-45238C1AA02C}"/>
              </a:ext>
            </a:extLst>
          </p:cNvPr>
          <p:cNvSpPr/>
          <p:nvPr/>
        </p:nvSpPr>
        <p:spPr>
          <a:xfrm>
            <a:off x="2192160" y="1396107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C5B7BB0-237A-AAA6-70EE-BD87ACA873CB}"/>
              </a:ext>
            </a:extLst>
          </p:cNvPr>
          <p:cNvSpPr/>
          <p:nvPr/>
        </p:nvSpPr>
        <p:spPr>
          <a:xfrm>
            <a:off x="5008143" y="2242391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9E675685-CC35-3977-FC98-64AAFD17B37D}"/>
              </a:ext>
            </a:extLst>
          </p:cNvPr>
          <p:cNvSpPr/>
          <p:nvPr/>
        </p:nvSpPr>
        <p:spPr>
          <a:xfrm>
            <a:off x="2274361" y="4631719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ular Callout 48">
            <a:extLst>
              <a:ext uri="{FF2B5EF4-FFF2-40B4-BE49-F238E27FC236}">
                <a16:creationId xmlns:a16="http://schemas.microsoft.com/office/drawing/2014/main" id="{A2A5A292-E576-BE9F-E7C0-638AC2FEC1AE}"/>
              </a:ext>
            </a:extLst>
          </p:cNvPr>
          <p:cNvSpPr/>
          <p:nvPr/>
        </p:nvSpPr>
        <p:spPr>
          <a:xfrm>
            <a:off x="2159060" y="3584858"/>
            <a:ext cx="2874631" cy="850881"/>
          </a:xfrm>
          <a:prstGeom prst="wedgeRectCallout">
            <a:avLst>
              <a:gd name="adj1" fmla="val 46189"/>
              <a:gd name="adj2" fmla="val -76667"/>
            </a:avLst>
          </a:prstGeom>
          <a:solidFill>
            <a:schemeClr val="accent4">
              <a:lumMod val="40000"/>
              <a:lumOff val="60000"/>
              <a:alpha val="7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have Pizza Hut Cherry Hinton which is in the moderate price range and Frankie and </a:t>
            </a:r>
            <a:r>
              <a:rPr lang="en-US" sz="11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Bennys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which is in the more expensive price range. Which would you prefer?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Picture 49" descr="A picture containing clipart, symbol&#10;&#10;Description automatically generated">
            <a:extLst>
              <a:ext uri="{FF2B5EF4-FFF2-40B4-BE49-F238E27FC236}">
                <a16:creationId xmlns:a16="http://schemas.microsoft.com/office/drawing/2014/main" id="{02015E59-6B5F-385F-BA63-279C35B64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353" y="3107086"/>
            <a:ext cx="501316" cy="492443"/>
          </a:xfrm>
          <a:prstGeom prst="rect">
            <a:avLst/>
          </a:prstGeom>
        </p:spPr>
      </p:pic>
      <p:sp>
        <p:nvSpPr>
          <p:cNvPr id="51" name="Rectangular Callout 50">
            <a:extLst>
              <a:ext uri="{FF2B5EF4-FFF2-40B4-BE49-F238E27FC236}">
                <a16:creationId xmlns:a16="http://schemas.microsoft.com/office/drawing/2014/main" id="{AD624E50-06F8-B8D9-5B03-105777EE73CE}"/>
              </a:ext>
            </a:extLst>
          </p:cNvPr>
          <p:cNvSpPr/>
          <p:nvPr/>
        </p:nvSpPr>
        <p:spPr>
          <a:xfrm>
            <a:off x="2644956" y="2869743"/>
            <a:ext cx="1669509" cy="316865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D5C2F9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preference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please.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B2AFF07-E0ED-C358-B0BB-5BFE4C584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040" y="3028319"/>
            <a:ext cx="463812" cy="463812"/>
          </a:xfrm>
          <a:prstGeom prst="rect">
            <a:avLst/>
          </a:prstGeom>
        </p:spPr>
      </p:pic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DBD139DA-542C-AF29-C4E9-5C78FDB3F41E}"/>
              </a:ext>
            </a:extLst>
          </p:cNvPr>
          <p:cNvSpPr/>
          <p:nvPr/>
        </p:nvSpPr>
        <p:spPr>
          <a:xfrm>
            <a:off x="673622" y="2604154"/>
            <a:ext cx="1510320" cy="100645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filled:</a:t>
            </a:r>
            <a:endParaRPr lang="en-US" sz="1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pricerange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‘No</a:t>
            </a:r>
          </a:p>
          <a:p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preference’</a:t>
            </a: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 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8E51C84-FF6B-D3B3-2E0F-2D90760C230E}"/>
              </a:ext>
            </a:extLst>
          </p:cNvPr>
          <p:cNvSpPr/>
          <p:nvPr/>
        </p:nvSpPr>
        <p:spPr>
          <a:xfrm>
            <a:off x="2235237" y="2684846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B7C3B3F-43D9-C5B1-A9BD-62C599653AC9}"/>
              </a:ext>
            </a:extLst>
          </p:cNvPr>
          <p:cNvSpPr/>
          <p:nvPr/>
        </p:nvSpPr>
        <p:spPr>
          <a:xfrm>
            <a:off x="5080122" y="3648737"/>
            <a:ext cx="363547" cy="3304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E129A97-A08C-45F7-D54B-29EC0BBDCC55}"/>
              </a:ext>
            </a:extLst>
          </p:cNvPr>
          <p:cNvSpPr/>
          <p:nvPr/>
        </p:nvSpPr>
        <p:spPr>
          <a:xfrm>
            <a:off x="5011237" y="5376041"/>
            <a:ext cx="363547" cy="3304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DE8C320-6A64-DE1E-0D4B-CA13DEA8AE9D}"/>
              </a:ext>
            </a:extLst>
          </p:cNvPr>
          <p:cNvSpPr/>
          <p:nvPr/>
        </p:nvSpPr>
        <p:spPr>
          <a:xfrm>
            <a:off x="5079146" y="4095131"/>
            <a:ext cx="1364552" cy="3612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</a:t>
            </a:r>
          </a:p>
          <a:p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restaurant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A641E1-EA07-8881-2C66-6494F3760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638" y="5552805"/>
            <a:ext cx="679578" cy="67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ounded Rectangle 1023">
            <a:extLst>
              <a:ext uri="{FF2B5EF4-FFF2-40B4-BE49-F238E27FC236}">
                <a16:creationId xmlns:a16="http://schemas.microsoft.com/office/drawing/2014/main" id="{1A8D7CA8-C67F-E0B9-B265-6E726B106552}"/>
              </a:ext>
            </a:extLst>
          </p:cNvPr>
          <p:cNvSpPr/>
          <p:nvPr/>
        </p:nvSpPr>
        <p:spPr>
          <a:xfrm>
            <a:off x="2017405" y="6157489"/>
            <a:ext cx="1211747" cy="36355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</a:rPr>
              <a:t>User drops out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536905E-AD2C-BA01-F18E-F6631D569178}"/>
              </a:ext>
            </a:extLst>
          </p:cNvPr>
          <p:cNvSpPr/>
          <p:nvPr/>
        </p:nvSpPr>
        <p:spPr>
          <a:xfrm>
            <a:off x="7158310" y="1660526"/>
            <a:ext cx="3981914" cy="11637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45% of users abandon the chatbot after just one “non-progress” event. (Li et al. [2])</a:t>
            </a:r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CE37ECE6-DAEB-51D1-E080-F093F7808221}"/>
              </a:ext>
            </a:extLst>
          </p:cNvPr>
          <p:cNvSpPr/>
          <p:nvPr/>
        </p:nvSpPr>
        <p:spPr>
          <a:xfrm>
            <a:off x="5422173" y="5273142"/>
            <a:ext cx="1240466" cy="11745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E87C3-D6E8-8F6E-897B-A4B8E2ED3804}"/>
              </a:ext>
            </a:extLst>
          </p:cNvPr>
          <p:cNvSpPr txBox="1"/>
          <p:nvPr/>
        </p:nvSpPr>
        <p:spPr>
          <a:xfrm>
            <a:off x="6662639" y="5081854"/>
            <a:ext cx="1585499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Non-progress event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40F4A3-C059-49A0-847A-822E9108618E}"/>
              </a:ext>
            </a:extLst>
          </p:cNvPr>
          <p:cNvSpPr/>
          <p:nvPr/>
        </p:nvSpPr>
        <p:spPr>
          <a:xfrm>
            <a:off x="8470462" y="5221165"/>
            <a:ext cx="1357611" cy="644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ular Callout 39">
            <a:extLst>
              <a:ext uri="{FF2B5EF4-FFF2-40B4-BE49-F238E27FC236}">
                <a16:creationId xmlns:a16="http://schemas.microsoft.com/office/drawing/2014/main" id="{8606D8A6-4515-DDA3-753B-AAAB187F9F27}"/>
              </a:ext>
            </a:extLst>
          </p:cNvPr>
          <p:cNvSpPr/>
          <p:nvPr/>
        </p:nvSpPr>
        <p:spPr>
          <a:xfrm>
            <a:off x="3873080" y="5284738"/>
            <a:ext cx="1038809" cy="330491"/>
          </a:xfrm>
          <a:prstGeom prst="wedgeRectCallout">
            <a:avLst>
              <a:gd name="adj1" fmla="val 46189"/>
              <a:gd name="adj2" fmla="val -76667"/>
            </a:avLst>
          </a:prstGeom>
          <a:solidFill>
            <a:schemeClr val="accent4">
              <a:lumMod val="40000"/>
              <a:lumOff val="60000"/>
              <a:alpha val="7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don’t know.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37699E-F71D-2F49-1F14-20862C013FC3}"/>
              </a:ext>
            </a:extLst>
          </p:cNvPr>
          <p:cNvSpPr txBox="1"/>
          <p:nvPr/>
        </p:nvSpPr>
        <p:spPr>
          <a:xfrm>
            <a:off x="3692506" y="5907035"/>
            <a:ext cx="1585499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rPr>
              <a:t>out-of-schema </a:t>
            </a:r>
            <a:r>
              <a:rPr lang="en-US" dirty="0"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rPr>
              <a:t>questions</a:t>
            </a:r>
            <a:endParaRPr lang="en-US" b="0" dirty="0"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06A725-6F2B-5BA1-BA6C-5B48A0FA21F7}"/>
              </a:ext>
            </a:extLst>
          </p:cNvPr>
          <p:cNvCxnSpPr>
            <a:cxnSpLocks/>
          </p:cNvCxnSpPr>
          <p:nvPr/>
        </p:nvCxnSpPr>
        <p:spPr>
          <a:xfrm flipH="1" flipV="1">
            <a:off x="3125185" y="5194026"/>
            <a:ext cx="545862" cy="7967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graph with a red arrow going down&#10;&#10;Description automatically generated with low confidence">
            <a:extLst>
              <a:ext uri="{FF2B5EF4-FFF2-40B4-BE49-F238E27FC236}">
                <a16:creationId xmlns:a16="http://schemas.microsoft.com/office/drawing/2014/main" id="{2E47E4B2-728F-48D1-F4C3-02EC512CBA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9987" y="3377410"/>
            <a:ext cx="1000355" cy="111553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5362725-4AFF-B656-178D-1303A574AB64}"/>
              </a:ext>
            </a:extLst>
          </p:cNvPr>
          <p:cNvSpPr/>
          <p:nvPr/>
        </p:nvSpPr>
        <p:spPr>
          <a:xfrm>
            <a:off x="9130819" y="3369470"/>
            <a:ext cx="1764282" cy="11234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drop!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836ACC-2018-56AF-226C-6367F1800A5B}"/>
              </a:ext>
            </a:extLst>
          </p:cNvPr>
          <p:cNvSpPr txBox="1"/>
          <p:nvPr/>
        </p:nvSpPr>
        <p:spPr>
          <a:xfrm>
            <a:off x="609599" y="260704"/>
            <a:ext cx="1097280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What happens when the user seeks an information that does not exist in the database?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AC855C4B-F24F-797D-99F2-8487A1F6B9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599" y="650892"/>
            <a:ext cx="280946" cy="12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6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" grpId="0" animBg="1"/>
      <p:bldP spid="2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918C875-2CBE-A24F-AA8A-DE16D36D7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870194"/>
            <a:ext cx="280946" cy="128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6FFA79-6D24-E049-BCE9-429F0B3C5BAA}"/>
              </a:ext>
            </a:extLst>
          </p:cNvPr>
          <p:cNvSpPr txBox="1"/>
          <p:nvPr/>
        </p:nvSpPr>
        <p:spPr>
          <a:xfrm>
            <a:off x="609600" y="367657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Related Works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10308-D2F6-B617-ECA5-52C02AE74AE0}"/>
              </a:ext>
            </a:extLst>
          </p:cNvPr>
          <p:cNvSpPr txBox="1"/>
          <p:nvPr/>
        </p:nvSpPr>
        <p:spPr>
          <a:xfrm>
            <a:off x="609600" y="1069268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Zero-shot slot-filling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C71886-CA05-DBA3-9B6C-7248A71C12D0}"/>
              </a:ext>
            </a:extLst>
          </p:cNvPr>
          <p:cNvSpPr txBox="1"/>
          <p:nvPr/>
        </p:nvSpPr>
        <p:spPr>
          <a:xfrm>
            <a:off x="750073" y="1586213"/>
            <a:ext cx="106418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task is to identify unseen slot tokens in an utterance and attach a label to those tokens.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Coach [14] uses the seen domain data to learn templates for the unseen slots based on whether the words are slot tokens or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LEONA [15] is an end-to-end model that effectively captures rich and context-aware linguistic features at different granularities and detect unseen slot tokens.</a:t>
            </a:r>
          </a:p>
        </p:txBody>
      </p:sp>
    </p:spTree>
    <p:extLst>
      <p:ext uri="{BB962C8B-B14F-4D97-AF65-F5344CB8AC3E}">
        <p14:creationId xmlns:p14="http://schemas.microsoft.com/office/powerpoint/2010/main" val="733321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918C875-2CBE-A24F-AA8A-DE16D36D7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870194"/>
            <a:ext cx="280946" cy="128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6FFA79-6D24-E049-BCE9-429F0B3C5BAA}"/>
              </a:ext>
            </a:extLst>
          </p:cNvPr>
          <p:cNvSpPr txBox="1"/>
          <p:nvPr/>
        </p:nvSpPr>
        <p:spPr>
          <a:xfrm>
            <a:off x="609600" y="367657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Related Works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10308-D2F6-B617-ECA5-52C02AE74AE0}"/>
              </a:ext>
            </a:extLst>
          </p:cNvPr>
          <p:cNvSpPr txBox="1"/>
          <p:nvPr/>
        </p:nvSpPr>
        <p:spPr>
          <a:xfrm>
            <a:off x="609600" y="1069268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</a:rPr>
              <a:t>C</a:t>
            </a:r>
            <a:r>
              <a:rPr lang="en-US" sz="2000" b="1" i="0" dirty="0">
                <a:solidFill>
                  <a:srgbClr val="003DA5"/>
                </a:solidFill>
                <a:effectLst/>
                <a:latin typeface="Arial" panose="020B0604020202020204" pitchFamily="34" charset="0"/>
              </a:rPr>
              <a:t>hatlog analysis in large-scale </a:t>
            </a:r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</a:rPr>
              <a:t>c</a:t>
            </a:r>
            <a:r>
              <a:rPr lang="en-US" sz="2000" b="1" i="0" dirty="0">
                <a:solidFill>
                  <a:srgbClr val="003DA5"/>
                </a:solidFill>
                <a:effectLst/>
                <a:latin typeface="Arial" panose="020B0604020202020204" pitchFamily="34" charset="0"/>
              </a:rPr>
              <a:t>onversational AI</a:t>
            </a:r>
            <a:endParaRPr lang="en-US" sz="2000" b="1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3008B2-187D-22C5-646C-58C6A41123D0}"/>
              </a:ext>
            </a:extLst>
          </p:cNvPr>
          <p:cNvSpPr txBox="1"/>
          <p:nvPr/>
        </p:nvSpPr>
        <p:spPr>
          <a:xfrm>
            <a:off x="698500" y="1612900"/>
            <a:ext cx="110017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Periodically analyzing the chat log to improve the effectiveness of a conversational AI system is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common practice.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 err="1">
                <a:effectLst/>
                <a:latin typeface="Arial" panose="020B0604020202020204" pitchFamily="34" charset="0"/>
              </a:rPr>
              <a:t>Ponnusamy</a:t>
            </a:r>
            <a:r>
              <a:rPr lang="en-US" b="0" i="1" dirty="0">
                <a:effectLst/>
                <a:latin typeface="Arial" panose="020B0604020202020204" pitchFamily="34" charset="0"/>
              </a:rPr>
              <a:t> et al. </a:t>
            </a:r>
            <a:r>
              <a:rPr lang="en-US" b="0" dirty="0">
                <a:effectLst/>
                <a:latin typeface="Arial" panose="020B0604020202020204" pitchFamily="34" charset="0"/>
              </a:rPr>
              <a:t>[14] </a:t>
            </a:r>
            <a:r>
              <a:rPr lang="en-US" b="0" i="0" dirty="0">
                <a:effectLst/>
                <a:latin typeface="Arial" panose="020B0604020202020204" pitchFamily="34" charset="0"/>
              </a:rPr>
              <a:t>analyze recent Alexa chat logs on a regular basis to discover unclear/error-prone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user queries and retrain the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019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918C875-2CBE-A24F-AA8A-DE16D36D7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870194"/>
            <a:ext cx="280946" cy="128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6FFA79-6D24-E049-BCE9-429F0B3C5BAA}"/>
              </a:ext>
            </a:extLst>
          </p:cNvPr>
          <p:cNvSpPr txBox="1"/>
          <p:nvPr/>
        </p:nvSpPr>
        <p:spPr>
          <a:xfrm>
            <a:off x="609600" y="367657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Related Works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10308-D2F6-B617-ECA5-52C02AE74AE0}"/>
              </a:ext>
            </a:extLst>
          </p:cNvPr>
          <p:cNvSpPr txBox="1"/>
          <p:nvPr/>
        </p:nvSpPr>
        <p:spPr>
          <a:xfrm>
            <a:off x="609600" y="1069268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User drop-out from chatbot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718331-1522-7872-2C61-14C3E0C9B176}"/>
              </a:ext>
            </a:extLst>
          </p:cNvPr>
          <p:cNvSpPr txBox="1"/>
          <p:nvPr/>
        </p:nvSpPr>
        <p:spPr>
          <a:xfrm>
            <a:off x="889000" y="1586213"/>
            <a:ext cx="96674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Ignored in most existing works on task-oriented dialog systems.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Liu et al.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[2]’s study of different types of “Non-Progress” events in a banking chatbot is one of the very few works in this domain.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goal is to learn when the user is dissatisfied with the chatbot, based on the Non-Progress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events.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work is descriptive, that is, no method was proposed to decide what new information to ingest to 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chatbot to improve its future performance.</a:t>
            </a:r>
            <a:b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664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BEED9E-6D42-6848-B093-DA24659404C5}"/>
              </a:ext>
            </a:extLst>
          </p:cNvPr>
          <p:cNvSpPr txBox="1"/>
          <p:nvPr/>
        </p:nvSpPr>
        <p:spPr>
          <a:xfrm>
            <a:off x="686724" y="1114778"/>
            <a:ext cx="10491989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Extend the database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8293-52B9-9AA4-9339-268B1A3CD23B}"/>
              </a:ext>
            </a:extLst>
          </p:cNvPr>
          <p:cNvSpPr txBox="1"/>
          <p:nvPr/>
        </p:nvSpPr>
        <p:spPr>
          <a:xfrm>
            <a:off x="609600" y="2564915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D036B-566C-BF69-EF70-E6E42305CF30}"/>
              </a:ext>
            </a:extLst>
          </p:cNvPr>
          <p:cNvSpPr txBox="1"/>
          <p:nvPr/>
        </p:nvSpPr>
        <p:spPr>
          <a:xfrm>
            <a:off x="609599" y="3023382"/>
            <a:ext cx="10491989" cy="11079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large number of out-of-schema questions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Too expensive for a domain expert to answer all of them.</a:t>
            </a:r>
          </a:p>
          <a:p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39D5A8-8CBD-880E-D50A-8AC9E49E4E3A}"/>
              </a:ext>
            </a:extLst>
          </p:cNvPr>
          <p:cNvSpPr txBox="1"/>
          <p:nvPr/>
        </p:nvSpPr>
        <p:spPr>
          <a:xfrm>
            <a:off x="609599" y="446358"/>
            <a:ext cx="470198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How to overcome user drop-outs</a:t>
            </a:r>
            <a:r>
              <a:rPr lang="en-US" sz="2000" b="1" i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?</a:t>
            </a:r>
            <a:endParaRPr lang="en-US" sz="2000" b="1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3B393D82-2A16-F806-CB5F-64342483B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870194"/>
            <a:ext cx="280946" cy="128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56879B-92B0-AE6D-5A39-572831EAF860}"/>
              </a:ext>
            </a:extLst>
          </p:cNvPr>
          <p:cNvSpPr txBox="1"/>
          <p:nvPr/>
        </p:nvSpPr>
        <p:spPr>
          <a:xfrm>
            <a:off x="609599" y="4620794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Our 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E0DEA0-FE2C-2134-E266-E083F59B347F}"/>
              </a:ext>
            </a:extLst>
          </p:cNvPr>
          <p:cNvSpPr txBox="1"/>
          <p:nvPr/>
        </p:nvSpPr>
        <p:spPr>
          <a:xfrm>
            <a:off x="609598" y="5189224"/>
            <a:ext cx="10491989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Pick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-most critical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out-of-schema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le 33">
            <a:extLst>
              <a:ext uri="{FF2B5EF4-FFF2-40B4-BE49-F238E27FC236}">
                <a16:creationId xmlns:a16="http://schemas.microsoft.com/office/drawing/2014/main" id="{0E664458-4592-FE6F-B1B2-B8CFA2F58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552304"/>
              </p:ext>
            </p:extLst>
          </p:nvPr>
        </p:nvGraphicFramePr>
        <p:xfrm>
          <a:off x="5676670" y="847881"/>
          <a:ext cx="5612302" cy="2024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888">
                  <a:extLst>
                    <a:ext uri="{9D8B030D-6E8A-4147-A177-3AD203B41FA5}">
                      <a16:colId xmlns:a16="http://schemas.microsoft.com/office/drawing/2014/main" val="31477539"/>
                    </a:ext>
                  </a:extLst>
                </a:gridCol>
                <a:gridCol w="686988">
                  <a:extLst>
                    <a:ext uri="{9D8B030D-6E8A-4147-A177-3AD203B41FA5}">
                      <a16:colId xmlns:a16="http://schemas.microsoft.com/office/drawing/2014/main" val="108537995"/>
                    </a:ext>
                  </a:extLst>
                </a:gridCol>
                <a:gridCol w="979938">
                  <a:extLst>
                    <a:ext uri="{9D8B030D-6E8A-4147-A177-3AD203B41FA5}">
                      <a16:colId xmlns:a16="http://schemas.microsoft.com/office/drawing/2014/main" val="2659358637"/>
                    </a:ext>
                  </a:extLst>
                </a:gridCol>
                <a:gridCol w="1063838">
                  <a:extLst>
                    <a:ext uri="{9D8B030D-6E8A-4147-A177-3AD203B41FA5}">
                      <a16:colId xmlns:a16="http://schemas.microsoft.com/office/drawing/2014/main" val="3707011329"/>
                    </a:ext>
                  </a:extLst>
                </a:gridCol>
                <a:gridCol w="891801">
                  <a:extLst>
                    <a:ext uri="{9D8B030D-6E8A-4147-A177-3AD203B41FA5}">
                      <a16:colId xmlns:a16="http://schemas.microsoft.com/office/drawing/2014/main" val="3384901200"/>
                    </a:ext>
                  </a:extLst>
                </a:gridCol>
                <a:gridCol w="706849">
                  <a:extLst>
                    <a:ext uri="{9D8B030D-6E8A-4147-A177-3AD203B41FA5}">
                      <a16:colId xmlns:a16="http://schemas.microsoft.com/office/drawing/2014/main" val="3993324783"/>
                    </a:ext>
                  </a:extLst>
                </a:gridCol>
              </a:tblGrid>
              <a:tr h="3294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area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food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pricerange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. . . 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vegan</a:t>
                      </a:r>
                    </a:p>
                  </a:txBody>
                  <a:tcPr>
                    <a:solidFill>
                      <a:srgbClr val="FFAA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730"/>
                  </a:ext>
                </a:extLst>
              </a:tr>
              <a:tr h="298956">
                <a:tc>
                  <a:txBody>
                    <a:bodyPr/>
                    <a:lstStyle/>
                    <a:p>
                      <a:r>
                        <a:rPr lang="en-US" sz="1400" dirty="0"/>
                        <a:t>Pizza Hut Cherry Hinton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Italian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rgbClr val="FFAA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313742"/>
                  </a:ext>
                </a:extLst>
              </a:tr>
              <a:tr h="329497">
                <a:tc>
                  <a:txBody>
                    <a:bodyPr/>
                    <a:lstStyle/>
                    <a:p>
                      <a:r>
                        <a:rPr lang="en-US" sz="1400" dirty="0"/>
                        <a:t>Frankie and </a:t>
                      </a:r>
                      <a:r>
                        <a:rPr lang="en-US" sz="1400" dirty="0" err="1"/>
                        <a:t>Bennys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Italian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expensive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AA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503852"/>
                  </a:ext>
                </a:extLst>
              </a:tr>
              <a:tr h="329497">
                <a:tc>
                  <a:txBody>
                    <a:bodyPr/>
                    <a:lstStyle/>
                    <a:p>
                      <a:r>
                        <a:rPr lang="en-US" sz="1400" dirty="0"/>
                        <a:t>Denny’s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American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rgbClr val="FFAA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060640"/>
                  </a:ext>
                </a:extLst>
              </a:tr>
              <a:tr h="32949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FFAA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04797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92A1929-A7ED-BE6C-CD2C-8D3223C72FD9}"/>
              </a:ext>
            </a:extLst>
          </p:cNvPr>
          <p:cNvSpPr txBox="1"/>
          <p:nvPr/>
        </p:nvSpPr>
        <p:spPr>
          <a:xfrm>
            <a:off x="7487739" y="3023303"/>
            <a:ext cx="199016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restaurant schema</a:t>
            </a:r>
          </a:p>
        </p:txBody>
      </p:sp>
    </p:spTree>
    <p:extLst>
      <p:ext uri="{BB962C8B-B14F-4D97-AF65-F5344CB8AC3E}">
        <p14:creationId xmlns:p14="http://schemas.microsoft.com/office/powerpoint/2010/main" val="314245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BEED9E-6D42-6848-B093-DA24659404C5}"/>
              </a:ext>
            </a:extLst>
          </p:cNvPr>
          <p:cNvSpPr txBox="1"/>
          <p:nvPr/>
        </p:nvSpPr>
        <p:spPr>
          <a:xfrm>
            <a:off x="609599" y="1490008"/>
            <a:ext cx="10515601" cy="19389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Formulate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Out-of-Schema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Questions Selection (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OQS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b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Propose two algorithms for solving the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OQS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problem: Frequency-based and Markov Chain-based</a:t>
            </a:r>
          </a:p>
          <a:p>
            <a:pPr marL="342900" indent="-342900">
              <a:buFont typeface="+mj-lt"/>
              <a:buAutoNum type="arabicPeriod"/>
            </a:pP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and publish two datasets for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OQS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problem.</a:t>
            </a:r>
          </a:p>
          <a:p>
            <a:pPr marL="342900" indent="-342900">
              <a:buFont typeface="+mj-lt"/>
              <a:buAutoNum type="arabicPeriod"/>
            </a:pP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Quantitative and a realistic simulation-based evaluation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D47DB1A-A061-57D8-3F0C-6B731D0FD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870194"/>
            <a:ext cx="280946" cy="128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D0E20B-4ABE-B792-5F07-73E2BA9881B4}"/>
              </a:ext>
            </a:extLst>
          </p:cNvPr>
          <p:cNvSpPr txBox="1"/>
          <p:nvPr/>
        </p:nvSpPr>
        <p:spPr>
          <a:xfrm>
            <a:off x="609599" y="377751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Contributions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15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B408A3-9D25-A44D-A267-54D793457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92A8F9-FF41-8F44-BF9E-797DE5FBF7A6}"/>
              </a:ext>
            </a:extLst>
          </p:cNvPr>
          <p:cNvSpPr txBox="1"/>
          <p:nvPr/>
        </p:nvSpPr>
        <p:spPr>
          <a:xfrm>
            <a:off x="1518697" y="2623635"/>
            <a:ext cx="9151951" cy="904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820"/>
              </a:lnSpc>
            </a:pPr>
            <a:r>
              <a:rPr lang="en-US" sz="5400" b="1" spc="-150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291297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081B0F-3BE9-3F9D-55EC-92B8071F4E70}"/>
              </a:ext>
            </a:extLst>
          </p:cNvPr>
          <p:cNvCxnSpPr>
            <a:cxnSpLocks/>
            <a:stCxn id="27" idx="3"/>
            <a:endCxn id="36" idx="1"/>
          </p:cNvCxnSpPr>
          <p:nvPr/>
        </p:nvCxnSpPr>
        <p:spPr>
          <a:xfrm>
            <a:off x="6761133" y="3429000"/>
            <a:ext cx="704569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Arrow 44">
            <a:extLst>
              <a:ext uri="{FF2B5EF4-FFF2-40B4-BE49-F238E27FC236}">
                <a16:creationId xmlns:a16="http://schemas.microsoft.com/office/drawing/2014/main" id="{1E6B6D1E-A6A9-39F1-2746-B40E5E1F9E52}"/>
              </a:ext>
            </a:extLst>
          </p:cNvPr>
          <p:cNvSpPr/>
          <p:nvPr/>
        </p:nvSpPr>
        <p:spPr>
          <a:xfrm>
            <a:off x="8560343" y="3313675"/>
            <a:ext cx="1279708" cy="948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BEED9E-6D42-6848-B093-DA24659404C5}"/>
              </a:ext>
            </a:extLst>
          </p:cNvPr>
          <p:cNvSpPr txBox="1"/>
          <p:nvPr/>
        </p:nvSpPr>
        <p:spPr>
          <a:xfrm>
            <a:off x="609599" y="1085970"/>
            <a:ext cx="10280100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a list of dropped-out conversations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an integer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find the 𝑘 out-of-schema questions that, if answered will maximally increase the expected number of successful conversations in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92F9121-2F50-7ED7-F87B-2104DBF26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870194"/>
            <a:ext cx="280946" cy="128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D56577-FCE9-04BD-0C99-503E8490C67E}"/>
              </a:ext>
            </a:extLst>
          </p:cNvPr>
          <p:cNvSpPr txBox="1"/>
          <p:nvPr/>
        </p:nvSpPr>
        <p:spPr>
          <a:xfrm>
            <a:off x="609599" y="377751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Out-of-Schema Questions Selection (OQS)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artoon of a person and a robot&#10;&#10;Description automatically generated with low confidence">
            <a:extLst>
              <a:ext uri="{FF2B5EF4-FFF2-40B4-BE49-F238E27FC236}">
                <a16:creationId xmlns:a16="http://schemas.microsoft.com/office/drawing/2014/main" id="{B5E2F55B-61D1-2E27-64F5-386B4B22EB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835" b="12535"/>
          <a:stretch/>
        </p:blipFill>
        <p:spPr>
          <a:xfrm>
            <a:off x="750273" y="3341103"/>
            <a:ext cx="1093611" cy="781997"/>
          </a:xfrm>
          <a:prstGeom prst="rect">
            <a:avLst/>
          </a:prstGeom>
        </p:spPr>
      </p:pic>
      <p:pic>
        <p:nvPicPr>
          <p:cNvPr id="12" name="Picture 11" descr="A cartoon of a person and a robot&#10;&#10;Description automatically generated with low confidence">
            <a:extLst>
              <a:ext uri="{FF2B5EF4-FFF2-40B4-BE49-F238E27FC236}">
                <a16:creationId xmlns:a16="http://schemas.microsoft.com/office/drawing/2014/main" id="{0A81E204-72F0-CB56-5877-11897304B6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835" b="12535"/>
          <a:stretch/>
        </p:blipFill>
        <p:spPr>
          <a:xfrm>
            <a:off x="1599612" y="5163137"/>
            <a:ext cx="1093611" cy="781997"/>
          </a:xfrm>
          <a:prstGeom prst="rect">
            <a:avLst/>
          </a:prstGeom>
        </p:spPr>
      </p:pic>
      <p:pic>
        <p:nvPicPr>
          <p:cNvPr id="14" name="Picture 13" descr="A cartoon of a person and a robot&#10;&#10;Description automatically generated with low confidence">
            <a:extLst>
              <a:ext uri="{FF2B5EF4-FFF2-40B4-BE49-F238E27FC236}">
                <a16:creationId xmlns:a16="http://schemas.microsoft.com/office/drawing/2014/main" id="{2DB2A57B-5E1B-02A2-73FC-6F2CE3DE84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835" b="12535"/>
          <a:stretch/>
        </p:blipFill>
        <p:spPr>
          <a:xfrm>
            <a:off x="1631475" y="2142575"/>
            <a:ext cx="1093611" cy="78199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96B529E-B36E-38EE-6057-082433BEAF87}"/>
              </a:ext>
            </a:extLst>
          </p:cNvPr>
          <p:cNvSpPr/>
          <p:nvPr/>
        </p:nvSpPr>
        <p:spPr>
          <a:xfrm>
            <a:off x="1866774" y="4332956"/>
            <a:ext cx="655379" cy="329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2562DD3-A32A-65C2-B178-9816638C2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370" y="5732715"/>
            <a:ext cx="329087" cy="32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99F5A8E-A303-25D1-235A-F9EE269B2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64" y="3908789"/>
            <a:ext cx="329087" cy="32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D80951F-D169-2D54-A844-AD145659B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083" y="2753904"/>
            <a:ext cx="329087" cy="32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203260D-D7CF-E296-187E-32CE54940C5F}"/>
              </a:ext>
            </a:extLst>
          </p:cNvPr>
          <p:cNvSpPr/>
          <p:nvPr/>
        </p:nvSpPr>
        <p:spPr>
          <a:xfrm>
            <a:off x="625842" y="1997127"/>
            <a:ext cx="2187904" cy="4114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cument 35">
            <a:extLst>
              <a:ext uri="{FF2B5EF4-FFF2-40B4-BE49-F238E27FC236}">
                <a16:creationId xmlns:a16="http://schemas.microsoft.com/office/drawing/2014/main" id="{D873E549-6AB3-9059-BF94-51BDDEA6EDCB}"/>
              </a:ext>
            </a:extLst>
          </p:cNvPr>
          <p:cNvSpPr/>
          <p:nvPr/>
        </p:nvSpPr>
        <p:spPr>
          <a:xfrm>
            <a:off x="7465702" y="2924571"/>
            <a:ext cx="1547768" cy="1025333"/>
          </a:xfrm>
          <a:prstGeom prst="flowChart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Top </a:t>
            </a:r>
            <a:r>
              <a:rPr lang="en-US" i="1" dirty="0">
                <a:solidFill>
                  <a:schemeClr val="tx1"/>
                </a:solidFill>
              </a:rPr>
              <a:t>k </a:t>
            </a:r>
            <a:br>
              <a:rPr lang="en-US" i="1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out-of-schema questions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A334D3-BA3D-677F-7779-ED25F625CE01}"/>
              </a:ext>
            </a:extLst>
          </p:cNvPr>
          <p:cNvSpPr txBox="1"/>
          <p:nvPr/>
        </p:nvSpPr>
        <p:spPr>
          <a:xfrm>
            <a:off x="8896604" y="2856915"/>
            <a:ext cx="1027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If </a:t>
            </a:r>
          </a:p>
          <a:p>
            <a:pPr algn="ctr"/>
            <a:r>
              <a:rPr lang="en-US" sz="1400" dirty="0"/>
              <a:t>answered</a:t>
            </a:r>
          </a:p>
        </p:txBody>
      </p:sp>
      <p:sp>
        <p:nvSpPr>
          <p:cNvPr id="49" name="Process 48">
            <a:extLst>
              <a:ext uri="{FF2B5EF4-FFF2-40B4-BE49-F238E27FC236}">
                <a16:creationId xmlns:a16="http://schemas.microsoft.com/office/drawing/2014/main" id="{3015DDEF-9214-BBAB-0493-5D7615C4E9E4}"/>
              </a:ext>
            </a:extLst>
          </p:cNvPr>
          <p:cNvSpPr/>
          <p:nvPr/>
        </p:nvSpPr>
        <p:spPr>
          <a:xfrm>
            <a:off x="9840051" y="3018627"/>
            <a:ext cx="1726107" cy="644951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successful conversations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028BF265-AB5C-8CC3-17CF-A96562ED12C0}"/>
              </a:ext>
            </a:extLst>
          </p:cNvPr>
          <p:cNvSpPr/>
          <p:nvPr/>
        </p:nvSpPr>
        <p:spPr>
          <a:xfrm>
            <a:off x="11566158" y="2587957"/>
            <a:ext cx="341428" cy="1075621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800000"/>
              </a:highligh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A0E364-69E4-8107-32AA-12D9FCCE3656}"/>
              </a:ext>
            </a:extLst>
          </p:cNvPr>
          <p:cNvSpPr/>
          <p:nvPr/>
        </p:nvSpPr>
        <p:spPr>
          <a:xfrm>
            <a:off x="3666310" y="2818569"/>
            <a:ext cx="3094823" cy="12208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OQS Algorithm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FF2B5F-31B6-4477-0EC6-576E9E9AB144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813642" y="3429000"/>
            <a:ext cx="852668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B949DEB-9AD0-8A67-4EEB-725EDE18F7F0}"/>
              </a:ext>
            </a:extLst>
          </p:cNvPr>
          <p:cNvSpPr txBox="1"/>
          <p:nvPr/>
        </p:nvSpPr>
        <p:spPr>
          <a:xfrm>
            <a:off x="9103319" y="4111616"/>
            <a:ext cx="3088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conversation is considered successful when SUCCESS state is reached.</a:t>
            </a:r>
          </a:p>
        </p:txBody>
      </p:sp>
    </p:spTree>
    <p:extLst>
      <p:ext uri="{BB962C8B-B14F-4D97-AF65-F5344CB8AC3E}">
        <p14:creationId xmlns:p14="http://schemas.microsoft.com/office/powerpoint/2010/main" val="371841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15" grpId="0" animBg="1"/>
      <p:bldP spid="21" grpId="0" animBg="1"/>
      <p:bldP spid="36" grpId="0" animBg="1"/>
      <p:bldP spid="46" grpId="0"/>
      <p:bldP spid="49" grpId="0" animBg="1"/>
      <p:bldP spid="2" grpId="0" animBg="1"/>
      <p:bldP spid="27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ight Arrow 44">
            <a:extLst>
              <a:ext uri="{FF2B5EF4-FFF2-40B4-BE49-F238E27FC236}">
                <a16:creationId xmlns:a16="http://schemas.microsoft.com/office/drawing/2014/main" id="{1E6B6D1E-A6A9-39F1-2746-B40E5E1F9E52}"/>
              </a:ext>
            </a:extLst>
          </p:cNvPr>
          <p:cNvSpPr/>
          <p:nvPr/>
        </p:nvSpPr>
        <p:spPr>
          <a:xfrm>
            <a:off x="8560343" y="3313675"/>
            <a:ext cx="1279708" cy="948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BEED9E-6D42-6848-B093-DA24659404C5}"/>
              </a:ext>
            </a:extLst>
          </p:cNvPr>
          <p:cNvSpPr txBox="1"/>
          <p:nvPr/>
        </p:nvSpPr>
        <p:spPr>
          <a:xfrm>
            <a:off x="609599" y="1085970"/>
            <a:ext cx="10280100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a list of dropped-out conversations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an integer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find the 𝑘 out-of-schema questions that, if answered will maximally increase the expected number of successful conversations in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92F9121-2F50-7ED7-F87B-2104DBF26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870194"/>
            <a:ext cx="280946" cy="128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D56577-FCE9-04BD-0C99-503E8490C67E}"/>
              </a:ext>
            </a:extLst>
          </p:cNvPr>
          <p:cNvSpPr txBox="1"/>
          <p:nvPr/>
        </p:nvSpPr>
        <p:spPr>
          <a:xfrm>
            <a:off x="609599" y="377751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Out-of-Schema Questions Selection (OQS)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A334D3-BA3D-677F-7779-ED25F625CE01}"/>
              </a:ext>
            </a:extLst>
          </p:cNvPr>
          <p:cNvSpPr txBox="1"/>
          <p:nvPr/>
        </p:nvSpPr>
        <p:spPr>
          <a:xfrm>
            <a:off x="8896604" y="2856915"/>
            <a:ext cx="1027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If </a:t>
            </a:r>
          </a:p>
          <a:p>
            <a:pPr algn="ctr"/>
            <a:r>
              <a:rPr lang="en-US" sz="1400" dirty="0"/>
              <a:t>answered</a:t>
            </a:r>
          </a:p>
        </p:txBody>
      </p:sp>
      <p:sp>
        <p:nvSpPr>
          <p:cNvPr id="49" name="Process 48">
            <a:extLst>
              <a:ext uri="{FF2B5EF4-FFF2-40B4-BE49-F238E27FC236}">
                <a16:creationId xmlns:a16="http://schemas.microsoft.com/office/drawing/2014/main" id="{3015DDEF-9214-BBAB-0493-5D7615C4E9E4}"/>
              </a:ext>
            </a:extLst>
          </p:cNvPr>
          <p:cNvSpPr/>
          <p:nvPr/>
        </p:nvSpPr>
        <p:spPr>
          <a:xfrm>
            <a:off x="9840051" y="3018627"/>
            <a:ext cx="1726107" cy="644951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successful conversations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028BF265-AB5C-8CC3-17CF-A96562ED12C0}"/>
              </a:ext>
            </a:extLst>
          </p:cNvPr>
          <p:cNvSpPr/>
          <p:nvPr/>
        </p:nvSpPr>
        <p:spPr>
          <a:xfrm>
            <a:off x="11566158" y="2587957"/>
            <a:ext cx="341428" cy="1075621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800000"/>
              </a:highlight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9A44ED-343E-BF31-6671-E6F2FF3BF338}"/>
              </a:ext>
            </a:extLst>
          </p:cNvPr>
          <p:cNvGrpSpPr/>
          <p:nvPr/>
        </p:nvGrpSpPr>
        <p:grpSpPr>
          <a:xfrm>
            <a:off x="731449" y="2506086"/>
            <a:ext cx="5927083" cy="3410619"/>
            <a:chOff x="731449" y="2506086"/>
            <a:chExt cx="5927083" cy="3410619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9081B0F-3BE9-3F9D-55EC-92B8071F4E70}"/>
                </a:ext>
              </a:extLst>
            </p:cNvPr>
            <p:cNvCxnSpPr>
              <a:cxnSpLocks/>
            </p:cNvCxnSpPr>
            <p:nvPr/>
          </p:nvCxnSpPr>
          <p:spPr>
            <a:xfrm>
              <a:off x="4835473" y="3996367"/>
              <a:ext cx="543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Document 35">
              <a:extLst>
                <a:ext uri="{FF2B5EF4-FFF2-40B4-BE49-F238E27FC236}">
                  <a16:creationId xmlns:a16="http://schemas.microsoft.com/office/drawing/2014/main" id="{D873E549-6AB3-9059-BF94-51BDDEA6EDCB}"/>
                </a:ext>
              </a:extLst>
            </p:cNvPr>
            <p:cNvSpPr/>
            <p:nvPr/>
          </p:nvSpPr>
          <p:spPr>
            <a:xfrm>
              <a:off x="5390569" y="3582562"/>
              <a:ext cx="1267963" cy="801177"/>
            </a:xfrm>
            <a:prstGeom prst="flowChartDocumen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Top </a:t>
              </a:r>
              <a:r>
                <a:rPr lang="en-US" sz="1400" i="1" dirty="0">
                  <a:solidFill>
                    <a:schemeClr val="tx1"/>
                  </a:solidFill>
                </a:rPr>
                <a:t>k </a:t>
              </a:r>
              <a:br>
                <a:rPr lang="en-US" sz="1400" i="1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out-of-schema questions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3FF2B5F-31B6-4477-0EC6-576E9E9AB144}"/>
                </a:ext>
              </a:extLst>
            </p:cNvPr>
            <p:cNvCxnSpPr>
              <a:cxnSpLocks/>
            </p:cNvCxnSpPr>
            <p:nvPr/>
          </p:nvCxnSpPr>
          <p:spPr>
            <a:xfrm>
              <a:off x="2124635" y="3996367"/>
              <a:ext cx="6839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33AD544-D26A-680A-9F35-3EF79B90CDC5}"/>
                </a:ext>
              </a:extLst>
            </p:cNvPr>
            <p:cNvSpPr/>
            <p:nvPr/>
          </p:nvSpPr>
          <p:spPr>
            <a:xfrm>
              <a:off x="2803228" y="2506086"/>
              <a:ext cx="2051116" cy="341061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E530490-A0A7-5F22-6E23-9F6C43BE6215}"/>
                </a:ext>
              </a:extLst>
            </p:cNvPr>
            <p:cNvSpPr/>
            <p:nvPr/>
          </p:nvSpPr>
          <p:spPr>
            <a:xfrm>
              <a:off x="2965343" y="2951233"/>
              <a:ext cx="1768022" cy="7365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Detect Out-of-Schema Questions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ounded Rectangle 36">
                  <a:extLst>
                    <a:ext uri="{FF2B5EF4-FFF2-40B4-BE49-F238E27FC236}">
                      <a16:creationId xmlns:a16="http://schemas.microsoft.com/office/drawing/2014/main" id="{85B33D15-9C1D-94D9-EB42-97AF096731A1}"/>
                    </a:ext>
                  </a:extLst>
                </p:cNvPr>
                <p:cNvSpPr/>
                <p:nvPr/>
              </p:nvSpPr>
              <p:spPr>
                <a:xfrm>
                  <a:off x="2954491" y="4961588"/>
                  <a:ext cx="1768022" cy="74081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Benefit Calculation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𝑏𝑒𝑛𝑒𝑓𝑖𝑡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Rounded Rectangle 36">
                  <a:extLst>
                    <a:ext uri="{FF2B5EF4-FFF2-40B4-BE49-F238E27FC236}">
                      <a16:creationId xmlns:a16="http://schemas.microsoft.com/office/drawing/2014/main" id="{85B33D15-9C1D-94D9-EB42-97AF096731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4491" y="4961588"/>
                  <a:ext cx="1768022" cy="740813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D64B7E52-CF0B-D9D8-79CC-F5BECF234F65}"/>
                </a:ext>
              </a:extLst>
            </p:cNvPr>
            <p:cNvSpPr/>
            <p:nvPr/>
          </p:nvSpPr>
          <p:spPr>
            <a:xfrm>
              <a:off x="2954491" y="3956410"/>
              <a:ext cx="1768022" cy="73658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Model Conversation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32E6810-5F1F-3619-2EA4-E8C015B68B13}"/>
                </a:ext>
              </a:extLst>
            </p:cNvPr>
            <p:cNvSpPr txBox="1"/>
            <p:nvPr/>
          </p:nvSpPr>
          <p:spPr>
            <a:xfrm>
              <a:off x="3083657" y="2574771"/>
              <a:ext cx="15313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OQS Algorithm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C6261F8-4119-9F05-EE44-D003D10F7B65}"/>
                </a:ext>
              </a:extLst>
            </p:cNvPr>
            <p:cNvSpPr txBox="1"/>
            <p:nvPr/>
          </p:nvSpPr>
          <p:spPr>
            <a:xfrm>
              <a:off x="731449" y="5534949"/>
              <a:ext cx="138091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Chatlog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38B113D-B656-2C06-42BC-CFC6D1A5A22B}"/>
                </a:ext>
              </a:extLst>
            </p:cNvPr>
            <p:cNvCxnSpPr>
              <a:cxnSpLocks/>
              <a:stCxn id="35" idx="2"/>
              <a:endCxn id="38" idx="0"/>
            </p:cNvCxnSpPr>
            <p:nvPr/>
          </p:nvCxnSpPr>
          <p:spPr>
            <a:xfrm flipH="1">
              <a:off x="3838502" y="3687819"/>
              <a:ext cx="10852" cy="2685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76F1A8F-A855-126C-C331-3C65720FA942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3838502" y="4692996"/>
              <a:ext cx="0" cy="26859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4566271-99B1-8B57-9CC6-06251A7F506D}"/>
                </a:ext>
              </a:extLst>
            </p:cNvPr>
            <p:cNvGrpSpPr/>
            <p:nvPr/>
          </p:nvGrpSpPr>
          <p:grpSpPr>
            <a:xfrm>
              <a:off x="795789" y="2621233"/>
              <a:ext cx="1314361" cy="2921356"/>
              <a:chOff x="625842" y="1997127"/>
              <a:chExt cx="2187904" cy="4114895"/>
            </a:xfrm>
          </p:grpSpPr>
          <p:pic>
            <p:nvPicPr>
              <p:cNvPr id="6" name="Picture 5" descr="A cartoon of a person and a robot&#10;&#10;Description automatically generated with low confidence">
                <a:extLst>
                  <a:ext uri="{FF2B5EF4-FFF2-40B4-BE49-F238E27FC236}">
                    <a16:creationId xmlns:a16="http://schemas.microsoft.com/office/drawing/2014/main" id="{9A107742-E1AD-26B6-EEDF-A603E62AF0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4835" b="12535"/>
              <a:stretch/>
            </p:blipFill>
            <p:spPr>
              <a:xfrm>
                <a:off x="750273" y="3341103"/>
                <a:ext cx="1093611" cy="781997"/>
              </a:xfrm>
              <a:prstGeom prst="rect">
                <a:avLst/>
              </a:prstGeom>
            </p:spPr>
          </p:pic>
          <p:pic>
            <p:nvPicPr>
              <p:cNvPr id="7" name="Picture 6" descr="A cartoon of a person and a robot&#10;&#10;Description automatically generated with low confidence">
                <a:extLst>
                  <a:ext uri="{FF2B5EF4-FFF2-40B4-BE49-F238E27FC236}">
                    <a16:creationId xmlns:a16="http://schemas.microsoft.com/office/drawing/2014/main" id="{1094D430-39DF-9248-C220-D04C138F63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4835" b="12535"/>
              <a:stretch/>
            </p:blipFill>
            <p:spPr>
              <a:xfrm>
                <a:off x="1599612" y="5163137"/>
                <a:ext cx="1093611" cy="781997"/>
              </a:xfrm>
              <a:prstGeom prst="rect">
                <a:avLst/>
              </a:prstGeom>
            </p:spPr>
          </p:pic>
          <p:pic>
            <p:nvPicPr>
              <p:cNvPr id="8" name="Picture 7" descr="A cartoon of a person and a robot&#10;&#10;Description automatically generated with low confidence">
                <a:extLst>
                  <a:ext uri="{FF2B5EF4-FFF2-40B4-BE49-F238E27FC236}">
                    <a16:creationId xmlns:a16="http://schemas.microsoft.com/office/drawing/2014/main" id="{468EA3CC-AFC4-B5CB-FB6D-6EB12AD785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4835" b="12535"/>
              <a:stretch/>
            </p:blipFill>
            <p:spPr>
              <a:xfrm>
                <a:off x="1631475" y="2142575"/>
                <a:ext cx="1093611" cy="781997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978A544-5453-ADC7-2C3E-3F04BB6514BA}"/>
                  </a:ext>
                </a:extLst>
              </p:cNvPr>
              <p:cNvSpPr/>
              <p:nvPr/>
            </p:nvSpPr>
            <p:spPr>
              <a:xfrm>
                <a:off x="1866774" y="4332956"/>
                <a:ext cx="655379" cy="3290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pic>
            <p:nvPicPr>
              <p:cNvPr id="11" name="Picture 2">
                <a:extLst>
                  <a:ext uri="{FF2B5EF4-FFF2-40B4-BE49-F238E27FC236}">
                    <a16:creationId xmlns:a16="http://schemas.microsoft.com/office/drawing/2014/main" id="{7BB61308-E4E8-64E3-95A4-919382EA29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3370" y="5732715"/>
                <a:ext cx="329087" cy="329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id="{9AEB2E02-9A39-1503-7EC1-1D8F447B71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564" y="3908789"/>
                <a:ext cx="329087" cy="329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>
                <a:extLst>
                  <a:ext uri="{FF2B5EF4-FFF2-40B4-BE49-F238E27FC236}">
                    <a16:creationId xmlns:a16="http://schemas.microsoft.com/office/drawing/2014/main" id="{04B3D1AA-E244-EA7F-A08E-75A99427A2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68083" y="2753904"/>
                <a:ext cx="329087" cy="329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599B6FE-08DF-8E57-FF74-03DAEB987FC2}"/>
                  </a:ext>
                </a:extLst>
              </p:cNvPr>
              <p:cNvSpPr/>
              <p:nvPr/>
            </p:nvSpPr>
            <p:spPr>
              <a:xfrm>
                <a:off x="625842" y="1997127"/>
                <a:ext cx="2187904" cy="41148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0457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EEF9D1-2DAD-411C-1648-4A98E1120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12" y="1223700"/>
            <a:ext cx="7772400" cy="3480412"/>
          </a:xfrm>
          <a:prstGeom prst="rect">
            <a:avLst/>
          </a:prstGeom>
        </p:spPr>
      </p:pic>
      <p:pic>
        <p:nvPicPr>
          <p:cNvPr id="7" name="Picture 6" descr="A picture containing text, font, handwriting, calligraphy&#10;&#10;Description automatically generated">
            <a:extLst>
              <a:ext uri="{FF2B5EF4-FFF2-40B4-BE49-F238E27FC236}">
                <a16:creationId xmlns:a16="http://schemas.microsoft.com/office/drawing/2014/main" id="{58E07AA9-1DAE-910E-6DEC-0A921C25C9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27" t="11005" r="3292" b="5988"/>
          <a:stretch/>
        </p:blipFill>
        <p:spPr>
          <a:xfrm>
            <a:off x="3711387" y="4009006"/>
            <a:ext cx="3012141" cy="6813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6932E7-E7FD-085C-5AA2-43D97C78B638}"/>
              </a:ext>
            </a:extLst>
          </p:cNvPr>
          <p:cNvSpPr txBox="1"/>
          <p:nvPr/>
        </p:nvSpPr>
        <p:spPr>
          <a:xfrm>
            <a:off x="3874149" y="4742093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5F434F-2B93-1350-DB60-02FD869848E1}"/>
              </a:ext>
            </a:extLst>
          </p:cNvPr>
          <p:cNvSpPr txBox="1"/>
          <p:nvPr/>
        </p:nvSpPr>
        <p:spPr>
          <a:xfrm>
            <a:off x="8331299" y="4704112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411988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BEED9E-6D42-6848-B093-DA24659404C5}"/>
              </a:ext>
            </a:extLst>
          </p:cNvPr>
          <p:cNvSpPr txBox="1"/>
          <p:nvPr/>
        </p:nvSpPr>
        <p:spPr>
          <a:xfrm>
            <a:off x="609600" y="1326849"/>
            <a:ext cx="10972800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Fira Sans" panose="020B05030500000200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Fira Sans" panose="020B05030500000200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Fira Sans" panose="020B05030500000200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Conclusion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A29F36E-9FD5-85D3-9490-2D573AA60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870194"/>
            <a:ext cx="280946" cy="128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7089DE-5BE3-CACB-1F82-B220E8A3CD3E}"/>
              </a:ext>
            </a:extLst>
          </p:cNvPr>
          <p:cNvSpPr txBox="1"/>
          <p:nvPr/>
        </p:nvSpPr>
        <p:spPr>
          <a:xfrm>
            <a:off x="609600" y="367657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Outline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61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8475FCC-C5F7-AC8B-BA85-5B48E0FFD8B7}"/>
              </a:ext>
            </a:extLst>
          </p:cNvPr>
          <p:cNvGrpSpPr/>
          <p:nvPr/>
        </p:nvGrpSpPr>
        <p:grpSpPr>
          <a:xfrm>
            <a:off x="1698440" y="154269"/>
            <a:ext cx="6141196" cy="5701093"/>
            <a:chOff x="1698440" y="154269"/>
            <a:chExt cx="6141196" cy="570109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F78CA0B-CE53-7FE6-22DF-E4581FED6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8440" y="154269"/>
              <a:ext cx="6141196" cy="4977600"/>
            </a:xfrm>
            <a:prstGeom prst="rect">
              <a:avLst/>
            </a:prstGeom>
          </p:spPr>
        </p:pic>
        <p:pic>
          <p:nvPicPr>
            <p:cNvPr id="4" name="Picture 3" descr="A picture containing text, font, handwriting, calligraphy&#10;&#10;Description automatically generated">
              <a:extLst>
                <a:ext uri="{FF2B5EF4-FFF2-40B4-BE49-F238E27FC236}">
                  <a16:creationId xmlns:a16="http://schemas.microsoft.com/office/drawing/2014/main" id="{0E79207A-21D5-4933-9605-217A13C04C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27" t="11005" r="3292" b="5988"/>
            <a:stretch/>
          </p:blipFill>
          <p:spPr>
            <a:xfrm>
              <a:off x="4706468" y="5173992"/>
              <a:ext cx="3012141" cy="6813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822791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081B0F-3BE9-3F9D-55EC-92B8071F4E7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761133" y="3437238"/>
            <a:ext cx="7045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Arrow 44">
            <a:extLst>
              <a:ext uri="{FF2B5EF4-FFF2-40B4-BE49-F238E27FC236}">
                <a16:creationId xmlns:a16="http://schemas.microsoft.com/office/drawing/2014/main" id="{1E6B6D1E-A6A9-39F1-2746-B40E5E1F9E52}"/>
              </a:ext>
            </a:extLst>
          </p:cNvPr>
          <p:cNvSpPr/>
          <p:nvPr/>
        </p:nvSpPr>
        <p:spPr>
          <a:xfrm>
            <a:off x="8560343" y="3313675"/>
            <a:ext cx="1279708" cy="948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BEED9E-6D42-6848-B093-DA24659404C5}"/>
              </a:ext>
            </a:extLst>
          </p:cNvPr>
          <p:cNvSpPr txBox="1"/>
          <p:nvPr/>
        </p:nvSpPr>
        <p:spPr>
          <a:xfrm>
            <a:off x="609599" y="1085970"/>
            <a:ext cx="10280100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a list of dropped-out conversations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an integer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find the 𝑘 out-of-schema questions that, if answered will maximally increase the expected number of successful conversations in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92F9121-2F50-7ED7-F87B-2104DBF26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870194"/>
            <a:ext cx="280946" cy="128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D56577-FCE9-04BD-0C99-503E8490C67E}"/>
              </a:ext>
            </a:extLst>
          </p:cNvPr>
          <p:cNvSpPr txBox="1"/>
          <p:nvPr/>
        </p:nvSpPr>
        <p:spPr>
          <a:xfrm>
            <a:off x="609599" y="377751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Out-of-Schema Questions Selection (OQS)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192ED1-41FA-B880-AE28-296ABB8F1D00}"/>
              </a:ext>
            </a:extLst>
          </p:cNvPr>
          <p:cNvSpPr txBox="1"/>
          <p:nvPr/>
        </p:nvSpPr>
        <p:spPr>
          <a:xfrm>
            <a:off x="3048550" y="3006128"/>
            <a:ext cx="2888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k</a:t>
            </a:r>
          </a:p>
        </p:txBody>
      </p:sp>
      <p:sp>
        <p:nvSpPr>
          <p:cNvPr id="36" name="Document 35">
            <a:extLst>
              <a:ext uri="{FF2B5EF4-FFF2-40B4-BE49-F238E27FC236}">
                <a16:creationId xmlns:a16="http://schemas.microsoft.com/office/drawing/2014/main" id="{D873E549-6AB3-9059-BF94-51BDDEA6EDCB}"/>
              </a:ext>
            </a:extLst>
          </p:cNvPr>
          <p:cNvSpPr/>
          <p:nvPr/>
        </p:nvSpPr>
        <p:spPr>
          <a:xfrm>
            <a:off x="7465702" y="2924571"/>
            <a:ext cx="1547768" cy="1025333"/>
          </a:xfrm>
          <a:prstGeom prst="flowChart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Top </a:t>
            </a:r>
            <a:r>
              <a:rPr lang="en-US" i="1" dirty="0">
                <a:solidFill>
                  <a:schemeClr val="tx1"/>
                </a:solidFill>
              </a:rPr>
              <a:t>k </a:t>
            </a:r>
            <a:br>
              <a:rPr lang="en-US" i="1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out-of-schema questions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A334D3-BA3D-677F-7779-ED25F625CE01}"/>
              </a:ext>
            </a:extLst>
          </p:cNvPr>
          <p:cNvSpPr txBox="1"/>
          <p:nvPr/>
        </p:nvSpPr>
        <p:spPr>
          <a:xfrm>
            <a:off x="8896604" y="2856915"/>
            <a:ext cx="1027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If </a:t>
            </a:r>
          </a:p>
          <a:p>
            <a:pPr algn="ctr"/>
            <a:r>
              <a:rPr lang="en-US" sz="1400" dirty="0"/>
              <a:t>answered</a:t>
            </a:r>
          </a:p>
        </p:txBody>
      </p:sp>
      <p:sp>
        <p:nvSpPr>
          <p:cNvPr id="49" name="Process 48">
            <a:extLst>
              <a:ext uri="{FF2B5EF4-FFF2-40B4-BE49-F238E27FC236}">
                <a16:creationId xmlns:a16="http://schemas.microsoft.com/office/drawing/2014/main" id="{3015DDEF-9214-BBAB-0493-5D7615C4E9E4}"/>
              </a:ext>
            </a:extLst>
          </p:cNvPr>
          <p:cNvSpPr/>
          <p:nvPr/>
        </p:nvSpPr>
        <p:spPr>
          <a:xfrm>
            <a:off x="9840051" y="3018627"/>
            <a:ext cx="1726107" cy="644951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successful conversations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028BF265-AB5C-8CC3-17CF-A96562ED12C0}"/>
              </a:ext>
            </a:extLst>
          </p:cNvPr>
          <p:cNvSpPr/>
          <p:nvPr/>
        </p:nvSpPr>
        <p:spPr>
          <a:xfrm>
            <a:off x="11566158" y="2587957"/>
            <a:ext cx="341428" cy="1075621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800000"/>
              </a:highligh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A0E364-69E4-8107-32AA-12D9FCCE3656}"/>
              </a:ext>
            </a:extLst>
          </p:cNvPr>
          <p:cNvSpPr/>
          <p:nvPr/>
        </p:nvSpPr>
        <p:spPr>
          <a:xfrm>
            <a:off x="3666310" y="1997121"/>
            <a:ext cx="3094823" cy="41148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FF2B5F-31B6-4477-0EC6-576E9E9AB144}"/>
              </a:ext>
            </a:extLst>
          </p:cNvPr>
          <p:cNvCxnSpPr>
            <a:cxnSpLocks/>
          </p:cNvCxnSpPr>
          <p:nvPr/>
        </p:nvCxnSpPr>
        <p:spPr>
          <a:xfrm>
            <a:off x="2813642" y="3437238"/>
            <a:ext cx="852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9172940-08F2-D447-CD1A-1D01A6155926}"/>
              </a:ext>
            </a:extLst>
          </p:cNvPr>
          <p:cNvSpPr/>
          <p:nvPr/>
        </p:nvSpPr>
        <p:spPr>
          <a:xfrm>
            <a:off x="3961702" y="2533573"/>
            <a:ext cx="2470533" cy="9897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Detect Out-of-Schema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13C7A1BC-FACA-E6C1-B816-46873DB95E96}"/>
                  </a:ext>
                </a:extLst>
              </p:cNvPr>
              <p:cNvSpPr/>
              <p:nvPr/>
            </p:nvSpPr>
            <p:spPr>
              <a:xfrm>
                <a:off x="3978454" y="4952694"/>
                <a:ext cx="2470533" cy="98973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Benefit Calculation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𝑏𝑒𝑛𝑒𝑓𝑖𝑡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13C7A1BC-FACA-E6C1-B816-46873DB95E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454" y="4952694"/>
                <a:ext cx="2470533" cy="98973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F4CE3B1-EC4A-9E9C-81E4-09DA6F5FE528}"/>
              </a:ext>
            </a:extLst>
          </p:cNvPr>
          <p:cNvSpPr/>
          <p:nvPr/>
        </p:nvSpPr>
        <p:spPr>
          <a:xfrm>
            <a:off x="3961700" y="3732101"/>
            <a:ext cx="2470533" cy="9897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Conversation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857BFE-4335-2FFE-4A11-6B5F6642C324}"/>
              </a:ext>
            </a:extLst>
          </p:cNvPr>
          <p:cNvSpPr txBox="1"/>
          <p:nvPr/>
        </p:nvSpPr>
        <p:spPr>
          <a:xfrm>
            <a:off x="4220944" y="2014254"/>
            <a:ext cx="195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OQS Algorithm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BA07D2-8A59-7268-34F3-122E4A8DA868}"/>
              </a:ext>
            </a:extLst>
          </p:cNvPr>
          <p:cNvSpPr txBox="1"/>
          <p:nvPr/>
        </p:nvSpPr>
        <p:spPr>
          <a:xfrm>
            <a:off x="7386102" y="4640961"/>
            <a:ext cx="4414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use existing zero-shot slot-detection algorithms for this stage (Coach [14], LEONA [15]).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D2E3504-DF1A-86BC-44AC-35E22F77A836}"/>
              </a:ext>
            </a:extLst>
          </p:cNvPr>
          <p:cNvCxnSpPr/>
          <p:nvPr/>
        </p:nvCxnSpPr>
        <p:spPr>
          <a:xfrm>
            <a:off x="5196969" y="3523304"/>
            <a:ext cx="7043" cy="208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14D931E-EC91-5127-6EA0-5293138801EF}"/>
              </a:ext>
            </a:extLst>
          </p:cNvPr>
          <p:cNvCxnSpPr/>
          <p:nvPr/>
        </p:nvCxnSpPr>
        <p:spPr>
          <a:xfrm>
            <a:off x="5189923" y="4723133"/>
            <a:ext cx="7043" cy="208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cartoon of a person and a robot&#10;&#10;Description automatically generated with low confidence">
            <a:extLst>
              <a:ext uri="{FF2B5EF4-FFF2-40B4-BE49-F238E27FC236}">
                <a16:creationId xmlns:a16="http://schemas.microsoft.com/office/drawing/2014/main" id="{316E62F4-AE80-26DA-46A2-BA811EFE0A3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835" b="12535"/>
          <a:stretch/>
        </p:blipFill>
        <p:spPr>
          <a:xfrm>
            <a:off x="750273" y="3341103"/>
            <a:ext cx="1093611" cy="781997"/>
          </a:xfrm>
          <a:prstGeom prst="rect">
            <a:avLst/>
          </a:prstGeom>
        </p:spPr>
      </p:pic>
      <p:pic>
        <p:nvPicPr>
          <p:cNvPr id="44" name="Picture 43" descr="A cartoon of a person and a robot&#10;&#10;Description automatically generated with low confidence">
            <a:extLst>
              <a:ext uri="{FF2B5EF4-FFF2-40B4-BE49-F238E27FC236}">
                <a16:creationId xmlns:a16="http://schemas.microsoft.com/office/drawing/2014/main" id="{81DF06AC-2725-F794-8FE5-28A886133E5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835" b="12535"/>
          <a:stretch/>
        </p:blipFill>
        <p:spPr>
          <a:xfrm>
            <a:off x="1599612" y="5163137"/>
            <a:ext cx="1093611" cy="781997"/>
          </a:xfrm>
          <a:prstGeom prst="rect">
            <a:avLst/>
          </a:prstGeom>
        </p:spPr>
      </p:pic>
      <p:pic>
        <p:nvPicPr>
          <p:cNvPr id="47" name="Picture 46" descr="A cartoon of a person and a robot&#10;&#10;Description automatically generated with low confidence">
            <a:extLst>
              <a:ext uri="{FF2B5EF4-FFF2-40B4-BE49-F238E27FC236}">
                <a16:creationId xmlns:a16="http://schemas.microsoft.com/office/drawing/2014/main" id="{30CF4659-4160-601B-B521-00C2854FBDC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835" b="12535"/>
          <a:stretch/>
        </p:blipFill>
        <p:spPr>
          <a:xfrm>
            <a:off x="1631475" y="2142575"/>
            <a:ext cx="1093611" cy="78199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421A3C6-688B-64F0-E654-51B63236FF32}"/>
              </a:ext>
            </a:extLst>
          </p:cNvPr>
          <p:cNvSpPr/>
          <p:nvPr/>
        </p:nvSpPr>
        <p:spPr>
          <a:xfrm>
            <a:off x="1866774" y="4332956"/>
            <a:ext cx="655379" cy="329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686CF0BA-44BA-DDF7-B89B-FAF419775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370" y="5732715"/>
            <a:ext cx="329087" cy="32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73D29EE8-4EEB-A8F6-ED39-AE615F234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64" y="3908789"/>
            <a:ext cx="329087" cy="32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FD4145F6-8A57-990F-EBBB-079AD06C5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083" y="2753904"/>
            <a:ext cx="329087" cy="32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F7DD3310-4529-1A8A-FAD4-02F66207BD01}"/>
              </a:ext>
            </a:extLst>
          </p:cNvPr>
          <p:cNvSpPr/>
          <p:nvPr/>
        </p:nvSpPr>
        <p:spPr>
          <a:xfrm>
            <a:off x="625842" y="1997127"/>
            <a:ext cx="2187904" cy="4114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C45F97-1C0C-CAC7-C250-D6AE815E0645}"/>
              </a:ext>
            </a:extLst>
          </p:cNvPr>
          <p:cNvSpPr txBox="1"/>
          <p:nvPr/>
        </p:nvSpPr>
        <p:spPr>
          <a:xfrm>
            <a:off x="698261" y="5692470"/>
            <a:ext cx="3028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E2A8DEE-D9E4-E09C-C915-B33633AD6653}"/>
              </a:ext>
            </a:extLst>
          </p:cNvPr>
          <p:cNvSpPr/>
          <p:nvPr/>
        </p:nvSpPr>
        <p:spPr>
          <a:xfrm>
            <a:off x="1631475" y="2063788"/>
            <a:ext cx="1124480" cy="10192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F237F24-6896-A717-BFCA-CAEB4045FEC3}"/>
              </a:ext>
            </a:extLst>
          </p:cNvPr>
          <p:cNvSpPr/>
          <p:nvPr/>
        </p:nvSpPr>
        <p:spPr>
          <a:xfrm>
            <a:off x="721850" y="3262284"/>
            <a:ext cx="1144923" cy="10192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923CFBA-EA44-50C4-A6AD-2DCEACF976BC}"/>
              </a:ext>
            </a:extLst>
          </p:cNvPr>
          <p:cNvSpPr/>
          <p:nvPr/>
        </p:nvSpPr>
        <p:spPr>
          <a:xfrm>
            <a:off x="1549793" y="5042599"/>
            <a:ext cx="1144923" cy="10192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2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081B0F-3BE9-3F9D-55EC-92B8071F4E7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761133" y="3437238"/>
            <a:ext cx="7045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Arrow 44">
            <a:extLst>
              <a:ext uri="{FF2B5EF4-FFF2-40B4-BE49-F238E27FC236}">
                <a16:creationId xmlns:a16="http://schemas.microsoft.com/office/drawing/2014/main" id="{1E6B6D1E-A6A9-39F1-2746-B40E5E1F9E52}"/>
              </a:ext>
            </a:extLst>
          </p:cNvPr>
          <p:cNvSpPr/>
          <p:nvPr/>
        </p:nvSpPr>
        <p:spPr>
          <a:xfrm>
            <a:off x="8560343" y="3313675"/>
            <a:ext cx="1279708" cy="948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BEED9E-6D42-6848-B093-DA24659404C5}"/>
              </a:ext>
            </a:extLst>
          </p:cNvPr>
          <p:cNvSpPr txBox="1"/>
          <p:nvPr/>
        </p:nvSpPr>
        <p:spPr>
          <a:xfrm>
            <a:off x="609599" y="1085970"/>
            <a:ext cx="10280100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a list of dropped-out conversations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an integer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find the 𝑘 out-of-schema questions that, if answered will maximally increase the expected number of successful conversations in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92F9121-2F50-7ED7-F87B-2104DBF26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870194"/>
            <a:ext cx="280946" cy="128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D56577-FCE9-04BD-0C99-503E8490C67E}"/>
              </a:ext>
            </a:extLst>
          </p:cNvPr>
          <p:cNvSpPr txBox="1"/>
          <p:nvPr/>
        </p:nvSpPr>
        <p:spPr>
          <a:xfrm>
            <a:off x="609599" y="377751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Out-of-Schema Questions Selection (OQS)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192ED1-41FA-B880-AE28-296ABB8F1D00}"/>
              </a:ext>
            </a:extLst>
          </p:cNvPr>
          <p:cNvSpPr txBox="1"/>
          <p:nvPr/>
        </p:nvSpPr>
        <p:spPr>
          <a:xfrm>
            <a:off x="3048550" y="3006128"/>
            <a:ext cx="2888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k</a:t>
            </a:r>
          </a:p>
        </p:txBody>
      </p:sp>
      <p:sp>
        <p:nvSpPr>
          <p:cNvPr id="36" name="Document 35">
            <a:extLst>
              <a:ext uri="{FF2B5EF4-FFF2-40B4-BE49-F238E27FC236}">
                <a16:creationId xmlns:a16="http://schemas.microsoft.com/office/drawing/2014/main" id="{D873E549-6AB3-9059-BF94-51BDDEA6EDCB}"/>
              </a:ext>
            </a:extLst>
          </p:cNvPr>
          <p:cNvSpPr/>
          <p:nvPr/>
        </p:nvSpPr>
        <p:spPr>
          <a:xfrm>
            <a:off x="7465702" y="2924571"/>
            <a:ext cx="1547768" cy="1025333"/>
          </a:xfrm>
          <a:prstGeom prst="flowChart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Top </a:t>
            </a:r>
            <a:r>
              <a:rPr lang="en-US" i="1" dirty="0">
                <a:solidFill>
                  <a:schemeClr val="tx1"/>
                </a:solidFill>
              </a:rPr>
              <a:t>k </a:t>
            </a:r>
            <a:br>
              <a:rPr lang="en-US" i="1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out-of-schema questions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A334D3-BA3D-677F-7779-ED25F625CE01}"/>
              </a:ext>
            </a:extLst>
          </p:cNvPr>
          <p:cNvSpPr txBox="1"/>
          <p:nvPr/>
        </p:nvSpPr>
        <p:spPr>
          <a:xfrm>
            <a:off x="8896604" y="2856915"/>
            <a:ext cx="1027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If </a:t>
            </a:r>
          </a:p>
          <a:p>
            <a:pPr algn="ctr"/>
            <a:r>
              <a:rPr lang="en-US" sz="1400" dirty="0"/>
              <a:t>answered</a:t>
            </a:r>
          </a:p>
        </p:txBody>
      </p:sp>
      <p:sp>
        <p:nvSpPr>
          <p:cNvPr id="49" name="Process 48">
            <a:extLst>
              <a:ext uri="{FF2B5EF4-FFF2-40B4-BE49-F238E27FC236}">
                <a16:creationId xmlns:a16="http://schemas.microsoft.com/office/drawing/2014/main" id="{3015DDEF-9214-BBAB-0493-5D7615C4E9E4}"/>
              </a:ext>
            </a:extLst>
          </p:cNvPr>
          <p:cNvSpPr/>
          <p:nvPr/>
        </p:nvSpPr>
        <p:spPr>
          <a:xfrm>
            <a:off x="9840051" y="3018627"/>
            <a:ext cx="1726107" cy="644951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successful conversations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028BF265-AB5C-8CC3-17CF-A96562ED12C0}"/>
              </a:ext>
            </a:extLst>
          </p:cNvPr>
          <p:cNvSpPr/>
          <p:nvPr/>
        </p:nvSpPr>
        <p:spPr>
          <a:xfrm>
            <a:off x="11566158" y="2587957"/>
            <a:ext cx="341428" cy="1075621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800000"/>
              </a:highlight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FF2B5F-31B6-4477-0EC6-576E9E9AB144}"/>
              </a:ext>
            </a:extLst>
          </p:cNvPr>
          <p:cNvCxnSpPr>
            <a:cxnSpLocks/>
          </p:cNvCxnSpPr>
          <p:nvPr/>
        </p:nvCxnSpPr>
        <p:spPr>
          <a:xfrm>
            <a:off x="2813642" y="3437238"/>
            <a:ext cx="852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33AD544-D26A-680A-9F35-3EF79B90CDC5}"/>
              </a:ext>
            </a:extLst>
          </p:cNvPr>
          <p:cNvSpPr/>
          <p:nvPr/>
        </p:nvSpPr>
        <p:spPr>
          <a:xfrm>
            <a:off x="3666310" y="1997121"/>
            <a:ext cx="3094823" cy="41148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E530490-A0A7-5F22-6E23-9F6C43BE6215}"/>
              </a:ext>
            </a:extLst>
          </p:cNvPr>
          <p:cNvSpPr/>
          <p:nvPr/>
        </p:nvSpPr>
        <p:spPr>
          <a:xfrm>
            <a:off x="3961702" y="2533573"/>
            <a:ext cx="2470533" cy="9897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Detect Out-of-Schema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85B33D15-9C1D-94D9-EB42-97AF096731A1}"/>
                  </a:ext>
                </a:extLst>
              </p:cNvPr>
              <p:cNvSpPr/>
              <p:nvPr/>
            </p:nvSpPr>
            <p:spPr>
              <a:xfrm>
                <a:off x="3978454" y="4952694"/>
                <a:ext cx="2470533" cy="98973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Benefit Calculation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𝑏𝑒𝑛𝑒𝑓𝑖𝑡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85B33D15-9C1D-94D9-EB42-97AF096731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454" y="4952694"/>
                <a:ext cx="2470533" cy="98973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64B7E52-CF0B-D9D8-79CC-F5BECF234F65}"/>
              </a:ext>
            </a:extLst>
          </p:cNvPr>
          <p:cNvSpPr/>
          <p:nvPr/>
        </p:nvSpPr>
        <p:spPr>
          <a:xfrm>
            <a:off x="3961700" y="3732101"/>
            <a:ext cx="2470533" cy="9897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Conversation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2E6810-5F1F-3619-2EA4-E8C015B68B13}"/>
              </a:ext>
            </a:extLst>
          </p:cNvPr>
          <p:cNvSpPr txBox="1"/>
          <p:nvPr/>
        </p:nvSpPr>
        <p:spPr>
          <a:xfrm>
            <a:off x="4220944" y="2014254"/>
            <a:ext cx="195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OQS Algorithm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28BFA3-E625-D452-D41E-CF820F87CEB5}"/>
              </a:ext>
            </a:extLst>
          </p:cNvPr>
          <p:cNvSpPr txBox="1"/>
          <p:nvPr/>
        </p:nvSpPr>
        <p:spPr>
          <a:xfrm>
            <a:off x="7197928" y="4735983"/>
            <a:ext cx="4791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propose two algorithms for these two stages: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Frequency-based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Markov Chain-based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05DA8B-5492-39B0-B95A-C8217EEDE2D7}"/>
              </a:ext>
            </a:extLst>
          </p:cNvPr>
          <p:cNvCxnSpPr/>
          <p:nvPr/>
        </p:nvCxnSpPr>
        <p:spPr>
          <a:xfrm>
            <a:off x="5196969" y="3523304"/>
            <a:ext cx="7043" cy="208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22D31F-E5E9-AD06-B60C-D7E686941525}"/>
              </a:ext>
            </a:extLst>
          </p:cNvPr>
          <p:cNvCxnSpPr/>
          <p:nvPr/>
        </p:nvCxnSpPr>
        <p:spPr>
          <a:xfrm>
            <a:off x="5212737" y="4721832"/>
            <a:ext cx="7043" cy="208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cartoon of a person and a robot&#10;&#10;Description automatically generated with low confidence">
            <a:extLst>
              <a:ext uri="{FF2B5EF4-FFF2-40B4-BE49-F238E27FC236}">
                <a16:creationId xmlns:a16="http://schemas.microsoft.com/office/drawing/2014/main" id="{87355796-3544-FF8F-DAB7-A9DE2D4ED52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835" b="12535"/>
          <a:stretch/>
        </p:blipFill>
        <p:spPr>
          <a:xfrm>
            <a:off x="750273" y="3341103"/>
            <a:ext cx="1093611" cy="781997"/>
          </a:xfrm>
          <a:prstGeom prst="rect">
            <a:avLst/>
          </a:prstGeom>
        </p:spPr>
      </p:pic>
      <p:pic>
        <p:nvPicPr>
          <p:cNvPr id="23" name="Picture 22" descr="A cartoon of a person and a robot&#10;&#10;Description automatically generated with low confidence">
            <a:extLst>
              <a:ext uri="{FF2B5EF4-FFF2-40B4-BE49-F238E27FC236}">
                <a16:creationId xmlns:a16="http://schemas.microsoft.com/office/drawing/2014/main" id="{9EC59C5F-3298-4639-D10B-B22A3887B87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835" b="12535"/>
          <a:stretch/>
        </p:blipFill>
        <p:spPr>
          <a:xfrm>
            <a:off x="1599612" y="5163137"/>
            <a:ext cx="1093611" cy="781997"/>
          </a:xfrm>
          <a:prstGeom prst="rect">
            <a:avLst/>
          </a:prstGeom>
        </p:spPr>
      </p:pic>
      <p:pic>
        <p:nvPicPr>
          <p:cNvPr id="24" name="Picture 23" descr="A cartoon of a person and a robot&#10;&#10;Description automatically generated with low confidence">
            <a:extLst>
              <a:ext uri="{FF2B5EF4-FFF2-40B4-BE49-F238E27FC236}">
                <a16:creationId xmlns:a16="http://schemas.microsoft.com/office/drawing/2014/main" id="{E5D0938E-62BF-EF4C-370D-8F45ED227B4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835" b="12535"/>
          <a:stretch/>
        </p:blipFill>
        <p:spPr>
          <a:xfrm>
            <a:off x="1631475" y="2142575"/>
            <a:ext cx="1093611" cy="78199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A25C854-3591-FBD4-0EF2-898B2D2A9A43}"/>
              </a:ext>
            </a:extLst>
          </p:cNvPr>
          <p:cNvSpPr/>
          <p:nvPr/>
        </p:nvSpPr>
        <p:spPr>
          <a:xfrm>
            <a:off x="1866774" y="4332956"/>
            <a:ext cx="655379" cy="329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140E8490-FA7F-922A-A42C-5579F007C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370" y="5732715"/>
            <a:ext cx="329087" cy="32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D16F5C2-655B-DBA1-CB90-DF2576231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64" y="3908789"/>
            <a:ext cx="329087" cy="32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EDB77F12-D226-9A6F-430F-FD41DA97A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083" y="2753904"/>
            <a:ext cx="329087" cy="32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BEF816A-308E-96C3-2682-DC04151EAFD4}"/>
              </a:ext>
            </a:extLst>
          </p:cNvPr>
          <p:cNvSpPr/>
          <p:nvPr/>
        </p:nvSpPr>
        <p:spPr>
          <a:xfrm>
            <a:off x="625842" y="1997127"/>
            <a:ext cx="2187904" cy="4114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ECA183-29FE-1270-4195-297C4B8A9E49}"/>
              </a:ext>
            </a:extLst>
          </p:cNvPr>
          <p:cNvSpPr txBox="1"/>
          <p:nvPr/>
        </p:nvSpPr>
        <p:spPr>
          <a:xfrm>
            <a:off x="698261" y="5692470"/>
            <a:ext cx="3028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CDF6D7-4DB5-ADEA-D975-55E0CBB15055}"/>
              </a:ext>
            </a:extLst>
          </p:cNvPr>
          <p:cNvSpPr/>
          <p:nvPr/>
        </p:nvSpPr>
        <p:spPr>
          <a:xfrm>
            <a:off x="1631475" y="2063788"/>
            <a:ext cx="1124480" cy="10192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45DD455-5627-72EC-E565-4B4507CA975B}"/>
              </a:ext>
            </a:extLst>
          </p:cNvPr>
          <p:cNvSpPr/>
          <p:nvPr/>
        </p:nvSpPr>
        <p:spPr>
          <a:xfrm>
            <a:off x="721850" y="3262284"/>
            <a:ext cx="1144923" cy="10192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730EEB9-FA36-E4ED-12CB-4B3B7EA31101}"/>
              </a:ext>
            </a:extLst>
          </p:cNvPr>
          <p:cNvSpPr/>
          <p:nvPr/>
        </p:nvSpPr>
        <p:spPr>
          <a:xfrm>
            <a:off x="1549793" y="5042599"/>
            <a:ext cx="1144923" cy="10192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081B0F-3BE9-3F9D-55EC-92B8071F4E7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761133" y="3437238"/>
            <a:ext cx="7045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Arrow 44">
            <a:extLst>
              <a:ext uri="{FF2B5EF4-FFF2-40B4-BE49-F238E27FC236}">
                <a16:creationId xmlns:a16="http://schemas.microsoft.com/office/drawing/2014/main" id="{1E6B6D1E-A6A9-39F1-2746-B40E5E1F9E52}"/>
              </a:ext>
            </a:extLst>
          </p:cNvPr>
          <p:cNvSpPr/>
          <p:nvPr/>
        </p:nvSpPr>
        <p:spPr>
          <a:xfrm>
            <a:off x="8560343" y="3313675"/>
            <a:ext cx="1279708" cy="948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BEED9E-6D42-6848-B093-DA24659404C5}"/>
              </a:ext>
            </a:extLst>
          </p:cNvPr>
          <p:cNvSpPr txBox="1"/>
          <p:nvPr/>
        </p:nvSpPr>
        <p:spPr>
          <a:xfrm>
            <a:off x="609599" y="1085970"/>
            <a:ext cx="10280100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a list of dropped-out conversations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an integer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find the 𝑘 out-of-schema questions that, if answered will maximally increase the expected number of successful conversations in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92F9121-2F50-7ED7-F87B-2104DBF26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870194"/>
            <a:ext cx="280946" cy="128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D56577-FCE9-04BD-0C99-503E8490C67E}"/>
              </a:ext>
            </a:extLst>
          </p:cNvPr>
          <p:cNvSpPr txBox="1"/>
          <p:nvPr/>
        </p:nvSpPr>
        <p:spPr>
          <a:xfrm>
            <a:off x="609599" y="377751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Out-of-Schema Questions Selection (OQS)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192ED1-41FA-B880-AE28-296ABB8F1D00}"/>
              </a:ext>
            </a:extLst>
          </p:cNvPr>
          <p:cNvSpPr txBox="1"/>
          <p:nvPr/>
        </p:nvSpPr>
        <p:spPr>
          <a:xfrm>
            <a:off x="3048550" y="3006128"/>
            <a:ext cx="2888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k</a:t>
            </a:r>
          </a:p>
        </p:txBody>
      </p:sp>
      <p:sp>
        <p:nvSpPr>
          <p:cNvPr id="36" name="Document 35">
            <a:extLst>
              <a:ext uri="{FF2B5EF4-FFF2-40B4-BE49-F238E27FC236}">
                <a16:creationId xmlns:a16="http://schemas.microsoft.com/office/drawing/2014/main" id="{D873E549-6AB3-9059-BF94-51BDDEA6EDCB}"/>
              </a:ext>
            </a:extLst>
          </p:cNvPr>
          <p:cNvSpPr/>
          <p:nvPr/>
        </p:nvSpPr>
        <p:spPr>
          <a:xfrm>
            <a:off x="7465702" y="2924571"/>
            <a:ext cx="1547768" cy="1025333"/>
          </a:xfrm>
          <a:prstGeom prst="flowChartDocumen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Top </a:t>
            </a:r>
            <a:r>
              <a:rPr lang="en-US" i="1" dirty="0">
                <a:solidFill>
                  <a:schemeClr val="tx1"/>
                </a:solidFill>
              </a:rPr>
              <a:t>k </a:t>
            </a:r>
            <a:br>
              <a:rPr lang="en-US" i="1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out-of-schema questions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A334D3-BA3D-677F-7779-ED25F625CE01}"/>
              </a:ext>
            </a:extLst>
          </p:cNvPr>
          <p:cNvSpPr txBox="1"/>
          <p:nvPr/>
        </p:nvSpPr>
        <p:spPr>
          <a:xfrm>
            <a:off x="8896604" y="2856915"/>
            <a:ext cx="1027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If </a:t>
            </a:r>
          </a:p>
          <a:p>
            <a:pPr algn="ctr"/>
            <a:r>
              <a:rPr lang="en-US" sz="1400" dirty="0"/>
              <a:t>answered</a:t>
            </a:r>
          </a:p>
        </p:txBody>
      </p:sp>
      <p:sp>
        <p:nvSpPr>
          <p:cNvPr id="49" name="Process 48">
            <a:extLst>
              <a:ext uri="{FF2B5EF4-FFF2-40B4-BE49-F238E27FC236}">
                <a16:creationId xmlns:a16="http://schemas.microsoft.com/office/drawing/2014/main" id="{3015DDEF-9214-BBAB-0493-5D7615C4E9E4}"/>
              </a:ext>
            </a:extLst>
          </p:cNvPr>
          <p:cNvSpPr/>
          <p:nvPr/>
        </p:nvSpPr>
        <p:spPr>
          <a:xfrm>
            <a:off x="9840051" y="3018627"/>
            <a:ext cx="1726107" cy="644951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successful conversations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028BF265-AB5C-8CC3-17CF-A96562ED12C0}"/>
              </a:ext>
            </a:extLst>
          </p:cNvPr>
          <p:cNvSpPr/>
          <p:nvPr/>
        </p:nvSpPr>
        <p:spPr>
          <a:xfrm>
            <a:off x="11566158" y="2587957"/>
            <a:ext cx="341428" cy="1075621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800000"/>
              </a:highlight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FF2B5F-31B6-4477-0EC6-576E9E9AB144}"/>
              </a:ext>
            </a:extLst>
          </p:cNvPr>
          <p:cNvCxnSpPr>
            <a:cxnSpLocks/>
          </p:cNvCxnSpPr>
          <p:nvPr/>
        </p:nvCxnSpPr>
        <p:spPr>
          <a:xfrm>
            <a:off x="2813642" y="3437238"/>
            <a:ext cx="852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33AD544-D26A-680A-9F35-3EF79B90CDC5}"/>
              </a:ext>
            </a:extLst>
          </p:cNvPr>
          <p:cNvSpPr/>
          <p:nvPr/>
        </p:nvSpPr>
        <p:spPr>
          <a:xfrm>
            <a:off x="3666310" y="1997121"/>
            <a:ext cx="3094823" cy="41148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E530490-A0A7-5F22-6E23-9F6C43BE6215}"/>
              </a:ext>
            </a:extLst>
          </p:cNvPr>
          <p:cNvSpPr/>
          <p:nvPr/>
        </p:nvSpPr>
        <p:spPr>
          <a:xfrm>
            <a:off x="3961702" y="2533573"/>
            <a:ext cx="2470533" cy="9897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Detect Out-of-Schema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85B33D15-9C1D-94D9-EB42-97AF096731A1}"/>
                  </a:ext>
                </a:extLst>
              </p:cNvPr>
              <p:cNvSpPr/>
              <p:nvPr/>
            </p:nvSpPr>
            <p:spPr>
              <a:xfrm>
                <a:off x="3978454" y="4952694"/>
                <a:ext cx="2470533" cy="98973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Benefit Calculation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𝑏𝑒𝑛𝑒𝑓𝑖𝑡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85B33D15-9C1D-94D9-EB42-97AF096731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454" y="4952694"/>
                <a:ext cx="2470533" cy="98973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64B7E52-CF0B-D9D8-79CC-F5BECF234F65}"/>
              </a:ext>
            </a:extLst>
          </p:cNvPr>
          <p:cNvSpPr/>
          <p:nvPr/>
        </p:nvSpPr>
        <p:spPr>
          <a:xfrm>
            <a:off x="3961700" y="3732101"/>
            <a:ext cx="2470533" cy="9897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Conversation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2E6810-5F1F-3619-2EA4-E8C015B68B13}"/>
              </a:ext>
            </a:extLst>
          </p:cNvPr>
          <p:cNvSpPr txBox="1"/>
          <p:nvPr/>
        </p:nvSpPr>
        <p:spPr>
          <a:xfrm>
            <a:off x="4220944" y="2014254"/>
            <a:ext cx="195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OQS Algorithm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D062F8-E3BB-A208-D720-7CE37726A176}"/>
                  </a:ext>
                </a:extLst>
              </p:cNvPr>
              <p:cNvSpPr txBox="1"/>
              <p:nvPr/>
            </p:nvSpPr>
            <p:spPr>
              <a:xfrm>
                <a:off x="6837694" y="4052682"/>
                <a:ext cx="5354305" cy="1851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where </a:t>
                </a:r>
                <a:r>
                  <a:rPr lang="en-US" i="1" dirty="0"/>
                  <a:t>Q </a:t>
                </a:r>
                <a:r>
                  <a:rPr lang="en-US" dirty="0"/>
                  <a:t>is the set of unique </a:t>
                </a:r>
                <a:r>
                  <a:rPr lang="en-US" i="1" dirty="0"/>
                  <a:t>out-of-schema </a:t>
                </a:r>
                <a:r>
                  <a:rPr lang="en-US" dirty="0"/>
                  <a:t>questions,</a:t>
                </a:r>
                <a:r>
                  <a:rPr lang="en-US" i="1" dirty="0"/>
                  <a:t> </a:t>
                </a:r>
                <a:endParaRPr lang="en-US" dirty="0"/>
              </a:p>
              <a:p>
                <a:r>
                  <a:rPr lang="en-US" dirty="0"/>
                  <a:t>and</a:t>
                </a:r>
                <a:br>
                  <a:rPr lang="en-US" dirty="0"/>
                </a:br>
                <a:r>
                  <a:rPr lang="en-US" dirty="0"/>
                  <a:t>  </a:t>
                </a:r>
                <a:br>
                  <a:rPr lang="en-US" dirty="0"/>
                </a:br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𝑏𝑒𝑛𝑒𝑓𝑖𝑡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D062F8-E3BB-A208-D720-7CE37726A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694" y="4052682"/>
                <a:ext cx="5354305" cy="1851917"/>
              </a:xfrm>
              <a:prstGeom prst="rect">
                <a:avLst/>
              </a:prstGeom>
              <a:blipFill>
                <a:blip r:embed="rId6"/>
                <a:stretch>
                  <a:fillRect l="-946" t="-23129" b="-31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DCEC7F-BB8E-49EF-59F1-BF95F131B93F}"/>
              </a:ext>
            </a:extLst>
          </p:cNvPr>
          <p:cNvCxnSpPr/>
          <p:nvPr/>
        </p:nvCxnSpPr>
        <p:spPr>
          <a:xfrm>
            <a:off x="5196969" y="3523304"/>
            <a:ext cx="7043" cy="208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659381-FBC6-828E-C071-7F3A4FC4A6CC}"/>
              </a:ext>
            </a:extLst>
          </p:cNvPr>
          <p:cNvCxnSpPr/>
          <p:nvPr/>
        </p:nvCxnSpPr>
        <p:spPr>
          <a:xfrm>
            <a:off x="5189923" y="4721832"/>
            <a:ext cx="7043" cy="208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artoon of a person and a robot&#10;&#10;Description automatically generated with low confidence">
            <a:extLst>
              <a:ext uri="{FF2B5EF4-FFF2-40B4-BE49-F238E27FC236}">
                <a16:creationId xmlns:a16="http://schemas.microsoft.com/office/drawing/2014/main" id="{F8CDECDD-92C0-9DAA-BA35-18EA2125986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835" b="12535"/>
          <a:stretch/>
        </p:blipFill>
        <p:spPr>
          <a:xfrm>
            <a:off x="750273" y="3341103"/>
            <a:ext cx="1093611" cy="781997"/>
          </a:xfrm>
          <a:prstGeom prst="rect">
            <a:avLst/>
          </a:prstGeom>
        </p:spPr>
      </p:pic>
      <p:pic>
        <p:nvPicPr>
          <p:cNvPr id="22" name="Picture 21" descr="A cartoon of a person and a robot&#10;&#10;Description automatically generated with low confidence">
            <a:extLst>
              <a:ext uri="{FF2B5EF4-FFF2-40B4-BE49-F238E27FC236}">
                <a16:creationId xmlns:a16="http://schemas.microsoft.com/office/drawing/2014/main" id="{70C8D392-9E5A-8219-68A1-43FC89768B1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835" b="12535"/>
          <a:stretch/>
        </p:blipFill>
        <p:spPr>
          <a:xfrm>
            <a:off x="1599612" y="5163137"/>
            <a:ext cx="1093611" cy="781997"/>
          </a:xfrm>
          <a:prstGeom prst="rect">
            <a:avLst/>
          </a:prstGeom>
        </p:spPr>
      </p:pic>
      <p:pic>
        <p:nvPicPr>
          <p:cNvPr id="23" name="Picture 22" descr="A cartoon of a person and a robot&#10;&#10;Description automatically generated with low confidence">
            <a:extLst>
              <a:ext uri="{FF2B5EF4-FFF2-40B4-BE49-F238E27FC236}">
                <a16:creationId xmlns:a16="http://schemas.microsoft.com/office/drawing/2014/main" id="{2643155B-D2DA-1BA6-452D-D143C729A30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835" b="12535"/>
          <a:stretch/>
        </p:blipFill>
        <p:spPr>
          <a:xfrm>
            <a:off x="1631475" y="2142575"/>
            <a:ext cx="1093611" cy="78199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05AFF31-38DC-D5E9-237C-0A90B3224C23}"/>
              </a:ext>
            </a:extLst>
          </p:cNvPr>
          <p:cNvSpPr/>
          <p:nvPr/>
        </p:nvSpPr>
        <p:spPr>
          <a:xfrm>
            <a:off x="1866774" y="4332956"/>
            <a:ext cx="655379" cy="329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6CEEA74E-367C-B5BD-BBCC-20AF7963C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370" y="5732715"/>
            <a:ext cx="329087" cy="32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B3EF9F96-0F19-0990-4A0A-CFAEF3243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64" y="3908789"/>
            <a:ext cx="329087" cy="32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7DD30359-94CD-4209-C553-B9E1F28D5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083" y="2753904"/>
            <a:ext cx="329087" cy="32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4DEE7E2-A8C6-8939-AC77-F0321B6CF618}"/>
              </a:ext>
            </a:extLst>
          </p:cNvPr>
          <p:cNvSpPr/>
          <p:nvPr/>
        </p:nvSpPr>
        <p:spPr>
          <a:xfrm>
            <a:off x="625842" y="1997127"/>
            <a:ext cx="2187904" cy="4114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E1C7B1-AD8F-03EF-ADC5-BD88B49B43CA}"/>
              </a:ext>
            </a:extLst>
          </p:cNvPr>
          <p:cNvSpPr txBox="1"/>
          <p:nvPr/>
        </p:nvSpPr>
        <p:spPr>
          <a:xfrm>
            <a:off x="698261" y="5692470"/>
            <a:ext cx="3028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2310E1-FC43-A6BB-213E-BF838615654D}"/>
              </a:ext>
            </a:extLst>
          </p:cNvPr>
          <p:cNvSpPr/>
          <p:nvPr/>
        </p:nvSpPr>
        <p:spPr>
          <a:xfrm>
            <a:off x="1631475" y="2063788"/>
            <a:ext cx="1124480" cy="10192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AEE2DE-BF69-66B0-8582-DE64BF431547}"/>
              </a:ext>
            </a:extLst>
          </p:cNvPr>
          <p:cNvSpPr/>
          <p:nvPr/>
        </p:nvSpPr>
        <p:spPr>
          <a:xfrm>
            <a:off x="721850" y="3262284"/>
            <a:ext cx="1144923" cy="10192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7E73CFE-9736-B31F-3652-A788C5121BB3}"/>
              </a:ext>
            </a:extLst>
          </p:cNvPr>
          <p:cNvSpPr/>
          <p:nvPr/>
        </p:nvSpPr>
        <p:spPr>
          <a:xfrm>
            <a:off x="1549793" y="5042599"/>
            <a:ext cx="1144923" cy="10192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1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text, font, white, typography&#10;&#10;Description automatically generated">
            <a:extLst>
              <a:ext uri="{FF2B5EF4-FFF2-40B4-BE49-F238E27FC236}">
                <a16:creationId xmlns:a16="http://schemas.microsoft.com/office/drawing/2014/main" id="{B38C44A2-88AF-6DF4-1FE7-E0888D603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350" y="3549251"/>
            <a:ext cx="4271899" cy="10241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D47DB1A-A061-57D8-3F0C-6B731D0FD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" y="870194"/>
            <a:ext cx="280946" cy="128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D0E20B-4ABE-B792-5F07-73E2BA9881B4}"/>
              </a:ext>
            </a:extLst>
          </p:cNvPr>
          <p:cNvSpPr txBox="1"/>
          <p:nvPr/>
        </p:nvSpPr>
        <p:spPr>
          <a:xfrm>
            <a:off x="609599" y="377751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Frequency-based Selection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6B8693-4C41-2BD4-3C7D-D5369EEF6EE0}"/>
              </a:ext>
            </a:extLst>
          </p:cNvPr>
          <p:cNvSpPr txBox="1"/>
          <p:nvPr/>
        </p:nvSpPr>
        <p:spPr>
          <a:xfrm>
            <a:off x="1591019" y="2254874"/>
            <a:ext cx="619256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Conversations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of out-of-schema questions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C74FD3-5302-9835-C5FA-02AADE138F64}"/>
              </a:ext>
            </a:extLst>
          </p:cNvPr>
          <p:cNvSpPr txBox="1"/>
          <p:nvPr/>
        </p:nvSpPr>
        <p:spPr>
          <a:xfrm>
            <a:off x="609599" y="1794034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Model Conversation: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3A8B8-CCA0-CA3E-9AEF-2AF9D8046188}"/>
              </a:ext>
            </a:extLst>
          </p:cNvPr>
          <p:cNvSpPr txBox="1"/>
          <p:nvPr/>
        </p:nvSpPr>
        <p:spPr>
          <a:xfrm>
            <a:off x="609599" y="2942647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Benefit Calculation: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E6F958-EEEC-831E-E30D-683F6F8FEE38}"/>
              </a:ext>
            </a:extLst>
          </p:cNvPr>
          <p:cNvCxnSpPr>
            <a:cxnSpLocks/>
          </p:cNvCxnSpPr>
          <p:nvPr/>
        </p:nvCxnSpPr>
        <p:spPr>
          <a:xfrm>
            <a:off x="3213846" y="2393373"/>
            <a:ext cx="91440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9A08AD-5B4F-58ED-A670-9405249A8924}"/>
              </a:ext>
            </a:extLst>
          </p:cNvPr>
          <p:cNvSpPr txBox="1"/>
          <p:nvPr/>
        </p:nvSpPr>
        <p:spPr>
          <a:xfrm>
            <a:off x="573514" y="4419540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Limitations: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E9F985-C12C-53FF-693B-F4084582612B}"/>
              </a:ext>
            </a:extLst>
          </p:cNvPr>
          <p:cNvSpPr txBox="1"/>
          <p:nvPr/>
        </p:nvSpPr>
        <p:spPr>
          <a:xfrm>
            <a:off x="890546" y="4825155"/>
            <a:ext cx="10499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</a:rPr>
              <a:t>A question’s impact on the success rate of the system depends not only on its frequency but also at which point they are asked in the conversation.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Ignores the position of the question meaning how </a:t>
            </a:r>
            <a:r>
              <a:rPr lang="en-US" dirty="0">
                <a:latin typeface="Arial" panose="020B0604020202020204" pitchFamily="34" charset="0"/>
              </a:rPr>
              <a:t>far it is asked from the success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N</a:t>
            </a:r>
            <a:r>
              <a:rPr lang="en-US" b="0" i="0" dirty="0">
                <a:effectLst/>
                <a:latin typeface="Arial" panose="020B0604020202020204" pitchFamily="34" charset="0"/>
              </a:rPr>
              <a:t>ot enough to identify the questions’ significance in the system’s success rate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FD046E-E530-5BE5-14C1-B19BB6AE1C69}"/>
              </a:ext>
            </a:extLst>
          </p:cNvPr>
          <p:cNvSpPr txBox="1"/>
          <p:nvPr/>
        </p:nvSpPr>
        <p:spPr>
          <a:xfrm>
            <a:off x="510988" y="1212488"/>
            <a:ext cx="891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P</a:t>
            </a:r>
            <a:r>
              <a:rPr lang="en-US" b="0" i="0" dirty="0">
                <a:effectLst/>
                <a:latin typeface="Arial" panose="020B0604020202020204" pitchFamily="34" charset="0"/>
              </a:rPr>
              <a:t>icks the user questions that are asked in the highest number of failed conversations.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12B7F3-E069-A3CA-74CE-A9960114B776}"/>
              </a:ext>
            </a:extLst>
          </p:cNvPr>
          <p:cNvSpPr txBox="1"/>
          <p:nvPr/>
        </p:nvSpPr>
        <p:spPr>
          <a:xfrm>
            <a:off x="890546" y="3268417"/>
            <a:ext cx="555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an </a:t>
            </a:r>
            <a:r>
              <a:rPr lang="en-US" i="1" dirty="0"/>
              <a:t>out-of-schema</a:t>
            </a:r>
            <a:r>
              <a:rPr lang="en-US" dirty="0"/>
              <a:t> question </a:t>
            </a:r>
            <a:r>
              <a:rPr lang="en-US" i="1" dirty="0"/>
              <a:t>q </a:t>
            </a:r>
            <a:r>
              <a:rPr lang="en-US" dirty="0"/>
              <a:t>and a conversation </a:t>
            </a:r>
            <a:r>
              <a:rPr lang="en-US" i="1" dirty="0"/>
              <a:t>c</a:t>
            </a:r>
            <a:r>
              <a:rPr lang="en-US" i="1" baseline="-25000" dirty="0"/>
              <a:t>i</a:t>
            </a:r>
            <a:r>
              <a:rPr lang="en-US" baseline="-25000" dirty="0"/>
              <a:t> 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91943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9" grpId="0"/>
      <p:bldP spid="21" grpId="0"/>
      <p:bldP spid="22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D47DB1A-A061-57D8-3F0C-6B731D0FD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870194"/>
            <a:ext cx="280946" cy="128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D0E20B-4ABE-B792-5F07-73E2BA9881B4}"/>
              </a:ext>
            </a:extLst>
          </p:cNvPr>
          <p:cNvSpPr txBox="1"/>
          <p:nvPr/>
        </p:nvSpPr>
        <p:spPr>
          <a:xfrm>
            <a:off x="609599" y="377751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Markov Chain-based Selection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C74FD3-5302-9835-C5FA-02AADE138F64}"/>
              </a:ext>
            </a:extLst>
          </p:cNvPr>
          <p:cNvSpPr txBox="1"/>
          <p:nvPr/>
        </p:nvSpPr>
        <p:spPr>
          <a:xfrm>
            <a:off x="609599" y="1061713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Model Conversation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DF50E-D208-A0A6-192D-A7510AD18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" y="1882588"/>
            <a:ext cx="5593986" cy="37459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C215BF-66A6-A0BD-8680-1510575FCB94}"/>
              </a:ext>
            </a:extLst>
          </p:cNvPr>
          <p:cNvSpPr txBox="1"/>
          <p:nvPr/>
        </p:nvSpPr>
        <p:spPr>
          <a:xfrm>
            <a:off x="6734748" y="2296740"/>
            <a:ext cx="50662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𝑆𝑈𝐶𝐶𝐸𝑆𝑆 &amp; 𝐷𝑅𝑂𝑃:  absorbing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Arial" panose="020B0604020202020204" pitchFamily="34" charset="0"/>
              </a:rPr>
              <a:t>s</a:t>
            </a:r>
            <a:r>
              <a:rPr lang="en-US" i="1" baseline="-25000" dirty="0">
                <a:latin typeface="Arial" panose="020B0604020202020204" pitchFamily="34" charset="0"/>
              </a:rPr>
              <a:t>1</a:t>
            </a:r>
            <a:r>
              <a:rPr lang="en-US" i="1" dirty="0">
                <a:latin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</a:rPr>
              <a:t>through </a:t>
            </a:r>
            <a:r>
              <a:rPr lang="en-US" i="1" dirty="0" err="1">
                <a:latin typeface="Arial" panose="020B0604020202020204" pitchFamily="34" charset="0"/>
              </a:rPr>
              <a:t>s</a:t>
            </a:r>
            <a:r>
              <a:rPr lang="en-US" i="1" baseline="-25000" dirty="0" err="1">
                <a:latin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</a:rPr>
              <a:t> : slots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Arial" panose="020B0604020202020204" pitchFamily="34" charset="0"/>
              </a:rPr>
              <a:t>q</a:t>
            </a:r>
            <a:r>
              <a:rPr lang="en-US" i="1" baseline="-25000" dirty="0">
                <a:latin typeface="Arial" panose="020B0604020202020204" pitchFamily="34" charset="0"/>
              </a:rPr>
              <a:t>i</a:t>
            </a:r>
            <a:r>
              <a:rPr lang="en-US" i="1" dirty="0">
                <a:latin typeface="Arial" panose="020B0604020202020204" pitchFamily="34" charset="0"/>
              </a:rPr>
              <a:t>, </a:t>
            </a:r>
            <a:r>
              <a:rPr lang="en-US" i="1" dirty="0" err="1">
                <a:latin typeface="Arial" panose="020B0604020202020204" pitchFamily="34" charset="0"/>
              </a:rPr>
              <a:t>r</a:t>
            </a:r>
            <a:r>
              <a:rPr lang="en-US" i="1" baseline="-25000" dirty="0" err="1">
                <a:latin typeface="Arial" panose="020B0604020202020204" pitchFamily="34" charset="0"/>
              </a:rPr>
              <a:t>i</a:t>
            </a:r>
            <a:r>
              <a:rPr lang="en-US" i="1" dirty="0">
                <a:latin typeface="Arial" panose="020B0604020202020204" pitchFamily="34" charset="0"/>
              </a:rPr>
              <a:t>, </a:t>
            </a:r>
            <a:r>
              <a:rPr lang="en-US" i="1" dirty="0" err="1">
                <a:latin typeface="Arial" panose="020B0604020202020204" pitchFamily="34" charset="0"/>
              </a:rPr>
              <a:t>w</a:t>
            </a:r>
            <a:r>
              <a:rPr lang="en-US" i="1" baseline="-25000" dirty="0" err="1">
                <a:latin typeface="Arial" panose="020B0604020202020204" pitchFamily="34" charset="0"/>
              </a:rPr>
              <a:t>i</a:t>
            </a:r>
            <a:r>
              <a:rPr lang="en-US" i="1" dirty="0">
                <a:latin typeface="Arial" panose="020B0604020202020204" pitchFamily="34" charset="0"/>
              </a:rPr>
              <a:t> : </a:t>
            </a:r>
            <a:r>
              <a:rPr lang="en-US" dirty="0">
                <a:latin typeface="Arial" panose="020B0604020202020204" pitchFamily="34" charset="0"/>
              </a:rPr>
              <a:t>supporting states</a:t>
            </a:r>
            <a:br>
              <a:rPr lang="en-US" dirty="0">
                <a:latin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Each conversation can be represented as a  path in this model.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67BF13-3240-A0C5-88D0-CAAFA99CBA86}"/>
              </a:ext>
            </a:extLst>
          </p:cNvPr>
          <p:cNvSpPr txBox="1"/>
          <p:nvPr/>
        </p:nvSpPr>
        <p:spPr>
          <a:xfrm>
            <a:off x="3803277" y="4098579"/>
            <a:ext cx="4459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</a:t>
            </a:r>
            <a:r>
              <a:rPr lang="en-US" b="1" baseline="-25000" dirty="0"/>
              <a:t>n</a:t>
            </a:r>
            <a:endParaRPr lang="en-US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4E5E019-C70D-9172-5D39-C513B2ACAF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799" y="1846525"/>
            <a:ext cx="753035" cy="7615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35BD173-9906-9360-9EE2-4D0255A39C8B}"/>
              </a:ext>
            </a:extLst>
          </p:cNvPr>
          <p:cNvSpPr txBox="1"/>
          <p:nvPr/>
        </p:nvSpPr>
        <p:spPr>
          <a:xfrm>
            <a:off x="4780434" y="4098579"/>
            <a:ext cx="4459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w</a:t>
            </a:r>
            <a:r>
              <a:rPr lang="en-US" b="1" baseline="-25000" dirty="0" err="1"/>
              <a:t>n</a:t>
            </a:r>
            <a:endParaRPr lang="en-US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2FA05FA-5A8C-FAA9-1354-DEF61B33F8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3298" y="2944034"/>
            <a:ext cx="753035" cy="7617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424B9E-80DC-4831-D302-34C02B0B189A}"/>
              </a:ext>
            </a:extLst>
          </p:cNvPr>
          <p:cNvSpPr txBox="1"/>
          <p:nvPr/>
        </p:nvSpPr>
        <p:spPr>
          <a:xfrm>
            <a:off x="6613724" y="1149487"/>
            <a:ext cx="5066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</a:rPr>
              <a:t>Intuition</a:t>
            </a:r>
            <a:r>
              <a:rPr lang="en-US" dirty="0">
                <a:latin typeface="Helvetica Neue" panose="02000503000000020004" pitchFamily="2" charset="0"/>
              </a:rPr>
              <a:t>: Q</a:t>
            </a:r>
            <a:r>
              <a:rPr lang="en-US" dirty="0">
                <a:effectLst/>
                <a:latin typeface="Helvetica Neue" panose="02000503000000020004" pitchFamily="2" charset="0"/>
              </a:rPr>
              <a:t>uestions closer to the success state are more important. </a:t>
            </a:r>
          </a:p>
        </p:txBody>
      </p:sp>
    </p:spTree>
    <p:extLst>
      <p:ext uri="{BB962C8B-B14F-4D97-AF65-F5344CB8AC3E}">
        <p14:creationId xmlns:p14="http://schemas.microsoft.com/office/powerpoint/2010/main" val="138671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D47DB1A-A061-57D8-3F0C-6B731D0FD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870194"/>
            <a:ext cx="280946" cy="128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D0E20B-4ABE-B792-5F07-73E2BA9881B4}"/>
              </a:ext>
            </a:extLst>
          </p:cNvPr>
          <p:cNvSpPr txBox="1"/>
          <p:nvPr/>
        </p:nvSpPr>
        <p:spPr>
          <a:xfrm>
            <a:off x="609599" y="377751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Markov Chain-based Selection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C74FD3-5302-9835-C5FA-02AADE138F64}"/>
              </a:ext>
            </a:extLst>
          </p:cNvPr>
          <p:cNvSpPr txBox="1"/>
          <p:nvPr/>
        </p:nvSpPr>
        <p:spPr>
          <a:xfrm>
            <a:off x="609599" y="1061713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Model Conversation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DF50E-D208-A0A6-192D-A7510AD18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" y="1882588"/>
            <a:ext cx="5593986" cy="37459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C215BF-66A6-A0BD-8680-1510575FCB94}"/>
              </a:ext>
            </a:extLst>
          </p:cNvPr>
          <p:cNvSpPr txBox="1"/>
          <p:nvPr/>
        </p:nvSpPr>
        <p:spPr>
          <a:xfrm>
            <a:off x="6625072" y="188258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dirty="0">
                <a:latin typeface="Arial" panose="020B0604020202020204" pitchFamily="34" charset="0"/>
              </a:rPr>
            </a:br>
            <a:endParaRPr lang="en-US" b="0" i="1" dirty="0"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AE068A-1469-D4C4-7688-7620724709FA}"/>
              </a:ext>
            </a:extLst>
          </p:cNvPr>
          <p:cNvCxnSpPr>
            <a:cxnSpLocks/>
          </p:cNvCxnSpPr>
          <p:nvPr/>
        </p:nvCxnSpPr>
        <p:spPr>
          <a:xfrm>
            <a:off x="4482354" y="2606040"/>
            <a:ext cx="0" cy="3657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8DA919-4CB2-A7C9-071C-0679B6A5EFE5}"/>
              </a:ext>
            </a:extLst>
          </p:cNvPr>
          <p:cNvCxnSpPr>
            <a:cxnSpLocks/>
          </p:cNvCxnSpPr>
          <p:nvPr/>
        </p:nvCxnSpPr>
        <p:spPr>
          <a:xfrm>
            <a:off x="2187390" y="2606040"/>
            <a:ext cx="0" cy="3657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8984FB-7632-5058-F260-6407D1EEE788}"/>
                  </a:ext>
                </a:extLst>
              </p:cNvPr>
              <p:cNvSpPr txBox="1"/>
              <p:nvPr/>
            </p:nvSpPr>
            <p:spPr>
              <a:xfrm>
                <a:off x="6203585" y="1582863"/>
                <a:ext cx="5529655" cy="664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limUpp>
                        <m:limUp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e>
                        <m:lim>
                          <m:r>
                            <a:rPr lang="en-US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sq</m:t>
                          </m:r>
                        </m:lim>
                      </m:limUpp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𝑢𝑠𝑒𝑟𝑠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𝑎𝑠𝑘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𝑞𝑢𝑒𝑠𝑡𝑖𝑜𝑛𝑠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𝑢𝑠𝑒𝑟𝑠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𝑝𝑟𝑜𝑣𝑖𝑑𝑒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𝑠𝑙𝑜𝑡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𝑣𝑎𝑙𝑢𝑒𝑠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8984FB-7632-5058-F260-6407D1EEE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585" y="1582863"/>
                <a:ext cx="5529655" cy="664926"/>
              </a:xfrm>
              <a:prstGeom prst="rect">
                <a:avLst/>
              </a:prstGeom>
              <a:blipFill>
                <a:blip r:embed="rId6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8143929-82B8-B994-9D42-44AEEE78B4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799" y="1846525"/>
            <a:ext cx="753035" cy="7615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2F3EC0-383B-3F89-1B2A-0D31BCDF4732}"/>
              </a:ext>
            </a:extLst>
          </p:cNvPr>
          <p:cNvSpPr txBox="1"/>
          <p:nvPr/>
        </p:nvSpPr>
        <p:spPr>
          <a:xfrm>
            <a:off x="4780434" y="4098579"/>
            <a:ext cx="4459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w</a:t>
            </a:r>
            <a:r>
              <a:rPr lang="en-US" b="1" baseline="-25000" dirty="0" err="1"/>
              <a:t>n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BBADEB-52AC-1344-6793-65A2DC6541AF}"/>
              </a:ext>
            </a:extLst>
          </p:cNvPr>
          <p:cNvSpPr txBox="1"/>
          <p:nvPr/>
        </p:nvSpPr>
        <p:spPr>
          <a:xfrm>
            <a:off x="3803277" y="4098579"/>
            <a:ext cx="4459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</a:t>
            </a:r>
            <a:r>
              <a:rPr lang="en-US" b="1" baseline="-25000" dirty="0"/>
              <a:t>n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C9FA17-76D4-F919-BD7E-A53C7968D6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3298" y="2944034"/>
            <a:ext cx="753035" cy="76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08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D47DB1A-A061-57D8-3F0C-6B731D0FD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870194"/>
            <a:ext cx="280946" cy="128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D0E20B-4ABE-B792-5F07-73E2BA9881B4}"/>
              </a:ext>
            </a:extLst>
          </p:cNvPr>
          <p:cNvSpPr txBox="1"/>
          <p:nvPr/>
        </p:nvSpPr>
        <p:spPr>
          <a:xfrm>
            <a:off x="609599" y="377751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Markov Chain-based Selection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C74FD3-5302-9835-C5FA-02AADE138F64}"/>
              </a:ext>
            </a:extLst>
          </p:cNvPr>
          <p:cNvSpPr txBox="1"/>
          <p:nvPr/>
        </p:nvSpPr>
        <p:spPr>
          <a:xfrm>
            <a:off x="609599" y="1061713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Model Conversation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DF50E-D208-A0A6-192D-A7510AD18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" y="1882588"/>
            <a:ext cx="5593986" cy="374597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95A4BC5-702E-015F-5324-212B70838C6E}"/>
              </a:ext>
            </a:extLst>
          </p:cNvPr>
          <p:cNvSpPr/>
          <p:nvPr/>
        </p:nvSpPr>
        <p:spPr>
          <a:xfrm>
            <a:off x="2608729" y="2097741"/>
            <a:ext cx="430306" cy="209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E6B407-EAB8-0767-C3D6-F0DE3B69BBE8}"/>
              </a:ext>
            </a:extLst>
          </p:cNvPr>
          <p:cNvCxnSpPr>
            <a:cxnSpLocks/>
          </p:cNvCxnSpPr>
          <p:nvPr/>
        </p:nvCxnSpPr>
        <p:spPr>
          <a:xfrm>
            <a:off x="2514600" y="2202307"/>
            <a:ext cx="6858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C53A4B3-0F88-BCDF-C5C0-87EC60708CE9}"/>
              </a:ext>
            </a:extLst>
          </p:cNvPr>
          <p:cNvSpPr/>
          <p:nvPr/>
        </p:nvSpPr>
        <p:spPr>
          <a:xfrm>
            <a:off x="4927280" y="2097741"/>
            <a:ext cx="430306" cy="209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EC1507-6754-CEC6-C27C-925B57C7700D}"/>
              </a:ext>
            </a:extLst>
          </p:cNvPr>
          <p:cNvCxnSpPr>
            <a:cxnSpLocks/>
          </p:cNvCxnSpPr>
          <p:nvPr/>
        </p:nvCxnSpPr>
        <p:spPr>
          <a:xfrm>
            <a:off x="4799533" y="2203779"/>
            <a:ext cx="6858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0E84B6-6692-26FD-B2C7-FE2B50EAAF4D}"/>
                  </a:ext>
                </a:extLst>
              </p:cNvPr>
              <p:cNvSpPr txBox="1"/>
              <p:nvPr/>
            </p:nvSpPr>
            <p:spPr>
              <a:xfrm>
                <a:off x="6203585" y="1582863"/>
                <a:ext cx="5651996" cy="1323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limUpp>
                        <m:limUp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e>
                        <m:lim>
                          <m:r>
                            <a:rPr lang="en-US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sq</m:t>
                          </m:r>
                        </m:lim>
                      </m:limUpp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𝑢𝑠𝑒𝑟𝑠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𝑎𝑠𝑘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𝑞𝑢𝑒𝑠𝑡𝑖𝑜𝑛𝑠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𝑢𝑠𝑒𝑟𝑠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𝑝𝑟𝑜𝑣𝑖𝑑𝑒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𝑠𝑙𝑜𝑡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𝑣𝑎𝑙𝑢𝑒𝑠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limUpp>
                      <m:limUp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1 −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e>
                      <m:li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                    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sq</m:t>
                        </m:r>
                      </m:lim>
                    </m:limUp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0E84B6-6692-26FD-B2C7-FE2B50EAA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585" y="1582863"/>
                <a:ext cx="5651996" cy="1323119"/>
              </a:xfrm>
              <a:prstGeom prst="rect">
                <a:avLst/>
              </a:prstGeom>
              <a:blipFill>
                <a:blip r:embed="rId6"/>
                <a:stretch>
                  <a:fillRect b="-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65DFA8D-A31B-6C21-6C1C-0D26860373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799" y="1846525"/>
            <a:ext cx="753035" cy="761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5BCB91-C133-6B46-9BDC-5F527ACFE033}"/>
              </a:ext>
            </a:extLst>
          </p:cNvPr>
          <p:cNvSpPr txBox="1"/>
          <p:nvPr/>
        </p:nvSpPr>
        <p:spPr>
          <a:xfrm>
            <a:off x="4780434" y="4098579"/>
            <a:ext cx="4459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w</a:t>
            </a:r>
            <a:r>
              <a:rPr lang="en-US" b="1" baseline="-25000" dirty="0" err="1"/>
              <a:t>n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E7AFC-E141-4AE6-36E7-2805E4C5B8A4}"/>
              </a:ext>
            </a:extLst>
          </p:cNvPr>
          <p:cNvSpPr txBox="1"/>
          <p:nvPr/>
        </p:nvSpPr>
        <p:spPr>
          <a:xfrm>
            <a:off x="3803277" y="4098579"/>
            <a:ext cx="4459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</a:t>
            </a:r>
            <a:r>
              <a:rPr lang="en-US" b="1" baseline="-25000" dirty="0"/>
              <a:t>n</a:t>
            </a:r>
            <a:endParaRPr lang="en-US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914E02-EBE8-045E-9C72-4E2E9201D7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3298" y="2944034"/>
            <a:ext cx="753035" cy="76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54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D47DB1A-A061-57D8-3F0C-6B731D0FD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870194"/>
            <a:ext cx="280946" cy="128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D0E20B-4ABE-B792-5F07-73E2BA9881B4}"/>
              </a:ext>
            </a:extLst>
          </p:cNvPr>
          <p:cNvSpPr txBox="1"/>
          <p:nvPr/>
        </p:nvSpPr>
        <p:spPr>
          <a:xfrm>
            <a:off x="609599" y="377751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Markov Chain-based Selection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C74FD3-5302-9835-C5FA-02AADE138F64}"/>
              </a:ext>
            </a:extLst>
          </p:cNvPr>
          <p:cNvSpPr txBox="1"/>
          <p:nvPr/>
        </p:nvSpPr>
        <p:spPr>
          <a:xfrm>
            <a:off x="609599" y="1061713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Model Conversation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DF50E-D208-A0A6-192D-A7510AD18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" y="1882588"/>
            <a:ext cx="5593986" cy="37459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9E0756-9867-FDF5-0B98-C78EF06AF77B}"/>
                  </a:ext>
                </a:extLst>
              </p:cNvPr>
              <p:cNvSpPr txBox="1"/>
              <p:nvPr/>
            </p:nvSpPr>
            <p:spPr>
              <a:xfrm>
                <a:off x="6203585" y="1582863"/>
                <a:ext cx="5695277" cy="21727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limUpp>
                        <m:limUp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e>
                        <m:lim>
                          <m:r>
                            <a:rPr lang="en-US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sq</m:t>
                          </m:r>
                        </m:lim>
                      </m:limUpp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𝑢𝑠𝑒𝑟𝑠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𝑎𝑠𝑘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𝑞𝑢𝑒𝑠𝑡𝑖𝑜𝑛𝑠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𝑢𝑠𝑒𝑟𝑠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𝑝𝑟𝑜𝑣𝑖𝑑𝑒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𝑠𝑙𝑜𝑡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𝑣𝑎𝑙𝑢𝑒𝑠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limUpp>
                      <m:limUp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1 −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e>
                      <m:li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                    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sq</m:t>
                        </m:r>
                      </m:lim>
                    </m:limUpp>
                  </m:oMath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:</m:t>
                      </m:r>
                      <m:limUpp>
                        <m:limUp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e>
                        <m:lim>
                          <m:r>
                            <a:rPr lang="en-US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qr</m:t>
                          </m:r>
                        </m:lim>
                      </m:limUpp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𝑠𝑦𝑠𝑡𝑒𝑚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𝑟𝑒𝑠𝑝𝑜𝑛𝑑𝑠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𝑐𝑜𝑟𝑟𝑒𝑐𝑡𝑙𝑦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𝑢𝑠𝑒𝑟𝑠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𝑎𝑠𝑘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𝑞𝑢𝑒𝑠𝑡𝑖𝑜𝑛𝑠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9E0756-9867-FDF5-0B98-C78EF06A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585" y="1582863"/>
                <a:ext cx="5695277" cy="2172711"/>
              </a:xfrm>
              <a:prstGeom prst="rect">
                <a:avLst/>
              </a:prstGeom>
              <a:blipFill>
                <a:blip r:embed="rId6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95A4BC5-702E-015F-5324-212B70838C6E}"/>
              </a:ext>
            </a:extLst>
          </p:cNvPr>
          <p:cNvSpPr/>
          <p:nvPr/>
        </p:nvSpPr>
        <p:spPr>
          <a:xfrm>
            <a:off x="1788458" y="3755575"/>
            <a:ext cx="309283" cy="170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E6B407-EAB8-0767-C3D6-F0DE3B69BBE8}"/>
              </a:ext>
            </a:extLst>
          </p:cNvPr>
          <p:cNvCxnSpPr>
            <a:cxnSpLocks/>
          </p:cNvCxnSpPr>
          <p:nvPr/>
        </p:nvCxnSpPr>
        <p:spPr>
          <a:xfrm flipH="1">
            <a:off x="1694329" y="3657600"/>
            <a:ext cx="524436" cy="36307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C53A4B3-0F88-BCDF-C5C0-87EC60708CE9}"/>
              </a:ext>
            </a:extLst>
          </p:cNvPr>
          <p:cNvSpPr/>
          <p:nvPr/>
        </p:nvSpPr>
        <p:spPr>
          <a:xfrm>
            <a:off x="3996022" y="3705433"/>
            <a:ext cx="430306" cy="209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C0D696-9CE2-AF45-7B7A-6AD9372805A3}"/>
              </a:ext>
            </a:extLst>
          </p:cNvPr>
          <p:cNvCxnSpPr>
            <a:cxnSpLocks/>
          </p:cNvCxnSpPr>
          <p:nvPr/>
        </p:nvCxnSpPr>
        <p:spPr>
          <a:xfrm flipH="1">
            <a:off x="3972489" y="3657600"/>
            <a:ext cx="500904" cy="36307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A6C5246-CD25-2963-660D-C8B29D003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799" y="1846525"/>
            <a:ext cx="753035" cy="761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AAA93A-28D6-FAA2-BBBC-350BADC69356}"/>
              </a:ext>
            </a:extLst>
          </p:cNvPr>
          <p:cNvSpPr txBox="1"/>
          <p:nvPr/>
        </p:nvSpPr>
        <p:spPr>
          <a:xfrm>
            <a:off x="4780434" y="4098579"/>
            <a:ext cx="4459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w</a:t>
            </a:r>
            <a:r>
              <a:rPr lang="en-US" b="1" baseline="-25000" dirty="0" err="1"/>
              <a:t>n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908318-14CA-8039-3AD4-496DBD70BB1C}"/>
              </a:ext>
            </a:extLst>
          </p:cNvPr>
          <p:cNvSpPr txBox="1"/>
          <p:nvPr/>
        </p:nvSpPr>
        <p:spPr>
          <a:xfrm>
            <a:off x="3803277" y="4098579"/>
            <a:ext cx="4459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</a:t>
            </a:r>
            <a:r>
              <a:rPr lang="en-US" b="1" baseline="-25000" dirty="0"/>
              <a:t>n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6D2855-2B87-7837-9236-E08A115591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3298" y="2944034"/>
            <a:ext cx="753035" cy="76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63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D47DB1A-A061-57D8-3F0C-6B731D0FD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870194"/>
            <a:ext cx="280946" cy="128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D0E20B-4ABE-B792-5F07-73E2BA9881B4}"/>
              </a:ext>
            </a:extLst>
          </p:cNvPr>
          <p:cNvSpPr txBox="1"/>
          <p:nvPr/>
        </p:nvSpPr>
        <p:spPr>
          <a:xfrm>
            <a:off x="609599" y="377751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Markov Chain-based Selection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C74FD3-5302-9835-C5FA-02AADE138F64}"/>
              </a:ext>
            </a:extLst>
          </p:cNvPr>
          <p:cNvSpPr txBox="1"/>
          <p:nvPr/>
        </p:nvSpPr>
        <p:spPr>
          <a:xfrm>
            <a:off x="609599" y="1061713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Model Conversation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DF50E-D208-A0A6-192D-A7510AD18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" y="1882588"/>
            <a:ext cx="5593986" cy="37459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9E0756-9867-FDF5-0B98-C78EF06AF77B}"/>
                  </a:ext>
                </a:extLst>
              </p:cNvPr>
              <p:cNvSpPr txBox="1"/>
              <p:nvPr/>
            </p:nvSpPr>
            <p:spPr>
              <a:xfrm>
                <a:off x="6203585" y="1582863"/>
                <a:ext cx="5758564" cy="2829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limUpp>
                        <m:limUp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e>
                        <m:lim>
                          <m:r>
                            <a:rPr lang="en-US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sq</m:t>
                          </m:r>
                        </m:lim>
                      </m:limUpp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𝑢𝑠𝑒𝑟𝑠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𝑎𝑠𝑘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𝑞𝑢𝑒𝑠𝑡𝑖𝑜𝑛𝑠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𝑢𝑠𝑒𝑟𝑠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𝑝𝑟𝑜𝑣𝑖𝑑𝑒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𝑠𝑙𝑜𝑡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𝑣𝑎𝑙𝑢𝑒𝑠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limUpp>
                      <m:limUp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1 −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e>
                      <m:li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                    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sq</m:t>
                        </m:r>
                      </m:lim>
                    </m:limUpp>
                  </m:oMath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:</m:t>
                      </m:r>
                      <m:limUpp>
                        <m:limUp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e>
                        <m:lim>
                          <m:r>
                            <a:rPr lang="en-US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qr</m:t>
                          </m:r>
                        </m:lim>
                      </m:limUpp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𝑠𝑦𝑠𝑡𝑒𝑚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𝑟𝑒𝑠𝑝𝑜𝑛𝑑𝑠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𝑐𝑜𝑟𝑟𝑒𝑐𝑡𝑙𝑦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𝑢𝑠𝑒𝑟𝑠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𝑎𝑠𝑘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𝑞𝑢𝑒𝑠𝑡𝑖𝑜𝑛𝑠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:</m:t>
                    </m:r>
                    <m:limUpp>
                      <m:limUp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1 −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e>
                      <m:lim>
                        <m:r>
                          <a:rPr lang="en-US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           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qr</m:t>
                        </m:r>
                      </m:lim>
                    </m:limUp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9E0756-9867-FDF5-0B98-C78EF06A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585" y="1582863"/>
                <a:ext cx="5758564" cy="2829044"/>
              </a:xfrm>
              <a:prstGeom prst="rect">
                <a:avLst/>
              </a:prstGeom>
              <a:blipFill>
                <a:blip r:embed="rId6"/>
                <a:stretch>
                  <a:fillRect b="-1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95A4BC5-702E-015F-5324-212B70838C6E}"/>
              </a:ext>
            </a:extLst>
          </p:cNvPr>
          <p:cNvSpPr/>
          <p:nvPr/>
        </p:nvSpPr>
        <p:spPr>
          <a:xfrm>
            <a:off x="2238934" y="3755574"/>
            <a:ext cx="500904" cy="198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E6B407-EAB8-0767-C3D6-F0DE3B69BBE8}"/>
              </a:ext>
            </a:extLst>
          </p:cNvPr>
          <p:cNvCxnSpPr>
            <a:cxnSpLocks/>
          </p:cNvCxnSpPr>
          <p:nvPr/>
        </p:nvCxnSpPr>
        <p:spPr>
          <a:xfrm>
            <a:off x="2238934" y="3673436"/>
            <a:ext cx="500904" cy="3875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65FB71C-C474-2697-087C-76AB54C41598}"/>
              </a:ext>
            </a:extLst>
          </p:cNvPr>
          <p:cNvSpPr/>
          <p:nvPr/>
        </p:nvSpPr>
        <p:spPr>
          <a:xfrm>
            <a:off x="4453223" y="3755574"/>
            <a:ext cx="500904" cy="198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C0D696-9CE2-AF45-7B7A-6AD9372805A3}"/>
              </a:ext>
            </a:extLst>
          </p:cNvPr>
          <p:cNvCxnSpPr>
            <a:cxnSpLocks/>
          </p:cNvCxnSpPr>
          <p:nvPr/>
        </p:nvCxnSpPr>
        <p:spPr>
          <a:xfrm>
            <a:off x="4473393" y="3657600"/>
            <a:ext cx="507629" cy="40341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633E7DA-AE4A-477D-CF09-020ACE777B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799" y="1846525"/>
            <a:ext cx="753035" cy="7615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4121B7-D1D9-D612-5C7B-FF1F0931A63B}"/>
              </a:ext>
            </a:extLst>
          </p:cNvPr>
          <p:cNvSpPr txBox="1"/>
          <p:nvPr/>
        </p:nvSpPr>
        <p:spPr>
          <a:xfrm>
            <a:off x="4780434" y="4098579"/>
            <a:ext cx="4459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w</a:t>
            </a:r>
            <a:r>
              <a:rPr lang="en-US" b="1" baseline="-25000" dirty="0" err="1"/>
              <a:t>n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191BFF-8297-7251-424B-15F0E30EF984}"/>
              </a:ext>
            </a:extLst>
          </p:cNvPr>
          <p:cNvSpPr txBox="1"/>
          <p:nvPr/>
        </p:nvSpPr>
        <p:spPr>
          <a:xfrm>
            <a:off x="3803277" y="4098579"/>
            <a:ext cx="4459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</a:t>
            </a:r>
            <a:r>
              <a:rPr lang="en-US" b="1" baseline="-25000" dirty="0"/>
              <a:t>n</a:t>
            </a:r>
            <a:endParaRPr lang="en-US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3FC8E1-6EDC-8B0E-DFFA-DD7227613A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3298" y="2944034"/>
            <a:ext cx="753035" cy="76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7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B408A3-9D25-A44D-A267-54D793457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92A8F9-FF41-8F44-BF9E-797DE5FBF7A6}"/>
              </a:ext>
            </a:extLst>
          </p:cNvPr>
          <p:cNvSpPr txBox="1"/>
          <p:nvPr/>
        </p:nvSpPr>
        <p:spPr>
          <a:xfrm>
            <a:off x="1518697" y="2623635"/>
            <a:ext cx="9151951" cy="904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820"/>
              </a:lnSpc>
            </a:pPr>
            <a:r>
              <a:rPr lang="en-US" sz="5400" b="1" spc="-150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44598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D47DB1A-A061-57D8-3F0C-6B731D0FD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870194"/>
            <a:ext cx="280946" cy="128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D0E20B-4ABE-B792-5F07-73E2BA9881B4}"/>
              </a:ext>
            </a:extLst>
          </p:cNvPr>
          <p:cNvSpPr txBox="1"/>
          <p:nvPr/>
        </p:nvSpPr>
        <p:spPr>
          <a:xfrm>
            <a:off x="609599" y="377751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Markov Chain-based Selection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C74FD3-5302-9835-C5FA-02AADE138F64}"/>
              </a:ext>
            </a:extLst>
          </p:cNvPr>
          <p:cNvSpPr txBox="1"/>
          <p:nvPr/>
        </p:nvSpPr>
        <p:spPr>
          <a:xfrm>
            <a:off x="609599" y="1061713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Model Conversation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DF50E-D208-A0A6-192D-A7510AD18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105" y="1777808"/>
            <a:ext cx="5593986" cy="37459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9E0756-9867-FDF5-0B98-C78EF06AF77B}"/>
                  </a:ext>
                </a:extLst>
              </p:cNvPr>
              <p:cNvSpPr txBox="1"/>
              <p:nvPr/>
            </p:nvSpPr>
            <p:spPr>
              <a:xfrm>
                <a:off x="5948091" y="1649283"/>
                <a:ext cx="6353278" cy="34874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limUpp>
                      <m:limUp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e>
                      <m:lim>
                        <m:r>
                          <a:rPr lang="en-US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sq</m:t>
                        </m:r>
                      </m:lim>
                    </m:limUpp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𝑡𝑖𝑚𝑒𝑠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𝑢𝑠𝑒𝑟𝑠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𝑎𝑠𝑘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𝑞𝑢𝑒𝑠𝑡𝑖𝑜𝑛𝑠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𝑡𝑖𝑚𝑒𝑠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𝑢𝑠𝑒𝑟𝑠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𝑝𝑟𝑜𝑣𝑖𝑑𝑒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𝑠𝑙𝑜𝑡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𝑣𝑎𝑙𝑢𝑒𝑠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limUpp>
                      <m:limUp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1 −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e>
                      <m:li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                    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sq</m:t>
                        </m:r>
                      </m:lim>
                    </m:limUp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:</m:t>
                    </m:r>
                    <m:limUpp>
                      <m:limUp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e>
                      <m:lim>
                        <m:r>
                          <a:rPr lang="en-US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qr</m:t>
                        </m:r>
                      </m:lim>
                    </m:limUpp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𝑡𝑖𝑚𝑒𝑠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𝑠𝑦𝑠𝑡𝑒𝑚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𝑟𝑒𝑠𝑝𝑜𝑛𝑑𝑠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𝑐𝑜𝑟𝑟𝑒𝑐𝑡𝑙𝑦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𝑡𝑖𝑚𝑒𝑠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𝑢𝑠𝑒𝑟𝑠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𝑎𝑠𝑘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𝑞𝑢𝑒𝑠𝑡𝑖𝑜𝑛𝑠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:</m:t>
                    </m:r>
                    <m:limUpp>
                      <m:limUp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1 −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e>
                      <m:lim>
                        <m:r>
                          <a:rPr lang="en-US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           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qr</m:t>
                        </m:r>
                      </m:lim>
                    </m:limUpp>
                  </m:oMath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𝑅𝑂𝑃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limUpp>
                        <m:limUp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e>
                        <m:lim>
                          <m:r>
                            <a:rPr lang="en-US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wd</m:t>
                          </m:r>
                        </m:lim>
                      </m:limUp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m:rPr>
                              <m:nor/>
                            </m:rPr>
                            <a:rPr lang="en-US"/>
                            <m:t>𝑜𝑛𝑣𝑒𝑟𝑠𝑎𝑡𝑖𝑜𝑛𝑠</m:t>
                          </m:r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  <m:r>
                            <m:rPr>
                              <m:nor/>
                            </m:rPr>
                            <a:rPr lang="en-US"/>
                            <m:t>𝑙𝑒𝑎𝑑𝑖𝑛𝑔</m:t>
                          </m:r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  <m:r>
                            <m:rPr>
                              <m:nor/>
                            </m:rPr>
                            <a:rPr lang="en-US"/>
                            <m:t>𝑡𝑜</m:t>
                          </m:r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  <m:r>
                            <m:rPr>
                              <m:nor/>
                            </m:rPr>
                            <a:rPr lang="en-US"/>
                            <m:t>𝑑𝑟𝑜𝑝</m:t>
                          </m:r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  <m:r>
                            <m:rPr>
                              <m:nor/>
                            </m:rPr>
                            <a:rPr lang="en-US"/>
                            <m:t>𝑜𝑢𝑡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𝑠𝑦𝑠𝑡𝑒𝑚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𝑟𝑒𝑠𝑝𝑜𝑛𝑑𝑠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𝑐𝑜𝑟𝑟𝑒𝑐𝑡𝑙𝑦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9E0756-9867-FDF5-0B98-C78EF06A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091" y="1649283"/>
                <a:ext cx="6353278" cy="3487493"/>
              </a:xfrm>
              <a:prstGeom prst="rect">
                <a:avLst/>
              </a:prstGeom>
              <a:blipFill>
                <a:blip r:embed="rId6"/>
                <a:stretch>
                  <a:fillRect t="-364" b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95A4BC5-702E-015F-5324-212B70838C6E}"/>
              </a:ext>
            </a:extLst>
          </p:cNvPr>
          <p:cNvSpPr/>
          <p:nvPr/>
        </p:nvSpPr>
        <p:spPr>
          <a:xfrm>
            <a:off x="2695581" y="4668905"/>
            <a:ext cx="500904" cy="198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E6B407-EAB8-0767-C3D6-F0DE3B69BBE8}"/>
              </a:ext>
            </a:extLst>
          </p:cNvPr>
          <p:cNvCxnSpPr>
            <a:cxnSpLocks/>
          </p:cNvCxnSpPr>
          <p:nvPr/>
        </p:nvCxnSpPr>
        <p:spPr>
          <a:xfrm>
            <a:off x="2512948" y="4561349"/>
            <a:ext cx="727810" cy="4706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65FB71C-C474-2697-087C-76AB54C41598}"/>
              </a:ext>
            </a:extLst>
          </p:cNvPr>
          <p:cNvSpPr/>
          <p:nvPr/>
        </p:nvSpPr>
        <p:spPr>
          <a:xfrm>
            <a:off x="4103600" y="4668905"/>
            <a:ext cx="500904" cy="198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C0D696-9CE2-AF45-7B7A-6AD9372805A3}"/>
              </a:ext>
            </a:extLst>
          </p:cNvPr>
          <p:cNvCxnSpPr>
            <a:cxnSpLocks/>
          </p:cNvCxnSpPr>
          <p:nvPr/>
        </p:nvCxnSpPr>
        <p:spPr>
          <a:xfrm flipH="1">
            <a:off x="3671047" y="4561349"/>
            <a:ext cx="1062318" cy="56477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D136359-F33B-A414-640A-E979FC3FFB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1469" y="1767783"/>
            <a:ext cx="753035" cy="7615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90BBEA-3FA0-9387-75EA-0D2E9D852084}"/>
              </a:ext>
            </a:extLst>
          </p:cNvPr>
          <p:cNvSpPr txBox="1"/>
          <p:nvPr/>
        </p:nvSpPr>
        <p:spPr>
          <a:xfrm>
            <a:off x="4510368" y="4030432"/>
            <a:ext cx="4459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w</a:t>
            </a:r>
            <a:r>
              <a:rPr lang="en-US" b="1" baseline="-25000" dirty="0" err="1"/>
              <a:t>n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7C662D-5AFC-5DD2-1820-5686D3AB8356}"/>
              </a:ext>
            </a:extLst>
          </p:cNvPr>
          <p:cNvSpPr txBox="1"/>
          <p:nvPr/>
        </p:nvSpPr>
        <p:spPr>
          <a:xfrm>
            <a:off x="3595981" y="4030432"/>
            <a:ext cx="4459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</a:t>
            </a:r>
            <a:r>
              <a:rPr lang="en-US" b="1" baseline="-25000" dirty="0"/>
              <a:t>n</a:t>
            </a:r>
            <a:endParaRPr lang="en-US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EACF81A-033C-2184-D7C5-0DAA84786E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5481" y="2860322"/>
            <a:ext cx="753035" cy="76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88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D47DB1A-A061-57D8-3F0C-6B731D0FD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870194"/>
            <a:ext cx="280946" cy="128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D0E20B-4ABE-B792-5F07-73E2BA9881B4}"/>
              </a:ext>
            </a:extLst>
          </p:cNvPr>
          <p:cNvSpPr txBox="1"/>
          <p:nvPr/>
        </p:nvSpPr>
        <p:spPr>
          <a:xfrm>
            <a:off x="609599" y="377751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Markov Chain-based Selection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C74FD3-5302-9835-C5FA-02AADE138F64}"/>
              </a:ext>
            </a:extLst>
          </p:cNvPr>
          <p:cNvSpPr txBox="1"/>
          <p:nvPr/>
        </p:nvSpPr>
        <p:spPr>
          <a:xfrm>
            <a:off x="609599" y="1061713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Model Conversation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9E0756-9867-FDF5-0B98-C78EF06AF77B}"/>
                  </a:ext>
                </a:extLst>
              </p:cNvPr>
              <p:cNvSpPr txBox="1"/>
              <p:nvPr/>
            </p:nvSpPr>
            <p:spPr>
              <a:xfrm>
                <a:off x="5948091" y="1649283"/>
                <a:ext cx="6369179" cy="4146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limUpp>
                      <m:limUp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e>
                      <m:lim>
                        <m:r>
                          <a:rPr lang="en-US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sq</m:t>
                        </m:r>
                      </m:lim>
                    </m:limUpp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𝑡𝑖𝑚𝑒𝑠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𝑢𝑠𝑒𝑟𝑠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𝑎𝑠𝑘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𝑞𝑢𝑒𝑠𝑡𝑖𝑜𝑛𝑠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𝑡𝑖𝑚𝑒𝑠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𝑢𝑠𝑒𝑟𝑠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𝑝𝑟𝑜𝑣𝑖𝑑𝑒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𝑠𝑙𝑜𝑡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𝑣𝑎𝑙𝑢𝑒𝑠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limUpp>
                      <m:limUp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1 −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e>
                      <m:li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                    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sq</m:t>
                        </m:r>
                      </m:lim>
                    </m:limUp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:</m:t>
                    </m:r>
                    <m:limUpp>
                      <m:limUp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e>
                      <m:lim>
                        <m:r>
                          <a:rPr lang="en-US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qr</m:t>
                        </m:r>
                      </m:lim>
                    </m:limUpp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𝑡𝑖𝑚𝑒𝑠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𝑠𝑦𝑠𝑡𝑒𝑚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𝑟𝑒𝑠𝑝𝑜𝑛𝑑𝑠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𝑐𝑜𝑟𝑟𝑒𝑐𝑡𝑙𝑦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𝑡𝑖𝑚𝑒𝑠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𝑢𝑠𝑒𝑟𝑠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𝑎𝑠𝑘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𝑞𝑢𝑒𝑠𝑡𝑖𝑜𝑛𝑠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:</m:t>
                    </m:r>
                    <m:limUpp>
                      <m:limUp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1 −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e>
                      <m:lim>
                        <m:r>
                          <a:rPr lang="en-US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           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qr</m:t>
                        </m:r>
                      </m:lim>
                    </m:limUpp>
                  </m:oMath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𝑅𝑂𝑃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limUpp>
                        <m:limUp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e>
                        <m:lim>
                          <m:r>
                            <a:rPr lang="en-US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wd</m:t>
                          </m:r>
                        </m:lim>
                      </m:limUp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m:rPr>
                              <m:nor/>
                            </m:rPr>
                            <a:rPr lang="en-US"/>
                            <m:t>𝑜𝑛𝑣𝑒𝑟𝑠𝑎𝑡𝑖𝑜𝑛𝑠</m:t>
                          </m:r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  <m:r>
                            <m:rPr>
                              <m:nor/>
                            </m:rPr>
                            <a:rPr lang="en-US"/>
                            <m:t>𝑙𝑒𝑎𝑑𝑖𝑛𝑔</m:t>
                          </m:r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  <m:r>
                            <m:rPr>
                              <m:nor/>
                            </m:rPr>
                            <a:rPr lang="en-US"/>
                            <m:t>𝑡𝑜</m:t>
                          </m:r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  <m:r>
                            <m:rPr>
                              <m:nor/>
                            </m:rPr>
                            <a:rPr lang="en-US"/>
                            <m:t>𝑑𝑟𝑜𝑝</m:t>
                          </m:r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  <m:r>
                            <m:rPr>
                              <m:nor/>
                            </m:rPr>
                            <a:rPr lang="en-US"/>
                            <m:t>𝑜𝑢𝑡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𝑠𝑦𝑠𝑡𝑒𝑚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𝑟𝑒𝑠𝑝𝑜𝑛𝑑𝑠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𝑐𝑜𝑟𝑟𝑒𝑐𝑡𝑙𝑦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:</m:t>
                    </m:r>
                    <m:limUpp>
                      <m:limUp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1 −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e>
                      <m:lim>
                        <m:r>
                          <a:rPr lang="en-US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          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wd</m:t>
                        </m:r>
                      </m:lim>
                    </m:limUp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9E0756-9867-FDF5-0B98-C78EF06A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091" y="1649283"/>
                <a:ext cx="6369179" cy="4146328"/>
              </a:xfrm>
              <a:prstGeom prst="rect">
                <a:avLst/>
              </a:prstGeom>
              <a:blipFill>
                <a:blip r:embed="rId5"/>
                <a:stretch>
                  <a:fillRect t="-306" b="-1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0071A6B3-1434-3603-6466-E3DC455CD2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801" y="1777808"/>
            <a:ext cx="5559290" cy="37227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06D0BC-03DF-A800-C887-CF7A3BE53F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6199" y="1767783"/>
            <a:ext cx="753035" cy="7615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D7CFDB-FF81-C474-DFF5-D226EF39CC7E}"/>
              </a:ext>
            </a:extLst>
          </p:cNvPr>
          <p:cNvSpPr txBox="1"/>
          <p:nvPr/>
        </p:nvSpPr>
        <p:spPr>
          <a:xfrm>
            <a:off x="4510368" y="4030432"/>
            <a:ext cx="4459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w</a:t>
            </a:r>
            <a:r>
              <a:rPr lang="en-US" b="1" baseline="-25000" dirty="0" err="1"/>
              <a:t>n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DFA656-D605-1C91-6588-27DE91C1649C}"/>
              </a:ext>
            </a:extLst>
          </p:cNvPr>
          <p:cNvSpPr txBox="1"/>
          <p:nvPr/>
        </p:nvSpPr>
        <p:spPr>
          <a:xfrm>
            <a:off x="3568510" y="4030432"/>
            <a:ext cx="4459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</a:t>
            </a:r>
            <a:r>
              <a:rPr lang="en-US" b="1" baseline="-25000" dirty="0"/>
              <a:t>n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174EC1-9454-F27C-A5B2-9BB9205552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5481" y="2860322"/>
            <a:ext cx="753035" cy="76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27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D47DB1A-A061-57D8-3F0C-6B731D0FD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599" y="728468"/>
            <a:ext cx="280946" cy="128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D0E20B-4ABE-B792-5F07-73E2BA9881B4}"/>
              </a:ext>
            </a:extLst>
          </p:cNvPr>
          <p:cNvSpPr txBox="1"/>
          <p:nvPr/>
        </p:nvSpPr>
        <p:spPr>
          <a:xfrm>
            <a:off x="609599" y="236025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Markov Chain-based Selection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C74FD3-5302-9835-C5FA-02AADE138F64}"/>
              </a:ext>
            </a:extLst>
          </p:cNvPr>
          <p:cNvSpPr txBox="1"/>
          <p:nvPr/>
        </p:nvSpPr>
        <p:spPr>
          <a:xfrm>
            <a:off x="609599" y="845869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Benefit Calculation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541D6F-5AAE-A24C-FC3B-C1791409AC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2915"/>
          <a:stretch/>
        </p:blipFill>
        <p:spPr>
          <a:xfrm>
            <a:off x="518510" y="1502107"/>
            <a:ext cx="10715868" cy="25039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F788FD-978C-79AA-1D73-6C976DE74531}"/>
              </a:ext>
            </a:extLst>
          </p:cNvPr>
          <p:cNvSpPr txBox="1"/>
          <p:nvPr/>
        </p:nvSpPr>
        <p:spPr>
          <a:xfrm>
            <a:off x="890544" y="4709562"/>
            <a:ext cx="1008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Replay of a conversation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hypothetical future conversation that is identical to </a:t>
            </a:r>
            <a:r>
              <a:rPr lang="en-US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𝑐</a:t>
            </a:r>
            <a:r>
              <a:rPr lang="en-US" b="0" i="1" baseline="-25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 to the point when out-of-schema question 𝑞 is asked.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B3DDE-DF58-CEE2-27CD-DB5CB1098743}"/>
              </a:ext>
            </a:extLst>
          </p:cNvPr>
          <p:cNvSpPr txBox="1"/>
          <p:nvPr/>
        </p:nvSpPr>
        <p:spPr>
          <a:xfrm>
            <a:off x="609599" y="1653988"/>
            <a:ext cx="280946" cy="3765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9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D47DB1A-A061-57D8-3F0C-6B731D0FD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599" y="728468"/>
            <a:ext cx="280946" cy="128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D0E20B-4ABE-B792-5F07-73E2BA9881B4}"/>
              </a:ext>
            </a:extLst>
          </p:cNvPr>
          <p:cNvSpPr txBox="1"/>
          <p:nvPr/>
        </p:nvSpPr>
        <p:spPr>
          <a:xfrm>
            <a:off x="609599" y="236025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Markov Chain-based Selection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C74FD3-5302-9835-C5FA-02AADE138F64}"/>
              </a:ext>
            </a:extLst>
          </p:cNvPr>
          <p:cNvSpPr txBox="1"/>
          <p:nvPr/>
        </p:nvSpPr>
        <p:spPr>
          <a:xfrm>
            <a:off x="609599" y="845869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Benefit Calculation</a:t>
            </a:r>
          </a:p>
        </p:txBody>
      </p:sp>
      <p:pic>
        <p:nvPicPr>
          <p:cNvPr id="14" name="Picture 13" descr="A picture containing text, font, handwriting, white&#10;&#10;Description automatically generated">
            <a:extLst>
              <a:ext uri="{FF2B5EF4-FFF2-40B4-BE49-F238E27FC236}">
                <a16:creationId xmlns:a16="http://schemas.microsoft.com/office/drawing/2014/main" id="{9E5FA5C0-6210-0865-2140-9179D7954F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33" r="5505"/>
          <a:stretch/>
        </p:blipFill>
        <p:spPr>
          <a:xfrm>
            <a:off x="890545" y="5288917"/>
            <a:ext cx="5081168" cy="9555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84E618-C0F7-3A07-95E8-F98EAFB2A47A}"/>
              </a:ext>
            </a:extLst>
          </p:cNvPr>
          <p:cNvSpPr txBox="1"/>
          <p:nvPr/>
        </p:nvSpPr>
        <p:spPr>
          <a:xfrm>
            <a:off x="6220289" y="5174509"/>
            <a:ext cx="393721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use the PageRank formula [5] to calculate the probability of reaching the success state, assuming that a random user starts from a state and transitions from one state to the other.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1F1B1AE-615D-98BC-C451-19F5315FFDC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628"/>
          <a:stretch/>
        </p:blipFill>
        <p:spPr>
          <a:xfrm>
            <a:off x="6817375" y="1308808"/>
            <a:ext cx="4734664" cy="382494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729E79-3279-9CCA-134B-2FBA16244593}"/>
              </a:ext>
            </a:extLst>
          </p:cNvPr>
          <p:cNvCxnSpPr>
            <a:cxnSpLocks/>
          </p:cNvCxnSpPr>
          <p:nvPr/>
        </p:nvCxnSpPr>
        <p:spPr>
          <a:xfrm flipV="1">
            <a:off x="7276563" y="2395470"/>
            <a:ext cx="798491" cy="130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EC837-969B-2F55-B8DB-633B49D5D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528" y="1308808"/>
            <a:ext cx="5507762" cy="386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3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D47DB1A-A061-57D8-3F0C-6B731D0FD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152" y="695382"/>
            <a:ext cx="280946" cy="128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D0E20B-4ABE-B792-5F07-73E2BA9881B4}"/>
              </a:ext>
            </a:extLst>
          </p:cNvPr>
          <p:cNvSpPr txBox="1"/>
          <p:nvPr/>
        </p:nvSpPr>
        <p:spPr>
          <a:xfrm>
            <a:off x="596151" y="202939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Datasets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6B8693-4C41-2BD4-3C7D-D5369EEF6EE0}"/>
              </a:ext>
            </a:extLst>
          </p:cNvPr>
          <p:cNvSpPr txBox="1"/>
          <p:nvPr/>
        </p:nvSpPr>
        <p:spPr>
          <a:xfrm>
            <a:off x="688299" y="957846"/>
            <a:ext cx="9671398" cy="33239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Existing datasets such as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MultiWoz</a:t>
            </a:r>
            <a:r>
              <a:rPr lang="en-US" b="0" i="0" dirty="0">
                <a:effectLst/>
                <a:latin typeface="Arial" panose="020B0604020202020204" pitchFamily="34" charset="0"/>
              </a:rPr>
              <a:t> [6], </a:t>
            </a:r>
            <a:r>
              <a:rPr lang="en-US" dirty="0">
                <a:latin typeface="Arial" panose="020B0604020202020204" pitchFamily="34" charset="0"/>
              </a:rPr>
              <a:t>ATIS [7] , SNIPS </a:t>
            </a:r>
            <a:r>
              <a:rPr lang="en-US" b="0" i="0" dirty="0">
                <a:effectLst/>
                <a:latin typeface="Arial" panose="020B0604020202020204" pitchFamily="34" charset="0"/>
              </a:rPr>
              <a:t>[8] and SGD [9] are built </a:t>
            </a:r>
            <a:r>
              <a:rPr lang="en-US" dirty="0">
                <a:latin typeface="Arial" panose="020B0604020202020204" pitchFamily="34" charset="0"/>
              </a:rPr>
              <a:t>based on the assumption that users don’t ask any out-of-schema questions.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For our task, we need a dataset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having multi-turn conversations and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a number of out-of-schema user questions,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</a:rPr>
              <a:t>and these questions 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can be asked at any point of the conversation,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</a:rPr>
              <a:t>f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inally leading users to drop 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built two new datasets: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D-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MultiWoz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D-SGD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extending two existing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datastets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Dataset summary:</a:t>
            </a:r>
          </a:p>
        </p:txBody>
      </p:sp>
      <p:pic>
        <p:nvPicPr>
          <p:cNvPr id="4" name="Picture 3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6221920E-45F5-0214-6933-92CA8885B6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39" b="4938"/>
          <a:stretch/>
        </p:blipFill>
        <p:spPr>
          <a:xfrm>
            <a:off x="2810435" y="3868050"/>
            <a:ext cx="4961965" cy="251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9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sp>
        <p:nvSpPr>
          <p:cNvPr id="34" name="Rectangular Callout 33">
            <a:extLst>
              <a:ext uri="{FF2B5EF4-FFF2-40B4-BE49-F238E27FC236}">
                <a16:creationId xmlns:a16="http://schemas.microsoft.com/office/drawing/2014/main" id="{567744BD-D7B2-6259-0809-DE3D9A2C87E7}"/>
              </a:ext>
            </a:extLst>
          </p:cNvPr>
          <p:cNvSpPr/>
          <p:nvPr/>
        </p:nvSpPr>
        <p:spPr>
          <a:xfrm>
            <a:off x="2578829" y="1697589"/>
            <a:ext cx="1828801" cy="634555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D5C2F9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am looking for 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Italian </a:t>
            </a:r>
            <a:r>
              <a:rPr lang="en-US" sz="11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food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the 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south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side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the city.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Picture 3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D1A93868-3E1B-0FEB-1CC7-E76FFCC84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017" y="2144790"/>
            <a:ext cx="463812" cy="463812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291C4CB-DD1E-57D0-294E-483BBDF8CC9C}"/>
              </a:ext>
            </a:extLst>
          </p:cNvPr>
          <p:cNvSpPr/>
          <p:nvPr/>
        </p:nvSpPr>
        <p:spPr>
          <a:xfrm>
            <a:off x="609599" y="1720625"/>
            <a:ext cx="1510320" cy="100645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filled:</a:t>
            </a:r>
            <a:endParaRPr lang="en-US" sz="1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food = 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'Italian’</a:t>
            </a:r>
          </a:p>
          <a:p>
            <a:r>
              <a:rPr lang="en-US" sz="1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  =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'south side'</a:t>
            </a: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 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61EE142-43A4-E59D-05C9-B7C2D6F809CE}"/>
              </a:ext>
            </a:extLst>
          </p:cNvPr>
          <p:cNvSpPr/>
          <p:nvPr/>
        </p:nvSpPr>
        <p:spPr>
          <a:xfrm>
            <a:off x="1818766" y="1303402"/>
            <a:ext cx="1287924" cy="2942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8" name="Rectangular Callout 37">
            <a:extLst>
              <a:ext uri="{FF2B5EF4-FFF2-40B4-BE49-F238E27FC236}">
                <a16:creationId xmlns:a16="http://schemas.microsoft.com/office/drawing/2014/main" id="{9B314054-6C6D-F816-EB28-106AF58A7282}"/>
              </a:ext>
            </a:extLst>
          </p:cNvPr>
          <p:cNvSpPr/>
          <p:nvPr/>
        </p:nvSpPr>
        <p:spPr>
          <a:xfrm>
            <a:off x="3106690" y="2494142"/>
            <a:ext cx="1828801" cy="492443"/>
          </a:xfrm>
          <a:prstGeom prst="wedgeRectCallout">
            <a:avLst>
              <a:gd name="adj1" fmla="val 46189"/>
              <a:gd name="adj2" fmla="val -76667"/>
            </a:avLst>
          </a:prstGeom>
          <a:solidFill>
            <a:schemeClr val="accent4">
              <a:lumMod val="40000"/>
              <a:lumOff val="60000"/>
              <a:alpha val="7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Do you prefer moderately</a:t>
            </a:r>
            <a:b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priced or expensive?</a:t>
            </a:r>
          </a:p>
        </p:txBody>
      </p:sp>
      <p:pic>
        <p:nvPicPr>
          <p:cNvPr id="39" name="Picture 38" descr="A picture containing clipart, symbol&#10;&#10;Description automatically generated">
            <a:extLst>
              <a:ext uri="{FF2B5EF4-FFF2-40B4-BE49-F238E27FC236}">
                <a16:creationId xmlns:a16="http://schemas.microsoft.com/office/drawing/2014/main" id="{D17BFAA1-443E-8957-734D-64CA1192D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648" y="2146222"/>
            <a:ext cx="501316" cy="492443"/>
          </a:xfrm>
          <a:prstGeom prst="rect">
            <a:avLst/>
          </a:prstGeom>
        </p:spPr>
      </p:pic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9D98069-08F7-71D2-4834-1345090818A0}"/>
              </a:ext>
            </a:extLst>
          </p:cNvPr>
          <p:cNvSpPr/>
          <p:nvPr/>
        </p:nvSpPr>
        <p:spPr>
          <a:xfrm>
            <a:off x="4168271" y="1326938"/>
            <a:ext cx="1510320" cy="2942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7C0CE14-C52F-224A-6F45-7EE6CD49AD3A}"/>
              </a:ext>
            </a:extLst>
          </p:cNvPr>
          <p:cNvSpPr/>
          <p:nvPr/>
        </p:nvSpPr>
        <p:spPr>
          <a:xfrm>
            <a:off x="5015196" y="3124053"/>
            <a:ext cx="1364552" cy="3612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</a:t>
            </a:r>
          </a:p>
          <a:p>
            <a:r>
              <a:rPr lang="en-US" sz="11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pricerange</a:t>
            </a:r>
            <a:endParaRPr lang="en-US" sz="11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ular Callout 41">
            <a:extLst>
              <a:ext uri="{FF2B5EF4-FFF2-40B4-BE49-F238E27FC236}">
                <a16:creationId xmlns:a16="http://schemas.microsoft.com/office/drawing/2014/main" id="{DE1DFEE0-3B77-7A99-43A6-9818D9AD0FB4}"/>
              </a:ext>
            </a:extLst>
          </p:cNvPr>
          <p:cNvSpPr/>
          <p:nvPr/>
        </p:nvSpPr>
        <p:spPr>
          <a:xfrm>
            <a:off x="3425171" y="5760725"/>
            <a:ext cx="1510320" cy="492443"/>
          </a:xfrm>
          <a:prstGeom prst="wedgeRectCallout">
            <a:avLst>
              <a:gd name="adj1" fmla="val 46189"/>
              <a:gd name="adj2" fmla="val -76667"/>
            </a:avLst>
          </a:prstGeom>
          <a:solidFill>
            <a:schemeClr val="accent4">
              <a:lumMod val="40000"/>
              <a:lumOff val="60000"/>
              <a:alpha val="7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table has been booked.</a:t>
            </a:r>
          </a:p>
        </p:txBody>
      </p:sp>
      <p:pic>
        <p:nvPicPr>
          <p:cNvPr id="43" name="Picture 42" descr="A picture containing clipart, symbol&#10;&#10;Description automatically generated">
            <a:extLst>
              <a:ext uri="{FF2B5EF4-FFF2-40B4-BE49-F238E27FC236}">
                <a16:creationId xmlns:a16="http://schemas.microsoft.com/office/drawing/2014/main" id="{92D248C8-D5ED-F6EF-1858-125F381EB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648" y="5349086"/>
            <a:ext cx="501316" cy="492443"/>
          </a:xfrm>
          <a:prstGeom prst="rect">
            <a:avLst/>
          </a:prstGeom>
        </p:spPr>
      </p:pic>
      <p:sp>
        <p:nvSpPr>
          <p:cNvPr id="44" name="Rectangular Callout 43">
            <a:extLst>
              <a:ext uri="{FF2B5EF4-FFF2-40B4-BE49-F238E27FC236}">
                <a16:creationId xmlns:a16="http://schemas.microsoft.com/office/drawing/2014/main" id="{888E94DA-C0A1-C823-9868-1ABD948D17F5}"/>
              </a:ext>
            </a:extLst>
          </p:cNvPr>
          <p:cNvSpPr/>
          <p:nvPr/>
        </p:nvSpPr>
        <p:spPr>
          <a:xfrm>
            <a:off x="2663481" y="4987208"/>
            <a:ext cx="2121684" cy="530827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D5C2F9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you book a table for 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Pizza Hut Cherry Hinton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45" name="Picture 4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D725329-7BB5-0549-1EC5-7668E7D4B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669" y="5411373"/>
            <a:ext cx="463812" cy="463812"/>
          </a:xfrm>
          <a:prstGeom prst="rect">
            <a:avLst/>
          </a:prstGeom>
        </p:spPr>
      </p:pic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DD60854-0B53-82FE-1FA8-DD0B18B45DF2}"/>
              </a:ext>
            </a:extLst>
          </p:cNvPr>
          <p:cNvSpPr/>
          <p:nvPr/>
        </p:nvSpPr>
        <p:spPr>
          <a:xfrm>
            <a:off x="694251" y="4987208"/>
            <a:ext cx="1510320" cy="11711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filled:</a:t>
            </a:r>
            <a:endParaRPr lang="en-US" sz="1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bookpeople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‘2’</a:t>
            </a:r>
          </a:p>
          <a:p>
            <a:r>
              <a:rPr lang="en-US" sz="1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restaurant =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’Pizza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Hut Cherry Hinton’</a:t>
            </a:r>
            <a:endParaRPr lang="en-US" sz="1100" b="0" i="0" dirty="0"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 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19288DB-3D01-F552-425C-A53FA85B1FF8}"/>
              </a:ext>
            </a:extLst>
          </p:cNvPr>
          <p:cNvSpPr/>
          <p:nvPr/>
        </p:nvSpPr>
        <p:spPr>
          <a:xfrm>
            <a:off x="2173665" y="1832288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8B6B6C5-7F74-D3C0-5AAE-ECE91DCD4B3E}"/>
              </a:ext>
            </a:extLst>
          </p:cNvPr>
          <p:cNvSpPr/>
          <p:nvPr/>
        </p:nvSpPr>
        <p:spPr>
          <a:xfrm>
            <a:off x="4989648" y="2678572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2FAED48-BA9D-E4EE-77F7-1687D7B3FC84}"/>
              </a:ext>
            </a:extLst>
          </p:cNvPr>
          <p:cNvSpPr/>
          <p:nvPr/>
        </p:nvSpPr>
        <p:spPr>
          <a:xfrm>
            <a:off x="2255866" y="5067900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Picture 49" descr="A picture containing clipart, symbol&#10;&#10;Description automatically generated">
            <a:extLst>
              <a:ext uri="{FF2B5EF4-FFF2-40B4-BE49-F238E27FC236}">
                <a16:creationId xmlns:a16="http://schemas.microsoft.com/office/drawing/2014/main" id="{9ABCFF4B-42D1-DFA4-458B-DA909B3A5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858" y="3543267"/>
            <a:ext cx="501316" cy="492443"/>
          </a:xfrm>
          <a:prstGeom prst="rect">
            <a:avLst/>
          </a:prstGeom>
        </p:spPr>
      </p:pic>
      <p:sp>
        <p:nvSpPr>
          <p:cNvPr id="51" name="Rectangular Callout 50">
            <a:extLst>
              <a:ext uri="{FF2B5EF4-FFF2-40B4-BE49-F238E27FC236}">
                <a16:creationId xmlns:a16="http://schemas.microsoft.com/office/drawing/2014/main" id="{C4625494-9667-5A55-D390-D5E33891AB89}"/>
              </a:ext>
            </a:extLst>
          </p:cNvPr>
          <p:cNvSpPr/>
          <p:nvPr/>
        </p:nvSpPr>
        <p:spPr>
          <a:xfrm>
            <a:off x="2626461" y="3305924"/>
            <a:ext cx="1669509" cy="316865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D5C2F9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preference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please.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E9D518A-DB14-51BD-A207-130ACBA68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545" y="3464500"/>
            <a:ext cx="463812" cy="463812"/>
          </a:xfrm>
          <a:prstGeom prst="rect">
            <a:avLst/>
          </a:prstGeom>
        </p:spPr>
      </p:pic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85E6F5EE-8462-EE37-59D8-D261F229AC6D}"/>
              </a:ext>
            </a:extLst>
          </p:cNvPr>
          <p:cNvSpPr/>
          <p:nvPr/>
        </p:nvSpPr>
        <p:spPr>
          <a:xfrm>
            <a:off x="655127" y="3040335"/>
            <a:ext cx="1510320" cy="100645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filled:</a:t>
            </a:r>
            <a:endParaRPr lang="en-US" sz="1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pricerange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‘No</a:t>
            </a:r>
          </a:p>
          <a:p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preference’</a:t>
            </a: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 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214CF76-FB56-0178-1174-944C2763B96F}"/>
              </a:ext>
            </a:extLst>
          </p:cNvPr>
          <p:cNvSpPr/>
          <p:nvPr/>
        </p:nvSpPr>
        <p:spPr>
          <a:xfrm>
            <a:off x="2216742" y="3121027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0B8772D2-EAE5-85A3-77FF-AF83104ECF1C}"/>
              </a:ext>
            </a:extLst>
          </p:cNvPr>
          <p:cNvSpPr/>
          <p:nvPr/>
        </p:nvSpPr>
        <p:spPr>
          <a:xfrm>
            <a:off x="5061627" y="4084918"/>
            <a:ext cx="363547" cy="3304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FD96659-CAA5-21E9-ABD4-CB9F0EA179CF}"/>
              </a:ext>
            </a:extLst>
          </p:cNvPr>
          <p:cNvSpPr/>
          <p:nvPr/>
        </p:nvSpPr>
        <p:spPr>
          <a:xfrm>
            <a:off x="5058532" y="5910799"/>
            <a:ext cx="363547" cy="3304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FC56095-4F9C-6E55-3184-797B22ADA88F}"/>
              </a:ext>
            </a:extLst>
          </p:cNvPr>
          <p:cNvSpPr/>
          <p:nvPr/>
        </p:nvSpPr>
        <p:spPr>
          <a:xfrm>
            <a:off x="5060651" y="4531312"/>
            <a:ext cx="1364552" cy="3612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</a:t>
            </a:r>
          </a:p>
          <a:p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restaurant</a:t>
            </a:r>
          </a:p>
        </p:txBody>
      </p:sp>
      <p:sp>
        <p:nvSpPr>
          <p:cNvPr id="58" name="Rectangular Callout 57">
            <a:extLst>
              <a:ext uri="{FF2B5EF4-FFF2-40B4-BE49-F238E27FC236}">
                <a16:creationId xmlns:a16="http://schemas.microsoft.com/office/drawing/2014/main" id="{7D028585-DE01-EC09-877E-F299D54DF038}"/>
              </a:ext>
            </a:extLst>
          </p:cNvPr>
          <p:cNvSpPr/>
          <p:nvPr/>
        </p:nvSpPr>
        <p:spPr>
          <a:xfrm>
            <a:off x="2127072" y="4061660"/>
            <a:ext cx="2874631" cy="850881"/>
          </a:xfrm>
          <a:prstGeom prst="wedgeRectCallout">
            <a:avLst>
              <a:gd name="adj1" fmla="val 46189"/>
              <a:gd name="adj2" fmla="val -76667"/>
            </a:avLst>
          </a:prstGeom>
          <a:solidFill>
            <a:schemeClr val="accent4">
              <a:lumMod val="40000"/>
              <a:lumOff val="60000"/>
              <a:alpha val="7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have Pizza Hut Cherry Hinton which is in the moderate price range and Frankie and </a:t>
            </a:r>
            <a:r>
              <a:rPr lang="en-US" sz="11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Bennys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which is in the more expensive price range. Which would you prefer?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FD9ED6F-EF82-39A6-7741-9F9636A1A5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153" y="695382"/>
            <a:ext cx="280946" cy="128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67885E-810F-8A72-7109-9ADCF27999A6}"/>
              </a:ext>
            </a:extLst>
          </p:cNvPr>
          <p:cNvSpPr txBox="1"/>
          <p:nvPr/>
        </p:nvSpPr>
        <p:spPr>
          <a:xfrm>
            <a:off x="596152" y="202939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Dataset creation: D-</a:t>
            </a:r>
            <a:r>
              <a:rPr lang="en-US" sz="3200" b="1" dirty="0" err="1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MultiWoz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AD8200-AE56-AEAE-52AD-8F465B5476FB}"/>
              </a:ext>
            </a:extLst>
          </p:cNvPr>
          <p:cNvSpPr txBox="1"/>
          <p:nvPr/>
        </p:nvSpPr>
        <p:spPr>
          <a:xfrm>
            <a:off x="7056210" y="1418477"/>
            <a:ext cx="412250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inserted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out-of-schema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questions and user drop-outs in the existing successful conversations of the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MultiWoz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[6] dataset.</a:t>
            </a:r>
          </a:p>
        </p:txBody>
      </p:sp>
    </p:spTree>
    <p:extLst>
      <p:ext uri="{BB962C8B-B14F-4D97-AF65-F5344CB8AC3E}">
        <p14:creationId xmlns:p14="http://schemas.microsoft.com/office/powerpoint/2010/main" val="276349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sp>
        <p:nvSpPr>
          <p:cNvPr id="34" name="Rectangular Callout 33">
            <a:extLst>
              <a:ext uri="{FF2B5EF4-FFF2-40B4-BE49-F238E27FC236}">
                <a16:creationId xmlns:a16="http://schemas.microsoft.com/office/drawing/2014/main" id="{567744BD-D7B2-6259-0809-DE3D9A2C87E7}"/>
              </a:ext>
            </a:extLst>
          </p:cNvPr>
          <p:cNvSpPr/>
          <p:nvPr/>
        </p:nvSpPr>
        <p:spPr>
          <a:xfrm>
            <a:off x="2578829" y="1697589"/>
            <a:ext cx="1828801" cy="634555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D5C2F9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am looking for 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Italian </a:t>
            </a:r>
            <a:r>
              <a:rPr lang="en-US" sz="11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food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the 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south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side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the city.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Picture 3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D1A93868-3E1B-0FEB-1CC7-E76FFCC84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017" y="2144790"/>
            <a:ext cx="463812" cy="463812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291C4CB-DD1E-57D0-294E-483BBDF8CC9C}"/>
              </a:ext>
            </a:extLst>
          </p:cNvPr>
          <p:cNvSpPr/>
          <p:nvPr/>
        </p:nvSpPr>
        <p:spPr>
          <a:xfrm>
            <a:off x="609599" y="1720625"/>
            <a:ext cx="1510320" cy="100645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filled:</a:t>
            </a:r>
            <a:endParaRPr lang="en-US" sz="1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food = 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'Italian’</a:t>
            </a:r>
          </a:p>
          <a:p>
            <a:r>
              <a:rPr lang="en-US" sz="1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  =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'south side'</a:t>
            </a: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 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61EE142-43A4-E59D-05C9-B7C2D6F809CE}"/>
              </a:ext>
            </a:extLst>
          </p:cNvPr>
          <p:cNvSpPr/>
          <p:nvPr/>
        </p:nvSpPr>
        <p:spPr>
          <a:xfrm>
            <a:off x="1818766" y="1303402"/>
            <a:ext cx="1287924" cy="2942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8" name="Rectangular Callout 37">
            <a:extLst>
              <a:ext uri="{FF2B5EF4-FFF2-40B4-BE49-F238E27FC236}">
                <a16:creationId xmlns:a16="http://schemas.microsoft.com/office/drawing/2014/main" id="{9B314054-6C6D-F816-EB28-106AF58A7282}"/>
              </a:ext>
            </a:extLst>
          </p:cNvPr>
          <p:cNvSpPr/>
          <p:nvPr/>
        </p:nvSpPr>
        <p:spPr>
          <a:xfrm>
            <a:off x="3106690" y="2494142"/>
            <a:ext cx="1828801" cy="492443"/>
          </a:xfrm>
          <a:prstGeom prst="wedgeRectCallout">
            <a:avLst>
              <a:gd name="adj1" fmla="val 46189"/>
              <a:gd name="adj2" fmla="val -76667"/>
            </a:avLst>
          </a:prstGeom>
          <a:solidFill>
            <a:schemeClr val="accent4">
              <a:lumMod val="40000"/>
              <a:lumOff val="60000"/>
              <a:alpha val="7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Do you prefer moderately</a:t>
            </a:r>
            <a:b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priced or expensive?</a:t>
            </a:r>
          </a:p>
        </p:txBody>
      </p:sp>
      <p:pic>
        <p:nvPicPr>
          <p:cNvPr id="39" name="Picture 38" descr="A picture containing clipart, symbol&#10;&#10;Description automatically generated">
            <a:extLst>
              <a:ext uri="{FF2B5EF4-FFF2-40B4-BE49-F238E27FC236}">
                <a16:creationId xmlns:a16="http://schemas.microsoft.com/office/drawing/2014/main" id="{D17BFAA1-443E-8957-734D-64CA1192D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648" y="2146222"/>
            <a:ext cx="501316" cy="492443"/>
          </a:xfrm>
          <a:prstGeom prst="rect">
            <a:avLst/>
          </a:prstGeom>
        </p:spPr>
      </p:pic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9D98069-08F7-71D2-4834-1345090818A0}"/>
              </a:ext>
            </a:extLst>
          </p:cNvPr>
          <p:cNvSpPr/>
          <p:nvPr/>
        </p:nvSpPr>
        <p:spPr>
          <a:xfrm>
            <a:off x="4168271" y="1326938"/>
            <a:ext cx="1510320" cy="2942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7C0CE14-C52F-224A-6F45-7EE6CD49AD3A}"/>
              </a:ext>
            </a:extLst>
          </p:cNvPr>
          <p:cNvSpPr/>
          <p:nvPr/>
        </p:nvSpPr>
        <p:spPr>
          <a:xfrm>
            <a:off x="5015196" y="3124053"/>
            <a:ext cx="1364552" cy="3612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</a:t>
            </a:r>
          </a:p>
          <a:p>
            <a:r>
              <a:rPr lang="en-US" sz="11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pricerange</a:t>
            </a:r>
            <a:endParaRPr lang="en-US" sz="11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ular Callout 41">
            <a:extLst>
              <a:ext uri="{FF2B5EF4-FFF2-40B4-BE49-F238E27FC236}">
                <a16:creationId xmlns:a16="http://schemas.microsoft.com/office/drawing/2014/main" id="{DE1DFEE0-3B77-7A99-43A6-9818D9AD0FB4}"/>
              </a:ext>
            </a:extLst>
          </p:cNvPr>
          <p:cNvSpPr/>
          <p:nvPr/>
        </p:nvSpPr>
        <p:spPr>
          <a:xfrm>
            <a:off x="3425171" y="5760725"/>
            <a:ext cx="1510320" cy="492443"/>
          </a:xfrm>
          <a:prstGeom prst="wedgeRectCallout">
            <a:avLst>
              <a:gd name="adj1" fmla="val 46189"/>
              <a:gd name="adj2" fmla="val -76667"/>
            </a:avLst>
          </a:prstGeom>
          <a:solidFill>
            <a:schemeClr val="accent4">
              <a:lumMod val="40000"/>
              <a:lumOff val="60000"/>
              <a:alpha val="7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table has been booked.</a:t>
            </a:r>
          </a:p>
        </p:txBody>
      </p:sp>
      <p:pic>
        <p:nvPicPr>
          <p:cNvPr id="43" name="Picture 42" descr="A picture containing clipart, symbol&#10;&#10;Description automatically generated">
            <a:extLst>
              <a:ext uri="{FF2B5EF4-FFF2-40B4-BE49-F238E27FC236}">
                <a16:creationId xmlns:a16="http://schemas.microsoft.com/office/drawing/2014/main" id="{92D248C8-D5ED-F6EF-1858-125F381EB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648" y="5349086"/>
            <a:ext cx="501316" cy="492443"/>
          </a:xfrm>
          <a:prstGeom prst="rect">
            <a:avLst/>
          </a:prstGeom>
        </p:spPr>
      </p:pic>
      <p:sp>
        <p:nvSpPr>
          <p:cNvPr id="44" name="Rectangular Callout 43">
            <a:extLst>
              <a:ext uri="{FF2B5EF4-FFF2-40B4-BE49-F238E27FC236}">
                <a16:creationId xmlns:a16="http://schemas.microsoft.com/office/drawing/2014/main" id="{888E94DA-C0A1-C823-9868-1ABD948D17F5}"/>
              </a:ext>
            </a:extLst>
          </p:cNvPr>
          <p:cNvSpPr/>
          <p:nvPr/>
        </p:nvSpPr>
        <p:spPr>
          <a:xfrm>
            <a:off x="2663481" y="4987208"/>
            <a:ext cx="2121684" cy="530827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D5C2F9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you book a table for 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Pizza Hut Cherry Hinton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45" name="Picture 4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D725329-7BB5-0549-1EC5-7668E7D4B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669" y="5411373"/>
            <a:ext cx="463812" cy="463812"/>
          </a:xfrm>
          <a:prstGeom prst="rect">
            <a:avLst/>
          </a:prstGeom>
        </p:spPr>
      </p:pic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DD60854-0B53-82FE-1FA8-DD0B18B45DF2}"/>
              </a:ext>
            </a:extLst>
          </p:cNvPr>
          <p:cNvSpPr/>
          <p:nvPr/>
        </p:nvSpPr>
        <p:spPr>
          <a:xfrm>
            <a:off x="694251" y="4987208"/>
            <a:ext cx="1510320" cy="11711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filled:</a:t>
            </a:r>
            <a:endParaRPr lang="en-US" sz="1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bookpeople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‘2’</a:t>
            </a:r>
          </a:p>
          <a:p>
            <a:r>
              <a:rPr lang="en-US" sz="1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restaurant =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’Pizza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Hut Cherry Hinton’</a:t>
            </a:r>
            <a:endParaRPr lang="en-US" sz="1100" b="0" i="0" dirty="0"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 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19288DB-3D01-F552-425C-A53FA85B1FF8}"/>
              </a:ext>
            </a:extLst>
          </p:cNvPr>
          <p:cNvSpPr/>
          <p:nvPr/>
        </p:nvSpPr>
        <p:spPr>
          <a:xfrm>
            <a:off x="2173665" y="1832288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8B6B6C5-7F74-D3C0-5AAE-ECE91DCD4B3E}"/>
              </a:ext>
            </a:extLst>
          </p:cNvPr>
          <p:cNvSpPr/>
          <p:nvPr/>
        </p:nvSpPr>
        <p:spPr>
          <a:xfrm>
            <a:off x="4989648" y="2678572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2FAED48-BA9D-E4EE-77F7-1687D7B3FC84}"/>
              </a:ext>
            </a:extLst>
          </p:cNvPr>
          <p:cNvSpPr/>
          <p:nvPr/>
        </p:nvSpPr>
        <p:spPr>
          <a:xfrm>
            <a:off x="2255866" y="5067900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Picture 49" descr="A picture containing clipart, symbol&#10;&#10;Description automatically generated">
            <a:extLst>
              <a:ext uri="{FF2B5EF4-FFF2-40B4-BE49-F238E27FC236}">
                <a16:creationId xmlns:a16="http://schemas.microsoft.com/office/drawing/2014/main" id="{9ABCFF4B-42D1-DFA4-458B-DA909B3A5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858" y="3543267"/>
            <a:ext cx="501316" cy="492443"/>
          </a:xfrm>
          <a:prstGeom prst="rect">
            <a:avLst/>
          </a:prstGeom>
        </p:spPr>
      </p:pic>
      <p:sp>
        <p:nvSpPr>
          <p:cNvPr id="51" name="Rectangular Callout 50">
            <a:extLst>
              <a:ext uri="{FF2B5EF4-FFF2-40B4-BE49-F238E27FC236}">
                <a16:creationId xmlns:a16="http://schemas.microsoft.com/office/drawing/2014/main" id="{C4625494-9667-5A55-D390-D5E33891AB89}"/>
              </a:ext>
            </a:extLst>
          </p:cNvPr>
          <p:cNvSpPr/>
          <p:nvPr/>
        </p:nvSpPr>
        <p:spPr>
          <a:xfrm>
            <a:off x="2626461" y="3305924"/>
            <a:ext cx="1669509" cy="316865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D5C2F9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preference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please.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E9D518A-DB14-51BD-A207-130ACBA68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545" y="3464500"/>
            <a:ext cx="463812" cy="463812"/>
          </a:xfrm>
          <a:prstGeom prst="rect">
            <a:avLst/>
          </a:prstGeom>
        </p:spPr>
      </p:pic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85E6F5EE-8462-EE37-59D8-D261F229AC6D}"/>
              </a:ext>
            </a:extLst>
          </p:cNvPr>
          <p:cNvSpPr/>
          <p:nvPr/>
        </p:nvSpPr>
        <p:spPr>
          <a:xfrm>
            <a:off x="655127" y="3040335"/>
            <a:ext cx="1510320" cy="100645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filled:</a:t>
            </a:r>
            <a:endParaRPr lang="en-US" sz="1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pricerange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‘No</a:t>
            </a:r>
          </a:p>
          <a:p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preference’</a:t>
            </a: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 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214CF76-FB56-0178-1174-944C2763B96F}"/>
              </a:ext>
            </a:extLst>
          </p:cNvPr>
          <p:cNvSpPr/>
          <p:nvPr/>
        </p:nvSpPr>
        <p:spPr>
          <a:xfrm>
            <a:off x="2216742" y="3121027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0B8772D2-EAE5-85A3-77FF-AF83104ECF1C}"/>
              </a:ext>
            </a:extLst>
          </p:cNvPr>
          <p:cNvSpPr/>
          <p:nvPr/>
        </p:nvSpPr>
        <p:spPr>
          <a:xfrm>
            <a:off x="5061627" y="4084918"/>
            <a:ext cx="363547" cy="3304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FD96659-CAA5-21E9-ABD4-CB9F0EA179CF}"/>
              </a:ext>
            </a:extLst>
          </p:cNvPr>
          <p:cNvSpPr/>
          <p:nvPr/>
        </p:nvSpPr>
        <p:spPr>
          <a:xfrm>
            <a:off x="5058532" y="5910799"/>
            <a:ext cx="363547" cy="3304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FC56095-4F9C-6E55-3184-797B22ADA88F}"/>
              </a:ext>
            </a:extLst>
          </p:cNvPr>
          <p:cNvSpPr/>
          <p:nvPr/>
        </p:nvSpPr>
        <p:spPr>
          <a:xfrm>
            <a:off x="5060651" y="4531312"/>
            <a:ext cx="1364552" cy="3612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</a:t>
            </a:r>
          </a:p>
          <a:p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restaurant</a:t>
            </a:r>
          </a:p>
        </p:txBody>
      </p:sp>
      <p:sp>
        <p:nvSpPr>
          <p:cNvPr id="58" name="Rectangular Callout 57">
            <a:extLst>
              <a:ext uri="{FF2B5EF4-FFF2-40B4-BE49-F238E27FC236}">
                <a16:creationId xmlns:a16="http://schemas.microsoft.com/office/drawing/2014/main" id="{7D028585-DE01-EC09-877E-F299D54DF038}"/>
              </a:ext>
            </a:extLst>
          </p:cNvPr>
          <p:cNvSpPr/>
          <p:nvPr/>
        </p:nvSpPr>
        <p:spPr>
          <a:xfrm>
            <a:off x="2127072" y="4061660"/>
            <a:ext cx="2874631" cy="850881"/>
          </a:xfrm>
          <a:prstGeom prst="wedgeRectCallout">
            <a:avLst>
              <a:gd name="adj1" fmla="val 46189"/>
              <a:gd name="adj2" fmla="val -76667"/>
            </a:avLst>
          </a:prstGeom>
          <a:solidFill>
            <a:schemeClr val="accent4">
              <a:lumMod val="40000"/>
              <a:lumOff val="60000"/>
              <a:alpha val="7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have Pizza Hut Cherry Hinton which is in the moderate price range and Frankie and </a:t>
            </a:r>
            <a:r>
              <a:rPr lang="en-US" sz="11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Bennys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which is in the more expensive price range. Which would you prefer?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3F1A6-74A2-1055-1E86-8C603DCFE6DA}"/>
              </a:ext>
            </a:extLst>
          </p:cNvPr>
          <p:cNvSpPr txBox="1"/>
          <p:nvPr/>
        </p:nvSpPr>
        <p:spPr>
          <a:xfrm>
            <a:off x="7448740" y="1274445"/>
            <a:ext cx="176345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Pick a random user turn, 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C39F722-A84F-8B63-EC25-1602ADBBA1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153" y="695382"/>
            <a:ext cx="280946" cy="128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B2A089-8A89-35CF-AC1E-D88AB35FE420}"/>
              </a:ext>
            </a:extLst>
          </p:cNvPr>
          <p:cNvSpPr txBox="1"/>
          <p:nvPr/>
        </p:nvSpPr>
        <p:spPr>
          <a:xfrm>
            <a:off x="596152" y="202939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Dataset creation: D-</a:t>
            </a:r>
            <a:r>
              <a:rPr lang="en-US" sz="3200" b="1" dirty="0" err="1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MultiWoz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4D518B-CCF5-C8FE-632B-7CE3FE678B64}"/>
              </a:ext>
            </a:extLst>
          </p:cNvPr>
          <p:cNvSpPr txBox="1"/>
          <p:nvPr/>
        </p:nvSpPr>
        <p:spPr>
          <a:xfrm>
            <a:off x="609599" y="845869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39930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sp>
        <p:nvSpPr>
          <p:cNvPr id="34" name="Rectangular Callout 33">
            <a:extLst>
              <a:ext uri="{FF2B5EF4-FFF2-40B4-BE49-F238E27FC236}">
                <a16:creationId xmlns:a16="http://schemas.microsoft.com/office/drawing/2014/main" id="{567744BD-D7B2-6259-0809-DE3D9A2C87E7}"/>
              </a:ext>
            </a:extLst>
          </p:cNvPr>
          <p:cNvSpPr/>
          <p:nvPr/>
        </p:nvSpPr>
        <p:spPr>
          <a:xfrm>
            <a:off x="2578829" y="1697589"/>
            <a:ext cx="1828801" cy="634555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D5C2F9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am looking for 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Italian </a:t>
            </a:r>
            <a:r>
              <a:rPr lang="en-US" sz="11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food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the 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south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side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the city.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Picture 3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D1A93868-3E1B-0FEB-1CC7-E76FFCC84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017" y="2144790"/>
            <a:ext cx="463812" cy="463812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291C4CB-DD1E-57D0-294E-483BBDF8CC9C}"/>
              </a:ext>
            </a:extLst>
          </p:cNvPr>
          <p:cNvSpPr/>
          <p:nvPr/>
        </p:nvSpPr>
        <p:spPr>
          <a:xfrm>
            <a:off x="609599" y="1720625"/>
            <a:ext cx="1510320" cy="100645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filled:</a:t>
            </a:r>
            <a:endParaRPr lang="en-US" sz="1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food = 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'Italian’</a:t>
            </a:r>
          </a:p>
          <a:p>
            <a:r>
              <a:rPr lang="en-US" sz="1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  =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'south side'</a:t>
            </a: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 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61EE142-43A4-E59D-05C9-B7C2D6F809CE}"/>
              </a:ext>
            </a:extLst>
          </p:cNvPr>
          <p:cNvSpPr/>
          <p:nvPr/>
        </p:nvSpPr>
        <p:spPr>
          <a:xfrm>
            <a:off x="1818766" y="1303402"/>
            <a:ext cx="1287924" cy="2942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8" name="Rectangular Callout 37">
            <a:extLst>
              <a:ext uri="{FF2B5EF4-FFF2-40B4-BE49-F238E27FC236}">
                <a16:creationId xmlns:a16="http://schemas.microsoft.com/office/drawing/2014/main" id="{9B314054-6C6D-F816-EB28-106AF58A7282}"/>
              </a:ext>
            </a:extLst>
          </p:cNvPr>
          <p:cNvSpPr/>
          <p:nvPr/>
        </p:nvSpPr>
        <p:spPr>
          <a:xfrm>
            <a:off x="3106690" y="2494142"/>
            <a:ext cx="1828801" cy="492443"/>
          </a:xfrm>
          <a:prstGeom prst="wedgeRectCallout">
            <a:avLst>
              <a:gd name="adj1" fmla="val 46189"/>
              <a:gd name="adj2" fmla="val -76667"/>
            </a:avLst>
          </a:prstGeom>
          <a:solidFill>
            <a:schemeClr val="accent4">
              <a:lumMod val="40000"/>
              <a:lumOff val="60000"/>
              <a:alpha val="7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Do you prefer moderately</a:t>
            </a:r>
            <a:b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priced or expensive?</a:t>
            </a:r>
          </a:p>
        </p:txBody>
      </p:sp>
      <p:pic>
        <p:nvPicPr>
          <p:cNvPr id="39" name="Picture 38" descr="A picture containing clipart, symbol&#10;&#10;Description automatically generated">
            <a:extLst>
              <a:ext uri="{FF2B5EF4-FFF2-40B4-BE49-F238E27FC236}">
                <a16:creationId xmlns:a16="http://schemas.microsoft.com/office/drawing/2014/main" id="{D17BFAA1-443E-8957-734D-64CA1192D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648" y="2146222"/>
            <a:ext cx="501316" cy="492443"/>
          </a:xfrm>
          <a:prstGeom prst="rect">
            <a:avLst/>
          </a:prstGeom>
        </p:spPr>
      </p:pic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9D98069-08F7-71D2-4834-1345090818A0}"/>
              </a:ext>
            </a:extLst>
          </p:cNvPr>
          <p:cNvSpPr/>
          <p:nvPr/>
        </p:nvSpPr>
        <p:spPr>
          <a:xfrm>
            <a:off x="4168271" y="1326938"/>
            <a:ext cx="1510320" cy="2942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7C0CE14-C52F-224A-6F45-7EE6CD49AD3A}"/>
              </a:ext>
            </a:extLst>
          </p:cNvPr>
          <p:cNvSpPr/>
          <p:nvPr/>
        </p:nvSpPr>
        <p:spPr>
          <a:xfrm>
            <a:off x="5015196" y="3124053"/>
            <a:ext cx="1364552" cy="3612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</a:t>
            </a:r>
          </a:p>
          <a:p>
            <a:r>
              <a:rPr lang="en-US" sz="11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pricerange</a:t>
            </a:r>
            <a:endParaRPr lang="en-US" sz="11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ular Callout 41">
            <a:extLst>
              <a:ext uri="{FF2B5EF4-FFF2-40B4-BE49-F238E27FC236}">
                <a16:creationId xmlns:a16="http://schemas.microsoft.com/office/drawing/2014/main" id="{DE1DFEE0-3B77-7A99-43A6-9818D9AD0FB4}"/>
              </a:ext>
            </a:extLst>
          </p:cNvPr>
          <p:cNvSpPr/>
          <p:nvPr/>
        </p:nvSpPr>
        <p:spPr>
          <a:xfrm>
            <a:off x="3425171" y="5760725"/>
            <a:ext cx="1510320" cy="492443"/>
          </a:xfrm>
          <a:prstGeom prst="wedgeRectCallout">
            <a:avLst>
              <a:gd name="adj1" fmla="val 46189"/>
              <a:gd name="adj2" fmla="val -76667"/>
            </a:avLst>
          </a:prstGeom>
          <a:solidFill>
            <a:schemeClr val="accent4">
              <a:lumMod val="40000"/>
              <a:lumOff val="60000"/>
              <a:alpha val="7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table has been booked.</a:t>
            </a:r>
          </a:p>
        </p:txBody>
      </p:sp>
      <p:pic>
        <p:nvPicPr>
          <p:cNvPr id="43" name="Picture 42" descr="A picture containing clipart, symbol&#10;&#10;Description automatically generated">
            <a:extLst>
              <a:ext uri="{FF2B5EF4-FFF2-40B4-BE49-F238E27FC236}">
                <a16:creationId xmlns:a16="http://schemas.microsoft.com/office/drawing/2014/main" id="{92D248C8-D5ED-F6EF-1858-125F381EB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648" y="5349086"/>
            <a:ext cx="501316" cy="492443"/>
          </a:xfrm>
          <a:prstGeom prst="rect">
            <a:avLst/>
          </a:prstGeom>
        </p:spPr>
      </p:pic>
      <p:sp>
        <p:nvSpPr>
          <p:cNvPr id="44" name="Rectangular Callout 43">
            <a:extLst>
              <a:ext uri="{FF2B5EF4-FFF2-40B4-BE49-F238E27FC236}">
                <a16:creationId xmlns:a16="http://schemas.microsoft.com/office/drawing/2014/main" id="{888E94DA-C0A1-C823-9868-1ABD948D17F5}"/>
              </a:ext>
            </a:extLst>
          </p:cNvPr>
          <p:cNvSpPr/>
          <p:nvPr/>
        </p:nvSpPr>
        <p:spPr>
          <a:xfrm>
            <a:off x="2663481" y="4987208"/>
            <a:ext cx="2121684" cy="530827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D5C2F9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you book a table for 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Pizza Hut Cherry Hinton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45" name="Picture 4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D725329-7BB5-0549-1EC5-7668E7D4B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669" y="5411373"/>
            <a:ext cx="463812" cy="463812"/>
          </a:xfrm>
          <a:prstGeom prst="rect">
            <a:avLst/>
          </a:prstGeom>
        </p:spPr>
      </p:pic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DD60854-0B53-82FE-1FA8-DD0B18B45DF2}"/>
              </a:ext>
            </a:extLst>
          </p:cNvPr>
          <p:cNvSpPr/>
          <p:nvPr/>
        </p:nvSpPr>
        <p:spPr>
          <a:xfrm>
            <a:off x="694251" y="4987208"/>
            <a:ext cx="1510320" cy="11711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filled:</a:t>
            </a:r>
            <a:endParaRPr lang="en-US" sz="1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bookpeople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‘2’</a:t>
            </a:r>
          </a:p>
          <a:p>
            <a:r>
              <a:rPr lang="en-US" sz="1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restaurant =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’Pizza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Hut Cherry Hinton’</a:t>
            </a:r>
            <a:endParaRPr lang="en-US" sz="1100" b="0" i="0" dirty="0"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 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19288DB-3D01-F552-425C-A53FA85B1FF8}"/>
              </a:ext>
            </a:extLst>
          </p:cNvPr>
          <p:cNvSpPr/>
          <p:nvPr/>
        </p:nvSpPr>
        <p:spPr>
          <a:xfrm>
            <a:off x="2173665" y="1832288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8B6B6C5-7F74-D3C0-5AAE-ECE91DCD4B3E}"/>
              </a:ext>
            </a:extLst>
          </p:cNvPr>
          <p:cNvSpPr/>
          <p:nvPr/>
        </p:nvSpPr>
        <p:spPr>
          <a:xfrm>
            <a:off x="4989648" y="2678572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Picture 49" descr="A picture containing clipart, symbol&#10;&#10;Description automatically generated">
            <a:extLst>
              <a:ext uri="{FF2B5EF4-FFF2-40B4-BE49-F238E27FC236}">
                <a16:creationId xmlns:a16="http://schemas.microsoft.com/office/drawing/2014/main" id="{9ABCFF4B-42D1-DFA4-458B-DA909B3A5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858" y="3543267"/>
            <a:ext cx="501316" cy="492443"/>
          </a:xfrm>
          <a:prstGeom prst="rect">
            <a:avLst/>
          </a:prstGeom>
        </p:spPr>
      </p:pic>
      <p:sp>
        <p:nvSpPr>
          <p:cNvPr id="51" name="Rectangular Callout 50">
            <a:extLst>
              <a:ext uri="{FF2B5EF4-FFF2-40B4-BE49-F238E27FC236}">
                <a16:creationId xmlns:a16="http://schemas.microsoft.com/office/drawing/2014/main" id="{C4625494-9667-5A55-D390-D5E33891AB89}"/>
              </a:ext>
            </a:extLst>
          </p:cNvPr>
          <p:cNvSpPr/>
          <p:nvPr/>
        </p:nvSpPr>
        <p:spPr>
          <a:xfrm>
            <a:off x="2626461" y="3305924"/>
            <a:ext cx="1669509" cy="316865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D5C2F9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preference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please.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E9D518A-DB14-51BD-A207-130ACBA68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545" y="3464500"/>
            <a:ext cx="463812" cy="463812"/>
          </a:xfrm>
          <a:prstGeom prst="rect">
            <a:avLst/>
          </a:prstGeom>
        </p:spPr>
      </p:pic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85E6F5EE-8462-EE37-59D8-D261F229AC6D}"/>
              </a:ext>
            </a:extLst>
          </p:cNvPr>
          <p:cNvSpPr/>
          <p:nvPr/>
        </p:nvSpPr>
        <p:spPr>
          <a:xfrm>
            <a:off x="655127" y="3040335"/>
            <a:ext cx="1510320" cy="100645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filled:</a:t>
            </a:r>
            <a:endParaRPr lang="en-US" sz="1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pricerange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‘No</a:t>
            </a:r>
          </a:p>
          <a:p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preference’</a:t>
            </a: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 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214CF76-FB56-0178-1174-944C2763B96F}"/>
              </a:ext>
            </a:extLst>
          </p:cNvPr>
          <p:cNvSpPr/>
          <p:nvPr/>
        </p:nvSpPr>
        <p:spPr>
          <a:xfrm>
            <a:off x="2216742" y="3121027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0B8772D2-EAE5-85A3-77FF-AF83104ECF1C}"/>
              </a:ext>
            </a:extLst>
          </p:cNvPr>
          <p:cNvSpPr/>
          <p:nvPr/>
        </p:nvSpPr>
        <p:spPr>
          <a:xfrm>
            <a:off x="5061627" y="4084918"/>
            <a:ext cx="363547" cy="3304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FD96659-CAA5-21E9-ABD4-CB9F0EA179CF}"/>
              </a:ext>
            </a:extLst>
          </p:cNvPr>
          <p:cNvSpPr/>
          <p:nvPr/>
        </p:nvSpPr>
        <p:spPr>
          <a:xfrm>
            <a:off x="5058532" y="5910799"/>
            <a:ext cx="363547" cy="3304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FC56095-4F9C-6E55-3184-797B22ADA88F}"/>
              </a:ext>
            </a:extLst>
          </p:cNvPr>
          <p:cNvSpPr/>
          <p:nvPr/>
        </p:nvSpPr>
        <p:spPr>
          <a:xfrm>
            <a:off x="5060651" y="4531312"/>
            <a:ext cx="1364552" cy="3612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</a:t>
            </a:r>
          </a:p>
          <a:p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restaurant</a:t>
            </a:r>
          </a:p>
        </p:txBody>
      </p:sp>
      <p:sp>
        <p:nvSpPr>
          <p:cNvPr id="58" name="Rectangular Callout 57">
            <a:extLst>
              <a:ext uri="{FF2B5EF4-FFF2-40B4-BE49-F238E27FC236}">
                <a16:creationId xmlns:a16="http://schemas.microsoft.com/office/drawing/2014/main" id="{7D028585-DE01-EC09-877E-F299D54DF038}"/>
              </a:ext>
            </a:extLst>
          </p:cNvPr>
          <p:cNvSpPr/>
          <p:nvPr/>
        </p:nvSpPr>
        <p:spPr>
          <a:xfrm>
            <a:off x="2127072" y="4061660"/>
            <a:ext cx="2874631" cy="850881"/>
          </a:xfrm>
          <a:prstGeom prst="wedgeRectCallout">
            <a:avLst>
              <a:gd name="adj1" fmla="val 46189"/>
              <a:gd name="adj2" fmla="val -76667"/>
            </a:avLst>
          </a:prstGeom>
          <a:solidFill>
            <a:schemeClr val="accent4">
              <a:lumMod val="40000"/>
              <a:lumOff val="60000"/>
              <a:alpha val="7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have Pizza Hut Cherry Hinton which is in the moderate price range and Frankie and </a:t>
            </a:r>
            <a:r>
              <a:rPr lang="en-US" sz="11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Bennys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which is in the more expensive price range. Which would you prefer?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9B31D3F-334A-3937-1464-3FEF1FEC83B1}"/>
              </a:ext>
            </a:extLst>
          </p:cNvPr>
          <p:cNvSpPr/>
          <p:nvPr/>
        </p:nvSpPr>
        <p:spPr>
          <a:xfrm>
            <a:off x="2255866" y="5060668"/>
            <a:ext cx="351417" cy="316865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1536FC68-69B1-6310-6FF2-B82C4D6EB0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153" y="695382"/>
            <a:ext cx="280946" cy="1285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D89F90A-E1F8-3BB5-AB08-A331C6286165}"/>
              </a:ext>
            </a:extLst>
          </p:cNvPr>
          <p:cNvSpPr txBox="1"/>
          <p:nvPr/>
        </p:nvSpPr>
        <p:spPr>
          <a:xfrm>
            <a:off x="596152" y="202939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Dataset creation: D-</a:t>
            </a:r>
            <a:r>
              <a:rPr lang="en-US" sz="3200" b="1" dirty="0" err="1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MultiWoz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B44995-6EFB-BD45-F019-10498B355F76}"/>
              </a:ext>
            </a:extLst>
          </p:cNvPr>
          <p:cNvSpPr txBox="1"/>
          <p:nvPr/>
        </p:nvSpPr>
        <p:spPr>
          <a:xfrm>
            <a:off x="609599" y="845869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Steps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D33F59-BBF3-9CF8-CCE1-34B11CE3BAB5}"/>
              </a:ext>
            </a:extLst>
          </p:cNvPr>
          <p:cNvSpPr txBox="1"/>
          <p:nvPr/>
        </p:nvSpPr>
        <p:spPr>
          <a:xfrm>
            <a:off x="7448740" y="1274445"/>
            <a:ext cx="176345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Pick a random user turn, 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848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sp>
        <p:nvSpPr>
          <p:cNvPr id="34" name="Rectangular Callout 33">
            <a:extLst>
              <a:ext uri="{FF2B5EF4-FFF2-40B4-BE49-F238E27FC236}">
                <a16:creationId xmlns:a16="http://schemas.microsoft.com/office/drawing/2014/main" id="{567744BD-D7B2-6259-0809-DE3D9A2C87E7}"/>
              </a:ext>
            </a:extLst>
          </p:cNvPr>
          <p:cNvSpPr/>
          <p:nvPr/>
        </p:nvSpPr>
        <p:spPr>
          <a:xfrm>
            <a:off x="2578829" y="1697589"/>
            <a:ext cx="1828801" cy="634555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D5C2F9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am looking for 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Italian </a:t>
            </a:r>
            <a:r>
              <a:rPr lang="en-US" sz="11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food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the 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south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side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the city.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Picture 3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D1A93868-3E1B-0FEB-1CC7-E76FFCC84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017" y="2144790"/>
            <a:ext cx="463812" cy="463812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291C4CB-DD1E-57D0-294E-483BBDF8CC9C}"/>
              </a:ext>
            </a:extLst>
          </p:cNvPr>
          <p:cNvSpPr/>
          <p:nvPr/>
        </p:nvSpPr>
        <p:spPr>
          <a:xfrm>
            <a:off x="609599" y="1720625"/>
            <a:ext cx="1510320" cy="100645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filled:</a:t>
            </a:r>
            <a:endParaRPr lang="en-US" sz="1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food = 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'Italian’</a:t>
            </a:r>
          </a:p>
          <a:p>
            <a:r>
              <a:rPr lang="en-US" sz="1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  =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'south side'</a:t>
            </a: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 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61EE142-43A4-E59D-05C9-B7C2D6F809CE}"/>
              </a:ext>
            </a:extLst>
          </p:cNvPr>
          <p:cNvSpPr/>
          <p:nvPr/>
        </p:nvSpPr>
        <p:spPr>
          <a:xfrm>
            <a:off x="1818766" y="1303402"/>
            <a:ext cx="1287924" cy="2942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8" name="Rectangular Callout 37">
            <a:extLst>
              <a:ext uri="{FF2B5EF4-FFF2-40B4-BE49-F238E27FC236}">
                <a16:creationId xmlns:a16="http://schemas.microsoft.com/office/drawing/2014/main" id="{9B314054-6C6D-F816-EB28-106AF58A7282}"/>
              </a:ext>
            </a:extLst>
          </p:cNvPr>
          <p:cNvSpPr/>
          <p:nvPr/>
        </p:nvSpPr>
        <p:spPr>
          <a:xfrm>
            <a:off x="3106690" y="2494142"/>
            <a:ext cx="1828801" cy="492443"/>
          </a:xfrm>
          <a:prstGeom prst="wedgeRectCallout">
            <a:avLst>
              <a:gd name="adj1" fmla="val 46189"/>
              <a:gd name="adj2" fmla="val -76667"/>
            </a:avLst>
          </a:prstGeom>
          <a:solidFill>
            <a:schemeClr val="accent4">
              <a:lumMod val="40000"/>
              <a:lumOff val="60000"/>
              <a:alpha val="7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Do you prefer moderately</a:t>
            </a:r>
            <a:b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priced or expensive?</a:t>
            </a:r>
          </a:p>
        </p:txBody>
      </p:sp>
      <p:pic>
        <p:nvPicPr>
          <p:cNvPr id="39" name="Picture 38" descr="A picture containing clipart, symbol&#10;&#10;Description automatically generated">
            <a:extLst>
              <a:ext uri="{FF2B5EF4-FFF2-40B4-BE49-F238E27FC236}">
                <a16:creationId xmlns:a16="http://schemas.microsoft.com/office/drawing/2014/main" id="{D17BFAA1-443E-8957-734D-64CA1192D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648" y="2146222"/>
            <a:ext cx="501316" cy="492443"/>
          </a:xfrm>
          <a:prstGeom prst="rect">
            <a:avLst/>
          </a:prstGeom>
        </p:spPr>
      </p:pic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9D98069-08F7-71D2-4834-1345090818A0}"/>
              </a:ext>
            </a:extLst>
          </p:cNvPr>
          <p:cNvSpPr/>
          <p:nvPr/>
        </p:nvSpPr>
        <p:spPr>
          <a:xfrm>
            <a:off x="4168271" y="1326938"/>
            <a:ext cx="1510320" cy="2942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7C0CE14-C52F-224A-6F45-7EE6CD49AD3A}"/>
              </a:ext>
            </a:extLst>
          </p:cNvPr>
          <p:cNvSpPr/>
          <p:nvPr/>
        </p:nvSpPr>
        <p:spPr>
          <a:xfrm>
            <a:off x="5015196" y="3124053"/>
            <a:ext cx="1364552" cy="3612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</a:t>
            </a:r>
          </a:p>
          <a:p>
            <a:r>
              <a:rPr lang="en-US" sz="11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pricerange</a:t>
            </a:r>
            <a:endParaRPr lang="en-US" sz="11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ular Callout 41">
            <a:extLst>
              <a:ext uri="{FF2B5EF4-FFF2-40B4-BE49-F238E27FC236}">
                <a16:creationId xmlns:a16="http://schemas.microsoft.com/office/drawing/2014/main" id="{DE1DFEE0-3B77-7A99-43A6-9818D9AD0FB4}"/>
              </a:ext>
            </a:extLst>
          </p:cNvPr>
          <p:cNvSpPr/>
          <p:nvPr/>
        </p:nvSpPr>
        <p:spPr>
          <a:xfrm>
            <a:off x="3425171" y="5760725"/>
            <a:ext cx="1510320" cy="492443"/>
          </a:xfrm>
          <a:prstGeom prst="wedgeRectCallout">
            <a:avLst>
              <a:gd name="adj1" fmla="val 46189"/>
              <a:gd name="adj2" fmla="val -76667"/>
            </a:avLst>
          </a:prstGeom>
          <a:solidFill>
            <a:schemeClr val="accent4">
              <a:lumMod val="40000"/>
              <a:lumOff val="60000"/>
              <a:alpha val="7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table has been booked.</a:t>
            </a:r>
          </a:p>
        </p:txBody>
      </p:sp>
      <p:pic>
        <p:nvPicPr>
          <p:cNvPr id="43" name="Picture 42" descr="A picture containing clipart, symbol&#10;&#10;Description automatically generated">
            <a:extLst>
              <a:ext uri="{FF2B5EF4-FFF2-40B4-BE49-F238E27FC236}">
                <a16:creationId xmlns:a16="http://schemas.microsoft.com/office/drawing/2014/main" id="{92D248C8-D5ED-F6EF-1858-125F381EB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648" y="5349086"/>
            <a:ext cx="501316" cy="492443"/>
          </a:xfrm>
          <a:prstGeom prst="rect">
            <a:avLst/>
          </a:prstGeom>
        </p:spPr>
      </p:pic>
      <p:sp>
        <p:nvSpPr>
          <p:cNvPr id="44" name="Rectangular Callout 43">
            <a:extLst>
              <a:ext uri="{FF2B5EF4-FFF2-40B4-BE49-F238E27FC236}">
                <a16:creationId xmlns:a16="http://schemas.microsoft.com/office/drawing/2014/main" id="{888E94DA-C0A1-C823-9868-1ABD948D17F5}"/>
              </a:ext>
            </a:extLst>
          </p:cNvPr>
          <p:cNvSpPr/>
          <p:nvPr/>
        </p:nvSpPr>
        <p:spPr>
          <a:xfrm>
            <a:off x="2663481" y="4987208"/>
            <a:ext cx="2121684" cy="530827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D5C2F9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you book a table for 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Pizza Hut Cherry Hinton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45" name="Picture 4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D725329-7BB5-0549-1EC5-7668E7D4B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669" y="5411373"/>
            <a:ext cx="463812" cy="463812"/>
          </a:xfrm>
          <a:prstGeom prst="rect">
            <a:avLst/>
          </a:prstGeom>
        </p:spPr>
      </p:pic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DD60854-0B53-82FE-1FA8-DD0B18B45DF2}"/>
              </a:ext>
            </a:extLst>
          </p:cNvPr>
          <p:cNvSpPr/>
          <p:nvPr/>
        </p:nvSpPr>
        <p:spPr>
          <a:xfrm>
            <a:off x="694251" y="4987208"/>
            <a:ext cx="1510320" cy="11711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filled:</a:t>
            </a:r>
            <a:endParaRPr lang="en-US" sz="1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bookpeople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‘2’</a:t>
            </a:r>
          </a:p>
          <a:p>
            <a:r>
              <a:rPr lang="en-US" sz="1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restaurant =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’Pizza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Hut Cherry Hinton’</a:t>
            </a:r>
            <a:endParaRPr lang="en-US" sz="1100" b="0" i="0" dirty="0"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 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19288DB-3D01-F552-425C-A53FA85B1FF8}"/>
              </a:ext>
            </a:extLst>
          </p:cNvPr>
          <p:cNvSpPr/>
          <p:nvPr/>
        </p:nvSpPr>
        <p:spPr>
          <a:xfrm>
            <a:off x="2173665" y="1832288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8B6B6C5-7F74-D3C0-5AAE-ECE91DCD4B3E}"/>
              </a:ext>
            </a:extLst>
          </p:cNvPr>
          <p:cNvSpPr/>
          <p:nvPr/>
        </p:nvSpPr>
        <p:spPr>
          <a:xfrm>
            <a:off x="4989648" y="2678572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Picture 49" descr="A picture containing clipart, symbol&#10;&#10;Description automatically generated">
            <a:extLst>
              <a:ext uri="{FF2B5EF4-FFF2-40B4-BE49-F238E27FC236}">
                <a16:creationId xmlns:a16="http://schemas.microsoft.com/office/drawing/2014/main" id="{9ABCFF4B-42D1-DFA4-458B-DA909B3A5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858" y="3543267"/>
            <a:ext cx="501316" cy="492443"/>
          </a:xfrm>
          <a:prstGeom prst="rect">
            <a:avLst/>
          </a:prstGeom>
        </p:spPr>
      </p:pic>
      <p:sp>
        <p:nvSpPr>
          <p:cNvPr id="51" name="Rectangular Callout 50">
            <a:extLst>
              <a:ext uri="{FF2B5EF4-FFF2-40B4-BE49-F238E27FC236}">
                <a16:creationId xmlns:a16="http://schemas.microsoft.com/office/drawing/2014/main" id="{C4625494-9667-5A55-D390-D5E33891AB89}"/>
              </a:ext>
            </a:extLst>
          </p:cNvPr>
          <p:cNvSpPr/>
          <p:nvPr/>
        </p:nvSpPr>
        <p:spPr>
          <a:xfrm>
            <a:off x="2626461" y="3305924"/>
            <a:ext cx="1669509" cy="316865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D5C2F9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preference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please.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E9D518A-DB14-51BD-A207-130ACBA68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545" y="3464500"/>
            <a:ext cx="463812" cy="463812"/>
          </a:xfrm>
          <a:prstGeom prst="rect">
            <a:avLst/>
          </a:prstGeom>
        </p:spPr>
      </p:pic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85E6F5EE-8462-EE37-59D8-D261F229AC6D}"/>
              </a:ext>
            </a:extLst>
          </p:cNvPr>
          <p:cNvSpPr/>
          <p:nvPr/>
        </p:nvSpPr>
        <p:spPr>
          <a:xfrm>
            <a:off x="655127" y="3040335"/>
            <a:ext cx="1510320" cy="100645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filled:</a:t>
            </a:r>
            <a:endParaRPr lang="en-US" sz="1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pricerange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‘No</a:t>
            </a:r>
          </a:p>
          <a:p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preference’</a:t>
            </a: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 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214CF76-FB56-0178-1174-944C2763B96F}"/>
              </a:ext>
            </a:extLst>
          </p:cNvPr>
          <p:cNvSpPr/>
          <p:nvPr/>
        </p:nvSpPr>
        <p:spPr>
          <a:xfrm>
            <a:off x="2216742" y="3121027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0B8772D2-EAE5-85A3-77FF-AF83104ECF1C}"/>
              </a:ext>
            </a:extLst>
          </p:cNvPr>
          <p:cNvSpPr/>
          <p:nvPr/>
        </p:nvSpPr>
        <p:spPr>
          <a:xfrm>
            <a:off x="5061627" y="4084918"/>
            <a:ext cx="363547" cy="3304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FD96659-CAA5-21E9-ABD4-CB9F0EA179CF}"/>
              </a:ext>
            </a:extLst>
          </p:cNvPr>
          <p:cNvSpPr/>
          <p:nvPr/>
        </p:nvSpPr>
        <p:spPr>
          <a:xfrm>
            <a:off x="5058532" y="5910799"/>
            <a:ext cx="363547" cy="3304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FC56095-4F9C-6E55-3184-797B22ADA88F}"/>
              </a:ext>
            </a:extLst>
          </p:cNvPr>
          <p:cNvSpPr/>
          <p:nvPr/>
        </p:nvSpPr>
        <p:spPr>
          <a:xfrm>
            <a:off x="5060651" y="4531312"/>
            <a:ext cx="1364552" cy="3612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</a:t>
            </a:r>
          </a:p>
          <a:p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restaurant</a:t>
            </a:r>
          </a:p>
        </p:txBody>
      </p:sp>
      <p:sp>
        <p:nvSpPr>
          <p:cNvPr id="58" name="Rectangular Callout 57">
            <a:extLst>
              <a:ext uri="{FF2B5EF4-FFF2-40B4-BE49-F238E27FC236}">
                <a16:creationId xmlns:a16="http://schemas.microsoft.com/office/drawing/2014/main" id="{7D028585-DE01-EC09-877E-F299D54DF038}"/>
              </a:ext>
            </a:extLst>
          </p:cNvPr>
          <p:cNvSpPr/>
          <p:nvPr/>
        </p:nvSpPr>
        <p:spPr>
          <a:xfrm>
            <a:off x="2127072" y="4061660"/>
            <a:ext cx="2874631" cy="850881"/>
          </a:xfrm>
          <a:prstGeom prst="wedgeRectCallout">
            <a:avLst>
              <a:gd name="adj1" fmla="val 46189"/>
              <a:gd name="adj2" fmla="val -76667"/>
            </a:avLst>
          </a:prstGeom>
          <a:solidFill>
            <a:schemeClr val="accent4">
              <a:lumMod val="40000"/>
              <a:lumOff val="60000"/>
              <a:alpha val="7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have Pizza Hut Cherry Hinton which is in the moderate price range and Frankie and </a:t>
            </a:r>
            <a:r>
              <a:rPr lang="en-US" sz="11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Bennys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which is in the more expensive price range. Which would you prefer?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72B4D-FC21-5CD6-FAB6-4A316A787DB1}"/>
              </a:ext>
            </a:extLst>
          </p:cNvPr>
          <p:cNvSpPr txBox="1"/>
          <p:nvPr/>
        </p:nvSpPr>
        <p:spPr>
          <a:xfrm>
            <a:off x="7155444" y="1414718"/>
            <a:ext cx="203822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 filled slots up to turn (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t-1)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</a:t>
            </a:r>
            <a:endParaRPr lang="en-US" sz="1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C7951-AB12-E382-88AF-8A35093D1CD4}"/>
              </a:ext>
            </a:extLst>
          </p:cNvPr>
          <p:cNvSpPr txBox="1"/>
          <p:nvPr/>
        </p:nvSpPr>
        <p:spPr>
          <a:xfrm>
            <a:off x="7155444" y="2268105"/>
            <a:ext cx="2406777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 </a:t>
            </a: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{food, area, </a:t>
            </a:r>
            <a:r>
              <a:rPr lang="en-US" sz="14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pricerange</a:t>
            </a: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9B31D3F-334A-3937-1464-3FEF1FEC83B1}"/>
              </a:ext>
            </a:extLst>
          </p:cNvPr>
          <p:cNvSpPr/>
          <p:nvPr/>
        </p:nvSpPr>
        <p:spPr>
          <a:xfrm>
            <a:off x="2255866" y="5060668"/>
            <a:ext cx="351417" cy="316865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1536FC68-69B1-6310-6FF2-B82C4D6EB0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153" y="695382"/>
            <a:ext cx="280946" cy="1285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D89F90A-E1F8-3BB5-AB08-A331C6286165}"/>
              </a:ext>
            </a:extLst>
          </p:cNvPr>
          <p:cNvSpPr txBox="1"/>
          <p:nvPr/>
        </p:nvSpPr>
        <p:spPr>
          <a:xfrm>
            <a:off x="596152" y="202939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Dataset creation: D-</a:t>
            </a:r>
            <a:r>
              <a:rPr lang="en-US" sz="3200" b="1" dirty="0" err="1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MultiWoz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B44995-6EFB-BD45-F019-10498B355F76}"/>
              </a:ext>
            </a:extLst>
          </p:cNvPr>
          <p:cNvSpPr txBox="1"/>
          <p:nvPr/>
        </p:nvSpPr>
        <p:spPr>
          <a:xfrm>
            <a:off x="609599" y="845869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259630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picture containing text, font, screenshot, number&#10;&#10;Description automatically generated">
            <a:extLst>
              <a:ext uri="{FF2B5EF4-FFF2-40B4-BE49-F238E27FC236}">
                <a16:creationId xmlns:a16="http://schemas.microsoft.com/office/drawing/2014/main" id="{58411A78-39C9-F2DD-6A4F-75F88999C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283" y="1918580"/>
            <a:ext cx="3024833" cy="12114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sp>
        <p:nvSpPr>
          <p:cNvPr id="34" name="Rectangular Callout 33">
            <a:extLst>
              <a:ext uri="{FF2B5EF4-FFF2-40B4-BE49-F238E27FC236}">
                <a16:creationId xmlns:a16="http://schemas.microsoft.com/office/drawing/2014/main" id="{567744BD-D7B2-6259-0809-DE3D9A2C87E7}"/>
              </a:ext>
            </a:extLst>
          </p:cNvPr>
          <p:cNvSpPr/>
          <p:nvPr/>
        </p:nvSpPr>
        <p:spPr>
          <a:xfrm>
            <a:off x="2578829" y="1697589"/>
            <a:ext cx="1828801" cy="634555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D5C2F9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am looking for 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Italian </a:t>
            </a:r>
            <a:r>
              <a:rPr lang="en-US" sz="11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food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the 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south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side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the city.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Picture 3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D1A93868-3E1B-0FEB-1CC7-E76FFCC84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5017" y="2144790"/>
            <a:ext cx="463812" cy="463812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291C4CB-DD1E-57D0-294E-483BBDF8CC9C}"/>
              </a:ext>
            </a:extLst>
          </p:cNvPr>
          <p:cNvSpPr/>
          <p:nvPr/>
        </p:nvSpPr>
        <p:spPr>
          <a:xfrm>
            <a:off x="609599" y="1720625"/>
            <a:ext cx="1510320" cy="100645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filled:</a:t>
            </a:r>
            <a:endParaRPr lang="en-US" sz="1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food = 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'Italian’</a:t>
            </a:r>
          </a:p>
          <a:p>
            <a:r>
              <a:rPr lang="en-US" sz="1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  =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'south side'</a:t>
            </a: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 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61EE142-43A4-E59D-05C9-B7C2D6F809CE}"/>
              </a:ext>
            </a:extLst>
          </p:cNvPr>
          <p:cNvSpPr/>
          <p:nvPr/>
        </p:nvSpPr>
        <p:spPr>
          <a:xfrm>
            <a:off x="1818766" y="1303402"/>
            <a:ext cx="1287924" cy="2942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8" name="Rectangular Callout 37">
            <a:extLst>
              <a:ext uri="{FF2B5EF4-FFF2-40B4-BE49-F238E27FC236}">
                <a16:creationId xmlns:a16="http://schemas.microsoft.com/office/drawing/2014/main" id="{9B314054-6C6D-F816-EB28-106AF58A7282}"/>
              </a:ext>
            </a:extLst>
          </p:cNvPr>
          <p:cNvSpPr/>
          <p:nvPr/>
        </p:nvSpPr>
        <p:spPr>
          <a:xfrm>
            <a:off x="3106690" y="2494142"/>
            <a:ext cx="1828801" cy="492443"/>
          </a:xfrm>
          <a:prstGeom prst="wedgeRectCallout">
            <a:avLst>
              <a:gd name="adj1" fmla="val 46189"/>
              <a:gd name="adj2" fmla="val -76667"/>
            </a:avLst>
          </a:prstGeom>
          <a:solidFill>
            <a:schemeClr val="accent4">
              <a:lumMod val="40000"/>
              <a:lumOff val="60000"/>
              <a:alpha val="7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Do you prefer moderately</a:t>
            </a:r>
            <a:b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priced or expensive?</a:t>
            </a:r>
          </a:p>
        </p:txBody>
      </p:sp>
      <p:pic>
        <p:nvPicPr>
          <p:cNvPr id="39" name="Picture 38" descr="A picture containing clipart, symbol&#10;&#10;Description automatically generated">
            <a:extLst>
              <a:ext uri="{FF2B5EF4-FFF2-40B4-BE49-F238E27FC236}">
                <a16:creationId xmlns:a16="http://schemas.microsoft.com/office/drawing/2014/main" id="{D17BFAA1-443E-8957-734D-64CA1192DB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9648" y="2146222"/>
            <a:ext cx="501316" cy="492443"/>
          </a:xfrm>
          <a:prstGeom prst="rect">
            <a:avLst/>
          </a:prstGeom>
        </p:spPr>
      </p:pic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9D98069-08F7-71D2-4834-1345090818A0}"/>
              </a:ext>
            </a:extLst>
          </p:cNvPr>
          <p:cNvSpPr/>
          <p:nvPr/>
        </p:nvSpPr>
        <p:spPr>
          <a:xfrm>
            <a:off x="4168271" y="1326938"/>
            <a:ext cx="1510320" cy="2942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7C0CE14-C52F-224A-6F45-7EE6CD49AD3A}"/>
              </a:ext>
            </a:extLst>
          </p:cNvPr>
          <p:cNvSpPr/>
          <p:nvPr/>
        </p:nvSpPr>
        <p:spPr>
          <a:xfrm>
            <a:off x="5015196" y="3124053"/>
            <a:ext cx="1364552" cy="3612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</a:t>
            </a:r>
          </a:p>
          <a:p>
            <a:r>
              <a:rPr lang="en-US" sz="11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pricerange</a:t>
            </a:r>
            <a:endParaRPr lang="en-US" sz="11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ular Callout 41">
            <a:extLst>
              <a:ext uri="{FF2B5EF4-FFF2-40B4-BE49-F238E27FC236}">
                <a16:creationId xmlns:a16="http://schemas.microsoft.com/office/drawing/2014/main" id="{DE1DFEE0-3B77-7A99-43A6-9818D9AD0FB4}"/>
              </a:ext>
            </a:extLst>
          </p:cNvPr>
          <p:cNvSpPr/>
          <p:nvPr/>
        </p:nvSpPr>
        <p:spPr>
          <a:xfrm>
            <a:off x="3425171" y="5760725"/>
            <a:ext cx="1510320" cy="492443"/>
          </a:xfrm>
          <a:prstGeom prst="wedgeRectCallout">
            <a:avLst>
              <a:gd name="adj1" fmla="val 46189"/>
              <a:gd name="adj2" fmla="val -76667"/>
            </a:avLst>
          </a:prstGeom>
          <a:solidFill>
            <a:schemeClr val="accent4">
              <a:lumMod val="40000"/>
              <a:lumOff val="60000"/>
              <a:alpha val="7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table has been booked.</a:t>
            </a:r>
          </a:p>
        </p:txBody>
      </p:sp>
      <p:pic>
        <p:nvPicPr>
          <p:cNvPr id="43" name="Picture 42" descr="A picture containing clipart, symbol&#10;&#10;Description automatically generated">
            <a:extLst>
              <a:ext uri="{FF2B5EF4-FFF2-40B4-BE49-F238E27FC236}">
                <a16:creationId xmlns:a16="http://schemas.microsoft.com/office/drawing/2014/main" id="{92D248C8-D5ED-F6EF-1858-125F381EB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9648" y="5349086"/>
            <a:ext cx="501316" cy="492443"/>
          </a:xfrm>
          <a:prstGeom prst="rect">
            <a:avLst/>
          </a:prstGeom>
        </p:spPr>
      </p:pic>
      <p:sp>
        <p:nvSpPr>
          <p:cNvPr id="44" name="Rectangular Callout 43">
            <a:extLst>
              <a:ext uri="{FF2B5EF4-FFF2-40B4-BE49-F238E27FC236}">
                <a16:creationId xmlns:a16="http://schemas.microsoft.com/office/drawing/2014/main" id="{888E94DA-C0A1-C823-9868-1ABD948D17F5}"/>
              </a:ext>
            </a:extLst>
          </p:cNvPr>
          <p:cNvSpPr/>
          <p:nvPr/>
        </p:nvSpPr>
        <p:spPr>
          <a:xfrm>
            <a:off x="2663481" y="4987208"/>
            <a:ext cx="2121684" cy="530827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D5C2F9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you book a table for 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Pizza Hut Cherry Hinton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45" name="Picture 4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D725329-7BB5-0549-1EC5-7668E7D4B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669" y="5411373"/>
            <a:ext cx="463812" cy="463812"/>
          </a:xfrm>
          <a:prstGeom prst="rect">
            <a:avLst/>
          </a:prstGeom>
        </p:spPr>
      </p:pic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DD60854-0B53-82FE-1FA8-DD0B18B45DF2}"/>
              </a:ext>
            </a:extLst>
          </p:cNvPr>
          <p:cNvSpPr/>
          <p:nvPr/>
        </p:nvSpPr>
        <p:spPr>
          <a:xfrm>
            <a:off x="694251" y="4987208"/>
            <a:ext cx="1510320" cy="11711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filled:</a:t>
            </a:r>
            <a:endParaRPr lang="en-US" sz="1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bookpeople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‘2’</a:t>
            </a:r>
          </a:p>
          <a:p>
            <a:r>
              <a:rPr lang="en-US" sz="1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restaurant =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’Pizza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Hut Cherry Hinton’</a:t>
            </a:r>
            <a:endParaRPr lang="en-US" sz="1100" b="0" i="0" dirty="0"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 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19288DB-3D01-F552-425C-A53FA85B1FF8}"/>
              </a:ext>
            </a:extLst>
          </p:cNvPr>
          <p:cNvSpPr/>
          <p:nvPr/>
        </p:nvSpPr>
        <p:spPr>
          <a:xfrm>
            <a:off x="2173665" y="1832288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8B6B6C5-7F74-D3C0-5AAE-ECE91DCD4B3E}"/>
              </a:ext>
            </a:extLst>
          </p:cNvPr>
          <p:cNvSpPr/>
          <p:nvPr/>
        </p:nvSpPr>
        <p:spPr>
          <a:xfrm>
            <a:off x="4989648" y="2678572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Picture 49" descr="A picture containing clipart, symbol&#10;&#10;Description automatically generated">
            <a:extLst>
              <a:ext uri="{FF2B5EF4-FFF2-40B4-BE49-F238E27FC236}">
                <a16:creationId xmlns:a16="http://schemas.microsoft.com/office/drawing/2014/main" id="{9ABCFF4B-42D1-DFA4-458B-DA909B3A5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3858" y="3543267"/>
            <a:ext cx="501316" cy="492443"/>
          </a:xfrm>
          <a:prstGeom prst="rect">
            <a:avLst/>
          </a:prstGeom>
        </p:spPr>
      </p:pic>
      <p:sp>
        <p:nvSpPr>
          <p:cNvPr id="51" name="Rectangular Callout 50">
            <a:extLst>
              <a:ext uri="{FF2B5EF4-FFF2-40B4-BE49-F238E27FC236}">
                <a16:creationId xmlns:a16="http://schemas.microsoft.com/office/drawing/2014/main" id="{C4625494-9667-5A55-D390-D5E33891AB89}"/>
              </a:ext>
            </a:extLst>
          </p:cNvPr>
          <p:cNvSpPr/>
          <p:nvPr/>
        </p:nvSpPr>
        <p:spPr>
          <a:xfrm>
            <a:off x="2626461" y="3305924"/>
            <a:ext cx="1669509" cy="316865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D5C2F9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preference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please.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E9D518A-DB14-51BD-A207-130ACBA68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545" y="3464500"/>
            <a:ext cx="463812" cy="463812"/>
          </a:xfrm>
          <a:prstGeom prst="rect">
            <a:avLst/>
          </a:prstGeom>
        </p:spPr>
      </p:pic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85E6F5EE-8462-EE37-59D8-D261F229AC6D}"/>
              </a:ext>
            </a:extLst>
          </p:cNvPr>
          <p:cNvSpPr/>
          <p:nvPr/>
        </p:nvSpPr>
        <p:spPr>
          <a:xfrm>
            <a:off x="655127" y="3040335"/>
            <a:ext cx="1510320" cy="100645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filled:</a:t>
            </a:r>
            <a:endParaRPr lang="en-US" sz="1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pricerange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‘No</a:t>
            </a:r>
          </a:p>
          <a:p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preference’</a:t>
            </a: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 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214CF76-FB56-0178-1174-944C2763B96F}"/>
              </a:ext>
            </a:extLst>
          </p:cNvPr>
          <p:cNvSpPr/>
          <p:nvPr/>
        </p:nvSpPr>
        <p:spPr>
          <a:xfrm>
            <a:off x="2216742" y="3121027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0B8772D2-EAE5-85A3-77FF-AF83104ECF1C}"/>
              </a:ext>
            </a:extLst>
          </p:cNvPr>
          <p:cNvSpPr/>
          <p:nvPr/>
        </p:nvSpPr>
        <p:spPr>
          <a:xfrm>
            <a:off x="5061627" y="4084918"/>
            <a:ext cx="363547" cy="3304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FD96659-CAA5-21E9-ABD4-CB9F0EA179CF}"/>
              </a:ext>
            </a:extLst>
          </p:cNvPr>
          <p:cNvSpPr/>
          <p:nvPr/>
        </p:nvSpPr>
        <p:spPr>
          <a:xfrm>
            <a:off x="5058532" y="5910799"/>
            <a:ext cx="363547" cy="3304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FC56095-4F9C-6E55-3184-797B22ADA88F}"/>
              </a:ext>
            </a:extLst>
          </p:cNvPr>
          <p:cNvSpPr/>
          <p:nvPr/>
        </p:nvSpPr>
        <p:spPr>
          <a:xfrm>
            <a:off x="5060651" y="4531312"/>
            <a:ext cx="1364552" cy="3612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</a:t>
            </a:r>
          </a:p>
          <a:p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restaurant</a:t>
            </a:r>
          </a:p>
        </p:txBody>
      </p:sp>
      <p:sp>
        <p:nvSpPr>
          <p:cNvPr id="58" name="Rectangular Callout 57">
            <a:extLst>
              <a:ext uri="{FF2B5EF4-FFF2-40B4-BE49-F238E27FC236}">
                <a16:creationId xmlns:a16="http://schemas.microsoft.com/office/drawing/2014/main" id="{7D028585-DE01-EC09-877E-F299D54DF038}"/>
              </a:ext>
            </a:extLst>
          </p:cNvPr>
          <p:cNvSpPr/>
          <p:nvPr/>
        </p:nvSpPr>
        <p:spPr>
          <a:xfrm>
            <a:off x="2127072" y="4061660"/>
            <a:ext cx="2874631" cy="850881"/>
          </a:xfrm>
          <a:prstGeom prst="wedgeRectCallout">
            <a:avLst>
              <a:gd name="adj1" fmla="val 46189"/>
              <a:gd name="adj2" fmla="val -76667"/>
            </a:avLst>
          </a:prstGeom>
          <a:solidFill>
            <a:schemeClr val="accent4">
              <a:lumMod val="40000"/>
              <a:lumOff val="60000"/>
              <a:alpha val="7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have Pizza Hut Cherry Hinton which is in the moderate price range and Frankie and </a:t>
            </a:r>
            <a:r>
              <a:rPr lang="en-US" sz="11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Bennys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which is in the more expensive price range. Which would you prefer?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9B31D3F-334A-3937-1464-3FEF1FEC83B1}"/>
              </a:ext>
            </a:extLst>
          </p:cNvPr>
          <p:cNvSpPr/>
          <p:nvPr/>
        </p:nvSpPr>
        <p:spPr>
          <a:xfrm>
            <a:off x="2255866" y="5060668"/>
            <a:ext cx="351417" cy="316865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1536FC68-69B1-6310-6FF2-B82C4D6EB0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6153" y="695382"/>
            <a:ext cx="280946" cy="1285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D89F90A-E1F8-3BB5-AB08-A331C6286165}"/>
              </a:ext>
            </a:extLst>
          </p:cNvPr>
          <p:cNvSpPr txBox="1"/>
          <p:nvPr/>
        </p:nvSpPr>
        <p:spPr>
          <a:xfrm>
            <a:off x="596152" y="202939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Dataset creation: D-</a:t>
            </a:r>
            <a:r>
              <a:rPr lang="en-US" sz="3200" b="1" dirty="0" err="1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MultiWoz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B44995-6EFB-BD45-F019-10498B355F76}"/>
              </a:ext>
            </a:extLst>
          </p:cNvPr>
          <p:cNvSpPr txBox="1"/>
          <p:nvPr/>
        </p:nvSpPr>
        <p:spPr>
          <a:xfrm>
            <a:off x="609599" y="845869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Steps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561C443-A786-05D9-6351-6E699D7F6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023743"/>
              </p:ext>
            </p:extLst>
          </p:nvPr>
        </p:nvGraphicFramePr>
        <p:xfrm>
          <a:off x="6936601" y="3140789"/>
          <a:ext cx="509851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703">
                  <a:extLst>
                    <a:ext uri="{9D8B030D-6E8A-4147-A177-3AD203B41FA5}">
                      <a16:colId xmlns:a16="http://schemas.microsoft.com/office/drawing/2014/main" val="2981335421"/>
                    </a:ext>
                  </a:extLst>
                </a:gridCol>
                <a:gridCol w="1019703">
                  <a:extLst>
                    <a:ext uri="{9D8B030D-6E8A-4147-A177-3AD203B41FA5}">
                      <a16:colId xmlns:a16="http://schemas.microsoft.com/office/drawing/2014/main" val="1541467380"/>
                    </a:ext>
                  </a:extLst>
                </a:gridCol>
                <a:gridCol w="1019703">
                  <a:extLst>
                    <a:ext uri="{9D8B030D-6E8A-4147-A177-3AD203B41FA5}">
                      <a16:colId xmlns:a16="http://schemas.microsoft.com/office/drawing/2014/main" val="3594600141"/>
                    </a:ext>
                  </a:extLst>
                </a:gridCol>
                <a:gridCol w="1019703">
                  <a:extLst>
                    <a:ext uri="{9D8B030D-6E8A-4147-A177-3AD203B41FA5}">
                      <a16:colId xmlns:a16="http://schemas.microsoft.com/office/drawing/2014/main" val="1391807455"/>
                    </a:ext>
                  </a:extLst>
                </a:gridCol>
                <a:gridCol w="1019703">
                  <a:extLst>
                    <a:ext uri="{9D8B030D-6E8A-4147-A177-3AD203B41FA5}">
                      <a16:colId xmlns:a16="http://schemas.microsoft.com/office/drawing/2014/main" val="1001141312"/>
                    </a:ext>
                  </a:extLst>
                </a:gridCol>
              </a:tblGrid>
              <a:tr h="2629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initial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price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restaurant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307120"/>
                  </a:ext>
                </a:extLst>
              </a:tr>
              <a:tr h="788805">
                <a:tc>
                  <a:txBody>
                    <a:bodyPr/>
                    <a:lstStyle/>
                    <a:p>
                      <a:r>
                        <a:rPr lang="en-US" sz="1200" dirty="0"/>
                        <a:t>Can you recommend a restaurant near a park?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Is there any metro station in the area?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Is it possible to change the level of spice?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Is brunch cheaper than dinner?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time does the restaurant close?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318836"/>
                  </a:ext>
                </a:extLst>
              </a:tr>
              <a:tr h="788805">
                <a:tc>
                  <a:txBody>
                    <a:bodyPr/>
                    <a:lstStyle/>
                    <a:p>
                      <a:r>
                        <a:rPr lang="en-US" sz="1200" dirty="0"/>
                        <a:t>What is the hottest brunch spot in town?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Is this a safe area?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Is there a vegan dish?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Is the food worth the price?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 I make reservation online?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151474"/>
                  </a:ext>
                </a:extLst>
              </a:tr>
              <a:tr h="732188">
                <a:tc>
                  <a:txBody>
                    <a:bodyPr/>
                    <a:lstStyle/>
                    <a:p>
                      <a:r>
                        <a:rPr lang="en-US" sz="1200" dirty="0"/>
                        <a:t>Where should I dine near the airport?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 free parking available?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 gluten-free option available?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 the tip included in the bill?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 they have free </a:t>
                      </a:r>
                      <a:r>
                        <a:rPr lang="en-US" sz="1200" dirty="0" err="1"/>
                        <a:t>wifi</a:t>
                      </a:r>
                      <a:r>
                        <a:rPr lang="en-US" sz="12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504872"/>
                  </a:ext>
                </a:extLst>
              </a:tr>
              <a:tr h="26293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353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4E66FF3-6DB6-6390-4B38-9DCDB0F16705}"/>
              </a:ext>
            </a:extLst>
          </p:cNvPr>
          <p:cNvSpPr txBox="1"/>
          <p:nvPr/>
        </p:nvSpPr>
        <p:spPr>
          <a:xfrm>
            <a:off x="6919273" y="1153148"/>
            <a:ext cx="25665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Pick the Question Category following these conditions</a:t>
            </a:r>
            <a:endParaRPr lang="en-US" sz="1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2C19B6-F28B-36F6-2CDC-A954FB0871CB}"/>
              </a:ext>
            </a:extLst>
          </p:cNvPr>
          <p:cNvSpPr txBox="1"/>
          <p:nvPr/>
        </p:nvSpPr>
        <p:spPr>
          <a:xfrm>
            <a:off x="9801252" y="1166119"/>
            <a:ext cx="1510321" cy="53147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 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{food, area,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pricerange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A57025-96CF-AD0D-0048-52E8DCD4DD8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577323" y="1679947"/>
            <a:ext cx="1432960" cy="844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88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918C875-2CBE-A24F-AA8A-DE16D36D7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870194"/>
            <a:ext cx="280946" cy="128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6FFA79-6D24-E049-BCE9-429F0B3C5BAA}"/>
              </a:ext>
            </a:extLst>
          </p:cNvPr>
          <p:cNvSpPr txBox="1"/>
          <p:nvPr/>
        </p:nvSpPr>
        <p:spPr>
          <a:xfrm>
            <a:off x="609600" y="367657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Task-oriented Dialog Systems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BEED9E-6D42-6848-B093-DA24659404C5}"/>
              </a:ext>
            </a:extLst>
          </p:cNvPr>
          <p:cNvSpPr txBox="1"/>
          <p:nvPr/>
        </p:nvSpPr>
        <p:spPr>
          <a:xfrm>
            <a:off x="4526236" y="5373762"/>
            <a:ext cx="31395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0" i="0" dirty="0">
                <a:effectLst/>
                <a:latin typeface="Arial" panose="020B0604020202020204" pitchFamily="34" charset="0"/>
              </a:rPr>
              <a:t>Provide predetermined services to users</a:t>
            </a:r>
          </a:p>
        </p:txBody>
      </p:sp>
      <p:pic>
        <p:nvPicPr>
          <p:cNvPr id="6" name="Picture 5" descr="A cartoon of a person and a robot&#10;&#10;Description automatically generated with low confidence">
            <a:extLst>
              <a:ext uri="{FF2B5EF4-FFF2-40B4-BE49-F238E27FC236}">
                <a16:creationId xmlns:a16="http://schemas.microsoft.com/office/drawing/2014/main" id="{C2B80074-0AE8-0F2E-DA10-87539E6C12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0718"/>
          <a:stretch/>
        </p:blipFill>
        <p:spPr>
          <a:xfrm>
            <a:off x="4372360" y="1675529"/>
            <a:ext cx="3608634" cy="2788141"/>
          </a:xfrm>
          <a:prstGeom prst="rect">
            <a:avLst/>
          </a:prstGeom>
        </p:spPr>
      </p:pic>
      <p:sp>
        <p:nvSpPr>
          <p:cNvPr id="7" name="Oval Callout 6">
            <a:extLst>
              <a:ext uri="{FF2B5EF4-FFF2-40B4-BE49-F238E27FC236}">
                <a16:creationId xmlns:a16="http://schemas.microsoft.com/office/drawing/2014/main" id="{9C1778BC-859F-7E49-CBBC-0B6726D697B7}"/>
              </a:ext>
            </a:extLst>
          </p:cNvPr>
          <p:cNvSpPr/>
          <p:nvPr/>
        </p:nvSpPr>
        <p:spPr>
          <a:xfrm>
            <a:off x="2092249" y="1632345"/>
            <a:ext cx="1645745" cy="864333"/>
          </a:xfrm>
          <a:prstGeom prst="wedgeEllipseCallout">
            <a:avLst>
              <a:gd name="adj1" fmla="val 45834"/>
              <a:gd name="adj2" fmla="val 550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a restaurant</a:t>
            </a:r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983D5A8C-9AB9-90F8-4A6A-C05D03A642D1}"/>
              </a:ext>
            </a:extLst>
          </p:cNvPr>
          <p:cNvSpPr/>
          <p:nvPr/>
        </p:nvSpPr>
        <p:spPr>
          <a:xfrm>
            <a:off x="2042577" y="3624143"/>
            <a:ext cx="1645745" cy="864333"/>
          </a:xfrm>
          <a:prstGeom prst="wedgeEllipseCallout">
            <a:avLst>
              <a:gd name="adj1" fmla="val 48032"/>
              <a:gd name="adj2" fmla="val -4925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Reserve a table</a:t>
            </a:r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83A84F6C-E889-207F-D487-D933AD8E52C9}"/>
              </a:ext>
            </a:extLst>
          </p:cNvPr>
          <p:cNvSpPr/>
          <p:nvPr/>
        </p:nvSpPr>
        <p:spPr>
          <a:xfrm>
            <a:off x="8615361" y="1505192"/>
            <a:ext cx="1745088" cy="864333"/>
          </a:xfrm>
          <a:prstGeom prst="wedgeEllipseCallout">
            <a:avLst>
              <a:gd name="adj1" fmla="val -55519"/>
              <a:gd name="adj2" fmla="val 4164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 a hotel room</a:t>
            </a:r>
          </a:p>
        </p:txBody>
      </p:sp>
      <p:sp>
        <p:nvSpPr>
          <p:cNvPr id="13" name="Oval Callout 12">
            <a:extLst>
              <a:ext uri="{FF2B5EF4-FFF2-40B4-BE49-F238E27FC236}">
                <a16:creationId xmlns:a16="http://schemas.microsoft.com/office/drawing/2014/main" id="{2B917138-1CE2-B4AE-7293-9CB056E2B8FE}"/>
              </a:ext>
            </a:extLst>
          </p:cNvPr>
          <p:cNvSpPr/>
          <p:nvPr/>
        </p:nvSpPr>
        <p:spPr>
          <a:xfrm>
            <a:off x="8665032" y="3429000"/>
            <a:ext cx="1645745" cy="864333"/>
          </a:xfrm>
          <a:prstGeom prst="wedgeEllipseCallout">
            <a:avLst>
              <a:gd name="adj1" fmla="val -45092"/>
              <a:gd name="adj2" fmla="val -5074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a gift</a:t>
            </a:r>
          </a:p>
        </p:txBody>
      </p:sp>
    </p:spTree>
    <p:extLst>
      <p:ext uri="{BB962C8B-B14F-4D97-AF65-F5344CB8AC3E}">
        <p14:creationId xmlns:p14="http://schemas.microsoft.com/office/powerpoint/2010/main" val="352447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 animBg="1"/>
      <p:bldP spid="8" grpId="0" animBg="1"/>
      <p:bldP spid="9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picture containing text, font, screenshot, number&#10;&#10;Description automatically generated">
            <a:extLst>
              <a:ext uri="{FF2B5EF4-FFF2-40B4-BE49-F238E27FC236}">
                <a16:creationId xmlns:a16="http://schemas.microsoft.com/office/drawing/2014/main" id="{58411A78-39C9-F2DD-6A4F-75F88999C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283" y="1918580"/>
            <a:ext cx="3024833" cy="12114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sp>
        <p:nvSpPr>
          <p:cNvPr id="34" name="Rectangular Callout 33">
            <a:extLst>
              <a:ext uri="{FF2B5EF4-FFF2-40B4-BE49-F238E27FC236}">
                <a16:creationId xmlns:a16="http://schemas.microsoft.com/office/drawing/2014/main" id="{567744BD-D7B2-6259-0809-DE3D9A2C87E7}"/>
              </a:ext>
            </a:extLst>
          </p:cNvPr>
          <p:cNvSpPr/>
          <p:nvPr/>
        </p:nvSpPr>
        <p:spPr>
          <a:xfrm>
            <a:off x="2578829" y="1697589"/>
            <a:ext cx="1828801" cy="634555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D5C2F9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am looking for 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Italian </a:t>
            </a:r>
            <a:r>
              <a:rPr lang="en-US" sz="11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food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the 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south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side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the city.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Picture 3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D1A93868-3E1B-0FEB-1CC7-E76FFCC84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5017" y="2144790"/>
            <a:ext cx="463812" cy="463812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291C4CB-DD1E-57D0-294E-483BBDF8CC9C}"/>
              </a:ext>
            </a:extLst>
          </p:cNvPr>
          <p:cNvSpPr/>
          <p:nvPr/>
        </p:nvSpPr>
        <p:spPr>
          <a:xfrm>
            <a:off x="609599" y="1720625"/>
            <a:ext cx="1510320" cy="100645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filled:</a:t>
            </a:r>
            <a:endParaRPr lang="en-US" sz="1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food = 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'Italian’</a:t>
            </a:r>
          </a:p>
          <a:p>
            <a:r>
              <a:rPr lang="en-US" sz="1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  =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'south side'</a:t>
            </a: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 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61EE142-43A4-E59D-05C9-B7C2D6F809CE}"/>
              </a:ext>
            </a:extLst>
          </p:cNvPr>
          <p:cNvSpPr/>
          <p:nvPr/>
        </p:nvSpPr>
        <p:spPr>
          <a:xfrm>
            <a:off x="1818766" y="1303402"/>
            <a:ext cx="1287924" cy="2942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8" name="Rectangular Callout 37">
            <a:extLst>
              <a:ext uri="{FF2B5EF4-FFF2-40B4-BE49-F238E27FC236}">
                <a16:creationId xmlns:a16="http://schemas.microsoft.com/office/drawing/2014/main" id="{9B314054-6C6D-F816-EB28-106AF58A7282}"/>
              </a:ext>
            </a:extLst>
          </p:cNvPr>
          <p:cNvSpPr/>
          <p:nvPr/>
        </p:nvSpPr>
        <p:spPr>
          <a:xfrm>
            <a:off x="3106690" y="2494142"/>
            <a:ext cx="1828801" cy="492443"/>
          </a:xfrm>
          <a:prstGeom prst="wedgeRectCallout">
            <a:avLst>
              <a:gd name="adj1" fmla="val 46189"/>
              <a:gd name="adj2" fmla="val -76667"/>
            </a:avLst>
          </a:prstGeom>
          <a:solidFill>
            <a:schemeClr val="accent4">
              <a:lumMod val="40000"/>
              <a:lumOff val="60000"/>
              <a:alpha val="7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Do you prefer moderately</a:t>
            </a:r>
            <a:b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priced or expensive?</a:t>
            </a:r>
          </a:p>
        </p:txBody>
      </p:sp>
      <p:pic>
        <p:nvPicPr>
          <p:cNvPr id="39" name="Picture 38" descr="A picture containing clipart, symbol&#10;&#10;Description automatically generated">
            <a:extLst>
              <a:ext uri="{FF2B5EF4-FFF2-40B4-BE49-F238E27FC236}">
                <a16:creationId xmlns:a16="http://schemas.microsoft.com/office/drawing/2014/main" id="{D17BFAA1-443E-8957-734D-64CA1192DB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9648" y="2146222"/>
            <a:ext cx="501316" cy="492443"/>
          </a:xfrm>
          <a:prstGeom prst="rect">
            <a:avLst/>
          </a:prstGeom>
        </p:spPr>
      </p:pic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9D98069-08F7-71D2-4834-1345090818A0}"/>
              </a:ext>
            </a:extLst>
          </p:cNvPr>
          <p:cNvSpPr/>
          <p:nvPr/>
        </p:nvSpPr>
        <p:spPr>
          <a:xfrm>
            <a:off x="4168271" y="1326938"/>
            <a:ext cx="1510320" cy="2942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7C0CE14-C52F-224A-6F45-7EE6CD49AD3A}"/>
              </a:ext>
            </a:extLst>
          </p:cNvPr>
          <p:cNvSpPr/>
          <p:nvPr/>
        </p:nvSpPr>
        <p:spPr>
          <a:xfrm>
            <a:off x="5015196" y="3124053"/>
            <a:ext cx="1364552" cy="3612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</a:t>
            </a:r>
          </a:p>
          <a:p>
            <a:r>
              <a:rPr lang="en-US" sz="11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pricerange</a:t>
            </a:r>
            <a:endParaRPr lang="en-US" sz="11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ular Callout 41">
            <a:extLst>
              <a:ext uri="{FF2B5EF4-FFF2-40B4-BE49-F238E27FC236}">
                <a16:creationId xmlns:a16="http://schemas.microsoft.com/office/drawing/2014/main" id="{DE1DFEE0-3B77-7A99-43A6-9818D9AD0FB4}"/>
              </a:ext>
            </a:extLst>
          </p:cNvPr>
          <p:cNvSpPr/>
          <p:nvPr/>
        </p:nvSpPr>
        <p:spPr>
          <a:xfrm>
            <a:off x="3425171" y="5760725"/>
            <a:ext cx="1510320" cy="492443"/>
          </a:xfrm>
          <a:prstGeom prst="wedgeRectCallout">
            <a:avLst>
              <a:gd name="adj1" fmla="val 46189"/>
              <a:gd name="adj2" fmla="val -76667"/>
            </a:avLst>
          </a:prstGeom>
          <a:solidFill>
            <a:schemeClr val="accent4">
              <a:lumMod val="40000"/>
              <a:lumOff val="60000"/>
              <a:alpha val="7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table has been booked.</a:t>
            </a:r>
          </a:p>
        </p:txBody>
      </p:sp>
      <p:pic>
        <p:nvPicPr>
          <p:cNvPr id="43" name="Picture 42" descr="A picture containing clipart, symbol&#10;&#10;Description automatically generated">
            <a:extLst>
              <a:ext uri="{FF2B5EF4-FFF2-40B4-BE49-F238E27FC236}">
                <a16:creationId xmlns:a16="http://schemas.microsoft.com/office/drawing/2014/main" id="{92D248C8-D5ED-F6EF-1858-125F381EB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9648" y="5349086"/>
            <a:ext cx="501316" cy="492443"/>
          </a:xfrm>
          <a:prstGeom prst="rect">
            <a:avLst/>
          </a:prstGeom>
        </p:spPr>
      </p:pic>
      <p:sp>
        <p:nvSpPr>
          <p:cNvPr id="44" name="Rectangular Callout 43">
            <a:extLst>
              <a:ext uri="{FF2B5EF4-FFF2-40B4-BE49-F238E27FC236}">
                <a16:creationId xmlns:a16="http://schemas.microsoft.com/office/drawing/2014/main" id="{888E94DA-C0A1-C823-9868-1ABD948D17F5}"/>
              </a:ext>
            </a:extLst>
          </p:cNvPr>
          <p:cNvSpPr/>
          <p:nvPr/>
        </p:nvSpPr>
        <p:spPr>
          <a:xfrm>
            <a:off x="2663481" y="4987208"/>
            <a:ext cx="2121684" cy="530827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D5C2F9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you book a table for 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Pizza Hut Cherry Hinton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45" name="Picture 4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D725329-7BB5-0549-1EC5-7668E7D4B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669" y="5411373"/>
            <a:ext cx="463812" cy="463812"/>
          </a:xfrm>
          <a:prstGeom prst="rect">
            <a:avLst/>
          </a:prstGeom>
        </p:spPr>
      </p:pic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DD60854-0B53-82FE-1FA8-DD0B18B45DF2}"/>
              </a:ext>
            </a:extLst>
          </p:cNvPr>
          <p:cNvSpPr/>
          <p:nvPr/>
        </p:nvSpPr>
        <p:spPr>
          <a:xfrm>
            <a:off x="694251" y="4987208"/>
            <a:ext cx="1510320" cy="11711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filled:</a:t>
            </a:r>
            <a:endParaRPr lang="en-US" sz="1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bookpeople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‘2’</a:t>
            </a:r>
          </a:p>
          <a:p>
            <a:r>
              <a:rPr lang="en-US" sz="1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restaurant =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’Pizza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Hut Cherry Hinton’</a:t>
            </a:r>
            <a:endParaRPr lang="en-US" sz="1100" b="0" i="0" dirty="0"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 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19288DB-3D01-F552-425C-A53FA85B1FF8}"/>
              </a:ext>
            </a:extLst>
          </p:cNvPr>
          <p:cNvSpPr/>
          <p:nvPr/>
        </p:nvSpPr>
        <p:spPr>
          <a:xfrm>
            <a:off x="2173665" y="1832288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8B6B6C5-7F74-D3C0-5AAE-ECE91DCD4B3E}"/>
              </a:ext>
            </a:extLst>
          </p:cNvPr>
          <p:cNvSpPr/>
          <p:nvPr/>
        </p:nvSpPr>
        <p:spPr>
          <a:xfrm>
            <a:off x="4989648" y="2678572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Picture 49" descr="A picture containing clipart, symbol&#10;&#10;Description automatically generated">
            <a:extLst>
              <a:ext uri="{FF2B5EF4-FFF2-40B4-BE49-F238E27FC236}">
                <a16:creationId xmlns:a16="http://schemas.microsoft.com/office/drawing/2014/main" id="{9ABCFF4B-42D1-DFA4-458B-DA909B3A5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3858" y="3543267"/>
            <a:ext cx="501316" cy="492443"/>
          </a:xfrm>
          <a:prstGeom prst="rect">
            <a:avLst/>
          </a:prstGeom>
        </p:spPr>
      </p:pic>
      <p:sp>
        <p:nvSpPr>
          <p:cNvPr id="51" name="Rectangular Callout 50">
            <a:extLst>
              <a:ext uri="{FF2B5EF4-FFF2-40B4-BE49-F238E27FC236}">
                <a16:creationId xmlns:a16="http://schemas.microsoft.com/office/drawing/2014/main" id="{C4625494-9667-5A55-D390-D5E33891AB89}"/>
              </a:ext>
            </a:extLst>
          </p:cNvPr>
          <p:cNvSpPr/>
          <p:nvPr/>
        </p:nvSpPr>
        <p:spPr>
          <a:xfrm>
            <a:off x="2626461" y="3305924"/>
            <a:ext cx="1669509" cy="316865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D5C2F9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preference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please.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E9D518A-DB14-51BD-A207-130ACBA68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545" y="3464500"/>
            <a:ext cx="463812" cy="463812"/>
          </a:xfrm>
          <a:prstGeom prst="rect">
            <a:avLst/>
          </a:prstGeom>
        </p:spPr>
      </p:pic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85E6F5EE-8462-EE37-59D8-D261F229AC6D}"/>
              </a:ext>
            </a:extLst>
          </p:cNvPr>
          <p:cNvSpPr/>
          <p:nvPr/>
        </p:nvSpPr>
        <p:spPr>
          <a:xfrm>
            <a:off x="655127" y="3040335"/>
            <a:ext cx="1510320" cy="100645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filled:</a:t>
            </a:r>
            <a:endParaRPr lang="en-US" sz="1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pricerange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‘No</a:t>
            </a:r>
          </a:p>
          <a:p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preference’</a:t>
            </a: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 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214CF76-FB56-0178-1174-944C2763B96F}"/>
              </a:ext>
            </a:extLst>
          </p:cNvPr>
          <p:cNvSpPr/>
          <p:nvPr/>
        </p:nvSpPr>
        <p:spPr>
          <a:xfrm>
            <a:off x="2216742" y="3121027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0B8772D2-EAE5-85A3-77FF-AF83104ECF1C}"/>
              </a:ext>
            </a:extLst>
          </p:cNvPr>
          <p:cNvSpPr/>
          <p:nvPr/>
        </p:nvSpPr>
        <p:spPr>
          <a:xfrm>
            <a:off x="5061627" y="4084918"/>
            <a:ext cx="363547" cy="3304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FD96659-CAA5-21E9-ABD4-CB9F0EA179CF}"/>
              </a:ext>
            </a:extLst>
          </p:cNvPr>
          <p:cNvSpPr/>
          <p:nvPr/>
        </p:nvSpPr>
        <p:spPr>
          <a:xfrm>
            <a:off x="5058532" y="5910799"/>
            <a:ext cx="363547" cy="3304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FC56095-4F9C-6E55-3184-797B22ADA88F}"/>
              </a:ext>
            </a:extLst>
          </p:cNvPr>
          <p:cNvSpPr/>
          <p:nvPr/>
        </p:nvSpPr>
        <p:spPr>
          <a:xfrm>
            <a:off x="5060651" y="4531312"/>
            <a:ext cx="1364552" cy="3612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</a:t>
            </a:r>
          </a:p>
          <a:p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restaurant</a:t>
            </a:r>
          </a:p>
        </p:txBody>
      </p:sp>
      <p:sp>
        <p:nvSpPr>
          <p:cNvPr id="58" name="Rectangular Callout 57">
            <a:extLst>
              <a:ext uri="{FF2B5EF4-FFF2-40B4-BE49-F238E27FC236}">
                <a16:creationId xmlns:a16="http://schemas.microsoft.com/office/drawing/2014/main" id="{7D028585-DE01-EC09-877E-F299D54DF038}"/>
              </a:ext>
            </a:extLst>
          </p:cNvPr>
          <p:cNvSpPr/>
          <p:nvPr/>
        </p:nvSpPr>
        <p:spPr>
          <a:xfrm>
            <a:off x="2127072" y="4061660"/>
            <a:ext cx="2874631" cy="850881"/>
          </a:xfrm>
          <a:prstGeom prst="wedgeRectCallout">
            <a:avLst>
              <a:gd name="adj1" fmla="val 46189"/>
              <a:gd name="adj2" fmla="val -76667"/>
            </a:avLst>
          </a:prstGeom>
          <a:solidFill>
            <a:schemeClr val="accent4">
              <a:lumMod val="40000"/>
              <a:lumOff val="60000"/>
              <a:alpha val="7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have Pizza Hut Cherry Hinton which is in the moderate price range and Frankie and </a:t>
            </a:r>
            <a:r>
              <a:rPr lang="en-US" sz="11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Bennys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which is in the more expensive price range. Which would you prefer?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9B31D3F-334A-3937-1464-3FEF1FEC83B1}"/>
              </a:ext>
            </a:extLst>
          </p:cNvPr>
          <p:cNvSpPr/>
          <p:nvPr/>
        </p:nvSpPr>
        <p:spPr>
          <a:xfrm>
            <a:off x="2255866" y="5060668"/>
            <a:ext cx="351417" cy="316865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1536FC68-69B1-6310-6FF2-B82C4D6EB0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6153" y="695382"/>
            <a:ext cx="280946" cy="1285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D89F90A-E1F8-3BB5-AB08-A331C6286165}"/>
              </a:ext>
            </a:extLst>
          </p:cNvPr>
          <p:cNvSpPr txBox="1"/>
          <p:nvPr/>
        </p:nvSpPr>
        <p:spPr>
          <a:xfrm>
            <a:off x="596152" y="202939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Dataset creation: D-</a:t>
            </a:r>
            <a:r>
              <a:rPr lang="en-US" sz="3200" b="1" dirty="0" err="1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MultiWoz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B44995-6EFB-BD45-F019-10498B355F76}"/>
              </a:ext>
            </a:extLst>
          </p:cNvPr>
          <p:cNvSpPr txBox="1"/>
          <p:nvPr/>
        </p:nvSpPr>
        <p:spPr>
          <a:xfrm>
            <a:off x="609599" y="845869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Steps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561C443-A786-05D9-6351-6E699D7F6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651018"/>
              </p:ext>
            </p:extLst>
          </p:nvPr>
        </p:nvGraphicFramePr>
        <p:xfrm>
          <a:off x="6936601" y="3140789"/>
          <a:ext cx="509851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703">
                  <a:extLst>
                    <a:ext uri="{9D8B030D-6E8A-4147-A177-3AD203B41FA5}">
                      <a16:colId xmlns:a16="http://schemas.microsoft.com/office/drawing/2014/main" val="2981335421"/>
                    </a:ext>
                  </a:extLst>
                </a:gridCol>
                <a:gridCol w="1019703">
                  <a:extLst>
                    <a:ext uri="{9D8B030D-6E8A-4147-A177-3AD203B41FA5}">
                      <a16:colId xmlns:a16="http://schemas.microsoft.com/office/drawing/2014/main" val="1541467380"/>
                    </a:ext>
                  </a:extLst>
                </a:gridCol>
                <a:gridCol w="1019703">
                  <a:extLst>
                    <a:ext uri="{9D8B030D-6E8A-4147-A177-3AD203B41FA5}">
                      <a16:colId xmlns:a16="http://schemas.microsoft.com/office/drawing/2014/main" val="3594600141"/>
                    </a:ext>
                  </a:extLst>
                </a:gridCol>
                <a:gridCol w="1019703">
                  <a:extLst>
                    <a:ext uri="{9D8B030D-6E8A-4147-A177-3AD203B41FA5}">
                      <a16:colId xmlns:a16="http://schemas.microsoft.com/office/drawing/2014/main" val="1391807455"/>
                    </a:ext>
                  </a:extLst>
                </a:gridCol>
                <a:gridCol w="1019703">
                  <a:extLst>
                    <a:ext uri="{9D8B030D-6E8A-4147-A177-3AD203B41FA5}">
                      <a16:colId xmlns:a16="http://schemas.microsoft.com/office/drawing/2014/main" val="1001141312"/>
                    </a:ext>
                  </a:extLst>
                </a:gridCol>
              </a:tblGrid>
              <a:tr h="2629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initial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price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restaurant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307120"/>
                  </a:ext>
                </a:extLst>
              </a:tr>
              <a:tr h="788805">
                <a:tc>
                  <a:txBody>
                    <a:bodyPr/>
                    <a:lstStyle/>
                    <a:p>
                      <a:r>
                        <a:rPr lang="en-US" sz="1200" dirty="0"/>
                        <a:t>Can you recommend a restaurant near a park?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Is there any metro station in the area?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Is it possible to change the level of spice?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Is brunch cheaper than dinner?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time does the restaurant close?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318836"/>
                  </a:ext>
                </a:extLst>
              </a:tr>
              <a:tr h="788805">
                <a:tc>
                  <a:txBody>
                    <a:bodyPr/>
                    <a:lstStyle/>
                    <a:p>
                      <a:r>
                        <a:rPr lang="en-US" sz="1200" dirty="0"/>
                        <a:t>What is the hottest brunch spot in town?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Is this a safe area?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Is there a vegan dish?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Is the food worth the price?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 I make reservation online?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151474"/>
                  </a:ext>
                </a:extLst>
              </a:tr>
              <a:tr h="732188">
                <a:tc>
                  <a:txBody>
                    <a:bodyPr/>
                    <a:lstStyle/>
                    <a:p>
                      <a:r>
                        <a:rPr lang="en-US" sz="1200" dirty="0"/>
                        <a:t>Where should I dine near the airport?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 free parking available?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 gluten-free option available?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 the tip included in the bill?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 they have free </a:t>
                      </a:r>
                      <a:r>
                        <a:rPr lang="en-US" sz="1200" dirty="0" err="1"/>
                        <a:t>wifi</a:t>
                      </a:r>
                      <a:r>
                        <a:rPr lang="en-US" sz="12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504872"/>
                  </a:ext>
                </a:extLst>
              </a:tr>
              <a:tr h="26293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353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4E66FF3-6DB6-6390-4B38-9DCDB0F16705}"/>
              </a:ext>
            </a:extLst>
          </p:cNvPr>
          <p:cNvSpPr txBox="1"/>
          <p:nvPr/>
        </p:nvSpPr>
        <p:spPr>
          <a:xfrm>
            <a:off x="6919273" y="1153148"/>
            <a:ext cx="25665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Pick the Question Category following these conditions</a:t>
            </a:r>
            <a:endParaRPr lang="en-US" sz="1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2C19B6-F28B-36F6-2CDC-A954FB0871CB}"/>
              </a:ext>
            </a:extLst>
          </p:cNvPr>
          <p:cNvSpPr txBox="1"/>
          <p:nvPr/>
        </p:nvSpPr>
        <p:spPr>
          <a:xfrm>
            <a:off x="9801252" y="1166119"/>
            <a:ext cx="1510321" cy="53147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 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{food, area,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pricerange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A57025-96CF-AD0D-0048-52E8DCD4DD8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577323" y="1679947"/>
            <a:ext cx="1432960" cy="844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10EF712-A7BD-B943-9469-E2743A637F1A}"/>
              </a:ext>
            </a:extLst>
          </p:cNvPr>
          <p:cNvSpPr/>
          <p:nvPr/>
        </p:nvSpPr>
        <p:spPr>
          <a:xfrm>
            <a:off x="9010283" y="3130076"/>
            <a:ext cx="967435" cy="2989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93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sp>
        <p:nvSpPr>
          <p:cNvPr id="34" name="Rectangular Callout 33">
            <a:extLst>
              <a:ext uri="{FF2B5EF4-FFF2-40B4-BE49-F238E27FC236}">
                <a16:creationId xmlns:a16="http://schemas.microsoft.com/office/drawing/2014/main" id="{567744BD-D7B2-6259-0809-DE3D9A2C87E7}"/>
              </a:ext>
            </a:extLst>
          </p:cNvPr>
          <p:cNvSpPr/>
          <p:nvPr/>
        </p:nvSpPr>
        <p:spPr>
          <a:xfrm>
            <a:off x="2578829" y="1697589"/>
            <a:ext cx="1828801" cy="634555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D5C2F9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am looking for 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Italian </a:t>
            </a:r>
            <a:r>
              <a:rPr lang="en-US" sz="11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food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the 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south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side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the city.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Picture 3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D1A93868-3E1B-0FEB-1CC7-E76FFCC84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017" y="2144790"/>
            <a:ext cx="463812" cy="463812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291C4CB-DD1E-57D0-294E-483BBDF8CC9C}"/>
              </a:ext>
            </a:extLst>
          </p:cNvPr>
          <p:cNvSpPr/>
          <p:nvPr/>
        </p:nvSpPr>
        <p:spPr>
          <a:xfrm>
            <a:off x="609599" y="1720625"/>
            <a:ext cx="1510320" cy="100645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filled:</a:t>
            </a:r>
            <a:endParaRPr lang="en-US" sz="1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food = 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'Italian’</a:t>
            </a:r>
          </a:p>
          <a:p>
            <a:r>
              <a:rPr lang="en-US" sz="1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  =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'south side'</a:t>
            </a: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 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61EE142-43A4-E59D-05C9-B7C2D6F809CE}"/>
              </a:ext>
            </a:extLst>
          </p:cNvPr>
          <p:cNvSpPr/>
          <p:nvPr/>
        </p:nvSpPr>
        <p:spPr>
          <a:xfrm>
            <a:off x="1818766" y="1303402"/>
            <a:ext cx="1287924" cy="2942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8" name="Rectangular Callout 37">
            <a:extLst>
              <a:ext uri="{FF2B5EF4-FFF2-40B4-BE49-F238E27FC236}">
                <a16:creationId xmlns:a16="http://schemas.microsoft.com/office/drawing/2014/main" id="{9B314054-6C6D-F816-EB28-106AF58A7282}"/>
              </a:ext>
            </a:extLst>
          </p:cNvPr>
          <p:cNvSpPr/>
          <p:nvPr/>
        </p:nvSpPr>
        <p:spPr>
          <a:xfrm>
            <a:off x="3106690" y="2494142"/>
            <a:ext cx="1828801" cy="492443"/>
          </a:xfrm>
          <a:prstGeom prst="wedgeRectCallout">
            <a:avLst>
              <a:gd name="adj1" fmla="val 46189"/>
              <a:gd name="adj2" fmla="val -76667"/>
            </a:avLst>
          </a:prstGeom>
          <a:solidFill>
            <a:schemeClr val="accent4">
              <a:lumMod val="40000"/>
              <a:lumOff val="60000"/>
              <a:alpha val="7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Do you prefer moderately</a:t>
            </a:r>
            <a:b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priced or expensive?</a:t>
            </a:r>
          </a:p>
        </p:txBody>
      </p:sp>
      <p:pic>
        <p:nvPicPr>
          <p:cNvPr id="39" name="Picture 38" descr="A picture containing clipart, symbol&#10;&#10;Description automatically generated">
            <a:extLst>
              <a:ext uri="{FF2B5EF4-FFF2-40B4-BE49-F238E27FC236}">
                <a16:creationId xmlns:a16="http://schemas.microsoft.com/office/drawing/2014/main" id="{D17BFAA1-443E-8957-734D-64CA1192D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648" y="2146222"/>
            <a:ext cx="501316" cy="492443"/>
          </a:xfrm>
          <a:prstGeom prst="rect">
            <a:avLst/>
          </a:prstGeom>
        </p:spPr>
      </p:pic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9D98069-08F7-71D2-4834-1345090818A0}"/>
              </a:ext>
            </a:extLst>
          </p:cNvPr>
          <p:cNvSpPr/>
          <p:nvPr/>
        </p:nvSpPr>
        <p:spPr>
          <a:xfrm>
            <a:off x="4168271" y="1326938"/>
            <a:ext cx="1510320" cy="2942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7C0CE14-C52F-224A-6F45-7EE6CD49AD3A}"/>
              </a:ext>
            </a:extLst>
          </p:cNvPr>
          <p:cNvSpPr/>
          <p:nvPr/>
        </p:nvSpPr>
        <p:spPr>
          <a:xfrm>
            <a:off x="5015196" y="3124053"/>
            <a:ext cx="1364552" cy="3612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</a:t>
            </a:r>
          </a:p>
          <a:p>
            <a:r>
              <a:rPr lang="en-US" sz="11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pricerange</a:t>
            </a:r>
            <a:endParaRPr lang="en-US" sz="11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ular Callout 41">
            <a:extLst>
              <a:ext uri="{FF2B5EF4-FFF2-40B4-BE49-F238E27FC236}">
                <a16:creationId xmlns:a16="http://schemas.microsoft.com/office/drawing/2014/main" id="{DE1DFEE0-3B77-7A99-43A6-9818D9AD0FB4}"/>
              </a:ext>
            </a:extLst>
          </p:cNvPr>
          <p:cNvSpPr/>
          <p:nvPr/>
        </p:nvSpPr>
        <p:spPr>
          <a:xfrm>
            <a:off x="3425171" y="5760725"/>
            <a:ext cx="1510320" cy="492443"/>
          </a:xfrm>
          <a:prstGeom prst="wedgeRectCallout">
            <a:avLst>
              <a:gd name="adj1" fmla="val 46189"/>
              <a:gd name="adj2" fmla="val -76667"/>
            </a:avLst>
          </a:prstGeom>
          <a:solidFill>
            <a:schemeClr val="accent4">
              <a:lumMod val="40000"/>
              <a:lumOff val="60000"/>
              <a:alpha val="7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table has been booked.</a:t>
            </a:r>
          </a:p>
        </p:txBody>
      </p:sp>
      <p:pic>
        <p:nvPicPr>
          <p:cNvPr id="43" name="Picture 42" descr="A picture containing clipart, symbol&#10;&#10;Description automatically generated">
            <a:extLst>
              <a:ext uri="{FF2B5EF4-FFF2-40B4-BE49-F238E27FC236}">
                <a16:creationId xmlns:a16="http://schemas.microsoft.com/office/drawing/2014/main" id="{92D248C8-D5ED-F6EF-1858-125F381EB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648" y="5349086"/>
            <a:ext cx="501316" cy="492443"/>
          </a:xfrm>
          <a:prstGeom prst="rect">
            <a:avLst/>
          </a:prstGeom>
        </p:spPr>
      </p:pic>
      <p:sp>
        <p:nvSpPr>
          <p:cNvPr id="44" name="Rectangular Callout 43">
            <a:extLst>
              <a:ext uri="{FF2B5EF4-FFF2-40B4-BE49-F238E27FC236}">
                <a16:creationId xmlns:a16="http://schemas.microsoft.com/office/drawing/2014/main" id="{888E94DA-C0A1-C823-9868-1ABD948D17F5}"/>
              </a:ext>
            </a:extLst>
          </p:cNvPr>
          <p:cNvSpPr/>
          <p:nvPr/>
        </p:nvSpPr>
        <p:spPr>
          <a:xfrm>
            <a:off x="2663481" y="4987208"/>
            <a:ext cx="2121684" cy="530827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D5C2F9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you book a table for 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Pizza Hut Cherry Hinton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45" name="Picture 4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D725329-7BB5-0549-1EC5-7668E7D4B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669" y="5411373"/>
            <a:ext cx="463812" cy="463812"/>
          </a:xfrm>
          <a:prstGeom prst="rect">
            <a:avLst/>
          </a:prstGeom>
        </p:spPr>
      </p:pic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DD60854-0B53-82FE-1FA8-DD0B18B45DF2}"/>
              </a:ext>
            </a:extLst>
          </p:cNvPr>
          <p:cNvSpPr/>
          <p:nvPr/>
        </p:nvSpPr>
        <p:spPr>
          <a:xfrm>
            <a:off x="694251" y="4987208"/>
            <a:ext cx="1510320" cy="11711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filled:</a:t>
            </a:r>
            <a:endParaRPr lang="en-US" sz="1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bookpeople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‘2’</a:t>
            </a:r>
          </a:p>
          <a:p>
            <a:r>
              <a:rPr lang="en-US" sz="1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restaurant =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’Pizza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Hut Cherry Hinton’</a:t>
            </a:r>
            <a:endParaRPr lang="en-US" sz="1100" b="0" i="0" dirty="0"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 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19288DB-3D01-F552-425C-A53FA85B1FF8}"/>
              </a:ext>
            </a:extLst>
          </p:cNvPr>
          <p:cNvSpPr/>
          <p:nvPr/>
        </p:nvSpPr>
        <p:spPr>
          <a:xfrm>
            <a:off x="2173665" y="1832288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8B6B6C5-7F74-D3C0-5AAE-ECE91DCD4B3E}"/>
              </a:ext>
            </a:extLst>
          </p:cNvPr>
          <p:cNvSpPr/>
          <p:nvPr/>
        </p:nvSpPr>
        <p:spPr>
          <a:xfrm>
            <a:off x="4989648" y="2678572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Picture 49" descr="A picture containing clipart, symbol&#10;&#10;Description automatically generated">
            <a:extLst>
              <a:ext uri="{FF2B5EF4-FFF2-40B4-BE49-F238E27FC236}">
                <a16:creationId xmlns:a16="http://schemas.microsoft.com/office/drawing/2014/main" id="{9ABCFF4B-42D1-DFA4-458B-DA909B3A5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858" y="3543267"/>
            <a:ext cx="501316" cy="492443"/>
          </a:xfrm>
          <a:prstGeom prst="rect">
            <a:avLst/>
          </a:prstGeom>
        </p:spPr>
      </p:pic>
      <p:sp>
        <p:nvSpPr>
          <p:cNvPr id="51" name="Rectangular Callout 50">
            <a:extLst>
              <a:ext uri="{FF2B5EF4-FFF2-40B4-BE49-F238E27FC236}">
                <a16:creationId xmlns:a16="http://schemas.microsoft.com/office/drawing/2014/main" id="{C4625494-9667-5A55-D390-D5E33891AB89}"/>
              </a:ext>
            </a:extLst>
          </p:cNvPr>
          <p:cNvSpPr/>
          <p:nvPr/>
        </p:nvSpPr>
        <p:spPr>
          <a:xfrm>
            <a:off x="2626461" y="3305924"/>
            <a:ext cx="1669509" cy="316865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D5C2F9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preference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please.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E9D518A-DB14-51BD-A207-130ACBA68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545" y="3464500"/>
            <a:ext cx="463812" cy="463812"/>
          </a:xfrm>
          <a:prstGeom prst="rect">
            <a:avLst/>
          </a:prstGeom>
        </p:spPr>
      </p:pic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85E6F5EE-8462-EE37-59D8-D261F229AC6D}"/>
              </a:ext>
            </a:extLst>
          </p:cNvPr>
          <p:cNvSpPr/>
          <p:nvPr/>
        </p:nvSpPr>
        <p:spPr>
          <a:xfrm>
            <a:off x="655127" y="3040335"/>
            <a:ext cx="1510320" cy="100645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filled:</a:t>
            </a:r>
            <a:endParaRPr lang="en-US" sz="1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pricerange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‘No</a:t>
            </a:r>
          </a:p>
          <a:p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preference’</a:t>
            </a: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 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214CF76-FB56-0178-1174-944C2763B96F}"/>
              </a:ext>
            </a:extLst>
          </p:cNvPr>
          <p:cNvSpPr/>
          <p:nvPr/>
        </p:nvSpPr>
        <p:spPr>
          <a:xfrm>
            <a:off x="2216742" y="3121027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0B8772D2-EAE5-85A3-77FF-AF83104ECF1C}"/>
              </a:ext>
            </a:extLst>
          </p:cNvPr>
          <p:cNvSpPr/>
          <p:nvPr/>
        </p:nvSpPr>
        <p:spPr>
          <a:xfrm>
            <a:off x="5061627" y="4084918"/>
            <a:ext cx="363547" cy="3304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FD96659-CAA5-21E9-ABD4-CB9F0EA179CF}"/>
              </a:ext>
            </a:extLst>
          </p:cNvPr>
          <p:cNvSpPr/>
          <p:nvPr/>
        </p:nvSpPr>
        <p:spPr>
          <a:xfrm>
            <a:off x="5058532" y="5910799"/>
            <a:ext cx="363547" cy="3304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FC56095-4F9C-6E55-3184-797B22ADA88F}"/>
              </a:ext>
            </a:extLst>
          </p:cNvPr>
          <p:cNvSpPr/>
          <p:nvPr/>
        </p:nvSpPr>
        <p:spPr>
          <a:xfrm>
            <a:off x="5060651" y="4531312"/>
            <a:ext cx="1364552" cy="3612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</a:t>
            </a:r>
          </a:p>
          <a:p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restaurant</a:t>
            </a:r>
          </a:p>
        </p:txBody>
      </p:sp>
      <p:sp>
        <p:nvSpPr>
          <p:cNvPr id="58" name="Rectangular Callout 57">
            <a:extLst>
              <a:ext uri="{FF2B5EF4-FFF2-40B4-BE49-F238E27FC236}">
                <a16:creationId xmlns:a16="http://schemas.microsoft.com/office/drawing/2014/main" id="{7D028585-DE01-EC09-877E-F299D54DF038}"/>
              </a:ext>
            </a:extLst>
          </p:cNvPr>
          <p:cNvSpPr/>
          <p:nvPr/>
        </p:nvSpPr>
        <p:spPr>
          <a:xfrm>
            <a:off x="2127072" y="4061660"/>
            <a:ext cx="2874631" cy="850881"/>
          </a:xfrm>
          <a:prstGeom prst="wedgeRectCallout">
            <a:avLst>
              <a:gd name="adj1" fmla="val 46189"/>
              <a:gd name="adj2" fmla="val -76667"/>
            </a:avLst>
          </a:prstGeom>
          <a:solidFill>
            <a:schemeClr val="accent4">
              <a:lumMod val="40000"/>
              <a:lumOff val="60000"/>
              <a:alpha val="7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have Pizza Hut Cherry Hinton which is in the moderate price range and Frankie and </a:t>
            </a:r>
            <a:r>
              <a:rPr lang="en-US" sz="11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Bennys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which is in the more expensive price range. Which would you prefer?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9B31D3F-334A-3937-1464-3FEF1FEC83B1}"/>
              </a:ext>
            </a:extLst>
          </p:cNvPr>
          <p:cNvSpPr/>
          <p:nvPr/>
        </p:nvSpPr>
        <p:spPr>
          <a:xfrm>
            <a:off x="2255866" y="5060668"/>
            <a:ext cx="351417" cy="316865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1536FC68-69B1-6310-6FF2-B82C4D6EB0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153" y="695382"/>
            <a:ext cx="280946" cy="1285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D89F90A-E1F8-3BB5-AB08-A331C6286165}"/>
              </a:ext>
            </a:extLst>
          </p:cNvPr>
          <p:cNvSpPr txBox="1"/>
          <p:nvPr/>
        </p:nvSpPr>
        <p:spPr>
          <a:xfrm>
            <a:off x="596152" y="202939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Dataset creation: D-</a:t>
            </a:r>
            <a:r>
              <a:rPr lang="en-US" sz="3200" b="1" dirty="0" err="1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MultiWoz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B44995-6EFB-BD45-F019-10498B355F76}"/>
              </a:ext>
            </a:extLst>
          </p:cNvPr>
          <p:cNvSpPr txBox="1"/>
          <p:nvPr/>
        </p:nvSpPr>
        <p:spPr>
          <a:xfrm>
            <a:off x="609599" y="845869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Steps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561C443-A786-05D9-6351-6E699D7F6E5C}"/>
              </a:ext>
            </a:extLst>
          </p:cNvPr>
          <p:cNvGraphicFramePr>
            <a:graphicFrameLocks noGrp="1"/>
          </p:cNvGraphicFramePr>
          <p:nvPr/>
        </p:nvGraphicFramePr>
        <p:xfrm>
          <a:off x="6936601" y="3140789"/>
          <a:ext cx="509851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703">
                  <a:extLst>
                    <a:ext uri="{9D8B030D-6E8A-4147-A177-3AD203B41FA5}">
                      <a16:colId xmlns:a16="http://schemas.microsoft.com/office/drawing/2014/main" val="2981335421"/>
                    </a:ext>
                  </a:extLst>
                </a:gridCol>
                <a:gridCol w="1019703">
                  <a:extLst>
                    <a:ext uri="{9D8B030D-6E8A-4147-A177-3AD203B41FA5}">
                      <a16:colId xmlns:a16="http://schemas.microsoft.com/office/drawing/2014/main" val="1541467380"/>
                    </a:ext>
                  </a:extLst>
                </a:gridCol>
                <a:gridCol w="1019703">
                  <a:extLst>
                    <a:ext uri="{9D8B030D-6E8A-4147-A177-3AD203B41FA5}">
                      <a16:colId xmlns:a16="http://schemas.microsoft.com/office/drawing/2014/main" val="3594600141"/>
                    </a:ext>
                  </a:extLst>
                </a:gridCol>
                <a:gridCol w="1019703">
                  <a:extLst>
                    <a:ext uri="{9D8B030D-6E8A-4147-A177-3AD203B41FA5}">
                      <a16:colId xmlns:a16="http://schemas.microsoft.com/office/drawing/2014/main" val="1391807455"/>
                    </a:ext>
                  </a:extLst>
                </a:gridCol>
                <a:gridCol w="1019703">
                  <a:extLst>
                    <a:ext uri="{9D8B030D-6E8A-4147-A177-3AD203B41FA5}">
                      <a16:colId xmlns:a16="http://schemas.microsoft.com/office/drawing/2014/main" val="1001141312"/>
                    </a:ext>
                  </a:extLst>
                </a:gridCol>
              </a:tblGrid>
              <a:tr h="2629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initial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price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restaurant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307120"/>
                  </a:ext>
                </a:extLst>
              </a:tr>
              <a:tr h="788805">
                <a:tc>
                  <a:txBody>
                    <a:bodyPr/>
                    <a:lstStyle/>
                    <a:p>
                      <a:r>
                        <a:rPr lang="en-US" sz="1200" dirty="0"/>
                        <a:t>Can you recommend a restaurant near a park?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Is there any metro station in the area?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Is it possible to change the level of spice?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Is brunch cheaper than dinner?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time does the restaurant close?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318836"/>
                  </a:ext>
                </a:extLst>
              </a:tr>
              <a:tr h="788805">
                <a:tc>
                  <a:txBody>
                    <a:bodyPr/>
                    <a:lstStyle/>
                    <a:p>
                      <a:r>
                        <a:rPr lang="en-US" sz="1200" dirty="0"/>
                        <a:t>What is the hottest brunch spot in town?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Is this a safe area?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Is there a vegan dish?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Is the food worth the price?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 I make reservation online?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151474"/>
                  </a:ext>
                </a:extLst>
              </a:tr>
              <a:tr h="732188">
                <a:tc>
                  <a:txBody>
                    <a:bodyPr/>
                    <a:lstStyle/>
                    <a:p>
                      <a:r>
                        <a:rPr lang="en-US" sz="1200" dirty="0"/>
                        <a:t>Where should I dine near the airport?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 free parking available?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 gluten-free option available?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 the tip included in the bill?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 they have free </a:t>
                      </a:r>
                      <a:r>
                        <a:rPr lang="en-US" sz="1200" dirty="0" err="1"/>
                        <a:t>wifi</a:t>
                      </a:r>
                      <a:r>
                        <a:rPr lang="en-US" sz="12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504872"/>
                  </a:ext>
                </a:extLst>
              </a:tr>
              <a:tr h="26293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353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10EF712-A7BD-B943-9469-E2743A637F1A}"/>
              </a:ext>
            </a:extLst>
          </p:cNvPr>
          <p:cNvSpPr/>
          <p:nvPr/>
        </p:nvSpPr>
        <p:spPr>
          <a:xfrm>
            <a:off x="9002140" y="4265946"/>
            <a:ext cx="967435" cy="62662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392F1-D268-98C5-60C1-3A3065710F47}"/>
              </a:ext>
            </a:extLst>
          </p:cNvPr>
          <p:cNvSpPr txBox="1"/>
          <p:nvPr/>
        </p:nvSpPr>
        <p:spPr>
          <a:xfrm>
            <a:off x="6936601" y="1336001"/>
            <a:ext cx="24067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Pick a Question randomly from the 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chosen Category </a:t>
            </a:r>
            <a:endParaRPr lang="en-US" sz="1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CA1138-671A-EB6B-1C80-9FB3F5258577}"/>
              </a:ext>
            </a:extLst>
          </p:cNvPr>
          <p:cNvSpPr/>
          <p:nvPr/>
        </p:nvSpPr>
        <p:spPr>
          <a:xfrm>
            <a:off x="9010283" y="3130076"/>
            <a:ext cx="967435" cy="2989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3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sp>
        <p:nvSpPr>
          <p:cNvPr id="34" name="Rectangular Callout 33">
            <a:extLst>
              <a:ext uri="{FF2B5EF4-FFF2-40B4-BE49-F238E27FC236}">
                <a16:creationId xmlns:a16="http://schemas.microsoft.com/office/drawing/2014/main" id="{567744BD-D7B2-6259-0809-DE3D9A2C87E7}"/>
              </a:ext>
            </a:extLst>
          </p:cNvPr>
          <p:cNvSpPr/>
          <p:nvPr/>
        </p:nvSpPr>
        <p:spPr>
          <a:xfrm>
            <a:off x="2578829" y="1697589"/>
            <a:ext cx="1828801" cy="634555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D5C2F9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am looking for 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Italian </a:t>
            </a:r>
            <a:r>
              <a:rPr lang="en-US" sz="11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food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the 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south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side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the city.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Picture 3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D1A93868-3E1B-0FEB-1CC7-E76FFCC84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017" y="2144790"/>
            <a:ext cx="463812" cy="463812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291C4CB-DD1E-57D0-294E-483BBDF8CC9C}"/>
              </a:ext>
            </a:extLst>
          </p:cNvPr>
          <p:cNvSpPr/>
          <p:nvPr/>
        </p:nvSpPr>
        <p:spPr>
          <a:xfrm>
            <a:off x="609599" y="1720625"/>
            <a:ext cx="1510320" cy="100645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filled:</a:t>
            </a:r>
            <a:endParaRPr lang="en-US" sz="1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food = 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'Italian’</a:t>
            </a:r>
          </a:p>
          <a:p>
            <a:r>
              <a:rPr lang="en-US" sz="1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  =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'south side'</a:t>
            </a: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 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61EE142-43A4-E59D-05C9-B7C2D6F809CE}"/>
              </a:ext>
            </a:extLst>
          </p:cNvPr>
          <p:cNvSpPr/>
          <p:nvPr/>
        </p:nvSpPr>
        <p:spPr>
          <a:xfrm>
            <a:off x="1818766" y="1303402"/>
            <a:ext cx="1287924" cy="2942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8" name="Rectangular Callout 37">
            <a:extLst>
              <a:ext uri="{FF2B5EF4-FFF2-40B4-BE49-F238E27FC236}">
                <a16:creationId xmlns:a16="http://schemas.microsoft.com/office/drawing/2014/main" id="{9B314054-6C6D-F816-EB28-106AF58A7282}"/>
              </a:ext>
            </a:extLst>
          </p:cNvPr>
          <p:cNvSpPr/>
          <p:nvPr/>
        </p:nvSpPr>
        <p:spPr>
          <a:xfrm>
            <a:off x="3106690" y="2494142"/>
            <a:ext cx="1828801" cy="492443"/>
          </a:xfrm>
          <a:prstGeom prst="wedgeRectCallout">
            <a:avLst>
              <a:gd name="adj1" fmla="val 46189"/>
              <a:gd name="adj2" fmla="val -76667"/>
            </a:avLst>
          </a:prstGeom>
          <a:solidFill>
            <a:schemeClr val="accent4">
              <a:lumMod val="40000"/>
              <a:lumOff val="60000"/>
              <a:alpha val="7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Do you prefer moderately</a:t>
            </a:r>
            <a:b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priced or expensive?</a:t>
            </a:r>
          </a:p>
        </p:txBody>
      </p:sp>
      <p:pic>
        <p:nvPicPr>
          <p:cNvPr id="39" name="Picture 38" descr="A picture containing clipart, symbol&#10;&#10;Description automatically generated">
            <a:extLst>
              <a:ext uri="{FF2B5EF4-FFF2-40B4-BE49-F238E27FC236}">
                <a16:creationId xmlns:a16="http://schemas.microsoft.com/office/drawing/2014/main" id="{D17BFAA1-443E-8957-734D-64CA1192D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648" y="2146222"/>
            <a:ext cx="501316" cy="492443"/>
          </a:xfrm>
          <a:prstGeom prst="rect">
            <a:avLst/>
          </a:prstGeom>
        </p:spPr>
      </p:pic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9D98069-08F7-71D2-4834-1345090818A0}"/>
              </a:ext>
            </a:extLst>
          </p:cNvPr>
          <p:cNvSpPr/>
          <p:nvPr/>
        </p:nvSpPr>
        <p:spPr>
          <a:xfrm>
            <a:off x="4168271" y="1326938"/>
            <a:ext cx="1510320" cy="2942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7C0CE14-C52F-224A-6F45-7EE6CD49AD3A}"/>
              </a:ext>
            </a:extLst>
          </p:cNvPr>
          <p:cNvSpPr/>
          <p:nvPr/>
        </p:nvSpPr>
        <p:spPr>
          <a:xfrm>
            <a:off x="5015196" y="3124053"/>
            <a:ext cx="1364552" cy="3612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</a:t>
            </a:r>
          </a:p>
          <a:p>
            <a:r>
              <a:rPr lang="en-US" sz="11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pricerange</a:t>
            </a:r>
            <a:endParaRPr lang="en-US" sz="11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ular Callout 41">
            <a:extLst>
              <a:ext uri="{FF2B5EF4-FFF2-40B4-BE49-F238E27FC236}">
                <a16:creationId xmlns:a16="http://schemas.microsoft.com/office/drawing/2014/main" id="{DE1DFEE0-3B77-7A99-43A6-9818D9AD0FB4}"/>
              </a:ext>
            </a:extLst>
          </p:cNvPr>
          <p:cNvSpPr/>
          <p:nvPr/>
        </p:nvSpPr>
        <p:spPr>
          <a:xfrm>
            <a:off x="3425171" y="5760725"/>
            <a:ext cx="1510320" cy="492443"/>
          </a:xfrm>
          <a:prstGeom prst="wedgeRectCallout">
            <a:avLst>
              <a:gd name="adj1" fmla="val 46189"/>
              <a:gd name="adj2" fmla="val -76667"/>
            </a:avLst>
          </a:prstGeom>
          <a:solidFill>
            <a:schemeClr val="accent4">
              <a:lumMod val="40000"/>
              <a:lumOff val="60000"/>
              <a:alpha val="7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table has been booked.</a:t>
            </a:r>
          </a:p>
        </p:txBody>
      </p:sp>
      <p:pic>
        <p:nvPicPr>
          <p:cNvPr id="43" name="Picture 42" descr="A picture containing clipart, symbol&#10;&#10;Description automatically generated">
            <a:extLst>
              <a:ext uri="{FF2B5EF4-FFF2-40B4-BE49-F238E27FC236}">
                <a16:creationId xmlns:a16="http://schemas.microsoft.com/office/drawing/2014/main" id="{92D248C8-D5ED-F6EF-1858-125F381EB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648" y="5349086"/>
            <a:ext cx="501316" cy="492443"/>
          </a:xfrm>
          <a:prstGeom prst="rect">
            <a:avLst/>
          </a:prstGeom>
        </p:spPr>
      </p:pic>
      <p:pic>
        <p:nvPicPr>
          <p:cNvPr id="45" name="Picture 4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D725329-7BB5-0549-1EC5-7668E7D4B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669" y="5411373"/>
            <a:ext cx="463812" cy="463812"/>
          </a:xfrm>
          <a:prstGeom prst="rect">
            <a:avLst/>
          </a:prstGeom>
        </p:spPr>
      </p:pic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19288DB-3D01-F552-425C-A53FA85B1FF8}"/>
              </a:ext>
            </a:extLst>
          </p:cNvPr>
          <p:cNvSpPr/>
          <p:nvPr/>
        </p:nvSpPr>
        <p:spPr>
          <a:xfrm>
            <a:off x="2173665" y="1832288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8B6B6C5-7F74-D3C0-5AAE-ECE91DCD4B3E}"/>
              </a:ext>
            </a:extLst>
          </p:cNvPr>
          <p:cNvSpPr/>
          <p:nvPr/>
        </p:nvSpPr>
        <p:spPr>
          <a:xfrm>
            <a:off x="4989648" y="2678572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Picture 49" descr="A picture containing clipart, symbol&#10;&#10;Description automatically generated">
            <a:extLst>
              <a:ext uri="{FF2B5EF4-FFF2-40B4-BE49-F238E27FC236}">
                <a16:creationId xmlns:a16="http://schemas.microsoft.com/office/drawing/2014/main" id="{9ABCFF4B-42D1-DFA4-458B-DA909B3A5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858" y="3543267"/>
            <a:ext cx="501316" cy="492443"/>
          </a:xfrm>
          <a:prstGeom prst="rect">
            <a:avLst/>
          </a:prstGeom>
        </p:spPr>
      </p:pic>
      <p:sp>
        <p:nvSpPr>
          <p:cNvPr id="51" name="Rectangular Callout 50">
            <a:extLst>
              <a:ext uri="{FF2B5EF4-FFF2-40B4-BE49-F238E27FC236}">
                <a16:creationId xmlns:a16="http://schemas.microsoft.com/office/drawing/2014/main" id="{C4625494-9667-5A55-D390-D5E33891AB89}"/>
              </a:ext>
            </a:extLst>
          </p:cNvPr>
          <p:cNvSpPr/>
          <p:nvPr/>
        </p:nvSpPr>
        <p:spPr>
          <a:xfrm>
            <a:off x="2626461" y="3305924"/>
            <a:ext cx="1669509" cy="316865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D5C2F9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preference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please.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E9D518A-DB14-51BD-A207-130ACBA68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545" y="3464500"/>
            <a:ext cx="463812" cy="463812"/>
          </a:xfrm>
          <a:prstGeom prst="rect">
            <a:avLst/>
          </a:prstGeom>
        </p:spPr>
      </p:pic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85E6F5EE-8462-EE37-59D8-D261F229AC6D}"/>
              </a:ext>
            </a:extLst>
          </p:cNvPr>
          <p:cNvSpPr/>
          <p:nvPr/>
        </p:nvSpPr>
        <p:spPr>
          <a:xfrm>
            <a:off x="655127" y="3040335"/>
            <a:ext cx="1510320" cy="100645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filled:</a:t>
            </a:r>
            <a:endParaRPr lang="en-US" sz="1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pricerange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‘No</a:t>
            </a:r>
          </a:p>
          <a:p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preference’</a:t>
            </a: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 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214CF76-FB56-0178-1174-944C2763B96F}"/>
              </a:ext>
            </a:extLst>
          </p:cNvPr>
          <p:cNvSpPr/>
          <p:nvPr/>
        </p:nvSpPr>
        <p:spPr>
          <a:xfrm>
            <a:off x="2216742" y="3121027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0B8772D2-EAE5-85A3-77FF-AF83104ECF1C}"/>
              </a:ext>
            </a:extLst>
          </p:cNvPr>
          <p:cNvSpPr/>
          <p:nvPr/>
        </p:nvSpPr>
        <p:spPr>
          <a:xfrm>
            <a:off x="5061627" y="4084918"/>
            <a:ext cx="363547" cy="3304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FD96659-CAA5-21E9-ABD4-CB9F0EA179CF}"/>
              </a:ext>
            </a:extLst>
          </p:cNvPr>
          <p:cNvSpPr/>
          <p:nvPr/>
        </p:nvSpPr>
        <p:spPr>
          <a:xfrm>
            <a:off x="5058532" y="5910799"/>
            <a:ext cx="363547" cy="3304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FC56095-4F9C-6E55-3184-797B22ADA88F}"/>
              </a:ext>
            </a:extLst>
          </p:cNvPr>
          <p:cNvSpPr/>
          <p:nvPr/>
        </p:nvSpPr>
        <p:spPr>
          <a:xfrm>
            <a:off x="5060651" y="4531312"/>
            <a:ext cx="1364552" cy="3612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</a:t>
            </a:r>
          </a:p>
          <a:p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restaurant</a:t>
            </a:r>
          </a:p>
        </p:txBody>
      </p:sp>
      <p:sp>
        <p:nvSpPr>
          <p:cNvPr id="58" name="Rectangular Callout 57">
            <a:extLst>
              <a:ext uri="{FF2B5EF4-FFF2-40B4-BE49-F238E27FC236}">
                <a16:creationId xmlns:a16="http://schemas.microsoft.com/office/drawing/2014/main" id="{7D028585-DE01-EC09-877E-F299D54DF038}"/>
              </a:ext>
            </a:extLst>
          </p:cNvPr>
          <p:cNvSpPr/>
          <p:nvPr/>
        </p:nvSpPr>
        <p:spPr>
          <a:xfrm>
            <a:off x="2127072" y="4061660"/>
            <a:ext cx="2874631" cy="850881"/>
          </a:xfrm>
          <a:prstGeom prst="wedgeRectCallout">
            <a:avLst>
              <a:gd name="adj1" fmla="val 46189"/>
              <a:gd name="adj2" fmla="val -76667"/>
            </a:avLst>
          </a:prstGeom>
          <a:solidFill>
            <a:schemeClr val="accent4">
              <a:lumMod val="40000"/>
              <a:lumOff val="60000"/>
              <a:alpha val="7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have Pizza Hut Cherry Hinton which is in the moderate price range and Frankie and </a:t>
            </a:r>
            <a:r>
              <a:rPr lang="en-US" sz="11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Bennys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which is in the more expensive price range. Which would you prefer?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9B31D3F-334A-3937-1464-3FEF1FEC83B1}"/>
              </a:ext>
            </a:extLst>
          </p:cNvPr>
          <p:cNvSpPr/>
          <p:nvPr/>
        </p:nvSpPr>
        <p:spPr>
          <a:xfrm>
            <a:off x="2258317" y="5067928"/>
            <a:ext cx="351417" cy="316865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A5BA839F-8F9C-73D5-9270-AC5DD15FDF5A}"/>
              </a:ext>
            </a:extLst>
          </p:cNvPr>
          <p:cNvSpPr/>
          <p:nvPr/>
        </p:nvSpPr>
        <p:spPr>
          <a:xfrm>
            <a:off x="2676985" y="5020692"/>
            <a:ext cx="1632487" cy="530827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FFAACF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there a 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vegan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dish?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03D039-D90F-75D0-D6D4-3612FB9E46C6}"/>
              </a:ext>
            </a:extLst>
          </p:cNvPr>
          <p:cNvSpPr txBox="1"/>
          <p:nvPr/>
        </p:nvSpPr>
        <p:spPr>
          <a:xfrm>
            <a:off x="7182634" y="1311253"/>
            <a:ext cx="151032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Insert the question</a:t>
            </a:r>
            <a:endParaRPr lang="en-US" sz="1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D66B4356-73EF-2E9A-5798-6DB21CD54E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153" y="695382"/>
            <a:ext cx="280946" cy="12852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BD30B09-736F-CB24-91C7-3223569470B5}"/>
              </a:ext>
            </a:extLst>
          </p:cNvPr>
          <p:cNvSpPr txBox="1"/>
          <p:nvPr/>
        </p:nvSpPr>
        <p:spPr>
          <a:xfrm>
            <a:off x="596152" y="202939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Dataset creation: D-</a:t>
            </a:r>
            <a:r>
              <a:rPr lang="en-US" sz="3200" b="1" dirty="0" err="1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MultiWoz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9307377-6B2F-92C5-326E-36B68FA75680}"/>
              </a:ext>
            </a:extLst>
          </p:cNvPr>
          <p:cNvSpPr txBox="1"/>
          <p:nvPr/>
        </p:nvSpPr>
        <p:spPr>
          <a:xfrm>
            <a:off x="609599" y="845869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Steps</a:t>
            </a:r>
          </a:p>
        </p:txBody>
      </p:sp>
      <p:graphicFrame>
        <p:nvGraphicFramePr>
          <p:cNvPr id="63" name="Table 2">
            <a:extLst>
              <a:ext uri="{FF2B5EF4-FFF2-40B4-BE49-F238E27FC236}">
                <a16:creationId xmlns:a16="http://schemas.microsoft.com/office/drawing/2014/main" id="{9AFC2AFB-3BFE-DFA1-4351-5719BF85FF11}"/>
              </a:ext>
            </a:extLst>
          </p:cNvPr>
          <p:cNvGraphicFramePr>
            <a:graphicFrameLocks noGrp="1"/>
          </p:cNvGraphicFramePr>
          <p:nvPr/>
        </p:nvGraphicFramePr>
        <p:xfrm>
          <a:off x="6936601" y="3140789"/>
          <a:ext cx="509851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703">
                  <a:extLst>
                    <a:ext uri="{9D8B030D-6E8A-4147-A177-3AD203B41FA5}">
                      <a16:colId xmlns:a16="http://schemas.microsoft.com/office/drawing/2014/main" val="2981335421"/>
                    </a:ext>
                  </a:extLst>
                </a:gridCol>
                <a:gridCol w="1019703">
                  <a:extLst>
                    <a:ext uri="{9D8B030D-6E8A-4147-A177-3AD203B41FA5}">
                      <a16:colId xmlns:a16="http://schemas.microsoft.com/office/drawing/2014/main" val="1541467380"/>
                    </a:ext>
                  </a:extLst>
                </a:gridCol>
                <a:gridCol w="1019703">
                  <a:extLst>
                    <a:ext uri="{9D8B030D-6E8A-4147-A177-3AD203B41FA5}">
                      <a16:colId xmlns:a16="http://schemas.microsoft.com/office/drawing/2014/main" val="3594600141"/>
                    </a:ext>
                  </a:extLst>
                </a:gridCol>
                <a:gridCol w="1019703">
                  <a:extLst>
                    <a:ext uri="{9D8B030D-6E8A-4147-A177-3AD203B41FA5}">
                      <a16:colId xmlns:a16="http://schemas.microsoft.com/office/drawing/2014/main" val="1391807455"/>
                    </a:ext>
                  </a:extLst>
                </a:gridCol>
                <a:gridCol w="1019703">
                  <a:extLst>
                    <a:ext uri="{9D8B030D-6E8A-4147-A177-3AD203B41FA5}">
                      <a16:colId xmlns:a16="http://schemas.microsoft.com/office/drawing/2014/main" val="1001141312"/>
                    </a:ext>
                  </a:extLst>
                </a:gridCol>
              </a:tblGrid>
              <a:tr h="2629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initial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price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restaurant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307120"/>
                  </a:ext>
                </a:extLst>
              </a:tr>
              <a:tr h="788805">
                <a:tc>
                  <a:txBody>
                    <a:bodyPr/>
                    <a:lstStyle/>
                    <a:p>
                      <a:r>
                        <a:rPr lang="en-US" sz="1200" dirty="0"/>
                        <a:t>Can you recommend a restaurant near a park?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Is there any metro station in the area?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Is it possible to change the level of spice?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Is brunch cheaper than dinner?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time does the restaurant close?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318836"/>
                  </a:ext>
                </a:extLst>
              </a:tr>
              <a:tr h="788805">
                <a:tc>
                  <a:txBody>
                    <a:bodyPr/>
                    <a:lstStyle/>
                    <a:p>
                      <a:r>
                        <a:rPr lang="en-US" sz="1200" dirty="0"/>
                        <a:t>What is the hottest brunch spot in town?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Is this a safe area?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Is there a vegan dish?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Is the food worth the price?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 I make reservation online?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151474"/>
                  </a:ext>
                </a:extLst>
              </a:tr>
              <a:tr h="732188">
                <a:tc>
                  <a:txBody>
                    <a:bodyPr/>
                    <a:lstStyle/>
                    <a:p>
                      <a:r>
                        <a:rPr lang="en-US" sz="1200" dirty="0"/>
                        <a:t>Where should I dine near the airport?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 free parking available?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 gluten-free option available?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 the tip included in the bill?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 they have free </a:t>
                      </a:r>
                      <a:r>
                        <a:rPr lang="en-US" sz="1200" dirty="0" err="1"/>
                        <a:t>wifi</a:t>
                      </a:r>
                      <a:r>
                        <a:rPr lang="en-US" sz="12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504872"/>
                  </a:ext>
                </a:extLst>
              </a:tr>
              <a:tr h="26293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3534"/>
                  </a:ext>
                </a:extLst>
              </a:tr>
            </a:tbl>
          </a:graphicData>
        </a:graphic>
      </p:graphicFrame>
      <p:sp>
        <p:nvSpPr>
          <p:cNvPr id="64" name="Rectangle 63">
            <a:extLst>
              <a:ext uri="{FF2B5EF4-FFF2-40B4-BE49-F238E27FC236}">
                <a16:creationId xmlns:a16="http://schemas.microsoft.com/office/drawing/2014/main" id="{6E141032-9231-2331-DE8A-E3AC19E1A59A}"/>
              </a:ext>
            </a:extLst>
          </p:cNvPr>
          <p:cNvSpPr/>
          <p:nvPr/>
        </p:nvSpPr>
        <p:spPr>
          <a:xfrm>
            <a:off x="9002140" y="4265946"/>
            <a:ext cx="967435" cy="62662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08E49CC-AB4D-4BFA-3FD1-28B3A931DB4D}"/>
              </a:ext>
            </a:extLst>
          </p:cNvPr>
          <p:cNvSpPr/>
          <p:nvPr/>
        </p:nvSpPr>
        <p:spPr>
          <a:xfrm>
            <a:off x="9010283" y="3130076"/>
            <a:ext cx="967435" cy="2989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A33809-58B7-67F6-9C34-F6D49CFD62C5}"/>
              </a:ext>
            </a:extLst>
          </p:cNvPr>
          <p:cNvCxnSpPr>
            <a:cxnSpLocks/>
          </p:cNvCxnSpPr>
          <p:nvPr/>
        </p:nvCxnSpPr>
        <p:spPr>
          <a:xfrm flipH="1">
            <a:off x="4295968" y="5160411"/>
            <a:ext cx="2640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BB88DA7-263F-7276-1489-6697BF5D1F20}"/>
              </a:ext>
            </a:extLst>
          </p:cNvPr>
          <p:cNvSpPr/>
          <p:nvPr/>
        </p:nvSpPr>
        <p:spPr>
          <a:xfrm>
            <a:off x="694251" y="4987209"/>
            <a:ext cx="1510320" cy="78910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</a:t>
            </a:r>
            <a:r>
              <a:rPr lang="en-US" sz="1100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filled:</a:t>
            </a:r>
            <a:r>
              <a:rPr lang="en-US" sz="11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US" sz="1100" b="0" i="0" dirty="0"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 </a:t>
            </a:r>
            <a:r>
              <a:rPr lang="en-US" sz="110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vegan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5202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FD96659-CAA5-21E9-ABD4-CB9F0EA179CF}"/>
              </a:ext>
            </a:extLst>
          </p:cNvPr>
          <p:cNvSpPr/>
          <p:nvPr/>
        </p:nvSpPr>
        <p:spPr>
          <a:xfrm>
            <a:off x="5058532" y="5910799"/>
            <a:ext cx="363547" cy="3304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7E2B8A1E-6C6E-5F64-66BA-7CB8F1271125}"/>
              </a:ext>
            </a:extLst>
          </p:cNvPr>
          <p:cNvSpPr/>
          <p:nvPr/>
        </p:nvSpPr>
        <p:spPr>
          <a:xfrm>
            <a:off x="3874140" y="5703536"/>
            <a:ext cx="1049291" cy="343297"/>
          </a:xfrm>
          <a:prstGeom prst="wedgeRectCallout">
            <a:avLst>
              <a:gd name="adj1" fmla="val 46189"/>
              <a:gd name="adj2" fmla="val -76667"/>
            </a:avLst>
          </a:prstGeom>
          <a:solidFill>
            <a:schemeClr val="accent4">
              <a:lumMod val="40000"/>
              <a:lumOff val="60000"/>
              <a:alpha val="7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don’t know.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9D3084C9-232B-7413-2D6B-448CB62B3490}"/>
              </a:ext>
            </a:extLst>
          </p:cNvPr>
          <p:cNvSpPr/>
          <p:nvPr/>
        </p:nvSpPr>
        <p:spPr>
          <a:xfrm>
            <a:off x="2578829" y="1697589"/>
            <a:ext cx="1828801" cy="634555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D5C2F9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am looking for 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Italian </a:t>
            </a:r>
            <a:r>
              <a:rPr lang="en-US" sz="11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food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the 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south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side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the city.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AB609B3E-DA7D-09BE-8B62-6FBAD4469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017" y="2144790"/>
            <a:ext cx="463812" cy="463812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3EA3556-DAA4-9A7F-2E2D-96807931D8A9}"/>
              </a:ext>
            </a:extLst>
          </p:cNvPr>
          <p:cNvSpPr/>
          <p:nvPr/>
        </p:nvSpPr>
        <p:spPr>
          <a:xfrm>
            <a:off x="609599" y="1720625"/>
            <a:ext cx="1510320" cy="100645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filled:</a:t>
            </a:r>
            <a:endParaRPr lang="en-US" sz="1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food = 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'Italian’</a:t>
            </a:r>
          </a:p>
          <a:p>
            <a:r>
              <a:rPr lang="en-US" sz="1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  =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'south side'</a:t>
            </a: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 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F709857-C1F5-33A7-2CB4-7E1E9796A1AE}"/>
              </a:ext>
            </a:extLst>
          </p:cNvPr>
          <p:cNvSpPr/>
          <p:nvPr/>
        </p:nvSpPr>
        <p:spPr>
          <a:xfrm>
            <a:off x="1818766" y="1303402"/>
            <a:ext cx="1287924" cy="2942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947107C5-312F-DC24-4DE1-28F1B6A507EE}"/>
              </a:ext>
            </a:extLst>
          </p:cNvPr>
          <p:cNvSpPr/>
          <p:nvPr/>
        </p:nvSpPr>
        <p:spPr>
          <a:xfrm>
            <a:off x="3106690" y="2494142"/>
            <a:ext cx="1828801" cy="492443"/>
          </a:xfrm>
          <a:prstGeom prst="wedgeRectCallout">
            <a:avLst>
              <a:gd name="adj1" fmla="val 46189"/>
              <a:gd name="adj2" fmla="val -76667"/>
            </a:avLst>
          </a:prstGeom>
          <a:solidFill>
            <a:schemeClr val="accent4">
              <a:lumMod val="40000"/>
              <a:lumOff val="60000"/>
              <a:alpha val="7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Do you prefer moderately</a:t>
            </a:r>
            <a:b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priced or expensive?</a:t>
            </a:r>
          </a:p>
        </p:txBody>
      </p:sp>
      <p:pic>
        <p:nvPicPr>
          <p:cNvPr id="11" name="Picture 10" descr="A picture containing clipart, symbol&#10;&#10;Description automatically generated">
            <a:extLst>
              <a:ext uri="{FF2B5EF4-FFF2-40B4-BE49-F238E27FC236}">
                <a16:creationId xmlns:a16="http://schemas.microsoft.com/office/drawing/2014/main" id="{B922C929-77F6-18DE-27EB-2561B9B90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648" y="2146222"/>
            <a:ext cx="501316" cy="492443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6DDAE13-8722-CE6C-F342-E2E6E6D250D5}"/>
              </a:ext>
            </a:extLst>
          </p:cNvPr>
          <p:cNvSpPr/>
          <p:nvPr/>
        </p:nvSpPr>
        <p:spPr>
          <a:xfrm>
            <a:off x="4168271" y="1326938"/>
            <a:ext cx="1510320" cy="2942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F667033-F16A-4E3E-1A1F-003D0FF1501B}"/>
              </a:ext>
            </a:extLst>
          </p:cNvPr>
          <p:cNvSpPr/>
          <p:nvPr/>
        </p:nvSpPr>
        <p:spPr>
          <a:xfrm>
            <a:off x="5015196" y="3124053"/>
            <a:ext cx="1364552" cy="3612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</a:t>
            </a:r>
          </a:p>
          <a:p>
            <a:r>
              <a:rPr lang="en-US" sz="11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pricerange</a:t>
            </a:r>
            <a:endParaRPr lang="en-US" sz="11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 descr="A picture containing clipart, symbol&#10;&#10;Description automatically generated">
            <a:extLst>
              <a:ext uri="{FF2B5EF4-FFF2-40B4-BE49-F238E27FC236}">
                <a16:creationId xmlns:a16="http://schemas.microsoft.com/office/drawing/2014/main" id="{8C4E5978-16D1-9065-E8BA-89C868F92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553" y="5351412"/>
            <a:ext cx="501316" cy="492443"/>
          </a:xfrm>
          <a:prstGeom prst="rect">
            <a:avLst/>
          </a:prstGeom>
        </p:spPr>
      </p:pic>
      <p:pic>
        <p:nvPicPr>
          <p:cNvPr id="17" name="Picture 1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BB7DE03-2ACA-4A8B-4D1E-0420B710E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669" y="5411373"/>
            <a:ext cx="463812" cy="463812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9C77EC8-A55E-DD58-BDD5-A721C66FC7B0}"/>
              </a:ext>
            </a:extLst>
          </p:cNvPr>
          <p:cNvSpPr/>
          <p:nvPr/>
        </p:nvSpPr>
        <p:spPr>
          <a:xfrm>
            <a:off x="2173665" y="1832288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4A4B7FC-8A04-58AC-3B25-A8C13D6AD68E}"/>
              </a:ext>
            </a:extLst>
          </p:cNvPr>
          <p:cNvSpPr/>
          <p:nvPr/>
        </p:nvSpPr>
        <p:spPr>
          <a:xfrm>
            <a:off x="4989648" y="2678572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32" descr="A picture containing clipart, symbol&#10;&#10;Description automatically generated">
            <a:extLst>
              <a:ext uri="{FF2B5EF4-FFF2-40B4-BE49-F238E27FC236}">
                <a16:creationId xmlns:a16="http://schemas.microsoft.com/office/drawing/2014/main" id="{7182836F-F68D-3294-DEA9-591341F31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858" y="3543267"/>
            <a:ext cx="501316" cy="492443"/>
          </a:xfrm>
          <a:prstGeom prst="rect">
            <a:avLst/>
          </a:prstGeom>
        </p:spPr>
      </p:pic>
      <p:sp>
        <p:nvSpPr>
          <p:cNvPr id="44" name="Rectangular Callout 43">
            <a:extLst>
              <a:ext uri="{FF2B5EF4-FFF2-40B4-BE49-F238E27FC236}">
                <a16:creationId xmlns:a16="http://schemas.microsoft.com/office/drawing/2014/main" id="{7FDD803B-B9BA-C555-D0DB-34B8C7A8FB3A}"/>
              </a:ext>
            </a:extLst>
          </p:cNvPr>
          <p:cNvSpPr/>
          <p:nvPr/>
        </p:nvSpPr>
        <p:spPr>
          <a:xfrm>
            <a:off x="2626461" y="3305924"/>
            <a:ext cx="1669509" cy="316865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D5C2F9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preference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please.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Picture 4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0AF9BD07-8707-CB37-40DD-A8F51F784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545" y="3464500"/>
            <a:ext cx="463812" cy="463812"/>
          </a:xfrm>
          <a:prstGeom prst="rect">
            <a:avLst/>
          </a:prstGeom>
        </p:spPr>
      </p:pic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1AAB4892-1465-7AD3-5F91-B0D4FCACCC32}"/>
              </a:ext>
            </a:extLst>
          </p:cNvPr>
          <p:cNvSpPr/>
          <p:nvPr/>
        </p:nvSpPr>
        <p:spPr>
          <a:xfrm>
            <a:off x="655127" y="3040335"/>
            <a:ext cx="1510320" cy="100645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filled:</a:t>
            </a:r>
            <a:endParaRPr lang="en-US" sz="1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pricerange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‘No</a:t>
            </a:r>
          </a:p>
          <a:p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preference’</a:t>
            </a: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 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4D9B3E36-B2DD-B858-0DFD-9897FEBA66E5}"/>
              </a:ext>
            </a:extLst>
          </p:cNvPr>
          <p:cNvSpPr/>
          <p:nvPr/>
        </p:nvSpPr>
        <p:spPr>
          <a:xfrm>
            <a:off x="2216742" y="3121027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BEE43B3-7A61-9EF2-DB60-ABA65B5DB817}"/>
              </a:ext>
            </a:extLst>
          </p:cNvPr>
          <p:cNvSpPr/>
          <p:nvPr/>
        </p:nvSpPr>
        <p:spPr>
          <a:xfrm>
            <a:off x="5061627" y="4084918"/>
            <a:ext cx="363547" cy="3304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EE38883-E85F-0E96-8D2A-A5869C9980EC}"/>
              </a:ext>
            </a:extLst>
          </p:cNvPr>
          <p:cNvSpPr/>
          <p:nvPr/>
        </p:nvSpPr>
        <p:spPr>
          <a:xfrm>
            <a:off x="5060651" y="4531312"/>
            <a:ext cx="1364552" cy="3612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</a:t>
            </a:r>
          </a:p>
          <a:p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restaurant</a:t>
            </a:r>
          </a:p>
        </p:txBody>
      </p:sp>
      <p:sp>
        <p:nvSpPr>
          <p:cNvPr id="63" name="Rectangular Callout 62">
            <a:extLst>
              <a:ext uri="{FF2B5EF4-FFF2-40B4-BE49-F238E27FC236}">
                <a16:creationId xmlns:a16="http://schemas.microsoft.com/office/drawing/2014/main" id="{32ED3EAC-7027-F5A8-44D7-4EDF9A551F28}"/>
              </a:ext>
            </a:extLst>
          </p:cNvPr>
          <p:cNvSpPr/>
          <p:nvPr/>
        </p:nvSpPr>
        <p:spPr>
          <a:xfrm>
            <a:off x="2127072" y="4061660"/>
            <a:ext cx="2874631" cy="850881"/>
          </a:xfrm>
          <a:prstGeom prst="wedgeRectCallout">
            <a:avLst>
              <a:gd name="adj1" fmla="val 46189"/>
              <a:gd name="adj2" fmla="val -76667"/>
            </a:avLst>
          </a:prstGeom>
          <a:solidFill>
            <a:schemeClr val="accent4">
              <a:lumMod val="40000"/>
              <a:lumOff val="60000"/>
              <a:alpha val="7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have Pizza Hut Cherry Hinton which is in the moderate price range and Frankie and </a:t>
            </a:r>
            <a:r>
              <a:rPr lang="en-US" sz="11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Bennys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which is in the more expensive price range. Which would you prefer?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1945A22F-94FE-247D-927F-1F293A78FD0C}"/>
              </a:ext>
            </a:extLst>
          </p:cNvPr>
          <p:cNvSpPr/>
          <p:nvPr/>
        </p:nvSpPr>
        <p:spPr>
          <a:xfrm>
            <a:off x="2258317" y="5067928"/>
            <a:ext cx="351417" cy="316865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ular Callout 64">
            <a:extLst>
              <a:ext uri="{FF2B5EF4-FFF2-40B4-BE49-F238E27FC236}">
                <a16:creationId xmlns:a16="http://schemas.microsoft.com/office/drawing/2014/main" id="{D30C2661-D794-5CB4-FF2E-A12716800CB5}"/>
              </a:ext>
            </a:extLst>
          </p:cNvPr>
          <p:cNvSpPr/>
          <p:nvPr/>
        </p:nvSpPr>
        <p:spPr>
          <a:xfrm>
            <a:off x="2676985" y="5005822"/>
            <a:ext cx="1632487" cy="530827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FFAACF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there a 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vegan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dish?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ABAD5B-159D-7D94-D84A-C3644B1AF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742" y="5954825"/>
            <a:ext cx="561631" cy="56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23D72C8-32F1-CD5B-C35E-5D6E6926CDED}"/>
              </a:ext>
            </a:extLst>
          </p:cNvPr>
          <p:cNvSpPr/>
          <p:nvPr/>
        </p:nvSpPr>
        <p:spPr>
          <a:xfrm>
            <a:off x="1986366" y="6516456"/>
            <a:ext cx="1244600" cy="23329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drops out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B5DE4017-9228-1DD9-CAD7-CA7E15389D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6153" y="695382"/>
            <a:ext cx="280946" cy="1285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CE1598C-2B55-0CCD-2392-210AABF26D5E}"/>
              </a:ext>
            </a:extLst>
          </p:cNvPr>
          <p:cNvSpPr txBox="1"/>
          <p:nvPr/>
        </p:nvSpPr>
        <p:spPr>
          <a:xfrm>
            <a:off x="596152" y="202939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Dataset creation: D-</a:t>
            </a:r>
            <a:r>
              <a:rPr lang="en-US" sz="3200" b="1" dirty="0" err="1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MultiWoz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C353872-801C-E95B-CF9E-F9F82F5C5855}"/>
              </a:ext>
            </a:extLst>
          </p:cNvPr>
          <p:cNvSpPr/>
          <p:nvPr/>
        </p:nvSpPr>
        <p:spPr>
          <a:xfrm>
            <a:off x="694251" y="4987209"/>
            <a:ext cx="1510320" cy="78910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</a:t>
            </a:r>
            <a:r>
              <a:rPr lang="en-US" sz="1100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filled:</a:t>
            </a:r>
            <a:r>
              <a:rPr lang="en-US" sz="11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US" sz="1100" b="0" i="0" dirty="0"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 </a:t>
            </a:r>
            <a:r>
              <a:rPr lang="en-US" sz="110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vegan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A274CB-F6E0-CC4E-2DCF-63F524DD2A60}"/>
              </a:ext>
            </a:extLst>
          </p:cNvPr>
          <p:cNvSpPr txBox="1"/>
          <p:nvPr/>
        </p:nvSpPr>
        <p:spPr>
          <a:xfrm>
            <a:off x="609599" y="845869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Steps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69C781-922C-36C3-B31C-3AA85EC23A9D}"/>
              </a:ext>
            </a:extLst>
          </p:cNvPr>
          <p:cNvSpPr txBox="1"/>
          <p:nvPr/>
        </p:nvSpPr>
        <p:spPr>
          <a:xfrm>
            <a:off x="7446715" y="1351293"/>
            <a:ext cx="257162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Remove rest of the conversation and insert user drop-out</a:t>
            </a:r>
            <a:endParaRPr lang="en-US" sz="1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23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2" grpId="0" animBg="1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DBF3900-9CD9-91D4-9C26-FBD11D7A6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153" y="695382"/>
            <a:ext cx="280946" cy="128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1B8ABD-E0A5-210B-46F1-0ED471FF83DD}"/>
              </a:ext>
            </a:extLst>
          </p:cNvPr>
          <p:cNvSpPr txBox="1"/>
          <p:nvPr/>
        </p:nvSpPr>
        <p:spPr>
          <a:xfrm>
            <a:off x="596152" y="202939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Dataset creation: D-SGD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A013B2-4B7D-7B2B-DAD3-29D49E5F4761}"/>
              </a:ext>
            </a:extLst>
          </p:cNvPr>
          <p:cNvSpPr txBox="1"/>
          <p:nvPr/>
        </p:nvSpPr>
        <p:spPr>
          <a:xfrm>
            <a:off x="643280" y="1187825"/>
            <a:ext cx="104774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extended the dataset published by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Maqbool et al. [10].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Maqbool et al.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published dataset of off-script queries (similar to our out-of-schema questions)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dataset focuses on coreference resolution i.e. turning the queries into self-contained queries.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hey did not focus on where (how far from the SUCCESS state) the question is asked.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questions asked to seek extra information after the intended task has been completed, so no impact on the success rate of the system.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140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DBF3900-9CD9-91D4-9C26-FBD11D7A6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153" y="695382"/>
            <a:ext cx="280946" cy="128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1B8ABD-E0A5-210B-46F1-0ED471FF83DD}"/>
              </a:ext>
            </a:extLst>
          </p:cNvPr>
          <p:cNvSpPr txBox="1"/>
          <p:nvPr/>
        </p:nvSpPr>
        <p:spPr>
          <a:xfrm>
            <a:off x="596152" y="202939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Dataset creation: D-SGD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AB798CD-AB74-D65B-9548-175C510B0126}"/>
              </a:ext>
            </a:extLst>
          </p:cNvPr>
          <p:cNvSpPr/>
          <p:nvPr/>
        </p:nvSpPr>
        <p:spPr>
          <a:xfrm>
            <a:off x="626448" y="3469629"/>
            <a:ext cx="1510320" cy="9336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100" b="1" i="0" dirty="0">
                <a:solidFill>
                  <a:srgbClr val="333333"/>
                </a:solidFill>
                <a:effectLst/>
                <a:latin typeface="Helvetica" pitchFamily="2" charset="0"/>
              </a:rPr>
              <a:t>slots filled: 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Helvetica" pitchFamily="2" charset="0"/>
              </a:rPr>
              <a:t>NONE</a:t>
            </a:r>
            <a:br>
              <a:rPr lang="en-US" sz="1100" b="0" i="0" dirty="0">
                <a:solidFill>
                  <a:srgbClr val="333333"/>
                </a:solidFill>
                <a:effectLst/>
                <a:latin typeface="Helvetica" pitchFamily="2" charset="0"/>
              </a:rPr>
            </a:br>
            <a:r>
              <a:rPr lang="en-US" sz="1100" b="1" i="0" dirty="0">
                <a:solidFill>
                  <a:srgbClr val="333333"/>
                </a:solidFill>
                <a:effectLst/>
                <a:latin typeface="Helvetica" pitchFamily="2" charset="0"/>
              </a:rPr>
              <a:t>slots requested:   </a:t>
            </a:r>
            <a:br>
              <a:rPr lang="en-US" sz="1100" b="1" i="0" dirty="0">
                <a:solidFill>
                  <a:srgbClr val="333333"/>
                </a:solidFill>
                <a:effectLst/>
                <a:latin typeface="Helvetica" pitchFamily="2" charset="0"/>
              </a:rPr>
            </a:br>
            <a:r>
              <a:rPr lang="en-US" sz="1100" b="0" i="0" dirty="0">
                <a:solidFill>
                  <a:srgbClr val="333333"/>
                </a:solidFill>
                <a:effectLst/>
                <a:latin typeface="Helvetica" pitchFamily="2" charset="0"/>
              </a:rPr>
              <a:t>date,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Helvetica" pitchFamily="2" charset="0"/>
              </a:rPr>
              <a:t>number_of_seats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Helvetica" pitchFamily="2" charset="0"/>
              </a:rPr>
              <a:t>,</a:t>
            </a:r>
          </a:p>
          <a:p>
            <a:pPr algn="l"/>
            <a:r>
              <a:rPr lang="en-US" sz="1100" b="0" i="0" dirty="0" err="1">
                <a:solidFill>
                  <a:srgbClr val="333333"/>
                </a:solidFill>
                <a:effectLst/>
                <a:latin typeface="Helvetica" pitchFamily="2" charset="0"/>
              </a:rPr>
              <a:t>event_name</a:t>
            </a:r>
            <a:endParaRPr lang="en-US" sz="1100" b="0" i="0" dirty="0">
              <a:solidFill>
                <a:srgbClr val="333333"/>
              </a:solidFill>
              <a:effectLst/>
              <a:latin typeface="Helvetica" pitchFamily="2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F34F22C-D783-5A84-E5F9-943E01005D78}"/>
              </a:ext>
            </a:extLst>
          </p:cNvPr>
          <p:cNvSpPr/>
          <p:nvPr/>
        </p:nvSpPr>
        <p:spPr>
          <a:xfrm>
            <a:off x="4972980" y="4358987"/>
            <a:ext cx="363547" cy="3304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6AD666B0-46DD-342C-47AD-EDE56E4BD809}"/>
              </a:ext>
            </a:extLst>
          </p:cNvPr>
          <p:cNvSpPr/>
          <p:nvPr/>
        </p:nvSpPr>
        <p:spPr>
          <a:xfrm>
            <a:off x="2624389" y="4261172"/>
            <a:ext cx="2279386" cy="933678"/>
          </a:xfrm>
          <a:prstGeom prst="wedgeRectCallout">
            <a:avLst>
              <a:gd name="adj1" fmla="val 46189"/>
              <a:gd name="adj2" fmla="val -76667"/>
            </a:avLst>
          </a:prstGeom>
          <a:solidFill>
            <a:schemeClr val="accent4">
              <a:lumMod val="40000"/>
              <a:lumOff val="60000"/>
              <a:alpha val="7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Kindly ensure that, 1 ticket has been reserved for the event Crystal Lake on next Wednesday at London.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995736A7-E692-6FED-8BCF-A26FBFC35BA0}"/>
              </a:ext>
            </a:extLst>
          </p:cNvPr>
          <p:cNvSpPr/>
          <p:nvPr/>
        </p:nvSpPr>
        <p:spPr>
          <a:xfrm>
            <a:off x="2565382" y="1692020"/>
            <a:ext cx="1951909" cy="426454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D5C2F9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wish to book for an event.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8AD45803-774D-A15D-D4FE-A0BF037A0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1570" y="2010068"/>
            <a:ext cx="463812" cy="463812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0DA1B89-E167-8FB5-3A4B-8240F1FFA769}"/>
              </a:ext>
            </a:extLst>
          </p:cNvPr>
          <p:cNvSpPr/>
          <p:nvPr/>
        </p:nvSpPr>
        <p:spPr>
          <a:xfrm>
            <a:off x="577976" y="1710465"/>
            <a:ext cx="1510320" cy="77656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slots filled: 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pPr algn="l"/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slots requested: </a:t>
            </a:r>
            <a:endParaRPr lang="en-US" sz="11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NONE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BFAC6C1-DA93-58C5-8BA1-064FF855EE3A}"/>
              </a:ext>
            </a:extLst>
          </p:cNvPr>
          <p:cNvSpPr/>
          <p:nvPr/>
        </p:nvSpPr>
        <p:spPr>
          <a:xfrm>
            <a:off x="1805319" y="1168680"/>
            <a:ext cx="1287924" cy="2942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42D66450-FB4A-23B7-D0B5-560143270E8B}"/>
              </a:ext>
            </a:extLst>
          </p:cNvPr>
          <p:cNvSpPr/>
          <p:nvPr/>
        </p:nvSpPr>
        <p:spPr>
          <a:xfrm>
            <a:off x="3140875" y="2359420"/>
            <a:ext cx="1781169" cy="426455"/>
          </a:xfrm>
          <a:prstGeom prst="wedgeRectCallout">
            <a:avLst>
              <a:gd name="adj1" fmla="val 46189"/>
              <a:gd name="adj2" fmla="val -76667"/>
            </a:avLst>
          </a:prstGeom>
          <a:solidFill>
            <a:schemeClr val="accent4">
              <a:lumMod val="40000"/>
              <a:lumOff val="60000"/>
              <a:alpha val="7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there any specific city should I search?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 descr="A picture containing clipart, symbol&#10;&#10;Description automatically generated">
            <a:extLst>
              <a:ext uri="{FF2B5EF4-FFF2-40B4-BE49-F238E27FC236}">
                <a16:creationId xmlns:a16="http://schemas.microsoft.com/office/drawing/2014/main" id="{86414EAC-944A-5F6A-44C8-005CE8D8E7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6699" y="1815798"/>
            <a:ext cx="501316" cy="492443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3D97923-1841-3DBD-7A65-AC3A0B8E3541}"/>
              </a:ext>
            </a:extLst>
          </p:cNvPr>
          <p:cNvSpPr/>
          <p:nvPr/>
        </p:nvSpPr>
        <p:spPr>
          <a:xfrm>
            <a:off x="4154824" y="1192216"/>
            <a:ext cx="1510320" cy="2942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E9FBB09-C902-8858-0334-47C55F5AF53E}"/>
              </a:ext>
            </a:extLst>
          </p:cNvPr>
          <p:cNvSpPr/>
          <p:nvPr/>
        </p:nvSpPr>
        <p:spPr>
          <a:xfrm>
            <a:off x="5399130" y="2308241"/>
            <a:ext cx="1510319" cy="73309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filled: 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b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  </a:t>
            </a:r>
            <a:b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city_of_event</a:t>
            </a:r>
            <a:endParaRPr lang="en-US" sz="11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 descr="A picture containing clipart, symbol&#10;&#10;Description automatically generated">
            <a:extLst>
              <a:ext uri="{FF2B5EF4-FFF2-40B4-BE49-F238E27FC236}">
                <a16:creationId xmlns:a16="http://schemas.microsoft.com/office/drawing/2014/main" id="{0506363B-FC05-62B3-869F-8EB54F157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9978" y="3825904"/>
            <a:ext cx="501316" cy="492443"/>
          </a:xfrm>
          <a:prstGeom prst="rect">
            <a:avLst/>
          </a:prstGeom>
        </p:spPr>
      </p:pic>
      <p:pic>
        <p:nvPicPr>
          <p:cNvPr id="19" name="Picture 1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AF1478D0-CBFB-EBA5-ACBA-3A87D6E33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1866" y="3859804"/>
            <a:ext cx="463812" cy="463812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41681CD-D1D2-7C27-3FAA-587EC1FC6867}"/>
              </a:ext>
            </a:extLst>
          </p:cNvPr>
          <p:cNvSpPr/>
          <p:nvPr/>
        </p:nvSpPr>
        <p:spPr>
          <a:xfrm>
            <a:off x="2160218" y="1697566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363A9EE-497D-343E-2FCD-37B495879165}"/>
              </a:ext>
            </a:extLst>
          </p:cNvPr>
          <p:cNvSpPr/>
          <p:nvPr/>
        </p:nvSpPr>
        <p:spPr>
          <a:xfrm>
            <a:off x="4966699" y="2348148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ular Callout 33">
            <a:extLst>
              <a:ext uri="{FF2B5EF4-FFF2-40B4-BE49-F238E27FC236}">
                <a16:creationId xmlns:a16="http://schemas.microsoft.com/office/drawing/2014/main" id="{78EDD2CD-9022-2084-BAF0-DAC50ECBBECF}"/>
              </a:ext>
            </a:extLst>
          </p:cNvPr>
          <p:cNvSpPr/>
          <p:nvPr/>
        </p:nvSpPr>
        <p:spPr>
          <a:xfrm>
            <a:off x="2594885" y="3367901"/>
            <a:ext cx="2183882" cy="522444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D5C2F9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wish to book 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ticket for the event 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Crystal Lake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on 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6th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03F525-4641-DB48-1F38-D652ECA35F59}"/>
              </a:ext>
            </a:extLst>
          </p:cNvPr>
          <p:cNvSpPr txBox="1"/>
          <p:nvPr/>
        </p:nvSpPr>
        <p:spPr>
          <a:xfrm>
            <a:off x="2663789" y="2487029"/>
            <a:ext cx="1146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. . .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F366442-47AC-E7B0-62C9-0F26F592ED73}"/>
              </a:ext>
            </a:extLst>
          </p:cNvPr>
          <p:cNvSpPr/>
          <p:nvPr/>
        </p:nvSpPr>
        <p:spPr>
          <a:xfrm>
            <a:off x="614314" y="5479238"/>
            <a:ext cx="1510320" cy="667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100" b="1" i="0" dirty="0">
                <a:solidFill>
                  <a:srgbClr val="333333"/>
                </a:solidFill>
                <a:effectLst/>
                <a:latin typeface="Helvetica" pitchFamily="2" charset="0"/>
              </a:rPr>
              <a:t> slots requested: </a:t>
            </a:r>
            <a:endParaRPr lang="en-US" sz="1100" b="0" i="0" dirty="0">
              <a:solidFill>
                <a:srgbClr val="333333"/>
              </a:solidFill>
              <a:effectLst/>
              <a:latin typeface="Helvetica" pitchFamily="2" charset="0"/>
            </a:endParaRPr>
          </a:p>
          <a:p>
            <a:pPr algn="l"/>
            <a:r>
              <a:rPr lang="en-US" sz="1100" b="0" i="0" dirty="0">
                <a:solidFill>
                  <a:srgbClr val="333333"/>
                </a:solidFill>
                <a:effectLst/>
                <a:latin typeface="Helvetica" pitchFamily="2" charset="0"/>
              </a:rPr>
              <a:t> 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Helvetica" pitchFamily="2" charset="0"/>
              </a:rPr>
              <a:t>event_start_time</a:t>
            </a:r>
            <a:endParaRPr lang="en-US" sz="1100" b="0" i="0" dirty="0">
              <a:solidFill>
                <a:srgbClr val="333333"/>
              </a:solidFill>
              <a:effectLst/>
              <a:latin typeface="Helvetica" pitchFamily="2" charset="0"/>
            </a:endParaRPr>
          </a:p>
          <a:p>
            <a:pPr algn="l"/>
            <a:r>
              <a:rPr lang="en-US" sz="1100" b="0" i="0" dirty="0">
                <a:solidFill>
                  <a:srgbClr val="333333"/>
                </a:solidFill>
                <a:effectLst/>
                <a:latin typeface="Helvetica" pitchFamily="2" charset="0"/>
              </a:rPr>
              <a:t> (out-of-schema)</a:t>
            </a:r>
          </a:p>
        </p:txBody>
      </p:sp>
      <p:pic>
        <p:nvPicPr>
          <p:cNvPr id="40" name="Picture 3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5BF93A32-3DE2-64F2-4459-82FD4E0BA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1866" y="5594979"/>
            <a:ext cx="463812" cy="463812"/>
          </a:xfrm>
          <a:prstGeom prst="rect">
            <a:avLst/>
          </a:prstGeom>
        </p:spPr>
      </p:pic>
      <p:sp>
        <p:nvSpPr>
          <p:cNvPr id="42" name="Rectangular Callout 41">
            <a:extLst>
              <a:ext uri="{FF2B5EF4-FFF2-40B4-BE49-F238E27FC236}">
                <a16:creationId xmlns:a16="http://schemas.microsoft.com/office/drawing/2014/main" id="{2920310A-DF0F-5542-5B54-03F22E751570}"/>
              </a:ext>
            </a:extLst>
          </p:cNvPr>
          <p:cNvSpPr/>
          <p:nvPr/>
        </p:nvSpPr>
        <p:spPr>
          <a:xfrm>
            <a:off x="2610142" y="5479238"/>
            <a:ext cx="2356557" cy="524426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FFAACF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 what time will Crystal Lake start?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B3AE31A-7D3E-24B5-BEEC-E2851D9D5718}"/>
              </a:ext>
            </a:extLst>
          </p:cNvPr>
          <p:cNvSpPr/>
          <p:nvPr/>
        </p:nvSpPr>
        <p:spPr>
          <a:xfrm>
            <a:off x="2188063" y="3516359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E8B9B93-E884-DE20-0982-C57D801A1682}"/>
              </a:ext>
            </a:extLst>
          </p:cNvPr>
          <p:cNvSpPr/>
          <p:nvPr/>
        </p:nvSpPr>
        <p:spPr>
          <a:xfrm>
            <a:off x="2164151" y="5286900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3B8813AD-7287-EEED-701B-043C79CD733C}"/>
              </a:ext>
            </a:extLst>
          </p:cNvPr>
          <p:cNvSpPr/>
          <p:nvPr/>
        </p:nvSpPr>
        <p:spPr>
          <a:xfrm>
            <a:off x="5436140" y="4091710"/>
            <a:ext cx="1473309" cy="49244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slots filled</a:t>
            </a:r>
            <a:endParaRPr lang="en-US" sz="14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541F0E-85E7-CFE4-3231-7A5DBF662D0A}"/>
              </a:ext>
            </a:extLst>
          </p:cNvPr>
          <p:cNvSpPr txBox="1"/>
          <p:nvPr/>
        </p:nvSpPr>
        <p:spPr>
          <a:xfrm>
            <a:off x="5584178" y="5726665"/>
            <a:ext cx="173698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rPr>
              <a:t>Self-contained off-script query</a:t>
            </a:r>
            <a:endParaRPr lang="en-US" b="0" dirty="0">
              <a:effectLst/>
              <a:latin typeface="Arial" panose="020B0604020202020204" pitchFamily="34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CC94C58-1FC1-FB13-0AD7-51FDA2A5776C}"/>
              </a:ext>
            </a:extLst>
          </p:cNvPr>
          <p:cNvCxnSpPr>
            <a:cxnSpLocks/>
          </p:cNvCxnSpPr>
          <p:nvPr/>
        </p:nvCxnSpPr>
        <p:spPr>
          <a:xfrm flipH="1" flipV="1">
            <a:off x="4991698" y="5732917"/>
            <a:ext cx="583269" cy="2261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4DC2112-1B18-3093-9A92-4947DD776244}"/>
              </a:ext>
            </a:extLst>
          </p:cNvPr>
          <p:cNvSpPr txBox="1"/>
          <p:nvPr/>
        </p:nvSpPr>
        <p:spPr>
          <a:xfrm>
            <a:off x="8046097" y="1588312"/>
            <a:ext cx="337045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Off-script question asked to seek extra information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after the intended task has been completed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C64DF4AE-D13F-F83D-7717-AEECCBF0625D}"/>
              </a:ext>
            </a:extLst>
          </p:cNvPr>
          <p:cNvSpPr/>
          <p:nvPr/>
        </p:nvSpPr>
        <p:spPr>
          <a:xfrm>
            <a:off x="5372275" y="4689477"/>
            <a:ext cx="1601037" cy="5539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SUCCESS!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57A7E8D-9363-117D-411C-649EBCB7CE1D}"/>
              </a:ext>
            </a:extLst>
          </p:cNvPr>
          <p:cNvSpPr txBox="1"/>
          <p:nvPr/>
        </p:nvSpPr>
        <p:spPr>
          <a:xfrm>
            <a:off x="8046097" y="3300233"/>
            <a:ext cx="36764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no impact on the success rate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385342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2" grpId="0" animBg="1"/>
      <p:bldP spid="44" grpId="0" animBg="1"/>
      <p:bldP spid="48" grpId="0" animBg="1"/>
      <p:bldP spid="55" grpId="0" animBg="1"/>
      <p:bldP spid="5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DBF3900-9CD9-91D4-9C26-FBD11D7A6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153" y="695382"/>
            <a:ext cx="280946" cy="128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1B8ABD-E0A5-210B-46F1-0ED471FF83DD}"/>
              </a:ext>
            </a:extLst>
          </p:cNvPr>
          <p:cNvSpPr txBox="1"/>
          <p:nvPr/>
        </p:nvSpPr>
        <p:spPr>
          <a:xfrm>
            <a:off x="596152" y="202939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Dataset creation: D-SGD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AB798CD-AB74-D65B-9548-175C510B0126}"/>
              </a:ext>
            </a:extLst>
          </p:cNvPr>
          <p:cNvSpPr/>
          <p:nvPr/>
        </p:nvSpPr>
        <p:spPr>
          <a:xfrm>
            <a:off x="626448" y="3469629"/>
            <a:ext cx="1510320" cy="9336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100" b="1" i="0" dirty="0">
                <a:solidFill>
                  <a:srgbClr val="333333"/>
                </a:solidFill>
                <a:effectLst/>
                <a:latin typeface="Helvetica" pitchFamily="2" charset="0"/>
              </a:rPr>
              <a:t>slots filled: 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Helvetica" pitchFamily="2" charset="0"/>
              </a:rPr>
              <a:t>NONE</a:t>
            </a:r>
            <a:br>
              <a:rPr lang="en-US" sz="1100" b="0" i="0" dirty="0">
                <a:solidFill>
                  <a:srgbClr val="333333"/>
                </a:solidFill>
                <a:effectLst/>
                <a:latin typeface="Helvetica" pitchFamily="2" charset="0"/>
              </a:rPr>
            </a:br>
            <a:r>
              <a:rPr lang="en-US" sz="1100" b="1" i="0" dirty="0">
                <a:solidFill>
                  <a:srgbClr val="333333"/>
                </a:solidFill>
                <a:effectLst/>
                <a:latin typeface="Helvetica" pitchFamily="2" charset="0"/>
              </a:rPr>
              <a:t>slots requested:   </a:t>
            </a:r>
            <a:br>
              <a:rPr lang="en-US" sz="1100" b="1" i="0" dirty="0">
                <a:solidFill>
                  <a:srgbClr val="333333"/>
                </a:solidFill>
                <a:effectLst/>
                <a:latin typeface="Helvetica" pitchFamily="2" charset="0"/>
              </a:rPr>
            </a:br>
            <a:r>
              <a:rPr lang="en-US" sz="1100" b="0" i="0" dirty="0">
                <a:solidFill>
                  <a:srgbClr val="333333"/>
                </a:solidFill>
                <a:effectLst/>
                <a:latin typeface="Helvetica" pitchFamily="2" charset="0"/>
              </a:rPr>
              <a:t>date,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Helvetica" pitchFamily="2" charset="0"/>
              </a:rPr>
              <a:t>number_of_seats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Helvetica" pitchFamily="2" charset="0"/>
              </a:rPr>
              <a:t>,</a:t>
            </a:r>
          </a:p>
          <a:p>
            <a:pPr algn="l"/>
            <a:r>
              <a:rPr lang="en-US" sz="1100" b="0" i="0" dirty="0" err="1">
                <a:solidFill>
                  <a:srgbClr val="333333"/>
                </a:solidFill>
                <a:effectLst/>
                <a:latin typeface="Helvetica" pitchFamily="2" charset="0"/>
              </a:rPr>
              <a:t>event_name</a:t>
            </a:r>
            <a:endParaRPr lang="en-US" sz="1100" b="0" i="0" dirty="0">
              <a:solidFill>
                <a:srgbClr val="333333"/>
              </a:solidFill>
              <a:effectLst/>
              <a:latin typeface="Helvetica" pitchFamily="2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F34F22C-D783-5A84-E5F9-943E01005D78}"/>
              </a:ext>
            </a:extLst>
          </p:cNvPr>
          <p:cNvSpPr/>
          <p:nvPr/>
        </p:nvSpPr>
        <p:spPr>
          <a:xfrm>
            <a:off x="4972980" y="4358987"/>
            <a:ext cx="363547" cy="3304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6AD666B0-46DD-342C-47AD-EDE56E4BD809}"/>
              </a:ext>
            </a:extLst>
          </p:cNvPr>
          <p:cNvSpPr/>
          <p:nvPr/>
        </p:nvSpPr>
        <p:spPr>
          <a:xfrm>
            <a:off x="2624389" y="4261172"/>
            <a:ext cx="2279386" cy="933678"/>
          </a:xfrm>
          <a:prstGeom prst="wedgeRectCallout">
            <a:avLst>
              <a:gd name="adj1" fmla="val 46189"/>
              <a:gd name="adj2" fmla="val -76667"/>
            </a:avLst>
          </a:prstGeom>
          <a:solidFill>
            <a:schemeClr val="accent4">
              <a:lumMod val="40000"/>
              <a:lumOff val="60000"/>
              <a:alpha val="7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Kindly ensure that, 1 ticket has been reserved for the event Crystal Lake on next Wednesday at London.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995736A7-E692-6FED-8BCF-A26FBFC35BA0}"/>
              </a:ext>
            </a:extLst>
          </p:cNvPr>
          <p:cNvSpPr/>
          <p:nvPr/>
        </p:nvSpPr>
        <p:spPr>
          <a:xfrm>
            <a:off x="2565382" y="1692020"/>
            <a:ext cx="1951909" cy="426454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D5C2F9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wish to book for an event.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8AD45803-774D-A15D-D4FE-A0BF037A0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1570" y="2010068"/>
            <a:ext cx="463812" cy="463812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0DA1B89-E167-8FB5-3A4B-8240F1FFA769}"/>
              </a:ext>
            </a:extLst>
          </p:cNvPr>
          <p:cNvSpPr/>
          <p:nvPr/>
        </p:nvSpPr>
        <p:spPr>
          <a:xfrm>
            <a:off x="577976" y="1710465"/>
            <a:ext cx="1510320" cy="77656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slots filled: 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pPr algn="l"/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slots requested: </a:t>
            </a:r>
            <a:endParaRPr lang="en-US" sz="11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NONE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BFAC6C1-DA93-58C5-8BA1-064FF855EE3A}"/>
              </a:ext>
            </a:extLst>
          </p:cNvPr>
          <p:cNvSpPr/>
          <p:nvPr/>
        </p:nvSpPr>
        <p:spPr>
          <a:xfrm>
            <a:off x="1805319" y="1168680"/>
            <a:ext cx="1287924" cy="2942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42D66450-FB4A-23B7-D0B5-560143270E8B}"/>
              </a:ext>
            </a:extLst>
          </p:cNvPr>
          <p:cNvSpPr/>
          <p:nvPr/>
        </p:nvSpPr>
        <p:spPr>
          <a:xfrm>
            <a:off x="3140875" y="2359420"/>
            <a:ext cx="1781169" cy="426455"/>
          </a:xfrm>
          <a:prstGeom prst="wedgeRectCallout">
            <a:avLst>
              <a:gd name="adj1" fmla="val 46189"/>
              <a:gd name="adj2" fmla="val -76667"/>
            </a:avLst>
          </a:prstGeom>
          <a:solidFill>
            <a:schemeClr val="accent4">
              <a:lumMod val="40000"/>
              <a:lumOff val="60000"/>
              <a:alpha val="7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there any specific city should I search?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 descr="A picture containing clipart, symbol&#10;&#10;Description automatically generated">
            <a:extLst>
              <a:ext uri="{FF2B5EF4-FFF2-40B4-BE49-F238E27FC236}">
                <a16:creationId xmlns:a16="http://schemas.microsoft.com/office/drawing/2014/main" id="{86414EAC-944A-5F6A-44C8-005CE8D8E7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6699" y="1815798"/>
            <a:ext cx="501316" cy="492443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3D97923-1841-3DBD-7A65-AC3A0B8E3541}"/>
              </a:ext>
            </a:extLst>
          </p:cNvPr>
          <p:cNvSpPr/>
          <p:nvPr/>
        </p:nvSpPr>
        <p:spPr>
          <a:xfrm>
            <a:off x="4154824" y="1192216"/>
            <a:ext cx="1510320" cy="2942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E9FBB09-C902-8858-0334-47C55F5AF53E}"/>
              </a:ext>
            </a:extLst>
          </p:cNvPr>
          <p:cNvSpPr/>
          <p:nvPr/>
        </p:nvSpPr>
        <p:spPr>
          <a:xfrm>
            <a:off x="5399130" y="2308241"/>
            <a:ext cx="1510319" cy="73309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filled: 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b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  </a:t>
            </a:r>
            <a:b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city_of_event</a:t>
            </a:r>
            <a:endParaRPr lang="en-US" sz="11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 descr="A picture containing clipart, symbol&#10;&#10;Description automatically generated">
            <a:extLst>
              <a:ext uri="{FF2B5EF4-FFF2-40B4-BE49-F238E27FC236}">
                <a16:creationId xmlns:a16="http://schemas.microsoft.com/office/drawing/2014/main" id="{0506363B-FC05-62B3-869F-8EB54F157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9978" y="3825904"/>
            <a:ext cx="501316" cy="492443"/>
          </a:xfrm>
          <a:prstGeom prst="rect">
            <a:avLst/>
          </a:prstGeom>
        </p:spPr>
      </p:pic>
      <p:pic>
        <p:nvPicPr>
          <p:cNvPr id="19" name="Picture 1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AF1478D0-CBFB-EBA5-ACBA-3A87D6E33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1866" y="3859804"/>
            <a:ext cx="463812" cy="463812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41681CD-D1D2-7C27-3FAA-587EC1FC6867}"/>
              </a:ext>
            </a:extLst>
          </p:cNvPr>
          <p:cNvSpPr/>
          <p:nvPr/>
        </p:nvSpPr>
        <p:spPr>
          <a:xfrm>
            <a:off x="2160218" y="1697566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363A9EE-497D-343E-2FCD-37B495879165}"/>
              </a:ext>
            </a:extLst>
          </p:cNvPr>
          <p:cNvSpPr/>
          <p:nvPr/>
        </p:nvSpPr>
        <p:spPr>
          <a:xfrm>
            <a:off x="4966699" y="2348148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ular Callout 33">
            <a:extLst>
              <a:ext uri="{FF2B5EF4-FFF2-40B4-BE49-F238E27FC236}">
                <a16:creationId xmlns:a16="http://schemas.microsoft.com/office/drawing/2014/main" id="{78EDD2CD-9022-2084-BAF0-DAC50ECBBECF}"/>
              </a:ext>
            </a:extLst>
          </p:cNvPr>
          <p:cNvSpPr/>
          <p:nvPr/>
        </p:nvSpPr>
        <p:spPr>
          <a:xfrm>
            <a:off x="2594885" y="3367901"/>
            <a:ext cx="2183882" cy="522444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D5C2F9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wish to book 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ticket for the event 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Crystal Lake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on 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6th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03F525-4641-DB48-1F38-D652ECA35F59}"/>
              </a:ext>
            </a:extLst>
          </p:cNvPr>
          <p:cNvSpPr txBox="1"/>
          <p:nvPr/>
        </p:nvSpPr>
        <p:spPr>
          <a:xfrm>
            <a:off x="2663789" y="2487029"/>
            <a:ext cx="1146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. . .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F366442-47AC-E7B0-62C9-0F26F592ED73}"/>
              </a:ext>
            </a:extLst>
          </p:cNvPr>
          <p:cNvSpPr/>
          <p:nvPr/>
        </p:nvSpPr>
        <p:spPr>
          <a:xfrm>
            <a:off x="614314" y="5479238"/>
            <a:ext cx="1510320" cy="667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100" b="1" i="0" dirty="0">
                <a:solidFill>
                  <a:srgbClr val="333333"/>
                </a:solidFill>
                <a:effectLst/>
                <a:latin typeface="Helvetica" pitchFamily="2" charset="0"/>
              </a:rPr>
              <a:t> slots requested: </a:t>
            </a:r>
            <a:endParaRPr lang="en-US" sz="1100" b="0" i="0" dirty="0">
              <a:solidFill>
                <a:srgbClr val="333333"/>
              </a:solidFill>
              <a:effectLst/>
              <a:latin typeface="Helvetica" pitchFamily="2" charset="0"/>
            </a:endParaRPr>
          </a:p>
          <a:p>
            <a:pPr algn="l"/>
            <a:r>
              <a:rPr lang="en-US" sz="1100" b="0" i="0" dirty="0">
                <a:solidFill>
                  <a:srgbClr val="333333"/>
                </a:solidFill>
                <a:effectLst/>
                <a:latin typeface="Helvetica" pitchFamily="2" charset="0"/>
              </a:rPr>
              <a:t> 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Helvetica" pitchFamily="2" charset="0"/>
              </a:rPr>
              <a:t>event_start_time</a:t>
            </a:r>
            <a:endParaRPr lang="en-US" sz="1100" b="0" i="0" dirty="0">
              <a:solidFill>
                <a:srgbClr val="333333"/>
              </a:solidFill>
              <a:effectLst/>
              <a:latin typeface="Helvetica" pitchFamily="2" charset="0"/>
            </a:endParaRPr>
          </a:p>
          <a:p>
            <a:pPr algn="l"/>
            <a:r>
              <a:rPr lang="en-US" sz="1100" b="0" i="0" dirty="0">
                <a:solidFill>
                  <a:srgbClr val="333333"/>
                </a:solidFill>
                <a:effectLst/>
                <a:latin typeface="Helvetica" pitchFamily="2" charset="0"/>
              </a:rPr>
              <a:t> (out-of-schema)</a:t>
            </a:r>
          </a:p>
        </p:txBody>
      </p:sp>
      <p:pic>
        <p:nvPicPr>
          <p:cNvPr id="40" name="Picture 3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5BF93A32-3DE2-64F2-4459-82FD4E0BA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1866" y="5594979"/>
            <a:ext cx="463812" cy="463812"/>
          </a:xfrm>
          <a:prstGeom prst="rect">
            <a:avLst/>
          </a:prstGeom>
        </p:spPr>
      </p:pic>
      <p:sp>
        <p:nvSpPr>
          <p:cNvPr id="42" name="Rectangular Callout 41">
            <a:extLst>
              <a:ext uri="{FF2B5EF4-FFF2-40B4-BE49-F238E27FC236}">
                <a16:creationId xmlns:a16="http://schemas.microsoft.com/office/drawing/2014/main" id="{2920310A-DF0F-5542-5B54-03F22E751570}"/>
              </a:ext>
            </a:extLst>
          </p:cNvPr>
          <p:cNvSpPr/>
          <p:nvPr/>
        </p:nvSpPr>
        <p:spPr>
          <a:xfrm>
            <a:off x="2610142" y="5479238"/>
            <a:ext cx="2356557" cy="524426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FFAACF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 what time will Crystal Lake start?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B3AE31A-7D3E-24B5-BEEC-E2851D9D5718}"/>
              </a:ext>
            </a:extLst>
          </p:cNvPr>
          <p:cNvSpPr/>
          <p:nvPr/>
        </p:nvSpPr>
        <p:spPr>
          <a:xfrm>
            <a:off x="2188063" y="3516359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E8B9B93-E884-DE20-0982-C57D801A1682}"/>
              </a:ext>
            </a:extLst>
          </p:cNvPr>
          <p:cNvSpPr/>
          <p:nvPr/>
        </p:nvSpPr>
        <p:spPr>
          <a:xfrm>
            <a:off x="2164151" y="5286900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541F0E-85E7-CFE4-3231-7A5DBF662D0A}"/>
              </a:ext>
            </a:extLst>
          </p:cNvPr>
          <p:cNvSpPr txBox="1"/>
          <p:nvPr/>
        </p:nvSpPr>
        <p:spPr>
          <a:xfrm>
            <a:off x="5584178" y="5726665"/>
            <a:ext cx="173698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rPr>
              <a:t>Self-contained off-script query</a:t>
            </a:r>
            <a:endParaRPr lang="en-US" b="0" dirty="0">
              <a:effectLst/>
              <a:latin typeface="Arial" panose="020B0604020202020204" pitchFamily="34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CC94C58-1FC1-FB13-0AD7-51FDA2A5776C}"/>
              </a:ext>
            </a:extLst>
          </p:cNvPr>
          <p:cNvCxnSpPr>
            <a:cxnSpLocks/>
          </p:cNvCxnSpPr>
          <p:nvPr/>
        </p:nvCxnSpPr>
        <p:spPr>
          <a:xfrm flipH="1" flipV="1">
            <a:off x="4991698" y="5732917"/>
            <a:ext cx="583269" cy="2261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C64DF4AE-D13F-F83D-7717-AEECCBF0625D}"/>
              </a:ext>
            </a:extLst>
          </p:cNvPr>
          <p:cNvSpPr/>
          <p:nvPr/>
        </p:nvSpPr>
        <p:spPr>
          <a:xfrm>
            <a:off x="5372275" y="4689477"/>
            <a:ext cx="1601037" cy="5539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SUCCESS!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CDED17-D4B7-54FE-665A-766A0BC4C356}"/>
              </a:ext>
            </a:extLst>
          </p:cNvPr>
          <p:cNvSpPr txBox="1"/>
          <p:nvPr/>
        </p:nvSpPr>
        <p:spPr>
          <a:xfrm>
            <a:off x="8066132" y="1266854"/>
            <a:ext cx="176345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Pick a random user turn, 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4791B6-5A1F-AA1D-BBDA-F2C92F570EE1}"/>
              </a:ext>
            </a:extLst>
          </p:cNvPr>
          <p:cNvSpPr txBox="1"/>
          <p:nvPr/>
        </p:nvSpPr>
        <p:spPr>
          <a:xfrm>
            <a:off x="609599" y="845869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29436282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DBF3900-9CD9-91D4-9C26-FBD11D7A6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153" y="695382"/>
            <a:ext cx="280946" cy="128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1B8ABD-E0A5-210B-46F1-0ED471FF83DD}"/>
              </a:ext>
            </a:extLst>
          </p:cNvPr>
          <p:cNvSpPr txBox="1"/>
          <p:nvPr/>
        </p:nvSpPr>
        <p:spPr>
          <a:xfrm>
            <a:off x="596152" y="202939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Dataset creation: D-SGD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AB798CD-AB74-D65B-9548-175C510B0126}"/>
              </a:ext>
            </a:extLst>
          </p:cNvPr>
          <p:cNvSpPr/>
          <p:nvPr/>
        </p:nvSpPr>
        <p:spPr>
          <a:xfrm>
            <a:off x="626448" y="3469629"/>
            <a:ext cx="1510320" cy="9336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100" b="1" i="0" dirty="0">
                <a:solidFill>
                  <a:srgbClr val="333333"/>
                </a:solidFill>
                <a:effectLst/>
                <a:latin typeface="Helvetica" pitchFamily="2" charset="0"/>
              </a:rPr>
              <a:t>slots filled: 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Helvetica" pitchFamily="2" charset="0"/>
              </a:rPr>
              <a:t>NONE</a:t>
            </a:r>
            <a:br>
              <a:rPr lang="en-US" sz="1100" b="0" i="0" dirty="0">
                <a:solidFill>
                  <a:srgbClr val="333333"/>
                </a:solidFill>
                <a:effectLst/>
                <a:latin typeface="Helvetica" pitchFamily="2" charset="0"/>
              </a:rPr>
            </a:br>
            <a:r>
              <a:rPr lang="en-US" sz="1100" b="1" i="0" dirty="0">
                <a:solidFill>
                  <a:srgbClr val="333333"/>
                </a:solidFill>
                <a:effectLst/>
                <a:latin typeface="Helvetica" pitchFamily="2" charset="0"/>
              </a:rPr>
              <a:t>slots requested:   </a:t>
            </a:r>
            <a:br>
              <a:rPr lang="en-US" sz="1100" b="1" i="0" dirty="0">
                <a:solidFill>
                  <a:srgbClr val="333333"/>
                </a:solidFill>
                <a:effectLst/>
                <a:latin typeface="Helvetica" pitchFamily="2" charset="0"/>
              </a:rPr>
            </a:br>
            <a:r>
              <a:rPr lang="en-US" sz="1100" b="0" i="0" dirty="0">
                <a:solidFill>
                  <a:srgbClr val="333333"/>
                </a:solidFill>
                <a:effectLst/>
                <a:latin typeface="Helvetica" pitchFamily="2" charset="0"/>
              </a:rPr>
              <a:t>date,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Helvetica" pitchFamily="2" charset="0"/>
              </a:rPr>
              <a:t>number_of_seats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Helvetica" pitchFamily="2" charset="0"/>
              </a:rPr>
              <a:t>,</a:t>
            </a:r>
          </a:p>
          <a:p>
            <a:pPr algn="l"/>
            <a:r>
              <a:rPr lang="en-US" sz="1100" b="0" i="0" dirty="0" err="1">
                <a:solidFill>
                  <a:srgbClr val="333333"/>
                </a:solidFill>
                <a:effectLst/>
                <a:latin typeface="Helvetica" pitchFamily="2" charset="0"/>
              </a:rPr>
              <a:t>event_name</a:t>
            </a:r>
            <a:endParaRPr lang="en-US" sz="1100" b="0" i="0" dirty="0">
              <a:solidFill>
                <a:srgbClr val="333333"/>
              </a:solidFill>
              <a:effectLst/>
              <a:latin typeface="Helvetica" pitchFamily="2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F34F22C-D783-5A84-E5F9-943E01005D78}"/>
              </a:ext>
            </a:extLst>
          </p:cNvPr>
          <p:cNvSpPr/>
          <p:nvPr/>
        </p:nvSpPr>
        <p:spPr>
          <a:xfrm>
            <a:off x="4972980" y="4358987"/>
            <a:ext cx="363547" cy="3304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6AD666B0-46DD-342C-47AD-EDE56E4BD809}"/>
              </a:ext>
            </a:extLst>
          </p:cNvPr>
          <p:cNvSpPr/>
          <p:nvPr/>
        </p:nvSpPr>
        <p:spPr>
          <a:xfrm>
            <a:off x="2624389" y="4261172"/>
            <a:ext cx="2279386" cy="933678"/>
          </a:xfrm>
          <a:prstGeom prst="wedgeRectCallout">
            <a:avLst>
              <a:gd name="adj1" fmla="val 46189"/>
              <a:gd name="adj2" fmla="val -76667"/>
            </a:avLst>
          </a:prstGeom>
          <a:solidFill>
            <a:schemeClr val="accent4">
              <a:lumMod val="40000"/>
              <a:lumOff val="60000"/>
              <a:alpha val="7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Kindly ensure that, 1 ticket has been reserved for the event Crystal Lake on next Wednesday at London.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995736A7-E692-6FED-8BCF-A26FBFC35BA0}"/>
              </a:ext>
            </a:extLst>
          </p:cNvPr>
          <p:cNvSpPr/>
          <p:nvPr/>
        </p:nvSpPr>
        <p:spPr>
          <a:xfrm>
            <a:off x="2565382" y="1692020"/>
            <a:ext cx="1951909" cy="426454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D5C2F9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wish to book for an event.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8AD45803-774D-A15D-D4FE-A0BF037A0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1570" y="2010068"/>
            <a:ext cx="463812" cy="463812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0DA1B89-E167-8FB5-3A4B-8240F1FFA769}"/>
              </a:ext>
            </a:extLst>
          </p:cNvPr>
          <p:cNvSpPr/>
          <p:nvPr/>
        </p:nvSpPr>
        <p:spPr>
          <a:xfrm>
            <a:off x="577976" y="1710465"/>
            <a:ext cx="1510320" cy="77656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slots filled: 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pPr algn="l"/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slots requested: </a:t>
            </a:r>
            <a:endParaRPr lang="en-US" sz="11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NONE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BFAC6C1-DA93-58C5-8BA1-064FF855EE3A}"/>
              </a:ext>
            </a:extLst>
          </p:cNvPr>
          <p:cNvSpPr/>
          <p:nvPr/>
        </p:nvSpPr>
        <p:spPr>
          <a:xfrm>
            <a:off x="1805319" y="1168680"/>
            <a:ext cx="1287924" cy="2942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42D66450-FB4A-23B7-D0B5-560143270E8B}"/>
              </a:ext>
            </a:extLst>
          </p:cNvPr>
          <p:cNvSpPr/>
          <p:nvPr/>
        </p:nvSpPr>
        <p:spPr>
          <a:xfrm>
            <a:off x="3140875" y="2359420"/>
            <a:ext cx="1781169" cy="426455"/>
          </a:xfrm>
          <a:prstGeom prst="wedgeRectCallout">
            <a:avLst>
              <a:gd name="adj1" fmla="val 46189"/>
              <a:gd name="adj2" fmla="val -76667"/>
            </a:avLst>
          </a:prstGeom>
          <a:solidFill>
            <a:schemeClr val="accent4">
              <a:lumMod val="40000"/>
              <a:lumOff val="60000"/>
              <a:alpha val="7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there any specific city should I search?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 descr="A picture containing clipart, symbol&#10;&#10;Description automatically generated">
            <a:extLst>
              <a:ext uri="{FF2B5EF4-FFF2-40B4-BE49-F238E27FC236}">
                <a16:creationId xmlns:a16="http://schemas.microsoft.com/office/drawing/2014/main" id="{86414EAC-944A-5F6A-44C8-005CE8D8E7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6699" y="1815798"/>
            <a:ext cx="501316" cy="492443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3D97923-1841-3DBD-7A65-AC3A0B8E3541}"/>
              </a:ext>
            </a:extLst>
          </p:cNvPr>
          <p:cNvSpPr/>
          <p:nvPr/>
        </p:nvSpPr>
        <p:spPr>
          <a:xfrm>
            <a:off x="4154824" y="1192216"/>
            <a:ext cx="1510320" cy="2942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E9FBB09-C902-8858-0334-47C55F5AF53E}"/>
              </a:ext>
            </a:extLst>
          </p:cNvPr>
          <p:cNvSpPr/>
          <p:nvPr/>
        </p:nvSpPr>
        <p:spPr>
          <a:xfrm>
            <a:off x="5399130" y="2308241"/>
            <a:ext cx="1510319" cy="73309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filled: 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b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  </a:t>
            </a:r>
            <a:b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city_of_event</a:t>
            </a:r>
            <a:endParaRPr lang="en-US" sz="11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 descr="A picture containing clipart, symbol&#10;&#10;Description automatically generated">
            <a:extLst>
              <a:ext uri="{FF2B5EF4-FFF2-40B4-BE49-F238E27FC236}">
                <a16:creationId xmlns:a16="http://schemas.microsoft.com/office/drawing/2014/main" id="{0506363B-FC05-62B3-869F-8EB54F157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9978" y="3825904"/>
            <a:ext cx="501316" cy="492443"/>
          </a:xfrm>
          <a:prstGeom prst="rect">
            <a:avLst/>
          </a:prstGeom>
        </p:spPr>
      </p:pic>
      <p:pic>
        <p:nvPicPr>
          <p:cNvPr id="19" name="Picture 1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AF1478D0-CBFB-EBA5-ACBA-3A87D6E33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1866" y="3859804"/>
            <a:ext cx="463812" cy="463812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41681CD-D1D2-7C27-3FAA-587EC1FC6867}"/>
              </a:ext>
            </a:extLst>
          </p:cNvPr>
          <p:cNvSpPr/>
          <p:nvPr/>
        </p:nvSpPr>
        <p:spPr>
          <a:xfrm>
            <a:off x="2160218" y="1697566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363A9EE-497D-343E-2FCD-37B495879165}"/>
              </a:ext>
            </a:extLst>
          </p:cNvPr>
          <p:cNvSpPr/>
          <p:nvPr/>
        </p:nvSpPr>
        <p:spPr>
          <a:xfrm>
            <a:off x="4966699" y="2348148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ular Callout 33">
            <a:extLst>
              <a:ext uri="{FF2B5EF4-FFF2-40B4-BE49-F238E27FC236}">
                <a16:creationId xmlns:a16="http://schemas.microsoft.com/office/drawing/2014/main" id="{78EDD2CD-9022-2084-BAF0-DAC50ECBBECF}"/>
              </a:ext>
            </a:extLst>
          </p:cNvPr>
          <p:cNvSpPr/>
          <p:nvPr/>
        </p:nvSpPr>
        <p:spPr>
          <a:xfrm>
            <a:off x="2594885" y="3367901"/>
            <a:ext cx="2183882" cy="522444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D5C2F9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wish to book 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ticket for the event 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Crystal Lake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on 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6th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03F525-4641-DB48-1F38-D652ECA35F59}"/>
              </a:ext>
            </a:extLst>
          </p:cNvPr>
          <p:cNvSpPr txBox="1"/>
          <p:nvPr/>
        </p:nvSpPr>
        <p:spPr>
          <a:xfrm>
            <a:off x="2663789" y="2487029"/>
            <a:ext cx="1146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. . .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F366442-47AC-E7B0-62C9-0F26F592ED73}"/>
              </a:ext>
            </a:extLst>
          </p:cNvPr>
          <p:cNvSpPr/>
          <p:nvPr/>
        </p:nvSpPr>
        <p:spPr>
          <a:xfrm>
            <a:off x="614314" y="5479238"/>
            <a:ext cx="1510320" cy="667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100" b="1" i="0" dirty="0">
                <a:solidFill>
                  <a:srgbClr val="333333"/>
                </a:solidFill>
                <a:effectLst/>
                <a:latin typeface="Helvetica" pitchFamily="2" charset="0"/>
              </a:rPr>
              <a:t> slots requested: </a:t>
            </a:r>
            <a:endParaRPr lang="en-US" sz="1100" b="0" i="0" dirty="0">
              <a:solidFill>
                <a:srgbClr val="333333"/>
              </a:solidFill>
              <a:effectLst/>
              <a:latin typeface="Helvetica" pitchFamily="2" charset="0"/>
            </a:endParaRPr>
          </a:p>
          <a:p>
            <a:pPr algn="l"/>
            <a:r>
              <a:rPr lang="en-US" sz="1100" b="0" i="0" dirty="0">
                <a:solidFill>
                  <a:srgbClr val="333333"/>
                </a:solidFill>
                <a:effectLst/>
                <a:latin typeface="Helvetica" pitchFamily="2" charset="0"/>
              </a:rPr>
              <a:t> 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Helvetica" pitchFamily="2" charset="0"/>
              </a:rPr>
              <a:t>event_start_time</a:t>
            </a:r>
            <a:endParaRPr lang="en-US" sz="1100" b="0" i="0" dirty="0">
              <a:solidFill>
                <a:srgbClr val="333333"/>
              </a:solidFill>
              <a:effectLst/>
              <a:latin typeface="Helvetica" pitchFamily="2" charset="0"/>
            </a:endParaRPr>
          </a:p>
          <a:p>
            <a:pPr algn="l"/>
            <a:r>
              <a:rPr lang="en-US" sz="1100" b="0" i="0" dirty="0">
                <a:solidFill>
                  <a:srgbClr val="333333"/>
                </a:solidFill>
                <a:effectLst/>
                <a:latin typeface="Helvetica" pitchFamily="2" charset="0"/>
              </a:rPr>
              <a:t> (out-of-schema)</a:t>
            </a:r>
          </a:p>
        </p:txBody>
      </p:sp>
      <p:pic>
        <p:nvPicPr>
          <p:cNvPr id="40" name="Picture 3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5BF93A32-3DE2-64F2-4459-82FD4E0BA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1866" y="5594979"/>
            <a:ext cx="463812" cy="463812"/>
          </a:xfrm>
          <a:prstGeom prst="rect">
            <a:avLst/>
          </a:prstGeom>
        </p:spPr>
      </p:pic>
      <p:sp>
        <p:nvSpPr>
          <p:cNvPr id="42" name="Rectangular Callout 41">
            <a:extLst>
              <a:ext uri="{FF2B5EF4-FFF2-40B4-BE49-F238E27FC236}">
                <a16:creationId xmlns:a16="http://schemas.microsoft.com/office/drawing/2014/main" id="{2920310A-DF0F-5542-5B54-03F22E751570}"/>
              </a:ext>
            </a:extLst>
          </p:cNvPr>
          <p:cNvSpPr/>
          <p:nvPr/>
        </p:nvSpPr>
        <p:spPr>
          <a:xfrm>
            <a:off x="2610142" y="5479238"/>
            <a:ext cx="2356557" cy="524426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FFAACF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 what time will Crystal Lake start?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B3AE31A-7D3E-24B5-BEEC-E2851D9D5718}"/>
              </a:ext>
            </a:extLst>
          </p:cNvPr>
          <p:cNvSpPr/>
          <p:nvPr/>
        </p:nvSpPr>
        <p:spPr>
          <a:xfrm>
            <a:off x="2188063" y="3516359"/>
            <a:ext cx="351417" cy="3168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E8B9B93-E884-DE20-0982-C57D801A1682}"/>
              </a:ext>
            </a:extLst>
          </p:cNvPr>
          <p:cNvSpPr/>
          <p:nvPr/>
        </p:nvSpPr>
        <p:spPr>
          <a:xfrm>
            <a:off x="2164151" y="5286900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541F0E-85E7-CFE4-3231-7A5DBF662D0A}"/>
              </a:ext>
            </a:extLst>
          </p:cNvPr>
          <p:cNvSpPr txBox="1"/>
          <p:nvPr/>
        </p:nvSpPr>
        <p:spPr>
          <a:xfrm>
            <a:off x="5584178" y="5726665"/>
            <a:ext cx="173698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rPr>
              <a:t>Self-contained off-script query</a:t>
            </a:r>
            <a:endParaRPr lang="en-US" b="0" dirty="0">
              <a:effectLst/>
              <a:latin typeface="Arial" panose="020B0604020202020204" pitchFamily="34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CC94C58-1FC1-FB13-0AD7-51FDA2A5776C}"/>
              </a:ext>
            </a:extLst>
          </p:cNvPr>
          <p:cNvCxnSpPr>
            <a:cxnSpLocks/>
          </p:cNvCxnSpPr>
          <p:nvPr/>
        </p:nvCxnSpPr>
        <p:spPr>
          <a:xfrm flipH="1" flipV="1">
            <a:off x="4991698" y="5732917"/>
            <a:ext cx="583269" cy="2261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C64DF4AE-D13F-F83D-7717-AEECCBF0625D}"/>
              </a:ext>
            </a:extLst>
          </p:cNvPr>
          <p:cNvSpPr/>
          <p:nvPr/>
        </p:nvSpPr>
        <p:spPr>
          <a:xfrm>
            <a:off x="5372275" y="4689477"/>
            <a:ext cx="1601037" cy="5539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SUCCESS!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808B5C-B962-D2DD-1111-50414CF3FF8B}"/>
              </a:ext>
            </a:extLst>
          </p:cNvPr>
          <p:cNvSpPr txBox="1"/>
          <p:nvPr/>
        </p:nvSpPr>
        <p:spPr>
          <a:xfrm>
            <a:off x="7893860" y="1265007"/>
            <a:ext cx="203822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Replace this turn with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off-script query</a:t>
            </a:r>
            <a:endParaRPr lang="en-US" sz="1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643F4D-7675-215D-DFEC-6B23841792B6}"/>
              </a:ext>
            </a:extLst>
          </p:cNvPr>
          <p:cNvSpPr txBox="1"/>
          <p:nvPr/>
        </p:nvSpPr>
        <p:spPr>
          <a:xfrm>
            <a:off x="609599" y="845869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373352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DBF3900-9CD9-91D4-9C26-FBD11D7A6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153" y="695382"/>
            <a:ext cx="280946" cy="128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1B8ABD-E0A5-210B-46F1-0ED471FF83DD}"/>
              </a:ext>
            </a:extLst>
          </p:cNvPr>
          <p:cNvSpPr txBox="1"/>
          <p:nvPr/>
        </p:nvSpPr>
        <p:spPr>
          <a:xfrm>
            <a:off x="596152" y="202939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Dataset creation: D-SGD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F34F22C-D783-5A84-E5F9-943E01005D78}"/>
              </a:ext>
            </a:extLst>
          </p:cNvPr>
          <p:cNvSpPr/>
          <p:nvPr/>
        </p:nvSpPr>
        <p:spPr>
          <a:xfrm>
            <a:off x="4972980" y="4358987"/>
            <a:ext cx="363547" cy="3304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6AD666B0-46DD-342C-47AD-EDE56E4BD809}"/>
              </a:ext>
            </a:extLst>
          </p:cNvPr>
          <p:cNvSpPr/>
          <p:nvPr/>
        </p:nvSpPr>
        <p:spPr>
          <a:xfrm>
            <a:off x="2624389" y="4261172"/>
            <a:ext cx="2279386" cy="933678"/>
          </a:xfrm>
          <a:prstGeom prst="wedgeRectCallout">
            <a:avLst>
              <a:gd name="adj1" fmla="val 46189"/>
              <a:gd name="adj2" fmla="val -76667"/>
            </a:avLst>
          </a:prstGeom>
          <a:solidFill>
            <a:schemeClr val="accent4">
              <a:lumMod val="40000"/>
              <a:lumOff val="60000"/>
              <a:alpha val="7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Kindly ensure that, 1 ticket has been reserved for the event Crystal Lake on next Wednesday at London.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995736A7-E692-6FED-8BCF-A26FBFC35BA0}"/>
              </a:ext>
            </a:extLst>
          </p:cNvPr>
          <p:cNvSpPr/>
          <p:nvPr/>
        </p:nvSpPr>
        <p:spPr>
          <a:xfrm>
            <a:off x="2565382" y="1692020"/>
            <a:ext cx="1951909" cy="426454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D5C2F9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wish to book for an event.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8AD45803-774D-A15D-D4FE-A0BF037A0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1570" y="2010068"/>
            <a:ext cx="463812" cy="463812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0DA1B89-E167-8FB5-3A4B-8240F1FFA769}"/>
              </a:ext>
            </a:extLst>
          </p:cNvPr>
          <p:cNvSpPr/>
          <p:nvPr/>
        </p:nvSpPr>
        <p:spPr>
          <a:xfrm>
            <a:off x="577976" y="1710465"/>
            <a:ext cx="1510320" cy="77656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slots filled: 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pPr algn="l"/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slots requested: </a:t>
            </a:r>
            <a:endParaRPr lang="en-US" sz="11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NONE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BFAC6C1-DA93-58C5-8BA1-064FF855EE3A}"/>
              </a:ext>
            </a:extLst>
          </p:cNvPr>
          <p:cNvSpPr/>
          <p:nvPr/>
        </p:nvSpPr>
        <p:spPr>
          <a:xfrm>
            <a:off x="1805319" y="1168680"/>
            <a:ext cx="1287924" cy="2942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42D66450-FB4A-23B7-D0B5-560143270E8B}"/>
              </a:ext>
            </a:extLst>
          </p:cNvPr>
          <p:cNvSpPr/>
          <p:nvPr/>
        </p:nvSpPr>
        <p:spPr>
          <a:xfrm>
            <a:off x="3140875" y="2359420"/>
            <a:ext cx="1781169" cy="426455"/>
          </a:xfrm>
          <a:prstGeom prst="wedgeRectCallout">
            <a:avLst>
              <a:gd name="adj1" fmla="val 46189"/>
              <a:gd name="adj2" fmla="val -76667"/>
            </a:avLst>
          </a:prstGeom>
          <a:solidFill>
            <a:schemeClr val="accent4">
              <a:lumMod val="40000"/>
              <a:lumOff val="60000"/>
              <a:alpha val="7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there any specific city should I search?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 descr="A picture containing clipart, symbol&#10;&#10;Description automatically generated">
            <a:extLst>
              <a:ext uri="{FF2B5EF4-FFF2-40B4-BE49-F238E27FC236}">
                <a16:creationId xmlns:a16="http://schemas.microsoft.com/office/drawing/2014/main" id="{86414EAC-944A-5F6A-44C8-005CE8D8E7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6699" y="1815798"/>
            <a:ext cx="501316" cy="492443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3D97923-1841-3DBD-7A65-AC3A0B8E3541}"/>
              </a:ext>
            </a:extLst>
          </p:cNvPr>
          <p:cNvSpPr/>
          <p:nvPr/>
        </p:nvSpPr>
        <p:spPr>
          <a:xfrm>
            <a:off x="4154824" y="1192216"/>
            <a:ext cx="1510320" cy="2942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E9FBB09-C902-8858-0334-47C55F5AF53E}"/>
              </a:ext>
            </a:extLst>
          </p:cNvPr>
          <p:cNvSpPr/>
          <p:nvPr/>
        </p:nvSpPr>
        <p:spPr>
          <a:xfrm>
            <a:off x="5399130" y="2308241"/>
            <a:ext cx="1510319" cy="73309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filled: 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b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  </a:t>
            </a:r>
            <a:b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city_of_event</a:t>
            </a:r>
            <a:endParaRPr lang="en-US" sz="11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 descr="A picture containing clipart, symbol&#10;&#10;Description automatically generated">
            <a:extLst>
              <a:ext uri="{FF2B5EF4-FFF2-40B4-BE49-F238E27FC236}">
                <a16:creationId xmlns:a16="http://schemas.microsoft.com/office/drawing/2014/main" id="{0506363B-FC05-62B3-869F-8EB54F157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9978" y="3825904"/>
            <a:ext cx="501316" cy="492443"/>
          </a:xfrm>
          <a:prstGeom prst="rect">
            <a:avLst/>
          </a:prstGeom>
        </p:spPr>
      </p:pic>
      <p:pic>
        <p:nvPicPr>
          <p:cNvPr id="19" name="Picture 1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AF1478D0-CBFB-EBA5-ACBA-3A87D6E33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1866" y="3859804"/>
            <a:ext cx="463812" cy="463812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41681CD-D1D2-7C27-3FAA-587EC1FC6867}"/>
              </a:ext>
            </a:extLst>
          </p:cNvPr>
          <p:cNvSpPr/>
          <p:nvPr/>
        </p:nvSpPr>
        <p:spPr>
          <a:xfrm>
            <a:off x="2160218" y="1697566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363A9EE-497D-343E-2FCD-37B495879165}"/>
              </a:ext>
            </a:extLst>
          </p:cNvPr>
          <p:cNvSpPr/>
          <p:nvPr/>
        </p:nvSpPr>
        <p:spPr>
          <a:xfrm>
            <a:off x="4966699" y="2348148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ular Callout 33">
            <a:extLst>
              <a:ext uri="{FF2B5EF4-FFF2-40B4-BE49-F238E27FC236}">
                <a16:creationId xmlns:a16="http://schemas.microsoft.com/office/drawing/2014/main" id="{78EDD2CD-9022-2084-BAF0-DAC50ECBBECF}"/>
              </a:ext>
            </a:extLst>
          </p:cNvPr>
          <p:cNvSpPr/>
          <p:nvPr/>
        </p:nvSpPr>
        <p:spPr>
          <a:xfrm>
            <a:off x="2594885" y="3367901"/>
            <a:ext cx="2183882" cy="522444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FFAACF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 what time will Crystal Lake start?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03F525-4641-DB48-1F38-D652ECA35F59}"/>
              </a:ext>
            </a:extLst>
          </p:cNvPr>
          <p:cNvSpPr txBox="1"/>
          <p:nvPr/>
        </p:nvSpPr>
        <p:spPr>
          <a:xfrm>
            <a:off x="2663789" y="2487029"/>
            <a:ext cx="1146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. . .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F366442-47AC-E7B0-62C9-0F26F592ED73}"/>
              </a:ext>
            </a:extLst>
          </p:cNvPr>
          <p:cNvSpPr/>
          <p:nvPr/>
        </p:nvSpPr>
        <p:spPr>
          <a:xfrm>
            <a:off x="614314" y="5479238"/>
            <a:ext cx="1510320" cy="667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100" b="1" i="0" dirty="0">
                <a:solidFill>
                  <a:srgbClr val="333333"/>
                </a:solidFill>
                <a:effectLst/>
                <a:latin typeface="Helvetica" pitchFamily="2" charset="0"/>
              </a:rPr>
              <a:t> slots requested: </a:t>
            </a:r>
            <a:endParaRPr lang="en-US" sz="1100" b="0" i="0" dirty="0">
              <a:solidFill>
                <a:srgbClr val="333333"/>
              </a:solidFill>
              <a:effectLst/>
              <a:latin typeface="Helvetica" pitchFamily="2" charset="0"/>
            </a:endParaRPr>
          </a:p>
          <a:p>
            <a:pPr algn="l"/>
            <a:r>
              <a:rPr lang="en-US" sz="1100" b="0" i="0" dirty="0">
                <a:solidFill>
                  <a:srgbClr val="333333"/>
                </a:solidFill>
                <a:effectLst/>
                <a:latin typeface="Helvetica" pitchFamily="2" charset="0"/>
              </a:rPr>
              <a:t> 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Helvetica" pitchFamily="2" charset="0"/>
              </a:rPr>
              <a:t>event_start_time</a:t>
            </a:r>
            <a:endParaRPr lang="en-US" sz="1100" b="0" i="0" dirty="0">
              <a:solidFill>
                <a:srgbClr val="333333"/>
              </a:solidFill>
              <a:effectLst/>
              <a:latin typeface="Helvetica" pitchFamily="2" charset="0"/>
            </a:endParaRPr>
          </a:p>
          <a:p>
            <a:pPr algn="l"/>
            <a:r>
              <a:rPr lang="en-US" sz="1100" b="0" i="0" dirty="0">
                <a:solidFill>
                  <a:srgbClr val="333333"/>
                </a:solidFill>
                <a:effectLst/>
                <a:latin typeface="Helvetica" pitchFamily="2" charset="0"/>
              </a:rPr>
              <a:t> (out-of-schema)</a:t>
            </a:r>
          </a:p>
        </p:txBody>
      </p:sp>
      <p:pic>
        <p:nvPicPr>
          <p:cNvPr id="40" name="Picture 3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5BF93A32-3DE2-64F2-4459-82FD4E0BA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1866" y="5594979"/>
            <a:ext cx="463812" cy="463812"/>
          </a:xfrm>
          <a:prstGeom prst="rect">
            <a:avLst/>
          </a:prstGeom>
        </p:spPr>
      </p:pic>
      <p:sp>
        <p:nvSpPr>
          <p:cNvPr id="42" name="Rectangular Callout 41">
            <a:extLst>
              <a:ext uri="{FF2B5EF4-FFF2-40B4-BE49-F238E27FC236}">
                <a16:creationId xmlns:a16="http://schemas.microsoft.com/office/drawing/2014/main" id="{2920310A-DF0F-5542-5B54-03F22E751570}"/>
              </a:ext>
            </a:extLst>
          </p:cNvPr>
          <p:cNvSpPr/>
          <p:nvPr/>
        </p:nvSpPr>
        <p:spPr>
          <a:xfrm>
            <a:off x="2610142" y="5479238"/>
            <a:ext cx="2356557" cy="524426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FFAACF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 what time will Crystal Lake start?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B3AE31A-7D3E-24B5-BEEC-E2851D9D5718}"/>
              </a:ext>
            </a:extLst>
          </p:cNvPr>
          <p:cNvSpPr/>
          <p:nvPr/>
        </p:nvSpPr>
        <p:spPr>
          <a:xfrm>
            <a:off x="2188063" y="3516359"/>
            <a:ext cx="351417" cy="3168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E8B9B93-E884-DE20-0982-C57D801A1682}"/>
              </a:ext>
            </a:extLst>
          </p:cNvPr>
          <p:cNvSpPr/>
          <p:nvPr/>
        </p:nvSpPr>
        <p:spPr>
          <a:xfrm>
            <a:off x="2164151" y="5286900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541F0E-85E7-CFE4-3231-7A5DBF662D0A}"/>
              </a:ext>
            </a:extLst>
          </p:cNvPr>
          <p:cNvSpPr txBox="1"/>
          <p:nvPr/>
        </p:nvSpPr>
        <p:spPr>
          <a:xfrm>
            <a:off x="5584178" y="5726665"/>
            <a:ext cx="173698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rPr>
              <a:t>Self-contained off-script query</a:t>
            </a:r>
            <a:endParaRPr lang="en-US" b="0" dirty="0">
              <a:effectLst/>
              <a:latin typeface="Arial" panose="020B0604020202020204" pitchFamily="34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CC94C58-1FC1-FB13-0AD7-51FDA2A5776C}"/>
              </a:ext>
            </a:extLst>
          </p:cNvPr>
          <p:cNvCxnSpPr>
            <a:cxnSpLocks/>
          </p:cNvCxnSpPr>
          <p:nvPr/>
        </p:nvCxnSpPr>
        <p:spPr>
          <a:xfrm flipH="1" flipV="1">
            <a:off x="4991698" y="5732917"/>
            <a:ext cx="583269" cy="2261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C64DF4AE-D13F-F83D-7717-AEECCBF0625D}"/>
              </a:ext>
            </a:extLst>
          </p:cNvPr>
          <p:cNvSpPr/>
          <p:nvPr/>
        </p:nvSpPr>
        <p:spPr>
          <a:xfrm>
            <a:off x="5372275" y="4689477"/>
            <a:ext cx="1601037" cy="5539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SUCCESS!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7CAE65-E7E2-B3C3-A610-3E52BB0B6D41}"/>
              </a:ext>
            </a:extLst>
          </p:cNvPr>
          <p:cNvSpPr txBox="1"/>
          <p:nvPr/>
        </p:nvSpPr>
        <p:spPr>
          <a:xfrm>
            <a:off x="7993559" y="1359278"/>
            <a:ext cx="203822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Remove rest of the conversation and insert user drop-out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1F53F83-DC76-0A48-C39A-197C739AD523}"/>
              </a:ext>
            </a:extLst>
          </p:cNvPr>
          <p:cNvSpPr/>
          <p:nvPr/>
        </p:nvSpPr>
        <p:spPr>
          <a:xfrm>
            <a:off x="614314" y="3509233"/>
            <a:ext cx="1510320" cy="667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100" b="1" i="0" dirty="0">
                <a:solidFill>
                  <a:srgbClr val="333333"/>
                </a:solidFill>
                <a:effectLst/>
                <a:latin typeface="Helvetica" pitchFamily="2" charset="0"/>
              </a:rPr>
              <a:t> slots requested: </a:t>
            </a:r>
            <a:endParaRPr lang="en-US" sz="1100" b="0" i="0" dirty="0">
              <a:solidFill>
                <a:srgbClr val="333333"/>
              </a:solidFill>
              <a:effectLst/>
              <a:latin typeface="Helvetica" pitchFamily="2" charset="0"/>
            </a:endParaRPr>
          </a:p>
          <a:p>
            <a:pPr algn="l"/>
            <a:r>
              <a:rPr lang="en-US" sz="1100" b="0" i="0" dirty="0">
                <a:solidFill>
                  <a:srgbClr val="333333"/>
                </a:solidFill>
                <a:effectLst/>
                <a:latin typeface="Helvetica" pitchFamily="2" charset="0"/>
              </a:rPr>
              <a:t> 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Helvetica" pitchFamily="2" charset="0"/>
              </a:rPr>
              <a:t>event_start_time</a:t>
            </a:r>
            <a:endParaRPr lang="en-US" sz="1100" b="0" i="0" dirty="0">
              <a:solidFill>
                <a:srgbClr val="333333"/>
              </a:solidFill>
              <a:effectLst/>
              <a:latin typeface="Helvetica" pitchFamily="2" charset="0"/>
            </a:endParaRPr>
          </a:p>
          <a:p>
            <a:pPr algn="l"/>
            <a:r>
              <a:rPr lang="en-US" sz="1100" b="0" i="0" dirty="0">
                <a:solidFill>
                  <a:srgbClr val="333333"/>
                </a:solidFill>
                <a:effectLst/>
                <a:latin typeface="Helvetica" pitchFamily="2" charset="0"/>
              </a:rPr>
              <a:t> (out-of-schema)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52436A-E4E1-212F-569D-CB588680A79F}"/>
              </a:ext>
            </a:extLst>
          </p:cNvPr>
          <p:cNvSpPr txBox="1"/>
          <p:nvPr/>
        </p:nvSpPr>
        <p:spPr>
          <a:xfrm>
            <a:off x="609599" y="845869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410434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DBF3900-9CD9-91D4-9C26-FBD11D7A6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153" y="695382"/>
            <a:ext cx="280946" cy="128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1B8ABD-E0A5-210B-46F1-0ED471FF83DD}"/>
              </a:ext>
            </a:extLst>
          </p:cNvPr>
          <p:cNvSpPr txBox="1"/>
          <p:nvPr/>
        </p:nvSpPr>
        <p:spPr>
          <a:xfrm>
            <a:off x="596152" y="202939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Dataset creation: D-SGD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995736A7-E692-6FED-8BCF-A26FBFC35BA0}"/>
              </a:ext>
            </a:extLst>
          </p:cNvPr>
          <p:cNvSpPr/>
          <p:nvPr/>
        </p:nvSpPr>
        <p:spPr>
          <a:xfrm>
            <a:off x="2565382" y="1692020"/>
            <a:ext cx="1951909" cy="426454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D5C2F9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wish to book for an event.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8AD45803-774D-A15D-D4FE-A0BF037A0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1570" y="2010068"/>
            <a:ext cx="463812" cy="463812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0DA1B89-E167-8FB5-3A4B-8240F1FFA769}"/>
              </a:ext>
            </a:extLst>
          </p:cNvPr>
          <p:cNvSpPr/>
          <p:nvPr/>
        </p:nvSpPr>
        <p:spPr>
          <a:xfrm>
            <a:off x="577976" y="1710465"/>
            <a:ext cx="1510320" cy="77656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slots filled: 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pPr algn="l"/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slots requested: </a:t>
            </a:r>
            <a:endParaRPr lang="en-US" sz="11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NONE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BFAC6C1-DA93-58C5-8BA1-064FF855EE3A}"/>
              </a:ext>
            </a:extLst>
          </p:cNvPr>
          <p:cNvSpPr/>
          <p:nvPr/>
        </p:nvSpPr>
        <p:spPr>
          <a:xfrm>
            <a:off x="1805319" y="1168680"/>
            <a:ext cx="1287924" cy="2942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42D66450-FB4A-23B7-D0B5-560143270E8B}"/>
              </a:ext>
            </a:extLst>
          </p:cNvPr>
          <p:cNvSpPr/>
          <p:nvPr/>
        </p:nvSpPr>
        <p:spPr>
          <a:xfrm>
            <a:off x="3140875" y="2359420"/>
            <a:ext cx="1781169" cy="426455"/>
          </a:xfrm>
          <a:prstGeom prst="wedgeRectCallout">
            <a:avLst>
              <a:gd name="adj1" fmla="val 46189"/>
              <a:gd name="adj2" fmla="val -76667"/>
            </a:avLst>
          </a:prstGeom>
          <a:solidFill>
            <a:schemeClr val="accent4">
              <a:lumMod val="40000"/>
              <a:lumOff val="60000"/>
              <a:alpha val="7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there any specific city should I search?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 descr="A picture containing clipart, symbol&#10;&#10;Description automatically generated">
            <a:extLst>
              <a:ext uri="{FF2B5EF4-FFF2-40B4-BE49-F238E27FC236}">
                <a16:creationId xmlns:a16="http://schemas.microsoft.com/office/drawing/2014/main" id="{86414EAC-944A-5F6A-44C8-005CE8D8E7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6699" y="1815798"/>
            <a:ext cx="501316" cy="492443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3D97923-1841-3DBD-7A65-AC3A0B8E3541}"/>
              </a:ext>
            </a:extLst>
          </p:cNvPr>
          <p:cNvSpPr/>
          <p:nvPr/>
        </p:nvSpPr>
        <p:spPr>
          <a:xfrm>
            <a:off x="4154824" y="1192216"/>
            <a:ext cx="1510320" cy="2942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E9FBB09-C902-8858-0334-47C55F5AF53E}"/>
              </a:ext>
            </a:extLst>
          </p:cNvPr>
          <p:cNvSpPr/>
          <p:nvPr/>
        </p:nvSpPr>
        <p:spPr>
          <a:xfrm>
            <a:off x="5399130" y="2308241"/>
            <a:ext cx="1510319" cy="73309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filled: 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b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  </a:t>
            </a:r>
            <a:b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city_of_event</a:t>
            </a:r>
            <a:endParaRPr lang="en-US" sz="11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AF1478D0-CBFB-EBA5-ACBA-3A87D6E33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1866" y="3859804"/>
            <a:ext cx="463812" cy="463812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41681CD-D1D2-7C27-3FAA-587EC1FC6867}"/>
              </a:ext>
            </a:extLst>
          </p:cNvPr>
          <p:cNvSpPr/>
          <p:nvPr/>
        </p:nvSpPr>
        <p:spPr>
          <a:xfrm>
            <a:off x="2160218" y="1697566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363A9EE-497D-343E-2FCD-37B495879165}"/>
              </a:ext>
            </a:extLst>
          </p:cNvPr>
          <p:cNvSpPr/>
          <p:nvPr/>
        </p:nvSpPr>
        <p:spPr>
          <a:xfrm>
            <a:off x="4966699" y="2348148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ular Callout 33">
            <a:extLst>
              <a:ext uri="{FF2B5EF4-FFF2-40B4-BE49-F238E27FC236}">
                <a16:creationId xmlns:a16="http://schemas.microsoft.com/office/drawing/2014/main" id="{78EDD2CD-9022-2084-BAF0-DAC50ECBBECF}"/>
              </a:ext>
            </a:extLst>
          </p:cNvPr>
          <p:cNvSpPr/>
          <p:nvPr/>
        </p:nvSpPr>
        <p:spPr>
          <a:xfrm>
            <a:off x="2594885" y="3367901"/>
            <a:ext cx="2183882" cy="522444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FFAACF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 what time will Crystal Lake start?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03F525-4641-DB48-1F38-D652ECA35F59}"/>
              </a:ext>
            </a:extLst>
          </p:cNvPr>
          <p:cNvSpPr txBox="1"/>
          <p:nvPr/>
        </p:nvSpPr>
        <p:spPr>
          <a:xfrm>
            <a:off x="2663789" y="2487029"/>
            <a:ext cx="1146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. . .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B3AE31A-7D3E-24B5-BEEC-E2851D9D5718}"/>
              </a:ext>
            </a:extLst>
          </p:cNvPr>
          <p:cNvSpPr/>
          <p:nvPr/>
        </p:nvSpPr>
        <p:spPr>
          <a:xfrm>
            <a:off x="2188063" y="3516359"/>
            <a:ext cx="351417" cy="3168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1F53F83-DC76-0A48-C39A-197C739AD523}"/>
              </a:ext>
            </a:extLst>
          </p:cNvPr>
          <p:cNvSpPr/>
          <p:nvPr/>
        </p:nvSpPr>
        <p:spPr>
          <a:xfrm>
            <a:off x="614314" y="3509233"/>
            <a:ext cx="1510320" cy="667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100" b="1" i="0" dirty="0">
                <a:solidFill>
                  <a:srgbClr val="333333"/>
                </a:solidFill>
                <a:effectLst/>
                <a:latin typeface="Helvetica" pitchFamily="2" charset="0"/>
              </a:rPr>
              <a:t> slots requested: </a:t>
            </a:r>
            <a:endParaRPr lang="en-US" sz="1100" b="0" i="0" dirty="0">
              <a:solidFill>
                <a:srgbClr val="333333"/>
              </a:solidFill>
              <a:effectLst/>
              <a:latin typeface="Helvetica" pitchFamily="2" charset="0"/>
            </a:endParaRPr>
          </a:p>
          <a:p>
            <a:pPr algn="l"/>
            <a:r>
              <a:rPr lang="en-US" sz="1100" b="0" i="0" dirty="0">
                <a:solidFill>
                  <a:srgbClr val="333333"/>
                </a:solidFill>
                <a:effectLst/>
                <a:latin typeface="Helvetica" pitchFamily="2" charset="0"/>
              </a:rPr>
              <a:t> 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Helvetica" pitchFamily="2" charset="0"/>
              </a:rPr>
              <a:t>event_start_time</a:t>
            </a:r>
            <a:endParaRPr lang="en-US" sz="1100" b="0" i="0" dirty="0">
              <a:solidFill>
                <a:srgbClr val="333333"/>
              </a:solidFill>
              <a:effectLst/>
              <a:latin typeface="Helvetica" pitchFamily="2" charset="0"/>
            </a:endParaRPr>
          </a:p>
          <a:p>
            <a:pPr algn="l"/>
            <a:r>
              <a:rPr lang="en-US" sz="1100" b="0" i="0" dirty="0">
                <a:solidFill>
                  <a:srgbClr val="333333"/>
                </a:solidFill>
                <a:effectLst/>
                <a:latin typeface="Helvetica" pitchFamily="2" charset="0"/>
              </a:rPr>
              <a:t> (out-of-schema)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9D4668-C6B8-E81A-27D6-4BA5461ED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063" y="4594887"/>
            <a:ext cx="561631" cy="56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0DB1175-5F53-CD0A-8C51-772D61658F70}"/>
              </a:ext>
            </a:extLst>
          </p:cNvPr>
          <p:cNvSpPr/>
          <p:nvPr/>
        </p:nvSpPr>
        <p:spPr>
          <a:xfrm>
            <a:off x="1957687" y="5156518"/>
            <a:ext cx="1244600" cy="23329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drops out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E871EE-7287-F110-8DB7-5687C351B7BD}"/>
              </a:ext>
            </a:extLst>
          </p:cNvPr>
          <p:cNvSpPr txBox="1"/>
          <p:nvPr/>
        </p:nvSpPr>
        <p:spPr>
          <a:xfrm>
            <a:off x="609599" y="845869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185661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918C875-2CBE-A24F-AA8A-DE16D36D7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870194"/>
            <a:ext cx="280946" cy="128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6FFA79-6D24-E049-BCE9-429F0B3C5BAA}"/>
              </a:ext>
            </a:extLst>
          </p:cNvPr>
          <p:cNvSpPr txBox="1"/>
          <p:nvPr/>
        </p:nvSpPr>
        <p:spPr>
          <a:xfrm>
            <a:off x="609600" y="367657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Task-oriented Dialog Systems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BAE585-3EBA-7AAD-650D-9741CADA0E5C}"/>
              </a:ext>
            </a:extLst>
          </p:cNvPr>
          <p:cNvSpPr txBox="1"/>
          <p:nvPr/>
        </p:nvSpPr>
        <p:spPr>
          <a:xfrm>
            <a:off x="6530582" y="1323959"/>
            <a:ext cx="4864100" cy="138499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Slots: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Required information for task completion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At each turn, slots can either be filled or requested</a:t>
            </a:r>
          </a:p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E446AAE0-CCFE-2638-19E1-5BB44EFFA739}"/>
              </a:ext>
            </a:extLst>
          </p:cNvPr>
          <p:cNvSpPr/>
          <p:nvPr/>
        </p:nvSpPr>
        <p:spPr>
          <a:xfrm>
            <a:off x="2561657" y="1576128"/>
            <a:ext cx="1828801" cy="634555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D5C2F9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am looking for 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Italian </a:t>
            </a:r>
            <a:r>
              <a:rPr lang="en-US" sz="11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food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the 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south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side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the city.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ED5F8EB-5F21-FFC1-BE09-A4DA93BEE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7845" y="2023329"/>
            <a:ext cx="463812" cy="463812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17607F0-0EBF-30EC-0561-2A4ACABE8E66}"/>
              </a:ext>
            </a:extLst>
          </p:cNvPr>
          <p:cNvSpPr/>
          <p:nvPr/>
        </p:nvSpPr>
        <p:spPr>
          <a:xfrm>
            <a:off x="592427" y="1599164"/>
            <a:ext cx="1510320" cy="100645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filled:</a:t>
            </a:r>
            <a:endParaRPr lang="en-US" sz="1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food = 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'Italian’</a:t>
            </a:r>
          </a:p>
          <a:p>
            <a:r>
              <a:rPr lang="en-US" sz="1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  =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'south side'</a:t>
            </a: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 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655126C-BAFB-7643-8E47-03E97DC2DC92}"/>
              </a:ext>
            </a:extLst>
          </p:cNvPr>
          <p:cNvSpPr/>
          <p:nvPr/>
        </p:nvSpPr>
        <p:spPr>
          <a:xfrm>
            <a:off x="1801594" y="1181941"/>
            <a:ext cx="1287924" cy="2942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AD1C1DF-7829-9F37-1B8D-F4602EFF6921}"/>
              </a:ext>
            </a:extLst>
          </p:cNvPr>
          <p:cNvSpPr/>
          <p:nvPr/>
        </p:nvSpPr>
        <p:spPr>
          <a:xfrm>
            <a:off x="2156493" y="1710827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36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  <p:bldP spid="3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B408A3-9D25-A44D-A267-54D793457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92A8F9-FF41-8F44-BF9E-797DE5FBF7A6}"/>
              </a:ext>
            </a:extLst>
          </p:cNvPr>
          <p:cNvSpPr txBox="1"/>
          <p:nvPr/>
        </p:nvSpPr>
        <p:spPr>
          <a:xfrm>
            <a:off x="1518697" y="2623635"/>
            <a:ext cx="9151951" cy="904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820"/>
              </a:lnSpc>
            </a:pPr>
            <a:r>
              <a:rPr lang="en-US" sz="5400" b="1" spc="-150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8461283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1047BC-91F7-2967-DBC7-59BBEBCC61D9}"/>
              </a:ext>
            </a:extLst>
          </p:cNvPr>
          <p:cNvSpPr txBox="1"/>
          <p:nvPr/>
        </p:nvSpPr>
        <p:spPr>
          <a:xfrm>
            <a:off x="596152" y="1362942"/>
            <a:ext cx="109414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compare the performances of our two OQS algorithms along with a</a:t>
            </a:r>
            <a:r>
              <a:rPr lang="en-US" b="0" i="0" dirty="0">
                <a:effectLst/>
                <a:latin typeface="Arial" panose="020B0604020202020204" pitchFamily="34" charset="0"/>
              </a:rPr>
              <a:t> Random approach, which selects </a:t>
            </a:r>
            <a:r>
              <a:rPr lang="en-US" b="0" i="1" dirty="0">
                <a:effectLst/>
                <a:latin typeface="Arial" panose="020B0604020202020204" pitchFamily="34" charset="0"/>
              </a:rPr>
              <a:t>k</a:t>
            </a:r>
            <a:r>
              <a:rPr lang="en-US" b="0" i="0" dirty="0">
                <a:effectLst/>
                <a:latin typeface="Arial" panose="020B0604020202020204" pitchFamily="34" charset="0"/>
              </a:rPr>
              <a:t> random </a:t>
            </a:r>
            <a:r>
              <a:rPr lang="en-US" b="0" i="1" dirty="0">
                <a:effectLst/>
                <a:latin typeface="Arial" panose="020B0604020202020204" pitchFamily="34" charset="0"/>
              </a:rPr>
              <a:t>out-of-schema</a:t>
            </a:r>
            <a:r>
              <a:rPr lang="en-US" b="0" i="0" dirty="0">
                <a:effectLst/>
                <a:latin typeface="Arial" panose="020B0604020202020204" pitchFamily="34" charset="0"/>
              </a:rPr>
              <a:t> questions.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Assumption: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Top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questions selected by OQS algorithm are answered and user does not drop 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Performance metric: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number of conversations that have one of the top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questions and 1, 2 or 3 unfilled slots (hops) to reach the SUCCESS state.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Parameters: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4E7F5-79A2-FEF3-8B2B-BD100EF40569}"/>
              </a:ext>
            </a:extLst>
          </p:cNvPr>
          <p:cNvSpPr txBox="1"/>
          <p:nvPr/>
        </p:nvSpPr>
        <p:spPr>
          <a:xfrm>
            <a:off x="596152" y="888039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Experimental Setup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D3D4EB-16BD-E6D0-BACB-1ABE78436E2F}"/>
              </a:ext>
            </a:extLst>
          </p:cNvPr>
          <p:cNvSpPr txBox="1"/>
          <p:nvPr/>
        </p:nvSpPr>
        <p:spPr>
          <a:xfrm>
            <a:off x="596152" y="202939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Quantitative Evaluation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54263F-54B9-431F-131B-41A26A88C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491" y="3315667"/>
            <a:ext cx="8041341" cy="965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9B6D1D-50ED-AC42-EA5E-EA2980DBDBCD}"/>
                  </a:ext>
                </a:extLst>
              </p:cNvPr>
              <p:cNvSpPr txBox="1"/>
              <p:nvPr/>
            </p:nvSpPr>
            <p:spPr>
              <a:xfrm flipH="1">
                <a:off x="863652" y="4130692"/>
                <a:ext cx="9326180" cy="2484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Recall that,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e>
                        <m:lim>
                          <m:r>
                            <a:rPr lang="en-US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sq</m:t>
                          </m:r>
                        </m:lim>
                      </m:limUp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probability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user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asking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questions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𝑢𝑠𝑒𝑟𝑠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𝑎𝑠𝑘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𝑞𝑢𝑒𝑠𝑡𝑖𝑜𝑛𝑠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𝑢𝑠𝑒𝑟𝑠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𝑝𝑟𝑜𝑣𝑖𝑑𝑒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𝑠𝑙𝑜𝑡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𝑣𝑎𝑙𝑢𝑒𝑠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</m:t>
                    </m:r>
                    <m:limUpp>
                      <m:limUp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e>
                      <m:lim>
                        <m:r>
                          <a:rPr lang="en-US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qr</m:t>
                        </m:r>
                      </m:lim>
                    </m:limUp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proba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ility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system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responding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correctly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𝑡𝑖𝑚𝑒𝑠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𝑠𝑦𝑠𝑡𝑒𝑚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𝑟𝑒𝑠𝑝𝑜𝑛𝑑𝑠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𝑐𝑜𝑟𝑟𝑒𝑐𝑡𝑙𝑦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𝑡𝑖𝑚𝑒𝑠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𝑢𝑠𝑒𝑟𝑠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𝑎𝑠𝑘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𝑞𝑢𝑒𝑠𝑡𝑖𝑜𝑛𝑠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</m:t>
                    </m:r>
                    <m:limUpp>
                      <m:limUp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e>
                      <m:lim>
                        <m:r>
                          <a:rPr lang="en-US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wd</m:t>
                        </m:r>
                      </m:lim>
                    </m:limUp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probability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user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dropping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out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𝑐𝑜𝑛𝑣𝑒𝑟𝑠𝑎𝑡𝑖𝑜𝑛𝑠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𝑙𝑒𝑎𝑑𝑖𝑛𝑔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𝑑𝑟𝑜𝑝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𝑡𝑖𝑚𝑒𝑠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𝑠𝑦𝑠𝑡𝑒𝑚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𝑟𝑒𝑠𝑝𝑜𝑛𝑑𝑠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𝑐𝑜𝑟𝑟𝑒𝑐𝑡𝑙𝑦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9B6D1D-50ED-AC42-EA5E-EA2980DBD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63652" y="4130692"/>
                <a:ext cx="9326180" cy="2484334"/>
              </a:xfrm>
              <a:prstGeom prst="rect">
                <a:avLst/>
              </a:prstGeom>
              <a:blipFill>
                <a:blip r:embed="rId4"/>
                <a:stretch>
                  <a:fillRect l="-680" t="-1020" b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phic 15">
            <a:extLst>
              <a:ext uri="{FF2B5EF4-FFF2-40B4-BE49-F238E27FC236}">
                <a16:creationId xmlns:a16="http://schemas.microsoft.com/office/drawing/2014/main" id="{9BDE1E02-6882-3A97-D5D8-4F715C2727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153" y="695382"/>
            <a:ext cx="280946" cy="12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3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1BA9E75-632A-C225-D1C6-EA0914B3A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52" y="1288895"/>
            <a:ext cx="6240868" cy="32852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C71691-FFC5-8D9C-D830-1B393E76B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847" y="1414622"/>
            <a:ext cx="1965930" cy="31595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69C0DC-F1CD-7B3C-34C1-E69ED4109080}"/>
                  </a:ext>
                </a:extLst>
              </p:cNvPr>
              <p:cNvSpPr txBox="1"/>
              <p:nvPr/>
            </p:nvSpPr>
            <p:spPr>
              <a:xfrm>
                <a:off x="3114308" y="4584667"/>
                <a:ext cx="3909539" cy="3874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(a) for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</m:t>
                        </m:r>
                      </m:e>
                      <m:lim>
                        <m:r>
                          <a:rPr lang="en-US" sz="140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sq</m:t>
                        </m:r>
                      </m:lim>
                    </m:limUpp>
                  </m:oMath>
                </a14:m>
                <a:r>
                  <a:rPr lang="en-US" sz="1400" dirty="0"/>
                  <a:t>= 0.2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69C0DC-F1CD-7B3C-34C1-E69ED4109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308" y="4584667"/>
                <a:ext cx="3909539" cy="387414"/>
              </a:xfrm>
              <a:prstGeom prst="rect">
                <a:avLst/>
              </a:prstGeom>
              <a:blipFill>
                <a:blip r:embed="rId5"/>
                <a:stretch>
                  <a:fillRect l="-649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8E1C0B-F2E3-E312-EB73-57C0919D60E7}"/>
                  </a:ext>
                </a:extLst>
              </p:cNvPr>
              <p:cNvSpPr txBox="1"/>
              <p:nvPr/>
            </p:nvSpPr>
            <p:spPr>
              <a:xfrm>
                <a:off x="7400407" y="4586820"/>
                <a:ext cx="1589370" cy="3874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(b) for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</m:t>
                        </m:r>
                      </m:e>
                      <m:lim>
                        <m:r>
                          <a:rPr lang="en-US" sz="140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sq</m:t>
                        </m:r>
                      </m:lim>
                    </m:limUpp>
                  </m:oMath>
                </a14:m>
                <a:r>
                  <a:rPr lang="en-US" sz="1400" dirty="0"/>
                  <a:t>= 0.5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8E1C0B-F2E3-E312-EB73-57C0919D6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407" y="4586820"/>
                <a:ext cx="1589370" cy="387414"/>
              </a:xfrm>
              <a:prstGeom prst="rect">
                <a:avLst/>
              </a:prstGeom>
              <a:blipFill>
                <a:blip r:embed="rId6"/>
                <a:stretch>
                  <a:fillRect l="-794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23498F9-BCEF-A1C4-6F8C-99DA419E7A2B}"/>
              </a:ext>
            </a:extLst>
          </p:cNvPr>
          <p:cNvSpPr txBox="1"/>
          <p:nvPr/>
        </p:nvSpPr>
        <p:spPr>
          <a:xfrm>
            <a:off x="596152" y="4881929"/>
            <a:ext cx="9923919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Markov-based top</a:t>
            </a:r>
            <a:r>
              <a:rPr lang="en-US" sz="160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 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question selection brings a significantly higher number of conversations closer to the success state for both the datasets for four different values of </a:t>
            </a:r>
            <a:r>
              <a:rPr lang="en-US" sz="160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US" sz="1600" i="1" baseline="30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en-US" sz="1600" i="1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Markov-based algorithm outperforms the Frequency-based and the Random approach by a larger degree for larger values of k</a:t>
            </a:r>
            <a:r>
              <a:rPr lang="en-US" sz="1600" dirty="0">
                <a:latin typeface="Arial" panose="020B0604020202020204" pitchFamily="34" charset="0"/>
              </a:rPr>
              <a:t>,</a:t>
            </a:r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 there are more ties in the frequencies for larger </a:t>
            </a:r>
            <a:r>
              <a:rPr lang="en-US" i="1" dirty="0"/>
              <a:t>k </a:t>
            </a:r>
            <a:r>
              <a:rPr lang="en-US" dirty="0"/>
              <a:t> values, and Frequency-based method selects randomly from questions having</a:t>
            </a:r>
            <a:r>
              <a:rPr lang="en-US" sz="1600" dirty="0"/>
              <a:t> </a:t>
            </a:r>
            <a:r>
              <a:rPr lang="en-US" dirty="0"/>
              <a:t>the same frequency.</a:t>
            </a:r>
            <a:endParaRPr lang="en-US" sz="1600" i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1000E-5942-2BFA-6AF2-8094060323A7}"/>
              </a:ext>
            </a:extLst>
          </p:cNvPr>
          <p:cNvSpPr txBox="1"/>
          <p:nvPr/>
        </p:nvSpPr>
        <p:spPr>
          <a:xfrm>
            <a:off x="577827" y="851170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C092B5-79CE-F8EA-27B6-EC9082D650A1}"/>
              </a:ext>
            </a:extLst>
          </p:cNvPr>
          <p:cNvSpPr txBox="1"/>
          <p:nvPr/>
        </p:nvSpPr>
        <p:spPr>
          <a:xfrm>
            <a:off x="596152" y="202939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Quantitative Evaluation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CCD35CA-7C9A-A79E-C82F-4BD98267E2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6153" y="695382"/>
            <a:ext cx="280946" cy="12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407362"/>
            <a:ext cx="1244600" cy="3793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A4E7F5-79A2-FEF3-8B2B-BD100EF40569}"/>
              </a:ext>
            </a:extLst>
          </p:cNvPr>
          <p:cNvSpPr txBox="1"/>
          <p:nvPr/>
        </p:nvSpPr>
        <p:spPr>
          <a:xfrm>
            <a:off x="596152" y="877906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Experimental Setup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D3D4EB-16BD-E6D0-BACB-1ABE78436E2F}"/>
              </a:ext>
            </a:extLst>
          </p:cNvPr>
          <p:cNvSpPr txBox="1"/>
          <p:nvPr/>
        </p:nvSpPr>
        <p:spPr>
          <a:xfrm>
            <a:off x="596152" y="202939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Simulation-based Evaluation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6F8524-FC74-DFA3-3207-BF0F104A67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493"/>
          <a:stretch/>
        </p:blipFill>
        <p:spPr>
          <a:xfrm>
            <a:off x="1131887" y="2016115"/>
            <a:ext cx="6120281" cy="23407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626160-6F37-A7DE-8197-CDD0FF4050FC}"/>
              </a:ext>
            </a:extLst>
          </p:cNvPr>
          <p:cNvSpPr txBox="1"/>
          <p:nvPr/>
        </p:nvSpPr>
        <p:spPr>
          <a:xfrm>
            <a:off x="7544759" y="2042478"/>
            <a:ext cx="3737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generate simulated replays of the conversations in the datasets.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4FD9C7-9ACF-1793-2B0D-0DDF31885E62}"/>
              </a:ext>
            </a:extLst>
          </p:cNvPr>
          <p:cNvSpPr txBox="1"/>
          <p:nvPr/>
        </p:nvSpPr>
        <p:spPr>
          <a:xfrm>
            <a:off x="3033697" y="4729764"/>
            <a:ext cx="419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Out-of-schema </a:t>
            </a:r>
            <a:r>
              <a:rPr lang="en-US" dirty="0"/>
              <a:t>question</a:t>
            </a:r>
            <a:r>
              <a:rPr lang="en-US" i="1" dirty="0"/>
              <a:t> q</a:t>
            </a:r>
            <a:r>
              <a:rPr lang="en-US" dirty="0"/>
              <a:t> asked at state </a:t>
            </a:r>
            <a:r>
              <a:rPr lang="en-US" i="1" dirty="0" err="1"/>
              <a:t>q</a:t>
            </a:r>
            <a:r>
              <a:rPr lang="en-US" i="1" baseline="-25000" dirty="0" err="1"/>
              <a:t>k</a:t>
            </a:r>
            <a:endParaRPr lang="en-US" i="1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BA7CA670-CFAA-6D0E-FD5D-85A4F7D68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153" y="695382"/>
            <a:ext cx="280946" cy="1285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F83C1E-74A3-7227-C0FE-56BC9403E3EA}"/>
              </a:ext>
            </a:extLst>
          </p:cNvPr>
          <p:cNvSpPr txBox="1"/>
          <p:nvPr/>
        </p:nvSpPr>
        <p:spPr>
          <a:xfrm>
            <a:off x="7544760" y="2688809"/>
            <a:ext cx="3515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original conversation from the datasets modeled as a Markov chain.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0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407362"/>
            <a:ext cx="1244600" cy="3793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A4E7F5-79A2-FEF3-8B2B-BD100EF40569}"/>
              </a:ext>
            </a:extLst>
          </p:cNvPr>
          <p:cNvSpPr txBox="1"/>
          <p:nvPr/>
        </p:nvSpPr>
        <p:spPr>
          <a:xfrm>
            <a:off x="596152" y="877906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Experimental Setup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D3D4EB-16BD-E6D0-BACB-1ABE78436E2F}"/>
              </a:ext>
            </a:extLst>
          </p:cNvPr>
          <p:cNvSpPr txBox="1"/>
          <p:nvPr/>
        </p:nvSpPr>
        <p:spPr>
          <a:xfrm>
            <a:off x="596152" y="202939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Simulation-based Evaluation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2DA85E-2879-F7B0-3C9B-252385EB562A}"/>
              </a:ext>
            </a:extLst>
          </p:cNvPr>
          <p:cNvSpPr txBox="1"/>
          <p:nvPr/>
        </p:nvSpPr>
        <p:spPr>
          <a:xfrm>
            <a:off x="7204764" y="2008165"/>
            <a:ext cx="4198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="0" i="0" dirty="0">
                <a:effectLst/>
                <a:latin typeface="Arial" panose="020B0604020202020204" pitchFamily="34" charset="0"/>
              </a:rPr>
              <a:t> random user repeats each conversation in the chatlog, up to the point when an </a:t>
            </a:r>
            <a:r>
              <a:rPr lang="en-US" b="0" i="1" dirty="0">
                <a:effectLst/>
                <a:latin typeface="Arial" panose="020B0604020202020204" pitchFamily="34" charset="0"/>
              </a:rPr>
              <a:t>out-of-schema</a:t>
            </a:r>
            <a:r>
              <a:rPr lang="en-US" b="0" i="0" dirty="0">
                <a:effectLst/>
                <a:latin typeface="Arial" panose="020B0604020202020204" pitchFamily="34" charset="0"/>
              </a:rPr>
              <a:t> question </a:t>
            </a:r>
            <a:r>
              <a:rPr lang="en-US" b="0" i="1" dirty="0">
                <a:effectLst/>
                <a:latin typeface="Arial" panose="020B0604020202020204" pitchFamily="34" charset="0"/>
              </a:rPr>
              <a:t>q</a:t>
            </a:r>
            <a:r>
              <a:rPr lang="en-US" b="0" i="0" dirty="0">
                <a:effectLst/>
                <a:latin typeface="Arial" panose="020B0604020202020204" pitchFamily="34" charset="0"/>
              </a:rPr>
              <a:t> has been asked </a:t>
            </a:r>
            <a:r>
              <a:rPr lang="en-US" b="0" i="1" dirty="0">
                <a:effectLst/>
                <a:latin typeface="Arial" panose="020B0604020202020204" pitchFamily="34" charset="0"/>
              </a:rPr>
              <a:t>(</a:t>
            </a:r>
            <a:r>
              <a:rPr lang="en-US" b="0" i="1" dirty="0" err="1">
                <a:effectLst/>
                <a:latin typeface="Arial" panose="020B0604020202020204" pitchFamily="34" charset="0"/>
              </a:rPr>
              <a:t>q</a:t>
            </a:r>
            <a:r>
              <a:rPr lang="en-US" b="0" i="1" baseline="-25000" dirty="0" err="1">
                <a:effectLst/>
                <a:latin typeface="Arial" panose="020B0604020202020204" pitchFamily="34" charset="0"/>
              </a:rPr>
              <a:t>k</a:t>
            </a:r>
            <a:r>
              <a:rPr lang="en-US" b="0" i="1" dirty="0">
                <a:effectLst/>
                <a:latin typeface="Arial" panose="020B0604020202020204" pitchFamily="34" charset="0"/>
              </a:rPr>
              <a:t>).</a:t>
            </a:r>
            <a:endParaRPr lang="en-US" i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686D50C-0022-B1D0-63B5-DC724F8998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21124" b="70610"/>
          <a:stretch/>
        </p:blipFill>
        <p:spPr>
          <a:xfrm>
            <a:off x="1120682" y="2008165"/>
            <a:ext cx="4799530" cy="1609094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BA7CA670-CFAA-6D0E-FD5D-85A4F7D68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153" y="695382"/>
            <a:ext cx="280946" cy="12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4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407362"/>
            <a:ext cx="1244600" cy="3793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A4E7F5-79A2-FEF3-8B2B-BD100EF40569}"/>
              </a:ext>
            </a:extLst>
          </p:cNvPr>
          <p:cNvSpPr txBox="1"/>
          <p:nvPr/>
        </p:nvSpPr>
        <p:spPr>
          <a:xfrm>
            <a:off x="596152" y="877906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Experimental Setup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D3D4EB-16BD-E6D0-BACB-1ABE78436E2F}"/>
              </a:ext>
            </a:extLst>
          </p:cNvPr>
          <p:cNvSpPr txBox="1"/>
          <p:nvPr/>
        </p:nvSpPr>
        <p:spPr>
          <a:xfrm>
            <a:off x="596152" y="202939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Simulation-based Evaluation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686D50C-0022-B1D0-63B5-DC724F8998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21124" b="70610"/>
          <a:stretch/>
        </p:blipFill>
        <p:spPr>
          <a:xfrm>
            <a:off x="1120682" y="2008165"/>
            <a:ext cx="4799530" cy="1609094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BA7CA670-CFAA-6D0E-FD5D-85A4F7D68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153" y="695382"/>
            <a:ext cx="280946" cy="1285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F9207A-6813-213E-BF58-90693A8ADFAE}"/>
              </a:ext>
            </a:extLst>
          </p:cNvPr>
          <p:cNvSpPr txBox="1"/>
          <p:nvPr/>
        </p:nvSpPr>
        <p:spPr>
          <a:xfrm>
            <a:off x="6803013" y="2112279"/>
            <a:ext cx="5172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T</a:t>
            </a:r>
            <a:r>
              <a:rPr lang="en-US" b="0" i="0" dirty="0">
                <a:effectLst/>
                <a:latin typeface="Arial" panose="020B0604020202020204" pitchFamily="34" charset="0"/>
              </a:rPr>
              <a:t>hen chooses a path following our Markov Chain-based conversation modeling.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532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pic>
        <p:nvPicPr>
          <p:cNvPr id="3" name="Picture 2" descr="A picture containing text, font, handwriting, white&#10;&#10;Description automatically generated">
            <a:extLst>
              <a:ext uri="{FF2B5EF4-FFF2-40B4-BE49-F238E27FC236}">
                <a16:creationId xmlns:a16="http://schemas.microsoft.com/office/drawing/2014/main" id="{C7354760-D935-AD87-3DC8-1DDC5D94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929" y="4665809"/>
            <a:ext cx="2899060" cy="14444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626160-6F37-A7DE-8197-CDD0FF4050FC}"/>
              </a:ext>
            </a:extLst>
          </p:cNvPr>
          <p:cNvSpPr txBox="1"/>
          <p:nvPr/>
        </p:nvSpPr>
        <p:spPr>
          <a:xfrm>
            <a:off x="6803013" y="2112279"/>
            <a:ext cx="5172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T</a:t>
            </a:r>
            <a:r>
              <a:rPr lang="en-US" b="0" i="0" dirty="0">
                <a:effectLst/>
                <a:latin typeface="Arial" panose="020B0604020202020204" pitchFamily="34" charset="0"/>
              </a:rPr>
              <a:t>hen chooses a path following our Markov Chain-based conversation modeling.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00F2E-F66A-2478-A9E9-202C6F1F8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682" y="2008165"/>
            <a:ext cx="4794719" cy="23036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EDD0114-4C9C-04C6-1F91-44CA147BFC4A}"/>
              </a:ext>
            </a:extLst>
          </p:cNvPr>
          <p:cNvSpPr txBox="1"/>
          <p:nvPr/>
        </p:nvSpPr>
        <p:spPr>
          <a:xfrm>
            <a:off x="596152" y="877906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Experimental Setup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F657FAB7-D98C-0BAE-4195-AD5613A935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153" y="695382"/>
            <a:ext cx="280946" cy="1285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42F4A98-6695-AFF8-2891-44B535E92536}"/>
              </a:ext>
            </a:extLst>
          </p:cNvPr>
          <p:cNvSpPr txBox="1"/>
          <p:nvPr/>
        </p:nvSpPr>
        <p:spPr>
          <a:xfrm>
            <a:off x="3731030" y="3765176"/>
            <a:ext cx="4168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r</a:t>
            </a:r>
            <a:r>
              <a:rPr lang="en-US" b="1" baseline="-25000" dirty="0" err="1"/>
              <a:t>k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A258D5-5F9C-0782-BD03-2FAECEBC0B97}"/>
              </a:ext>
            </a:extLst>
          </p:cNvPr>
          <p:cNvSpPr txBox="1"/>
          <p:nvPr/>
        </p:nvSpPr>
        <p:spPr>
          <a:xfrm>
            <a:off x="596152" y="202939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Simulation-based Evaluation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15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2DA85E-2879-F7B0-3C9B-252385EB562A}"/>
              </a:ext>
            </a:extLst>
          </p:cNvPr>
          <p:cNvSpPr txBox="1"/>
          <p:nvPr/>
        </p:nvSpPr>
        <p:spPr>
          <a:xfrm>
            <a:off x="7798796" y="2008165"/>
            <a:ext cx="4194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U</a:t>
            </a:r>
            <a:r>
              <a:rPr lang="en-US" b="0" i="0" dirty="0">
                <a:effectLst/>
                <a:latin typeface="Arial" panose="020B0604020202020204" pitchFamily="34" charset="0"/>
              </a:rPr>
              <a:t>ser continues with the conversation until SUCCESS or DROP state has been reached.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1BEC62-C25F-89C8-7D3B-3073788AE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682" y="2008165"/>
            <a:ext cx="6140232" cy="27272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EDD0114-4C9C-04C6-1F91-44CA147BFC4A}"/>
              </a:ext>
            </a:extLst>
          </p:cNvPr>
          <p:cNvSpPr txBox="1"/>
          <p:nvPr/>
        </p:nvSpPr>
        <p:spPr>
          <a:xfrm>
            <a:off x="596152" y="877906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Experimental Setup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92C80C-3FA2-9B85-D96E-8D1463604FFA}"/>
              </a:ext>
            </a:extLst>
          </p:cNvPr>
          <p:cNvSpPr txBox="1"/>
          <p:nvPr/>
        </p:nvSpPr>
        <p:spPr>
          <a:xfrm>
            <a:off x="596152" y="202939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Simulation-based Evaluation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F657FAB7-D98C-0BAE-4195-AD5613A935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153" y="695382"/>
            <a:ext cx="280946" cy="128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EB90BE-E259-8247-C28C-54C530CF82C9}"/>
              </a:ext>
            </a:extLst>
          </p:cNvPr>
          <p:cNvSpPr txBox="1"/>
          <p:nvPr/>
        </p:nvSpPr>
        <p:spPr>
          <a:xfrm>
            <a:off x="3731030" y="3765176"/>
            <a:ext cx="4168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r</a:t>
            </a:r>
            <a:r>
              <a:rPr lang="en-US" b="1" baseline="-25000" dirty="0" err="1"/>
              <a:t>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96848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1047BC-91F7-2967-DBC7-59BBEBCC61D9}"/>
                  </a:ext>
                </a:extLst>
              </p:cNvPr>
              <p:cNvSpPr txBox="1"/>
              <p:nvPr/>
            </p:nvSpPr>
            <p:spPr>
              <a:xfrm>
                <a:off x="596152" y="1346214"/>
                <a:ext cx="10941425" cy="3014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effectLst/>
                    <a:latin typeface="Arial" panose="020B0604020202020204" pitchFamily="34" charset="0"/>
                  </a:rPr>
                  <a:t>We conduct 100 such simulated replays for each conversation in the chat log.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effectLst/>
                    <a:latin typeface="Arial" panose="020B0604020202020204" pitchFamily="34" charset="0"/>
                  </a:rPr>
                  <a:t>We repeat the simulation for four different user profiles, with different degrees of patience (how likely they are to drop-out)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Performance metric: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%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𝑖𝑛𝑐𝑟𝑒𝑎𝑠𝑒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𝑠𝑢𝑐𝑐𝑒𝑠𝑠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×100%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, 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are the total number of successful simulated runs when the system has been taught and not been taught the answers to the top </a:t>
                </a:r>
                <a:r>
                  <a:rPr lang="en-US" i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questions.</a:t>
                </a:r>
                <a:br>
                  <a:rPr lang="en-US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Parameters: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same as the Quantitative Evaluation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1047BC-91F7-2967-DBC7-59BBEBCC6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52" y="1346214"/>
                <a:ext cx="10941425" cy="3014608"/>
              </a:xfrm>
              <a:prstGeom prst="rect">
                <a:avLst/>
              </a:prstGeom>
              <a:blipFill>
                <a:blip r:embed="rId3"/>
                <a:stretch>
                  <a:fillRect l="-580" t="-1261" r="-1044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4812A94-844A-5173-AB3B-A3CDA739DF66}"/>
              </a:ext>
            </a:extLst>
          </p:cNvPr>
          <p:cNvSpPr txBox="1"/>
          <p:nvPr/>
        </p:nvSpPr>
        <p:spPr>
          <a:xfrm>
            <a:off x="596152" y="877906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Experimental Setup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705BE-0F1B-633C-CA06-FEE837880DDC}"/>
              </a:ext>
            </a:extLst>
          </p:cNvPr>
          <p:cNvSpPr txBox="1"/>
          <p:nvPr/>
        </p:nvSpPr>
        <p:spPr>
          <a:xfrm>
            <a:off x="596152" y="202939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Simulation-based Evaluation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8AC7517-B43F-BC27-B8F3-44375D596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153" y="695382"/>
            <a:ext cx="280946" cy="12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6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91D0FD9-C765-0A4D-BAE8-53A4A6D3CB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20" r="55388" b="4430"/>
          <a:stretch/>
        </p:blipFill>
        <p:spPr>
          <a:xfrm>
            <a:off x="4806415" y="1056298"/>
            <a:ext cx="3790738" cy="30319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03EC61-035A-E1F8-F9B5-872A10C11EEB}"/>
              </a:ext>
            </a:extLst>
          </p:cNvPr>
          <p:cNvSpPr txBox="1"/>
          <p:nvPr/>
        </p:nvSpPr>
        <p:spPr>
          <a:xfrm>
            <a:off x="390987" y="4609451"/>
            <a:ext cx="1107168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  <a:endParaRPr lang="en-US" sz="16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Markov Chain-based selection provides better results (up to 78%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w.r.t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Frequency-based and up to 313%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w.r.t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Random approach) in almost all the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higher the probability of drop-out is, the more effective Markov Chain-based selection is compared to Frequency-based and Random approach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16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ecause the importance of the position of a question is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increased for larger probability of drop-out, 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user dropouts become more common.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5DA9F0-1A60-50DE-DE86-0C5DCB718B2F}"/>
              </a:ext>
            </a:extLst>
          </p:cNvPr>
          <p:cNvSpPr txBox="1"/>
          <p:nvPr/>
        </p:nvSpPr>
        <p:spPr>
          <a:xfrm>
            <a:off x="8597153" y="3516005"/>
            <a:ext cx="1762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(for top 20 questions)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1B2F33-971C-544A-B137-CC5A96C9F895}"/>
              </a:ext>
            </a:extLst>
          </p:cNvPr>
          <p:cNvSpPr txBox="1"/>
          <p:nvPr/>
        </p:nvSpPr>
        <p:spPr>
          <a:xfrm>
            <a:off x="596152" y="877906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D1A726-A383-F01C-3B69-4F0E2EC99956}"/>
              </a:ext>
            </a:extLst>
          </p:cNvPr>
          <p:cNvSpPr txBox="1"/>
          <p:nvPr/>
        </p:nvSpPr>
        <p:spPr>
          <a:xfrm>
            <a:off x="596152" y="202939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Simulation-based Evaluation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567E932-FFC1-6547-4F8D-0D86770E4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153" y="695382"/>
            <a:ext cx="280946" cy="128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6A289E-1B50-41F5-A46E-7F08495C6E3E}"/>
              </a:ext>
            </a:extLst>
          </p:cNvPr>
          <p:cNvSpPr txBox="1"/>
          <p:nvPr/>
        </p:nvSpPr>
        <p:spPr>
          <a:xfrm>
            <a:off x="5542869" y="4138658"/>
            <a:ext cx="32556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(b) Simulation results for D-SGD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C2BC49-4913-99BC-2E5F-A68DB9484F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39" t="6734" r="3989" b="-1279"/>
          <a:stretch/>
        </p:blipFill>
        <p:spPr>
          <a:xfrm>
            <a:off x="1021977" y="1130463"/>
            <a:ext cx="3681919" cy="29577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80EA22-736D-F26F-28F2-B7041D030466}"/>
              </a:ext>
            </a:extLst>
          </p:cNvPr>
          <p:cNvSpPr txBox="1"/>
          <p:nvPr/>
        </p:nvSpPr>
        <p:spPr>
          <a:xfrm>
            <a:off x="1550726" y="4138658"/>
            <a:ext cx="32556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(a) Simulation results for D-</a:t>
            </a:r>
            <a:r>
              <a:rPr lang="en-US" sz="1400" dirty="0" err="1"/>
              <a:t>MultiWoz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493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33">
            <a:extLst>
              <a:ext uri="{FF2B5EF4-FFF2-40B4-BE49-F238E27FC236}">
                <a16:creationId xmlns:a16="http://schemas.microsoft.com/office/drawing/2014/main" id="{F9F276E6-5239-D70E-267B-4C2FC691D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791137"/>
              </p:ext>
            </p:extLst>
          </p:nvPr>
        </p:nvGraphicFramePr>
        <p:xfrm>
          <a:off x="6657577" y="1879631"/>
          <a:ext cx="4639558" cy="2024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47">
                  <a:extLst>
                    <a:ext uri="{9D8B030D-6E8A-4147-A177-3AD203B41FA5}">
                      <a16:colId xmlns:a16="http://schemas.microsoft.com/office/drawing/2014/main" val="31477539"/>
                    </a:ext>
                  </a:extLst>
                </a:gridCol>
                <a:gridCol w="658906">
                  <a:extLst>
                    <a:ext uri="{9D8B030D-6E8A-4147-A177-3AD203B41FA5}">
                      <a16:colId xmlns:a16="http://schemas.microsoft.com/office/drawing/2014/main" val="108537995"/>
                    </a:ext>
                  </a:extLst>
                </a:gridCol>
                <a:gridCol w="894382">
                  <a:extLst>
                    <a:ext uri="{9D8B030D-6E8A-4147-A177-3AD203B41FA5}">
                      <a16:colId xmlns:a16="http://schemas.microsoft.com/office/drawing/2014/main" val="2659358637"/>
                    </a:ext>
                  </a:extLst>
                </a:gridCol>
                <a:gridCol w="1015646">
                  <a:extLst>
                    <a:ext uri="{9D8B030D-6E8A-4147-A177-3AD203B41FA5}">
                      <a16:colId xmlns:a16="http://schemas.microsoft.com/office/drawing/2014/main" val="3707011329"/>
                    </a:ext>
                  </a:extLst>
                </a:gridCol>
                <a:gridCol w="840177">
                  <a:extLst>
                    <a:ext uri="{9D8B030D-6E8A-4147-A177-3AD203B41FA5}">
                      <a16:colId xmlns:a16="http://schemas.microsoft.com/office/drawing/2014/main" val="3384901200"/>
                    </a:ext>
                  </a:extLst>
                </a:gridCol>
              </a:tblGrid>
              <a:tr h="3294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area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food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pricerange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. . . 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730"/>
                  </a:ext>
                </a:extLst>
              </a:tr>
              <a:tr h="298956">
                <a:tc>
                  <a:txBody>
                    <a:bodyPr/>
                    <a:lstStyle/>
                    <a:p>
                      <a:r>
                        <a:rPr lang="en-US" sz="1400" dirty="0"/>
                        <a:t>Pizza Hut Cherry Hinton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Italian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313742"/>
                  </a:ext>
                </a:extLst>
              </a:tr>
              <a:tr h="329497">
                <a:tc>
                  <a:txBody>
                    <a:bodyPr/>
                    <a:lstStyle/>
                    <a:p>
                      <a:r>
                        <a:rPr lang="en-US" sz="1400" dirty="0"/>
                        <a:t>Frankie and </a:t>
                      </a:r>
                      <a:r>
                        <a:rPr lang="en-US" sz="1400" dirty="0" err="1"/>
                        <a:t>Bennys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Italian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expensive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503852"/>
                  </a:ext>
                </a:extLst>
              </a:tr>
              <a:tr h="329497">
                <a:tc>
                  <a:txBody>
                    <a:bodyPr/>
                    <a:lstStyle/>
                    <a:p>
                      <a:r>
                        <a:rPr lang="en-US" sz="1400" dirty="0"/>
                        <a:t>Denny’s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American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060640"/>
                  </a:ext>
                </a:extLst>
              </a:tr>
              <a:tr h="32949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389266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AD26810E-8674-05B9-5304-9B0AB9EE7C3A}"/>
              </a:ext>
            </a:extLst>
          </p:cNvPr>
          <p:cNvSpPr txBox="1"/>
          <p:nvPr/>
        </p:nvSpPr>
        <p:spPr>
          <a:xfrm>
            <a:off x="7820787" y="4040519"/>
            <a:ext cx="199016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restaurant schema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918C875-2CBE-A24F-AA8A-DE16D36D7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870194"/>
            <a:ext cx="280946" cy="128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6FFA79-6D24-E049-BCE9-429F0B3C5BAA}"/>
              </a:ext>
            </a:extLst>
          </p:cNvPr>
          <p:cNvSpPr txBox="1"/>
          <p:nvPr/>
        </p:nvSpPr>
        <p:spPr>
          <a:xfrm>
            <a:off x="609600" y="367657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Task-oriented Dialog Systems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E446AAE0-CCFE-2638-19E1-5BB44EFFA739}"/>
              </a:ext>
            </a:extLst>
          </p:cNvPr>
          <p:cNvSpPr/>
          <p:nvPr/>
        </p:nvSpPr>
        <p:spPr>
          <a:xfrm>
            <a:off x="2561657" y="1576128"/>
            <a:ext cx="1828801" cy="634555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D5C2F9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am looking for 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Italian </a:t>
            </a:r>
            <a:r>
              <a:rPr lang="en-US" sz="11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food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the 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south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side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the city.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ED5F8EB-5F21-FFC1-BE09-A4DA93BEE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7845" y="2023329"/>
            <a:ext cx="463812" cy="463812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17607F0-0EBF-30EC-0561-2A4ACABE8E66}"/>
              </a:ext>
            </a:extLst>
          </p:cNvPr>
          <p:cNvSpPr/>
          <p:nvPr/>
        </p:nvSpPr>
        <p:spPr>
          <a:xfrm>
            <a:off x="592427" y="1599164"/>
            <a:ext cx="1510320" cy="100645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filled:</a:t>
            </a:r>
            <a:endParaRPr lang="en-US" sz="1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food = 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'Italian’</a:t>
            </a:r>
          </a:p>
          <a:p>
            <a:r>
              <a:rPr lang="en-US" sz="1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  =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'south side'</a:t>
            </a: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 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655126C-BAFB-7643-8E47-03E97DC2DC92}"/>
              </a:ext>
            </a:extLst>
          </p:cNvPr>
          <p:cNvSpPr/>
          <p:nvPr/>
        </p:nvSpPr>
        <p:spPr>
          <a:xfrm>
            <a:off x="1801594" y="1181941"/>
            <a:ext cx="1287924" cy="2942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1" name="Rectangular Callout 20">
            <a:extLst>
              <a:ext uri="{FF2B5EF4-FFF2-40B4-BE49-F238E27FC236}">
                <a16:creationId xmlns:a16="http://schemas.microsoft.com/office/drawing/2014/main" id="{76958667-2511-2F54-8EB3-E7BCB6C735B5}"/>
              </a:ext>
            </a:extLst>
          </p:cNvPr>
          <p:cNvSpPr/>
          <p:nvPr/>
        </p:nvSpPr>
        <p:spPr>
          <a:xfrm>
            <a:off x="3089518" y="2372681"/>
            <a:ext cx="1828801" cy="492443"/>
          </a:xfrm>
          <a:prstGeom prst="wedgeRectCallout">
            <a:avLst>
              <a:gd name="adj1" fmla="val 46189"/>
              <a:gd name="adj2" fmla="val -76667"/>
            </a:avLst>
          </a:prstGeom>
          <a:solidFill>
            <a:schemeClr val="accent4">
              <a:lumMod val="40000"/>
              <a:lumOff val="60000"/>
              <a:alpha val="7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Do you prefer moderately</a:t>
            </a:r>
            <a:b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priced or expensive?</a:t>
            </a:r>
          </a:p>
        </p:txBody>
      </p:sp>
      <p:pic>
        <p:nvPicPr>
          <p:cNvPr id="23" name="Picture 22" descr="A picture containing clipart, symbol&#10;&#10;Description automatically generated">
            <a:extLst>
              <a:ext uri="{FF2B5EF4-FFF2-40B4-BE49-F238E27FC236}">
                <a16:creationId xmlns:a16="http://schemas.microsoft.com/office/drawing/2014/main" id="{7B8B8AD1-F0B7-F9A1-C955-626043F7A6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2476" y="2024761"/>
            <a:ext cx="501316" cy="492443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5648A0F-A125-8BEB-CE95-960D770D28AD}"/>
              </a:ext>
            </a:extLst>
          </p:cNvPr>
          <p:cNvSpPr/>
          <p:nvPr/>
        </p:nvSpPr>
        <p:spPr>
          <a:xfrm>
            <a:off x="4151099" y="1205477"/>
            <a:ext cx="1510320" cy="2942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D56993D-AA19-B3BC-3665-96D8191ADF75}"/>
              </a:ext>
            </a:extLst>
          </p:cNvPr>
          <p:cNvSpPr/>
          <p:nvPr/>
        </p:nvSpPr>
        <p:spPr>
          <a:xfrm>
            <a:off x="5002570" y="2913883"/>
            <a:ext cx="1364552" cy="3612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</a:t>
            </a:r>
          </a:p>
          <a:p>
            <a:r>
              <a:rPr lang="en-US" sz="11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pricerange</a:t>
            </a:r>
            <a:endParaRPr lang="en-US" sz="11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66A048-0645-EA0C-6904-2591245B4474}"/>
              </a:ext>
            </a:extLst>
          </p:cNvPr>
          <p:cNvSpPr txBox="1"/>
          <p:nvPr/>
        </p:nvSpPr>
        <p:spPr>
          <a:xfrm>
            <a:off x="6367122" y="1202107"/>
            <a:ext cx="5433891" cy="83099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Searches for an item in the database that matches  the provided attributes (slots) [1].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ECC0623-D012-9FF7-24F6-AED937562DC1}"/>
              </a:ext>
            </a:extLst>
          </p:cNvPr>
          <p:cNvSpPr/>
          <p:nvPr/>
        </p:nvSpPr>
        <p:spPr>
          <a:xfrm>
            <a:off x="2156493" y="1710827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1A3D4E4-68AB-B713-B51A-C93C788E4D8E}"/>
              </a:ext>
            </a:extLst>
          </p:cNvPr>
          <p:cNvSpPr/>
          <p:nvPr/>
        </p:nvSpPr>
        <p:spPr>
          <a:xfrm>
            <a:off x="4972476" y="2557111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 descr="A picture containing clipart, symbol&#10;&#10;Description automatically generated">
            <a:extLst>
              <a:ext uri="{FF2B5EF4-FFF2-40B4-BE49-F238E27FC236}">
                <a16:creationId xmlns:a16="http://schemas.microsoft.com/office/drawing/2014/main" id="{E39E624D-A6AF-3572-5B21-60AB25F435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6686" y="3421806"/>
            <a:ext cx="501316" cy="492443"/>
          </a:xfrm>
          <a:prstGeom prst="rect">
            <a:avLst/>
          </a:prstGeom>
        </p:spPr>
      </p:pic>
      <p:sp>
        <p:nvSpPr>
          <p:cNvPr id="29" name="Rectangular Callout 28">
            <a:extLst>
              <a:ext uri="{FF2B5EF4-FFF2-40B4-BE49-F238E27FC236}">
                <a16:creationId xmlns:a16="http://schemas.microsoft.com/office/drawing/2014/main" id="{4238726B-6252-CA4C-0489-2DB75460FCD6}"/>
              </a:ext>
            </a:extLst>
          </p:cNvPr>
          <p:cNvSpPr/>
          <p:nvPr/>
        </p:nvSpPr>
        <p:spPr>
          <a:xfrm>
            <a:off x="2609289" y="3184463"/>
            <a:ext cx="1669509" cy="316865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D5C2F9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preference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please.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Picture 2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0B75A83A-1282-2C1A-DC27-AAAC435ED9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373" y="3343039"/>
            <a:ext cx="463812" cy="463812"/>
          </a:xfrm>
          <a:prstGeom prst="rect">
            <a:avLst/>
          </a:prstGeom>
        </p:spPr>
      </p:pic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70E791A-A571-08EC-1E59-7171BFADB5E8}"/>
              </a:ext>
            </a:extLst>
          </p:cNvPr>
          <p:cNvSpPr/>
          <p:nvPr/>
        </p:nvSpPr>
        <p:spPr>
          <a:xfrm>
            <a:off x="637955" y="2918874"/>
            <a:ext cx="1510320" cy="100645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filled:</a:t>
            </a:r>
            <a:endParaRPr lang="en-US" sz="1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pricerange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‘No</a:t>
            </a:r>
          </a:p>
          <a:p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preference’</a:t>
            </a: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 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AD3F977-E5D3-5FF0-F5B2-9110E5C7D509}"/>
              </a:ext>
            </a:extLst>
          </p:cNvPr>
          <p:cNvSpPr/>
          <p:nvPr/>
        </p:nvSpPr>
        <p:spPr>
          <a:xfrm>
            <a:off x="2199570" y="2999566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57BA9CC-0E8B-0E0D-41D1-319C11E68ED7}"/>
              </a:ext>
            </a:extLst>
          </p:cNvPr>
          <p:cNvSpPr/>
          <p:nvPr/>
        </p:nvSpPr>
        <p:spPr>
          <a:xfrm>
            <a:off x="5044455" y="3963457"/>
            <a:ext cx="363547" cy="3304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9D90726-2C81-3C0A-D0C5-90ED1D7D64BF}"/>
              </a:ext>
            </a:extLst>
          </p:cNvPr>
          <p:cNvSpPr/>
          <p:nvPr/>
        </p:nvSpPr>
        <p:spPr>
          <a:xfrm>
            <a:off x="5043479" y="4409851"/>
            <a:ext cx="1364552" cy="3612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</a:t>
            </a:r>
          </a:p>
          <a:p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restaurant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229EDF-63EF-602A-D4A6-BC301A9E966B}"/>
              </a:ext>
            </a:extLst>
          </p:cNvPr>
          <p:cNvSpPr/>
          <p:nvPr/>
        </p:nvSpPr>
        <p:spPr>
          <a:xfrm>
            <a:off x="3707151" y="3878817"/>
            <a:ext cx="1079217" cy="4924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. . 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A30AD1-50E5-BA0A-BA3D-5E2A34268B4C}"/>
              </a:ext>
            </a:extLst>
          </p:cNvPr>
          <p:cNvSpPr txBox="1"/>
          <p:nvPr/>
        </p:nvSpPr>
        <p:spPr>
          <a:xfrm>
            <a:off x="3235073" y="3574945"/>
            <a:ext cx="1671186" cy="9079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CD008EB9-429B-A721-8225-F4A43F27E3AF}"/>
              </a:ext>
            </a:extLst>
          </p:cNvPr>
          <p:cNvSpPr/>
          <p:nvPr/>
        </p:nvSpPr>
        <p:spPr>
          <a:xfrm>
            <a:off x="2115750" y="3920232"/>
            <a:ext cx="2874631" cy="850881"/>
          </a:xfrm>
          <a:prstGeom prst="wedgeRectCallout">
            <a:avLst>
              <a:gd name="adj1" fmla="val 46189"/>
              <a:gd name="adj2" fmla="val -76667"/>
            </a:avLst>
          </a:prstGeom>
          <a:solidFill>
            <a:schemeClr val="accent4">
              <a:lumMod val="40000"/>
              <a:lumOff val="60000"/>
              <a:alpha val="7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have Pizza Hut Cherry Hinton which is in the moderate price range and Frankie and </a:t>
            </a:r>
            <a:r>
              <a:rPr lang="en-US" sz="11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Bennys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which is in the more expensive price range. Which would you prefer?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7B0A52-8775-E924-90D6-9F8A68F7F892}"/>
              </a:ext>
            </a:extLst>
          </p:cNvPr>
          <p:cNvSpPr/>
          <p:nvPr/>
        </p:nvSpPr>
        <p:spPr>
          <a:xfrm>
            <a:off x="6657577" y="2210683"/>
            <a:ext cx="4639558" cy="9737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1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8" grpId="0"/>
      <p:bldP spid="33" grpId="0" animBg="1"/>
      <p:bldP spid="36" grpId="0" animBg="1"/>
      <p:bldP spid="22" grpId="1" animBg="1"/>
      <p:bldP spid="6" grpId="0" animBg="1"/>
      <p:bldP spid="3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D3D4EB-16BD-E6D0-BACB-1ABE78436E2F}"/>
              </a:ext>
            </a:extLst>
          </p:cNvPr>
          <p:cNvSpPr txBox="1"/>
          <p:nvPr/>
        </p:nvSpPr>
        <p:spPr>
          <a:xfrm>
            <a:off x="596152" y="202939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Conclusion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3EC61-035A-E1F8-F9B5-872A10C11EEB}"/>
              </a:ext>
            </a:extLst>
          </p:cNvPr>
          <p:cNvSpPr txBox="1"/>
          <p:nvPr/>
        </p:nvSpPr>
        <p:spPr>
          <a:xfrm>
            <a:off x="107025" y="599973"/>
            <a:ext cx="1107168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Defined the OQS problem.</a:t>
            </a:r>
            <a:b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Presented two approaches for identifying the most significant </a:t>
            </a:r>
            <a:r>
              <a:rPr lang="en-US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out-of-schema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user questions.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Published two new datasets for the problem.</a:t>
            </a:r>
            <a:b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experimental analyses show that our methods, especially the Markov Chain-based method, increase the success rate of the chatbot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D62DD9-47B7-8FEC-1E42-B5BC9CCBDE45}"/>
              </a:ext>
            </a:extLst>
          </p:cNvPr>
          <p:cNvSpPr txBox="1"/>
          <p:nvPr/>
        </p:nvSpPr>
        <p:spPr>
          <a:xfrm>
            <a:off x="596152" y="3672704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Future direction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D46D69-9474-6C42-8498-1CCF133251F2}"/>
              </a:ext>
            </a:extLst>
          </p:cNvPr>
          <p:cNvSpPr txBox="1"/>
          <p:nvPr/>
        </p:nvSpPr>
        <p:spPr>
          <a:xfrm>
            <a:off x="546433" y="4087906"/>
            <a:ext cx="101928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We will study how to estimate the cost of answering a question and incorporate this cost into the OQS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We will use the semantics of an </a:t>
            </a:r>
            <a:r>
              <a:rPr lang="en-US" b="0" i="1" dirty="0">
                <a:effectLst/>
                <a:latin typeface="Arial" panose="020B0604020202020204" pitchFamily="34" charset="0"/>
              </a:rPr>
              <a:t>out-of-schema</a:t>
            </a:r>
            <a:r>
              <a:rPr lang="en-US" b="0" i="0" dirty="0">
                <a:effectLst/>
                <a:latin typeface="Arial" panose="020B0604020202020204" pitchFamily="34" charset="0"/>
              </a:rPr>
              <a:t> question to estimate how likely the user is to dropout, instead of assuming uniform dropout probability for all unanswered questions.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1AAF217-2557-94C0-DA83-6A6FF190E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153" y="695382"/>
            <a:ext cx="280946" cy="12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9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D3D4EB-16BD-E6D0-BACB-1ABE78436E2F}"/>
              </a:ext>
            </a:extLst>
          </p:cNvPr>
          <p:cNvSpPr txBox="1"/>
          <p:nvPr/>
        </p:nvSpPr>
        <p:spPr>
          <a:xfrm>
            <a:off x="596152" y="202939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Current research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1AAF217-2557-94C0-DA83-6A6FF190E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153" y="695382"/>
            <a:ext cx="280946" cy="1285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02F9BA-097E-222C-BD56-37540D7D21A9}"/>
              </a:ext>
            </a:extLst>
          </p:cNvPr>
          <p:cNvSpPr txBox="1"/>
          <p:nvPr/>
        </p:nvSpPr>
        <p:spPr>
          <a:xfrm>
            <a:off x="692368" y="1359033"/>
            <a:ext cx="8013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Large language models (LLMs) often generate incorrect or old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LLMs are expensive to update as they have billions of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93689F-24F2-BDE2-79F1-F2AE5FC8EAFF}"/>
              </a:ext>
            </a:extLst>
          </p:cNvPr>
          <p:cNvSpPr txBox="1"/>
          <p:nvPr/>
        </p:nvSpPr>
        <p:spPr>
          <a:xfrm>
            <a:off x="596152" y="877906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B95147-C470-02A7-17D8-8948B6ED0A95}"/>
              </a:ext>
            </a:extLst>
          </p:cNvPr>
          <p:cNvSpPr txBox="1"/>
          <p:nvPr/>
        </p:nvSpPr>
        <p:spPr>
          <a:xfrm>
            <a:off x="596152" y="2424935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Goal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739337-CA4B-CA0E-73E8-E4BF7278C067}"/>
              </a:ext>
            </a:extLst>
          </p:cNvPr>
          <p:cNvSpPr txBox="1"/>
          <p:nvPr/>
        </p:nvSpPr>
        <p:spPr>
          <a:xfrm>
            <a:off x="692368" y="2767345"/>
            <a:ext cx="10515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Improve the accuracy of Large Language Models'(LLMs) answer-generation capabilities without expensive training or parameters tuning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E9C91A-1FF2-DCFE-FCE1-B4CEEE84068D}"/>
              </a:ext>
            </a:extLst>
          </p:cNvPr>
          <p:cNvSpPr txBox="1"/>
          <p:nvPr/>
        </p:nvSpPr>
        <p:spPr>
          <a:xfrm>
            <a:off x="877099" y="5709564"/>
            <a:ext cx="82534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Integrate external knowledge base into the LLMs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Discover a path-based reasoning for the generated answers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E91E8E-DB71-8FBF-61EB-81D2C8DB01F7}"/>
              </a:ext>
            </a:extLst>
          </p:cNvPr>
          <p:cNvSpPr txBox="1"/>
          <p:nvPr/>
        </p:nvSpPr>
        <p:spPr>
          <a:xfrm>
            <a:off x="596152" y="3705479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Existing Work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99CA43-9242-E509-C6CA-9DDC8075D962}"/>
              </a:ext>
            </a:extLst>
          </p:cNvPr>
          <p:cNvSpPr txBox="1"/>
          <p:nvPr/>
        </p:nvSpPr>
        <p:spPr>
          <a:xfrm>
            <a:off x="877099" y="4167145"/>
            <a:ext cx="9679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 poorly for multi-hop question-answering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Cannot handle questions that need up-to-date information to answer the question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EF28FB-2C93-9875-F234-7AEE4663193F}"/>
              </a:ext>
            </a:extLst>
          </p:cNvPr>
          <p:cNvSpPr txBox="1"/>
          <p:nvPr/>
        </p:nvSpPr>
        <p:spPr>
          <a:xfrm>
            <a:off x="596152" y="5244364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Our Approach</a:t>
            </a:r>
          </a:p>
        </p:txBody>
      </p:sp>
    </p:spTree>
    <p:extLst>
      <p:ext uri="{BB962C8B-B14F-4D97-AF65-F5344CB8AC3E}">
        <p14:creationId xmlns:p14="http://schemas.microsoft.com/office/powerpoint/2010/main" val="203239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  <p:bldP spid="14" grpId="0"/>
      <p:bldP spid="15" grpId="0"/>
      <p:bldP spid="1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918C875-2CBE-A24F-AA8A-DE16D36D7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690455"/>
            <a:ext cx="280946" cy="1285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A0E1CF6-59F4-4846-8349-824D61A8DD3C}"/>
              </a:ext>
            </a:extLst>
          </p:cNvPr>
          <p:cNvSpPr txBox="1"/>
          <p:nvPr/>
        </p:nvSpPr>
        <p:spPr>
          <a:xfrm>
            <a:off x="596152" y="1182898"/>
            <a:ext cx="10152081" cy="53860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Lu Chen, Boer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Lv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, Chi Wang,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Su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Zhu, Bowen Tan, and Kai Yu. 2020. Schema-guided multi-domain dialogue state tracking with graph attention neural networks. In Proceedings of the AAAI Conference on Artificial Intelligence, Vol. 34.</a:t>
            </a:r>
            <a:br>
              <a:rPr lang="en-US" sz="1400" dirty="0"/>
            </a:br>
            <a:r>
              <a:rPr lang="en-US" sz="1400" b="0" i="0" dirty="0">
                <a:effectLst/>
                <a:latin typeface="Arial" panose="020B0604020202020204" pitchFamily="34" charset="0"/>
              </a:rPr>
              <a:t>7521–7528.</a:t>
            </a:r>
            <a:br>
              <a:rPr lang="en-US" sz="1400" b="0" i="0" dirty="0">
                <a:effectLst/>
                <a:latin typeface="Arial" panose="020B0604020202020204" pitchFamily="34" charset="0"/>
              </a:rPr>
            </a:br>
            <a:endParaRPr lang="en-US" sz="1400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Chi-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Hsun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Li,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Su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-Fang Yeh, Tang-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Jie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Chang, Meng-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Hsuan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Tsai, Ken Chen, and Yung-Ju Chang. 2020. A conversation analysis of non-progress and coping strategies with a banking task-oriented chatbot. In Proceedings of the 2020 CHI</a:t>
            </a:r>
            <a:br>
              <a:rPr lang="en-US" sz="1400" dirty="0"/>
            </a:br>
            <a:r>
              <a:rPr lang="en-US" sz="1400" b="0" i="0" dirty="0">
                <a:effectLst/>
                <a:latin typeface="Arial" panose="020B0604020202020204" pitchFamily="34" charset="0"/>
              </a:rPr>
              <a:t>Conference on Human Factors in Computing Systems. 1–12.</a:t>
            </a:r>
            <a:br>
              <a:rPr lang="en-US" sz="1400" b="0" i="0" dirty="0">
                <a:effectLst/>
                <a:latin typeface="Arial" panose="020B0604020202020204" pitchFamily="34" charset="0"/>
              </a:rPr>
            </a:br>
            <a:endParaRPr lang="en-US" sz="1400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Rashmi Gangadharaiah and Balakrishnan Narayanaswamy. 2019. Joint multiple intent detection and slot labeling for goal-oriented dialog. In Proceedings of the 2019 Conference of the North American Chapter of the Association for Computational</a:t>
            </a:r>
            <a:br>
              <a:rPr lang="en-US" sz="1400" dirty="0"/>
            </a:br>
            <a:r>
              <a:rPr lang="en-US" sz="1400" b="0" i="0" dirty="0">
                <a:effectLst/>
                <a:latin typeface="Arial" panose="020B0604020202020204" pitchFamily="34" charset="0"/>
              </a:rPr>
              <a:t>Linguistics: Human Language Technologies, Volume 1 (Long and Short Papers). 564–569.</a:t>
            </a:r>
            <a:br>
              <a:rPr lang="en-US" sz="1400" b="0" i="0" dirty="0">
                <a:effectLst/>
                <a:latin typeface="Arial" panose="020B0604020202020204" pitchFamily="34" charset="0"/>
              </a:rPr>
            </a:br>
            <a:endParaRPr lang="en-US" sz="1400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i="0" dirty="0" err="1">
                <a:effectLst/>
                <a:latin typeface="Arial" panose="020B0604020202020204" pitchFamily="34" charset="0"/>
              </a:rPr>
              <a:t>Yutai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Hou,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Wanxiang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Che,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Yongkui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Lai,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Zhihan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Zhou,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Yijia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Liu, Han Liu, and Ting Liu. 2020. Few-shot slot tagging with collapsed dependency transfer and label-enhanced task-adaptive projection network.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arXiv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preprint arXiv:2006.05702</a:t>
            </a:r>
            <a:br>
              <a:rPr lang="en-US" sz="1400" dirty="0"/>
            </a:br>
            <a:r>
              <a:rPr lang="en-US" sz="1400" b="0" i="0" dirty="0">
                <a:effectLst/>
                <a:latin typeface="Arial" panose="020B0604020202020204" pitchFamily="34" charset="0"/>
              </a:rPr>
              <a:t>(2020).</a:t>
            </a:r>
            <a:br>
              <a:rPr lang="en-US" sz="1400" b="0" i="0" dirty="0">
                <a:effectLst/>
                <a:latin typeface="Arial" panose="020B0604020202020204" pitchFamily="34" charset="0"/>
              </a:rPr>
            </a:br>
            <a:endParaRPr lang="en-US" sz="1400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Sergey Brin and Lawrence Page. 1998. The anatomy of a large-scale hypertextual web search engine. Computer networks and ISDN systems 30, 1-7 (1998), 107–117.</a:t>
            </a:r>
            <a:br>
              <a:rPr lang="en-US" sz="1400" b="0" i="0" dirty="0">
                <a:effectLst/>
                <a:latin typeface="Arial" panose="020B0604020202020204" pitchFamily="34" charset="0"/>
              </a:rPr>
            </a:br>
            <a:endParaRPr lang="en-US" sz="1400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i="0" dirty="0" err="1">
                <a:effectLst/>
                <a:latin typeface="Arial" panose="020B0604020202020204" pitchFamily="34" charset="0"/>
              </a:rPr>
              <a:t>Paweł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Budzianowski, Tsung-Hsien Wen, Bo-Hsiang Tseng, Inigo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Casanueva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, Stefan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Ultes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, Osman Ramadan, and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Milica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Gašić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. 2018.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MultiWOZ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–a large-scale multi-domain wizard-of-oz dataset for task-oriented dialogue modelling.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arXiv</a:t>
            </a:r>
            <a:br>
              <a:rPr lang="en-US" sz="1400" dirty="0"/>
            </a:br>
            <a:r>
              <a:rPr lang="en-US" sz="1400" b="0" i="0" dirty="0">
                <a:effectLst/>
                <a:latin typeface="Arial" panose="020B0604020202020204" pitchFamily="34" charset="0"/>
              </a:rPr>
              <a:t>preprint arXiv:1810.00278 (2018).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i="0" dirty="0" err="1">
                <a:effectLst/>
                <a:latin typeface="Arial" panose="020B0604020202020204" pitchFamily="34" charset="0"/>
              </a:rPr>
              <a:t>Xingkun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Liu,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Arash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Eshghi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, Pawel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Swietojanski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, and Verena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Rieser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. 2019. Benchmarking natural language understanding</a:t>
            </a:r>
          </a:p>
          <a:p>
            <a:r>
              <a:rPr lang="en-US" sz="1400" b="0" i="0" dirty="0">
                <a:effectLst/>
                <a:latin typeface="Arial" panose="020B0604020202020204" pitchFamily="34" charset="0"/>
              </a:rPr>
              <a:t>       services for building conversational agents.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arXiv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preprint arXiv:1903.05566 (2019).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0CF84F-6022-5D78-8816-07602F7E5D02}"/>
              </a:ext>
            </a:extLst>
          </p:cNvPr>
          <p:cNvSpPr txBox="1"/>
          <p:nvPr/>
        </p:nvSpPr>
        <p:spPr>
          <a:xfrm>
            <a:off x="596152" y="202939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References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5222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918C875-2CBE-A24F-AA8A-DE16D36D7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690455"/>
            <a:ext cx="280946" cy="1285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A0E1CF6-59F4-4846-8349-824D61A8DD3C}"/>
              </a:ext>
            </a:extLst>
          </p:cNvPr>
          <p:cNvSpPr txBox="1"/>
          <p:nvPr/>
        </p:nvSpPr>
        <p:spPr>
          <a:xfrm>
            <a:off x="609600" y="1081945"/>
            <a:ext cx="10152081" cy="5170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8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.    Alice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Coucke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, Alaa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Saade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, Adrien Ball, Théodore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Bluche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, Alexandre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Caulier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, David Leroy, Clément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Doumouro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, Thibault</a:t>
            </a:r>
          </a:p>
          <a:p>
            <a:r>
              <a:rPr lang="en-US" sz="1400" dirty="0">
                <a:latin typeface="Arial" panose="020B0604020202020204" pitchFamily="34" charset="0"/>
              </a:rPr>
              <a:t>      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Gisselbrecht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, Francesco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Caltagirone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, Thibaut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Lavril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, et al . 2018. Snips voice platform: an embedded spoken language</a:t>
            </a:r>
          </a:p>
          <a:p>
            <a:r>
              <a:rPr lang="en-US" sz="1400" dirty="0">
                <a:latin typeface="Arial" panose="020B0604020202020204" pitchFamily="34" charset="0"/>
              </a:rPr>
              <a:t>       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understanding system for private-by-design voice interfaces.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arXiv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preprint arXiv:1805.10190 (2018).</a:t>
            </a:r>
            <a:br>
              <a:rPr lang="en-US" sz="1400" b="0" i="0" dirty="0">
                <a:effectLst/>
                <a:latin typeface="Arial" panose="020B0604020202020204" pitchFamily="34" charset="0"/>
              </a:rPr>
            </a:br>
            <a:endParaRPr lang="en-US" sz="1400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AutoNum type="arabicPeriod" startAt="9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Abhinav Rastogi,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Xiaoxue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Zang, Srinivas Sunkara, Raghav Gupta, and Pranav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Khaitan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. 2020. Towards scalable multi- domain conversational agents: The schema-guided dialogue dataset. In Proceedings of the AAAI Conference on Artificial Intelligence, Vol. 34. 8689–8696.</a:t>
            </a:r>
          </a:p>
          <a:p>
            <a:pPr marL="342900" indent="-342900">
              <a:buAutoNum type="arabicPeriod" startAt="9"/>
            </a:pPr>
            <a:endParaRPr lang="en-US" sz="1400" dirty="0">
              <a:latin typeface="Arial" panose="020B0604020202020204" pitchFamily="34" charset="0"/>
            </a:endParaRPr>
          </a:p>
          <a:p>
            <a:pPr marL="342900" indent="-342900">
              <a:buAutoNum type="arabicPeriod" startAt="9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Muhammad Hasan Maqbool,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Luxun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Xu, AB Siddique,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Niloofar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Montazeri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Vagelis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Hristidis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, and Hassan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Foroosh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. 2022. Zero-label Anaphora Resolution for Off-Script User Queries in Goal-Oriented Dialog Systems. In 2022 IEEE 16</a:t>
            </a:r>
            <a:r>
              <a:rPr lang="en-US" sz="1400" b="0" i="0" baseline="30000" dirty="0">
                <a:effectLst/>
                <a:latin typeface="Arial" panose="020B0604020202020204" pitchFamily="34" charset="0"/>
              </a:rPr>
              <a:t>th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International Conference on Semantic Computing (ICSC). IEEE, 217–224.</a:t>
            </a:r>
          </a:p>
          <a:p>
            <a:pPr marL="342900" indent="-342900">
              <a:buAutoNum type="arabicPeriod" startAt="9"/>
            </a:pPr>
            <a:endParaRPr lang="en-US" sz="1400" dirty="0">
              <a:latin typeface="Arial" panose="020B0604020202020204" pitchFamily="34" charset="0"/>
            </a:endParaRPr>
          </a:p>
          <a:p>
            <a:pPr marL="342900" indent="-342900">
              <a:buAutoNum type="arabicPeriod" startAt="9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Varun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Gangal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, Abhinav Arora,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Arash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Einolghozati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, and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Sonal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Gupta. 2020. Likelihood ratios and generative classifiers for unsupervised out-of-domain detection in task-oriented dialog. In Proceedings of the AAAI Conference on Artificial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Intelli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-</a:t>
            </a:r>
            <a:br>
              <a:rPr lang="en-US" sz="1400" dirty="0"/>
            </a:br>
            <a:r>
              <a:rPr lang="en-US" sz="1400" b="0" i="0" dirty="0" err="1">
                <a:effectLst/>
                <a:latin typeface="Arial" panose="020B0604020202020204" pitchFamily="34" charset="0"/>
              </a:rPr>
              <a:t>gence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, Vol. 34. 7764–7771.</a:t>
            </a:r>
          </a:p>
          <a:p>
            <a:pPr marL="342900" indent="-342900">
              <a:buAutoNum type="arabicPeriod" startAt="9"/>
            </a:pPr>
            <a:endParaRPr lang="en-US" sz="1400" dirty="0">
              <a:latin typeface="Arial" panose="020B0604020202020204" pitchFamily="34" charset="0"/>
            </a:endParaRPr>
          </a:p>
          <a:p>
            <a:pPr marL="342900" indent="-342900">
              <a:buAutoNum type="arabicPeriod" startAt="9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AB Siddique, Fuad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Jamour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, and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Vagelis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Hristidis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. 2021. Linguistically-enriched and context-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awarezero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-shot slot filling. In Proceedings of the Web Conference 2021.3279–3290.</a:t>
            </a:r>
          </a:p>
          <a:p>
            <a:pPr marL="342900" indent="-342900">
              <a:buAutoNum type="arabicPeriod" startAt="9"/>
            </a:pPr>
            <a:endParaRPr lang="en-US" sz="1400" dirty="0">
              <a:latin typeface="Arial" panose="020B0604020202020204" pitchFamily="34" charset="0"/>
            </a:endParaRPr>
          </a:p>
          <a:p>
            <a:pPr marL="342900" indent="-342900">
              <a:buAutoNum type="arabicPeriod" startAt="9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Bing Liu and Ian Lane. 2016. Attention-based recurrent neural network models for joint intent detection and slot filling.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arXiv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preprint arXiv:1609.01454 (2016).</a:t>
            </a:r>
          </a:p>
          <a:p>
            <a:pPr marL="342900" indent="-342900">
              <a:buAutoNum type="arabicPeriod" startAt="9"/>
            </a:pPr>
            <a:endParaRPr lang="en-US" sz="1400" dirty="0">
              <a:latin typeface="Arial" panose="020B0604020202020204" pitchFamily="34" charset="0"/>
            </a:endParaRPr>
          </a:p>
          <a:p>
            <a:pPr marL="342900" indent="-342900">
              <a:buAutoNum type="arabicPeriod" startAt="9"/>
            </a:pPr>
            <a:r>
              <a:rPr lang="en-US" sz="1400" b="0" i="0" dirty="0" err="1">
                <a:effectLst/>
                <a:latin typeface="Arial" panose="020B0604020202020204" pitchFamily="34" charset="0"/>
              </a:rPr>
              <a:t>Pragaash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Ponnusamy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, Alireza Roshan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Ghias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Chenlei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Guo, and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Ruhi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Sarikaya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. 2020. Feedback-based self-learning in large-scale conversational ai agents. In Proceedings of the AAAI conference on artificial intelligence, Vol. 34. 13180–13187.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817BA-D55E-4CD7-62B0-9F77EFCE8251}"/>
              </a:ext>
            </a:extLst>
          </p:cNvPr>
          <p:cNvSpPr txBox="1"/>
          <p:nvPr/>
        </p:nvSpPr>
        <p:spPr>
          <a:xfrm>
            <a:off x="596152" y="202939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References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9609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918C875-2CBE-A24F-AA8A-DE16D36D7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690455"/>
            <a:ext cx="280946" cy="1285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A0E1CF6-59F4-4846-8349-824D61A8DD3C}"/>
              </a:ext>
            </a:extLst>
          </p:cNvPr>
          <p:cNvSpPr txBox="1"/>
          <p:nvPr/>
        </p:nvSpPr>
        <p:spPr>
          <a:xfrm>
            <a:off x="609600" y="1081945"/>
            <a:ext cx="10152081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AutoNum type="arabicPeriod" startAt="14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Zihan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Liu,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Genta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Indra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Winata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Peng Xu, and Pascale Fung. 2020. Coach: A Coarse to-Fine Approach for Cross-domain Slot   Filling.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preprint arXiv:2004.11727 (2020).</a:t>
            </a: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15.   AB Siddique, Fuad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Jamour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Vagelis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Hristidis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2021. Linguistically-enriched and context-aware zero-shot slot filling. In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Proceedings of the Web Conference 2021. 3279–3290.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817BA-D55E-4CD7-62B0-9F77EFCE8251}"/>
              </a:ext>
            </a:extLst>
          </p:cNvPr>
          <p:cNvSpPr txBox="1"/>
          <p:nvPr/>
        </p:nvSpPr>
        <p:spPr>
          <a:xfrm>
            <a:off x="596152" y="202939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References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8660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6FFA79-6D24-E049-BCE9-429F0B3C5BAA}"/>
              </a:ext>
            </a:extLst>
          </p:cNvPr>
          <p:cNvSpPr txBox="1"/>
          <p:nvPr/>
        </p:nvSpPr>
        <p:spPr>
          <a:xfrm>
            <a:off x="352273" y="2913837"/>
            <a:ext cx="1099135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3DA5"/>
                </a:solidFill>
                <a:latin typeface="+mj-lt"/>
                <a:ea typeface="Fira Sans Medium" panose="020B0503050000020004" pitchFamily="34" charset="0"/>
                <a:cs typeface="Aharoni" panose="02010803020104030203" pitchFamily="2" charset="-79"/>
              </a:rPr>
              <a:t>Thank You</a:t>
            </a:r>
            <a:endParaRPr lang="en-US" sz="4800" b="1" spc="-150" dirty="0">
              <a:solidFill>
                <a:srgbClr val="003DA5"/>
              </a:solidFill>
              <a:latin typeface="+mj-lt"/>
              <a:ea typeface="Fira Sans Medium" panose="020B05030500000200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75367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33">
            <a:extLst>
              <a:ext uri="{FF2B5EF4-FFF2-40B4-BE49-F238E27FC236}">
                <a16:creationId xmlns:a16="http://schemas.microsoft.com/office/drawing/2014/main" id="{F9F276E6-5239-D70E-267B-4C2FC691D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385002"/>
              </p:ext>
            </p:extLst>
          </p:nvPr>
        </p:nvGraphicFramePr>
        <p:xfrm>
          <a:off x="6657577" y="1879631"/>
          <a:ext cx="4639558" cy="2024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47">
                  <a:extLst>
                    <a:ext uri="{9D8B030D-6E8A-4147-A177-3AD203B41FA5}">
                      <a16:colId xmlns:a16="http://schemas.microsoft.com/office/drawing/2014/main" val="31477539"/>
                    </a:ext>
                  </a:extLst>
                </a:gridCol>
                <a:gridCol w="658906">
                  <a:extLst>
                    <a:ext uri="{9D8B030D-6E8A-4147-A177-3AD203B41FA5}">
                      <a16:colId xmlns:a16="http://schemas.microsoft.com/office/drawing/2014/main" val="108537995"/>
                    </a:ext>
                  </a:extLst>
                </a:gridCol>
                <a:gridCol w="894382">
                  <a:extLst>
                    <a:ext uri="{9D8B030D-6E8A-4147-A177-3AD203B41FA5}">
                      <a16:colId xmlns:a16="http://schemas.microsoft.com/office/drawing/2014/main" val="2659358637"/>
                    </a:ext>
                  </a:extLst>
                </a:gridCol>
                <a:gridCol w="1015646">
                  <a:extLst>
                    <a:ext uri="{9D8B030D-6E8A-4147-A177-3AD203B41FA5}">
                      <a16:colId xmlns:a16="http://schemas.microsoft.com/office/drawing/2014/main" val="3707011329"/>
                    </a:ext>
                  </a:extLst>
                </a:gridCol>
                <a:gridCol w="840177">
                  <a:extLst>
                    <a:ext uri="{9D8B030D-6E8A-4147-A177-3AD203B41FA5}">
                      <a16:colId xmlns:a16="http://schemas.microsoft.com/office/drawing/2014/main" val="3384901200"/>
                    </a:ext>
                  </a:extLst>
                </a:gridCol>
              </a:tblGrid>
              <a:tr h="3294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area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food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pricerange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. . . 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730"/>
                  </a:ext>
                </a:extLst>
              </a:tr>
              <a:tr h="298956">
                <a:tc>
                  <a:txBody>
                    <a:bodyPr/>
                    <a:lstStyle/>
                    <a:p>
                      <a:r>
                        <a:rPr lang="en-US" sz="1400" dirty="0"/>
                        <a:t>Pizza Hut Cherry Hinton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Italian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313742"/>
                  </a:ext>
                </a:extLst>
              </a:tr>
              <a:tr h="329497">
                <a:tc>
                  <a:txBody>
                    <a:bodyPr/>
                    <a:lstStyle/>
                    <a:p>
                      <a:r>
                        <a:rPr lang="en-US" sz="1400" dirty="0"/>
                        <a:t>Frankie and </a:t>
                      </a:r>
                      <a:r>
                        <a:rPr lang="en-US" sz="1400" dirty="0" err="1"/>
                        <a:t>Bennys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Italian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expensive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503852"/>
                  </a:ext>
                </a:extLst>
              </a:tr>
              <a:tr h="329497">
                <a:tc>
                  <a:txBody>
                    <a:bodyPr/>
                    <a:lstStyle/>
                    <a:p>
                      <a:r>
                        <a:rPr lang="en-US" sz="1400" dirty="0"/>
                        <a:t>Denny’s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American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060640"/>
                  </a:ext>
                </a:extLst>
              </a:tr>
              <a:tr h="32949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696772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AD26810E-8674-05B9-5304-9B0AB9EE7C3A}"/>
              </a:ext>
            </a:extLst>
          </p:cNvPr>
          <p:cNvSpPr txBox="1"/>
          <p:nvPr/>
        </p:nvSpPr>
        <p:spPr>
          <a:xfrm>
            <a:off x="7847681" y="4017966"/>
            <a:ext cx="199016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restaurant schema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918C875-2CBE-A24F-AA8A-DE16D36D7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870194"/>
            <a:ext cx="280946" cy="128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6FFA79-6D24-E049-BCE9-429F0B3C5BAA}"/>
              </a:ext>
            </a:extLst>
          </p:cNvPr>
          <p:cNvSpPr txBox="1"/>
          <p:nvPr/>
        </p:nvSpPr>
        <p:spPr>
          <a:xfrm>
            <a:off x="609600" y="367657"/>
            <a:ext cx="90671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Task-oriented Dialog Systems</a:t>
            </a:r>
            <a:endParaRPr lang="en-US" sz="3200" b="1" spc="-150" dirty="0">
              <a:solidFill>
                <a:srgbClr val="003DA5"/>
              </a:solidFill>
              <a:latin typeface="Arial" panose="020B0604020202020204" pitchFamily="34" charset="0"/>
              <a:ea typeface="Fira Sans Medium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E446AAE0-CCFE-2638-19E1-5BB44EFFA739}"/>
              </a:ext>
            </a:extLst>
          </p:cNvPr>
          <p:cNvSpPr/>
          <p:nvPr/>
        </p:nvSpPr>
        <p:spPr>
          <a:xfrm>
            <a:off x="2561657" y="1576128"/>
            <a:ext cx="1828801" cy="634555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D5C2F9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am looking for 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Italian </a:t>
            </a:r>
            <a:r>
              <a:rPr lang="en-US" sz="11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food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the 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south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side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the city.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ED5F8EB-5F21-FFC1-BE09-A4DA93BEE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7845" y="2023329"/>
            <a:ext cx="463812" cy="463812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17607F0-0EBF-30EC-0561-2A4ACABE8E66}"/>
              </a:ext>
            </a:extLst>
          </p:cNvPr>
          <p:cNvSpPr/>
          <p:nvPr/>
        </p:nvSpPr>
        <p:spPr>
          <a:xfrm>
            <a:off x="592427" y="1599164"/>
            <a:ext cx="1510320" cy="100645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filled:</a:t>
            </a:r>
            <a:endParaRPr lang="en-US" sz="1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food = 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'Italian’</a:t>
            </a:r>
          </a:p>
          <a:p>
            <a:r>
              <a:rPr lang="en-US" sz="1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  =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'south side'</a:t>
            </a: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 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655126C-BAFB-7643-8E47-03E97DC2DC92}"/>
              </a:ext>
            </a:extLst>
          </p:cNvPr>
          <p:cNvSpPr/>
          <p:nvPr/>
        </p:nvSpPr>
        <p:spPr>
          <a:xfrm>
            <a:off x="1801594" y="1181941"/>
            <a:ext cx="1287924" cy="2942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1" name="Rectangular Callout 20">
            <a:extLst>
              <a:ext uri="{FF2B5EF4-FFF2-40B4-BE49-F238E27FC236}">
                <a16:creationId xmlns:a16="http://schemas.microsoft.com/office/drawing/2014/main" id="{76958667-2511-2F54-8EB3-E7BCB6C735B5}"/>
              </a:ext>
            </a:extLst>
          </p:cNvPr>
          <p:cNvSpPr/>
          <p:nvPr/>
        </p:nvSpPr>
        <p:spPr>
          <a:xfrm>
            <a:off x="3089518" y="2372681"/>
            <a:ext cx="1828801" cy="492443"/>
          </a:xfrm>
          <a:prstGeom prst="wedgeRectCallout">
            <a:avLst>
              <a:gd name="adj1" fmla="val 46189"/>
              <a:gd name="adj2" fmla="val -76667"/>
            </a:avLst>
          </a:prstGeom>
          <a:solidFill>
            <a:schemeClr val="accent4">
              <a:lumMod val="40000"/>
              <a:lumOff val="60000"/>
              <a:alpha val="7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Do you prefer moderately</a:t>
            </a:r>
            <a:b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priced or expensive?</a:t>
            </a:r>
          </a:p>
        </p:txBody>
      </p:sp>
      <p:pic>
        <p:nvPicPr>
          <p:cNvPr id="23" name="Picture 22" descr="A picture containing clipart, symbol&#10;&#10;Description automatically generated">
            <a:extLst>
              <a:ext uri="{FF2B5EF4-FFF2-40B4-BE49-F238E27FC236}">
                <a16:creationId xmlns:a16="http://schemas.microsoft.com/office/drawing/2014/main" id="{7B8B8AD1-F0B7-F9A1-C955-626043F7A6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2476" y="2024761"/>
            <a:ext cx="501316" cy="492443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5648A0F-A125-8BEB-CE95-960D770D28AD}"/>
              </a:ext>
            </a:extLst>
          </p:cNvPr>
          <p:cNvSpPr/>
          <p:nvPr/>
        </p:nvSpPr>
        <p:spPr>
          <a:xfrm>
            <a:off x="4151099" y="1205477"/>
            <a:ext cx="1510320" cy="2942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D56993D-AA19-B3BC-3665-96D8191ADF75}"/>
              </a:ext>
            </a:extLst>
          </p:cNvPr>
          <p:cNvSpPr/>
          <p:nvPr/>
        </p:nvSpPr>
        <p:spPr>
          <a:xfrm>
            <a:off x="4984531" y="2909501"/>
            <a:ext cx="1364552" cy="3612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</a:t>
            </a:r>
          </a:p>
          <a:p>
            <a:r>
              <a:rPr lang="en-US" sz="11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pricerange</a:t>
            </a:r>
            <a:endParaRPr lang="en-US" sz="11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ular Callout 26">
            <a:extLst>
              <a:ext uri="{FF2B5EF4-FFF2-40B4-BE49-F238E27FC236}">
                <a16:creationId xmlns:a16="http://schemas.microsoft.com/office/drawing/2014/main" id="{4A2E5758-87DE-D4CC-0323-59056EDDC519}"/>
              </a:ext>
            </a:extLst>
          </p:cNvPr>
          <p:cNvSpPr/>
          <p:nvPr/>
        </p:nvSpPr>
        <p:spPr>
          <a:xfrm>
            <a:off x="3407999" y="5639264"/>
            <a:ext cx="1510320" cy="492443"/>
          </a:xfrm>
          <a:prstGeom prst="wedgeRectCallout">
            <a:avLst>
              <a:gd name="adj1" fmla="val 46189"/>
              <a:gd name="adj2" fmla="val -76667"/>
            </a:avLst>
          </a:prstGeom>
          <a:solidFill>
            <a:schemeClr val="accent4">
              <a:lumMod val="40000"/>
              <a:lumOff val="60000"/>
              <a:alpha val="7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table has been booked.</a:t>
            </a:r>
          </a:p>
        </p:txBody>
      </p:sp>
      <p:pic>
        <p:nvPicPr>
          <p:cNvPr id="28" name="Picture 27" descr="A picture containing clipart, symbol&#10;&#10;Description automatically generated">
            <a:extLst>
              <a:ext uri="{FF2B5EF4-FFF2-40B4-BE49-F238E27FC236}">
                <a16:creationId xmlns:a16="http://schemas.microsoft.com/office/drawing/2014/main" id="{55832485-47C8-E36A-1764-349DA5C3BF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2476" y="5227625"/>
            <a:ext cx="501316" cy="492443"/>
          </a:xfrm>
          <a:prstGeom prst="rect">
            <a:avLst/>
          </a:prstGeom>
        </p:spPr>
      </p:pic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C0763001-97D5-38B9-F770-189A2F99F74D}"/>
              </a:ext>
            </a:extLst>
          </p:cNvPr>
          <p:cNvSpPr/>
          <p:nvPr/>
        </p:nvSpPr>
        <p:spPr>
          <a:xfrm>
            <a:off x="2646309" y="4865747"/>
            <a:ext cx="2121684" cy="530827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D5C2F9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you book a table for 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Pizza Hut Cherry Hinton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4" name="Picture 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3C410CBF-E6E2-D254-4F98-DB7DF77F1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2497" y="5289912"/>
            <a:ext cx="463812" cy="463812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28F71EE-64D7-1878-02E2-DFC8D482EB28}"/>
              </a:ext>
            </a:extLst>
          </p:cNvPr>
          <p:cNvSpPr/>
          <p:nvPr/>
        </p:nvSpPr>
        <p:spPr>
          <a:xfrm>
            <a:off x="677079" y="4865747"/>
            <a:ext cx="1510320" cy="11711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filled:</a:t>
            </a:r>
            <a:endParaRPr lang="en-US" sz="1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bookpeople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‘2’</a:t>
            </a:r>
          </a:p>
          <a:p>
            <a:r>
              <a:rPr lang="en-US" sz="1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restaurant =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’Pizza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Hut Cherry Hinton’</a:t>
            </a:r>
            <a:endParaRPr lang="en-US" sz="1100" b="0" i="0" dirty="0"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 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66A048-0645-EA0C-6904-2591245B4474}"/>
              </a:ext>
            </a:extLst>
          </p:cNvPr>
          <p:cNvSpPr txBox="1"/>
          <p:nvPr/>
        </p:nvSpPr>
        <p:spPr>
          <a:xfrm>
            <a:off x="6367122" y="1202107"/>
            <a:ext cx="5433891" cy="83099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Searches for an item in the database that matches  the provided attributes (slots) [1].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ECC0623-D012-9FF7-24F6-AED937562DC1}"/>
              </a:ext>
            </a:extLst>
          </p:cNvPr>
          <p:cNvSpPr/>
          <p:nvPr/>
        </p:nvSpPr>
        <p:spPr>
          <a:xfrm>
            <a:off x="2156493" y="1710827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1A3D4E4-68AB-B713-B51A-C93C788E4D8E}"/>
              </a:ext>
            </a:extLst>
          </p:cNvPr>
          <p:cNvSpPr/>
          <p:nvPr/>
        </p:nvSpPr>
        <p:spPr>
          <a:xfrm>
            <a:off x="4972476" y="2557111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B375A1D-D04D-C306-612D-06FEAB574C5E}"/>
              </a:ext>
            </a:extLst>
          </p:cNvPr>
          <p:cNvSpPr/>
          <p:nvPr/>
        </p:nvSpPr>
        <p:spPr>
          <a:xfrm>
            <a:off x="2238694" y="4946439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 descr="A picture containing clipart, symbol&#10;&#10;Description automatically generated">
            <a:extLst>
              <a:ext uri="{FF2B5EF4-FFF2-40B4-BE49-F238E27FC236}">
                <a16:creationId xmlns:a16="http://schemas.microsoft.com/office/drawing/2014/main" id="{E39E624D-A6AF-3572-5B21-60AB25F435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6686" y="3421806"/>
            <a:ext cx="501316" cy="492443"/>
          </a:xfrm>
          <a:prstGeom prst="rect">
            <a:avLst/>
          </a:prstGeom>
        </p:spPr>
      </p:pic>
      <p:sp>
        <p:nvSpPr>
          <p:cNvPr id="29" name="Rectangular Callout 28">
            <a:extLst>
              <a:ext uri="{FF2B5EF4-FFF2-40B4-BE49-F238E27FC236}">
                <a16:creationId xmlns:a16="http://schemas.microsoft.com/office/drawing/2014/main" id="{4238726B-6252-CA4C-0489-2DB75460FCD6}"/>
              </a:ext>
            </a:extLst>
          </p:cNvPr>
          <p:cNvSpPr/>
          <p:nvPr/>
        </p:nvSpPr>
        <p:spPr>
          <a:xfrm>
            <a:off x="2609289" y="3184463"/>
            <a:ext cx="1669509" cy="316865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D5C2F9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preference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please.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Picture 2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0B75A83A-1282-2C1A-DC27-AAAC435ED9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373" y="3343039"/>
            <a:ext cx="463812" cy="463812"/>
          </a:xfrm>
          <a:prstGeom prst="rect">
            <a:avLst/>
          </a:prstGeom>
        </p:spPr>
      </p:pic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70E791A-A571-08EC-1E59-7171BFADB5E8}"/>
              </a:ext>
            </a:extLst>
          </p:cNvPr>
          <p:cNvSpPr/>
          <p:nvPr/>
        </p:nvSpPr>
        <p:spPr>
          <a:xfrm>
            <a:off x="637955" y="2918874"/>
            <a:ext cx="1510320" cy="100645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filled:</a:t>
            </a:r>
            <a:endParaRPr lang="en-US" sz="1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pricerange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‘No</a:t>
            </a:r>
          </a:p>
          <a:p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preference’</a:t>
            </a: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 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AD3F977-E5D3-5FF0-F5B2-9110E5C7D509}"/>
              </a:ext>
            </a:extLst>
          </p:cNvPr>
          <p:cNvSpPr/>
          <p:nvPr/>
        </p:nvSpPr>
        <p:spPr>
          <a:xfrm>
            <a:off x="2199570" y="2999566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57BA9CC-0E8B-0E0D-41D1-319C11E68ED7}"/>
              </a:ext>
            </a:extLst>
          </p:cNvPr>
          <p:cNvSpPr/>
          <p:nvPr/>
        </p:nvSpPr>
        <p:spPr>
          <a:xfrm>
            <a:off x="5044455" y="3963457"/>
            <a:ext cx="363547" cy="3304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7084ACB-E456-0510-32F9-B3FDEA0F8FAF}"/>
              </a:ext>
            </a:extLst>
          </p:cNvPr>
          <p:cNvSpPr/>
          <p:nvPr/>
        </p:nvSpPr>
        <p:spPr>
          <a:xfrm>
            <a:off x="5041360" y="5789338"/>
            <a:ext cx="363547" cy="3304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9D90726-2C81-3C0A-D0C5-90ED1D7D64BF}"/>
              </a:ext>
            </a:extLst>
          </p:cNvPr>
          <p:cNvSpPr/>
          <p:nvPr/>
        </p:nvSpPr>
        <p:spPr>
          <a:xfrm>
            <a:off x="5043479" y="4409851"/>
            <a:ext cx="1364552" cy="3612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</a:t>
            </a:r>
          </a:p>
          <a:p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restaurant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CD008EB9-429B-A721-8225-F4A43F27E3AF}"/>
              </a:ext>
            </a:extLst>
          </p:cNvPr>
          <p:cNvSpPr/>
          <p:nvPr/>
        </p:nvSpPr>
        <p:spPr>
          <a:xfrm>
            <a:off x="2109900" y="3940199"/>
            <a:ext cx="2874631" cy="850881"/>
          </a:xfrm>
          <a:prstGeom prst="wedgeRectCallout">
            <a:avLst>
              <a:gd name="adj1" fmla="val 46189"/>
              <a:gd name="adj2" fmla="val -76667"/>
            </a:avLst>
          </a:prstGeom>
          <a:solidFill>
            <a:schemeClr val="accent4">
              <a:lumMod val="40000"/>
              <a:lumOff val="60000"/>
              <a:alpha val="7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have Pizza Hut Cherry Hinton which is in the moderate price range and Frankie and </a:t>
            </a:r>
            <a:r>
              <a:rPr lang="en-US" sz="11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Bennys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which is in the more expensive price range. Which would you prefer?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CDB904B-D2BC-AA66-5672-5206177CA92B}"/>
              </a:ext>
            </a:extLst>
          </p:cNvPr>
          <p:cNvSpPr/>
          <p:nvPr/>
        </p:nvSpPr>
        <p:spPr>
          <a:xfrm>
            <a:off x="592427" y="3136689"/>
            <a:ext cx="10831134" cy="116372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SUCCESS State </a:t>
            </a:r>
            <a:r>
              <a:rPr lang="en-US" sz="2400" dirty="0">
                <a:solidFill>
                  <a:schemeClr val="tx1"/>
                </a:solidFill>
              </a:rPr>
              <a:t>: User-intended task is completed by filling all required slots.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05A80E-4555-89FB-A3AE-E860E19B44DD}"/>
              </a:ext>
            </a:extLst>
          </p:cNvPr>
          <p:cNvSpPr/>
          <p:nvPr/>
        </p:nvSpPr>
        <p:spPr>
          <a:xfrm>
            <a:off x="6657577" y="2210683"/>
            <a:ext cx="4639558" cy="52265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91A80EB-9E3D-947F-4191-05DE850C60AF}"/>
              </a:ext>
            </a:extLst>
          </p:cNvPr>
          <p:cNvSpPr/>
          <p:nvPr/>
        </p:nvSpPr>
        <p:spPr>
          <a:xfrm>
            <a:off x="3407999" y="6235641"/>
            <a:ext cx="1691753" cy="567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SUCCESS!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27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B408A3-9D25-A44D-A267-54D793457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0D0A5D-52A8-B86A-5F48-F9CBFBE78D47}"/>
              </a:ext>
            </a:extLst>
          </p:cNvPr>
          <p:cNvSpPr txBox="1"/>
          <p:nvPr/>
        </p:nvSpPr>
        <p:spPr>
          <a:xfrm>
            <a:off x="609600" y="367657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Existing work assumption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C5D742-5BFA-85DF-EAB2-95FDBF1224A1}"/>
              </a:ext>
            </a:extLst>
          </p:cNvPr>
          <p:cNvSpPr txBox="1"/>
          <p:nvPr/>
        </p:nvSpPr>
        <p:spPr>
          <a:xfrm>
            <a:off x="704201" y="3922318"/>
            <a:ext cx="105976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interactions with the system is limited to the information available in the database (Chen et al. [1],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Gangal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et al. [11],  Siddique et al. [12])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DB6882-0FC7-1005-B3A3-ED93C115A7CA}"/>
              </a:ext>
            </a:extLst>
          </p:cNvPr>
          <p:cNvSpPr txBox="1"/>
          <p:nvPr/>
        </p:nvSpPr>
        <p:spPr>
          <a:xfrm>
            <a:off x="704201" y="4999951"/>
            <a:ext cx="98522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What happens when the user seeks an information that does not exist in the database?</a:t>
            </a:r>
          </a:p>
        </p:txBody>
      </p:sp>
      <p:pic>
        <p:nvPicPr>
          <p:cNvPr id="12" name="Picture 11" descr="A cartoon of a person and a robot&#10;&#10;Description automatically generated with low confidence">
            <a:extLst>
              <a:ext uri="{FF2B5EF4-FFF2-40B4-BE49-F238E27FC236}">
                <a16:creationId xmlns:a16="http://schemas.microsoft.com/office/drawing/2014/main" id="{CE466659-2E34-AC7A-9EC4-B34D33599F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718"/>
          <a:stretch/>
        </p:blipFill>
        <p:spPr>
          <a:xfrm>
            <a:off x="1335873" y="855960"/>
            <a:ext cx="3608634" cy="2788141"/>
          </a:xfrm>
          <a:prstGeom prst="rect">
            <a:avLst/>
          </a:prstGeom>
        </p:spPr>
      </p:pic>
      <p:graphicFrame>
        <p:nvGraphicFramePr>
          <p:cNvPr id="13" name="Table 33">
            <a:extLst>
              <a:ext uri="{FF2B5EF4-FFF2-40B4-BE49-F238E27FC236}">
                <a16:creationId xmlns:a16="http://schemas.microsoft.com/office/drawing/2014/main" id="{1C703324-DA3C-7AC9-D3DD-319CBE894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150297"/>
              </p:ext>
            </p:extLst>
          </p:nvPr>
        </p:nvGraphicFramePr>
        <p:xfrm>
          <a:off x="5780973" y="1254086"/>
          <a:ext cx="4639558" cy="2024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47">
                  <a:extLst>
                    <a:ext uri="{9D8B030D-6E8A-4147-A177-3AD203B41FA5}">
                      <a16:colId xmlns:a16="http://schemas.microsoft.com/office/drawing/2014/main" val="31477539"/>
                    </a:ext>
                  </a:extLst>
                </a:gridCol>
                <a:gridCol w="658906">
                  <a:extLst>
                    <a:ext uri="{9D8B030D-6E8A-4147-A177-3AD203B41FA5}">
                      <a16:colId xmlns:a16="http://schemas.microsoft.com/office/drawing/2014/main" val="108537995"/>
                    </a:ext>
                  </a:extLst>
                </a:gridCol>
                <a:gridCol w="894382">
                  <a:extLst>
                    <a:ext uri="{9D8B030D-6E8A-4147-A177-3AD203B41FA5}">
                      <a16:colId xmlns:a16="http://schemas.microsoft.com/office/drawing/2014/main" val="2659358637"/>
                    </a:ext>
                  </a:extLst>
                </a:gridCol>
                <a:gridCol w="1015646">
                  <a:extLst>
                    <a:ext uri="{9D8B030D-6E8A-4147-A177-3AD203B41FA5}">
                      <a16:colId xmlns:a16="http://schemas.microsoft.com/office/drawing/2014/main" val="3707011329"/>
                    </a:ext>
                  </a:extLst>
                </a:gridCol>
                <a:gridCol w="840177">
                  <a:extLst>
                    <a:ext uri="{9D8B030D-6E8A-4147-A177-3AD203B41FA5}">
                      <a16:colId xmlns:a16="http://schemas.microsoft.com/office/drawing/2014/main" val="3384901200"/>
                    </a:ext>
                  </a:extLst>
                </a:gridCol>
              </a:tblGrid>
              <a:tr h="32949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area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food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pricerange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. . .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730"/>
                  </a:ext>
                </a:extLst>
              </a:tr>
              <a:tr h="298956">
                <a:tc>
                  <a:txBody>
                    <a:bodyPr/>
                    <a:lstStyle/>
                    <a:p>
                      <a:r>
                        <a:rPr lang="en-US" sz="1400"/>
                        <a:t>Pizza Hut Cherry Hinton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south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Italian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moderate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313742"/>
                  </a:ext>
                </a:extLst>
              </a:tr>
              <a:tr h="329497">
                <a:tc>
                  <a:txBody>
                    <a:bodyPr/>
                    <a:lstStyle/>
                    <a:p>
                      <a:r>
                        <a:rPr lang="en-US" sz="1400"/>
                        <a:t>Frankie and Bennys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south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Italian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expensive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503852"/>
                  </a:ext>
                </a:extLst>
              </a:tr>
              <a:tr h="329497">
                <a:tc>
                  <a:txBody>
                    <a:bodyPr/>
                    <a:lstStyle/>
                    <a:p>
                      <a:r>
                        <a:rPr lang="en-US" sz="1400"/>
                        <a:t>Denny’s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south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American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moderate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060640"/>
                  </a:ext>
                </a:extLst>
              </a:tr>
              <a:tr h="32949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389266"/>
                  </a:ext>
                </a:extLst>
              </a:tr>
            </a:tbl>
          </a:graphicData>
        </a:graphic>
      </p:graphicFrame>
      <p:sp>
        <p:nvSpPr>
          <p:cNvPr id="16" name="Right Arrow 15">
            <a:extLst>
              <a:ext uri="{FF2B5EF4-FFF2-40B4-BE49-F238E27FC236}">
                <a16:creationId xmlns:a16="http://schemas.microsoft.com/office/drawing/2014/main" id="{82D11B79-C06E-0476-B05D-97DB20683D57}"/>
              </a:ext>
            </a:extLst>
          </p:cNvPr>
          <p:cNvSpPr/>
          <p:nvPr/>
        </p:nvSpPr>
        <p:spPr>
          <a:xfrm>
            <a:off x="4944507" y="2243633"/>
            <a:ext cx="836466" cy="45719"/>
          </a:xfrm>
          <a:prstGeom prst="rightArrow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5E1DED7-5C9E-C713-1F2E-2CBD32321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599" y="650892"/>
            <a:ext cx="280946" cy="12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3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5692CC-57E4-C33B-19A5-D00F156788B7}"/>
              </a:ext>
            </a:extLst>
          </p:cNvPr>
          <p:cNvSpPr/>
          <p:nvPr/>
        </p:nvSpPr>
        <p:spPr>
          <a:xfrm>
            <a:off x="3774856" y="5235308"/>
            <a:ext cx="1079217" cy="4924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. . 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BEED9E-6D42-6848-B093-DA24659404C5}"/>
              </a:ext>
            </a:extLst>
          </p:cNvPr>
          <p:cNvSpPr txBox="1"/>
          <p:nvPr/>
        </p:nvSpPr>
        <p:spPr>
          <a:xfrm>
            <a:off x="3774061" y="5892892"/>
            <a:ext cx="1585499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rPr>
              <a:t>out-of-schema </a:t>
            </a:r>
            <a:r>
              <a:rPr lang="en-US" dirty="0"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rPr>
              <a:t>questions</a:t>
            </a:r>
            <a:endParaRPr lang="en-US" b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FE9AEF-D533-18DC-BF7D-A2A3B4ACEAEC}"/>
              </a:ext>
            </a:extLst>
          </p:cNvPr>
          <p:cNvSpPr txBox="1"/>
          <p:nvPr/>
        </p:nvSpPr>
        <p:spPr>
          <a:xfrm>
            <a:off x="6945014" y="4167908"/>
            <a:ext cx="8593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vegan?</a:t>
            </a:r>
          </a:p>
        </p:txBody>
      </p:sp>
      <p:sp>
        <p:nvSpPr>
          <p:cNvPr id="32" name="Rectangular Callout 31">
            <a:extLst>
              <a:ext uri="{FF2B5EF4-FFF2-40B4-BE49-F238E27FC236}">
                <a16:creationId xmlns:a16="http://schemas.microsoft.com/office/drawing/2014/main" id="{60198071-43FC-3629-8112-2CC49386A07D}"/>
              </a:ext>
            </a:extLst>
          </p:cNvPr>
          <p:cNvSpPr/>
          <p:nvPr/>
        </p:nvSpPr>
        <p:spPr>
          <a:xfrm>
            <a:off x="2597324" y="1261408"/>
            <a:ext cx="1828801" cy="634555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D5C2F9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am looking for 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Italian </a:t>
            </a:r>
            <a:r>
              <a:rPr lang="en-US" sz="11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food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the 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south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side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the city.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3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CE79E4DA-37C3-8A29-2C01-568A4AED1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12" y="1708609"/>
            <a:ext cx="463812" cy="463812"/>
          </a:xfrm>
          <a:prstGeom prst="rect">
            <a:avLst/>
          </a:prstGeom>
        </p:spPr>
      </p:pic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459DD36-CE28-C67D-04CD-8E50FE14F3BE}"/>
              </a:ext>
            </a:extLst>
          </p:cNvPr>
          <p:cNvSpPr/>
          <p:nvPr/>
        </p:nvSpPr>
        <p:spPr>
          <a:xfrm>
            <a:off x="628094" y="1284444"/>
            <a:ext cx="1510320" cy="100645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filled:</a:t>
            </a:r>
            <a:endParaRPr lang="en-US" sz="1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food = 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'Italian’</a:t>
            </a:r>
          </a:p>
          <a:p>
            <a:r>
              <a:rPr lang="en-US" sz="1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  =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'south side'</a:t>
            </a: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 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5A216D8-044A-E0C1-9A4D-CD92555737C8}"/>
              </a:ext>
            </a:extLst>
          </p:cNvPr>
          <p:cNvSpPr/>
          <p:nvPr/>
        </p:nvSpPr>
        <p:spPr>
          <a:xfrm>
            <a:off x="1837261" y="867221"/>
            <a:ext cx="1287924" cy="2942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Rectangular Callout 35">
            <a:extLst>
              <a:ext uri="{FF2B5EF4-FFF2-40B4-BE49-F238E27FC236}">
                <a16:creationId xmlns:a16="http://schemas.microsoft.com/office/drawing/2014/main" id="{7AE904D3-7BFF-C2D1-8E17-C94F05868F0E}"/>
              </a:ext>
            </a:extLst>
          </p:cNvPr>
          <p:cNvSpPr/>
          <p:nvPr/>
        </p:nvSpPr>
        <p:spPr>
          <a:xfrm>
            <a:off x="3125185" y="2057961"/>
            <a:ext cx="1828801" cy="492443"/>
          </a:xfrm>
          <a:prstGeom prst="wedgeRectCallout">
            <a:avLst>
              <a:gd name="adj1" fmla="val 46189"/>
              <a:gd name="adj2" fmla="val -76667"/>
            </a:avLst>
          </a:prstGeom>
          <a:solidFill>
            <a:schemeClr val="accent4">
              <a:lumMod val="40000"/>
              <a:lumOff val="60000"/>
              <a:alpha val="7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Do you prefer moderately</a:t>
            </a:r>
            <a:b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priced or expensive?</a:t>
            </a:r>
          </a:p>
        </p:txBody>
      </p:sp>
      <p:pic>
        <p:nvPicPr>
          <p:cNvPr id="37" name="Picture 36" descr="A picture containing clipart, symbol&#10;&#10;Description automatically generated">
            <a:extLst>
              <a:ext uri="{FF2B5EF4-FFF2-40B4-BE49-F238E27FC236}">
                <a16:creationId xmlns:a16="http://schemas.microsoft.com/office/drawing/2014/main" id="{1779237D-8768-1DAC-D3F8-B26C7E492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143" y="1710041"/>
            <a:ext cx="501316" cy="492443"/>
          </a:xfrm>
          <a:prstGeom prst="rect">
            <a:avLst/>
          </a:prstGeom>
        </p:spPr>
      </p:pic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41494C5-12C1-0040-8084-23D227E48C95}"/>
              </a:ext>
            </a:extLst>
          </p:cNvPr>
          <p:cNvSpPr/>
          <p:nvPr/>
        </p:nvSpPr>
        <p:spPr>
          <a:xfrm>
            <a:off x="4186766" y="890757"/>
            <a:ext cx="1510320" cy="2942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AFC2958-F3A5-F0E1-790D-34014090E999}"/>
              </a:ext>
            </a:extLst>
          </p:cNvPr>
          <p:cNvSpPr/>
          <p:nvPr/>
        </p:nvSpPr>
        <p:spPr>
          <a:xfrm>
            <a:off x="5033691" y="2687872"/>
            <a:ext cx="1364552" cy="3612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</a:t>
            </a:r>
          </a:p>
          <a:p>
            <a:r>
              <a:rPr lang="en-US" sz="11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pricerange</a:t>
            </a:r>
            <a:endParaRPr lang="en-US" sz="11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ular Callout 41">
            <a:extLst>
              <a:ext uri="{FF2B5EF4-FFF2-40B4-BE49-F238E27FC236}">
                <a16:creationId xmlns:a16="http://schemas.microsoft.com/office/drawing/2014/main" id="{59C3E992-8422-2B77-CF79-D3D20A581559}"/>
              </a:ext>
            </a:extLst>
          </p:cNvPr>
          <p:cNvSpPr/>
          <p:nvPr/>
        </p:nvSpPr>
        <p:spPr>
          <a:xfrm>
            <a:off x="2681976" y="4551027"/>
            <a:ext cx="2121684" cy="530827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FFAACF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it possible to have a 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vegan </a:t>
            </a:r>
            <a:r>
              <a:rPr lang="en-US" sz="11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dish?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Picture 4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BD3ACF60-5652-B428-3C67-0E4AE0255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164" y="4975192"/>
            <a:ext cx="463812" cy="463812"/>
          </a:xfrm>
          <a:prstGeom prst="rect">
            <a:avLst/>
          </a:prstGeom>
        </p:spPr>
      </p:pic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9774E88-0842-E2C3-73DF-00C41D8397CC}"/>
              </a:ext>
            </a:extLst>
          </p:cNvPr>
          <p:cNvSpPr/>
          <p:nvPr/>
        </p:nvSpPr>
        <p:spPr>
          <a:xfrm>
            <a:off x="701314" y="4561353"/>
            <a:ext cx="1510320" cy="85088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filled: </a:t>
            </a:r>
            <a:r>
              <a:rPr lang="en-US" sz="1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 sz="1100" b="0" i="0" dirty="0"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 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vegan</a:t>
            </a:r>
          </a:p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(out-of-schema)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1A8A5ED-EAD7-E6FA-7F3E-45238C1AA02C}"/>
              </a:ext>
            </a:extLst>
          </p:cNvPr>
          <p:cNvSpPr/>
          <p:nvPr/>
        </p:nvSpPr>
        <p:spPr>
          <a:xfrm>
            <a:off x="2192160" y="1396107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C5B7BB0-237A-AAA6-70EE-BD87ACA873CB}"/>
              </a:ext>
            </a:extLst>
          </p:cNvPr>
          <p:cNvSpPr/>
          <p:nvPr/>
        </p:nvSpPr>
        <p:spPr>
          <a:xfrm>
            <a:off x="5008143" y="2242391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9E675685-CC35-3977-FC98-64AAFD17B37D}"/>
              </a:ext>
            </a:extLst>
          </p:cNvPr>
          <p:cNvSpPr/>
          <p:nvPr/>
        </p:nvSpPr>
        <p:spPr>
          <a:xfrm>
            <a:off x="2274361" y="4631719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ular Callout 48">
            <a:extLst>
              <a:ext uri="{FF2B5EF4-FFF2-40B4-BE49-F238E27FC236}">
                <a16:creationId xmlns:a16="http://schemas.microsoft.com/office/drawing/2014/main" id="{A2A5A292-E576-BE9F-E7C0-638AC2FEC1AE}"/>
              </a:ext>
            </a:extLst>
          </p:cNvPr>
          <p:cNvSpPr/>
          <p:nvPr/>
        </p:nvSpPr>
        <p:spPr>
          <a:xfrm>
            <a:off x="2159060" y="3584858"/>
            <a:ext cx="2874631" cy="850881"/>
          </a:xfrm>
          <a:prstGeom prst="wedgeRectCallout">
            <a:avLst>
              <a:gd name="adj1" fmla="val 46189"/>
              <a:gd name="adj2" fmla="val -76667"/>
            </a:avLst>
          </a:prstGeom>
          <a:solidFill>
            <a:schemeClr val="accent4">
              <a:lumMod val="40000"/>
              <a:lumOff val="60000"/>
              <a:alpha val="7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have Pizza Hut Cherry Hinton which is in the moderate price range and Frankie and </a:t>
            </a:r>
            <a:r>
              <a:rPr lang="en-US" sz="11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Bennys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which is in the more expensive price range. Which would you prefer?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Picture 49" descr="A picture containing clipart, symbol&#10;&#10;Description automatically generated">
            <a:extLst>
              <a:ext uri="{FF2B5EF4-FFF2-40B4-BE49-F238E27FC236}">
                <a16:creationId xmlns:a16="http://schemas.microsoft.com/office/drawing/2014/main" id="{02015E59-6B5F-385F-BA63-279C35B64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353" y="3107086"/>
            <a:ext cx="501316" cy="492443"/>
          </a:xfrm>
          <a:prstGeom prst="rect">
            <a:avLst/>
          </a:prstGeom>
        </p:spPr>
      </p:pic>
      <p:sp>
        <p:nvSpPr>
          <p:cNvPr id="51" name="Rectangular Callout 50">
            <a:extLst>
              <a:ext uri="{FF2B5EF4-FFF2-40B4-BE49-F238E27FC236}">
                <a16:creationId xmlns:a16="http://schemas.microsoft.com/office/drawing/2014/main" id="{AD624E50-06F8-B8D9-5B03-105777EE73CE}"/>
              </a:ext>
            </a:extLst>
          </p:cNvPr>
          <p:cNvSpPr/>
          <p:nvPr/>
        </p:nvSpPr>
        <p:spPr>
          <a:xfrm>
            <a:off x="2644956" y="2869743"/>
            <a:ext cx="1669509" cy="316865"/>
          </a:xfrm>
          <a:prstGeom prst="wedgeRectCallout">
            <a:avLst>
              <a:gd name="adj1" fmla="val -48177"/>
              <a:gd name="adj2" fmla="val 71493"/>
            </a:avLst>
          </a:prstGeom>
          <a:solidFill>
            <a:srgbClr val="D5C2F9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preference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please.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B2AFF07-E0ED-C358-B0BB-5BFE4C584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040" y="3028319"/>
            <a:ext cx="463812" cy="463812"/>
          </a:xfrm>
          <a:prstGeom prst="rect">
            <a:avLst/>
          </a:prstGeom>
        </p:spPr>
      </p:pic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DBD139DA-542C-AF29-C4E9-5C78FDB3F41E}"/>
              </a:ext>
            </a:extLst>
          </p:cNvPr>
          <p:cNvSpPr/>
          <p:nvPr/>
        </p:nvSpPr>
        <p:spPr>
          <a:xfrm>
            <a:off x="673622" y="2604154"/>
            <a:ext cx="1510320" cy="100645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filled:</a:t>
            </a:r>
            <a:endParaRPr lang="en-US" sz="1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pricerange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‘No</a:t>
            </a:r>
          </a:p>
          <a:p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preference’</a:t>
            </a:r>
          </a:p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 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8E51C84-FF6B-D3B3-2E0F-2D90760C230E}"/>
              </a:ext>
            </a:extLst>
          </p:cNvPr>
          <p:cNvSpPr/>
          <p:nvPr/>
        </p:nvSpPr>
        <p:spPr>
          <a:xfrm>
            <a:off x="2235237" y="2684846"/>
            <a:ext cx="351417" cy="3168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B7C3B3F-43D9-C5B1-A9BD-62C599653AC9}"/>
              </a:ext>
            </a:extLst>
          </p:cNvPr>
          <p:cNvSpPr/>
          <p:nvPr/>
        </p:nvSpPr>
        <p:spPr>
          <a:xfrm>
            <a:off x="5080122" y="3648737"/>
            <a:ext cx="363547" cy="3304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DE8C320-6A64-DE1E-0D4B-CA13DEA8AE9D}"/>
              </a:ext>
            </a:extLst>
          </p:cNvPr>
          <p:cNvSpPr/>
          <p:nvPr/>
        </p:nvSpPr>
        <p:spPr>
          <a:xfrm>
            <a:off x="5079146" y="4095131"/>
            <a:ext cx="1364552" cy="3612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slots requested: </a:t>
            </a:r>
          </a:p>
          <a:p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restaurant</a:t>
            </a:r>
          </a:p>
        </p:txBody>
      </p:sp>
      <p:cxnSp>
        <p:nvCxnSpPr>
          <p:cNvPr id="1030" name="Curved Connector 1029">
            <a:extLst>
              <a:ext uri="{FF2B5EF4-FFF2-40B4-BE49-F238E27FC236}">
                <a16:creationId xmlns:a16="http://schemas.microsoft.com/office/drawing/2014/main" id="{0CB8E817-25A3-AEB0-BF6B-8E8DA2C9332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5443669" y="2918037"/>
            <a:ext cx="1844637" cy="2142513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picture containing clipart, symbol&#10;&#10;Description automatically generated">
            <a:extLst>
              <a:ext uri="{FF2B5EF4-FFF2-40B4-BE49-F238E27FC236}">
                <a16:creationId xmlns:a16="http://schemas.microsoft.com/office/drawing/2014/main" id="{F75F326F-0C1B-9617-475B-6AB8E526B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353" y="4814328"/>
            <a:ext cx="501316" cy="492443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74EFC4C-CD0B-998A-7E4F-7F11B7228C33}"/>
              </a:ext>
            </a:extLst>
          </p:cNvPr>
          <p:cNvSpPr/>
          <p:nvPr/>
        </p:nvSpPr>
        <p:spPr>
          <a:xfrm>
            <a:off x="5011237" y="5376041"/>
            <a:ext cx="363547" cy="3304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A24A0C-7152-3B7D-5841-BAD0D6A554E1}"/>
              </a:ext>
            </a:extLst>
          </p:cNvPr>
          <p:cNvSpPr/>
          <p:nvPr/>
        </p:nvSpPr>
        <p:spPr>
          <a:xfrm>
            <a:off x="3671047" y="5124203"/>
            <a:ext cx="1271306" cy="714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7A0B61-50E9-C9A2-5258-4AD575777FA8}"/>
              </a:ext>
            </a:extLst>
          </p:cNvPr>
          <p:cNvCxnSpPr>
            <a:cxnSpLocks/>
          </p:cNvCxnSpPr>
          <p:nvPr/>
        </p:nvCxnSpPr>
        <p:spPr>
          <a:xfrm flipH="1" flipV="1">
            <a:off x="3125185" y="5194026"/>
            <a:ext cx="545862" cy="7967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81E78DE0-A3C0-5331-A1FA-7309A375BF55}"/>
              </a:ext>
            </a:extLst>
          </p:cNvPr>
          <p:cNvSpPr/>
          <p:nvPr/>
        </p:nvSpPr>
        <p:spPr>
          <a:xfrm>
            <a:off x="3873082" y="5284857"/>
            <a:ext cx="1038809" cy="330491"/>
          </a:xfrm>
          <a:prstGeom prst="wedgeRectCallout">
            <a:avLst>
              <a:gd name="adj1" fmla="val 46189"/>
              <a:gd name="adj2" fmla="val -76667"/>
            </a:avLst>
          </a:prstGeom>
          <a:solidFill>
            <a:schemeClr val="accent4">
              <a:lumMod val="40000"/>
              <a:lumOff val="60000"/>
              <a:alpha val="7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don’t know.</a:t>
            </a:r>
          </a:p>
        </p:txBody>
      </p:sp>
      <p:graphicFrame>
        <p:nvGraphicFramePr>
          <p:cNvPr id="18" name="Table 33">
            <a:extLst>
              <a:ext uri="{FF2B5EF4-FFF2-40B4-BE49-F238E27FC236}">
                <a16:creationId xmlns:a16="http://schemas.microsoft.com/office/drawing/2014/main" id="{2E69D462-D287-F9EF-6398-7685C710E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258499"/>
              </p:ext>
            </p:extLst>
          </p:nvPr>
        </p:nvGraphicFramePr>
        <p:xfrm>
          <a:off x="6443698" y="893226"/>
          <a:ext cx="5612302" cy="2024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888">
                  <a:extLst>
                    <a:ext uri="{9D8B030D-6E8A-4147-A177-3AD203B41FA5}">
                      <a16:colId xmlns:a16="http://schemas.microsoft.com/office/drawing/2014/main" val="31477539"/>
                    </a:ext>
                  </a:extLst>
                </a:gridCol>
                <a:gridCol w="686988">
                  <a:extLst>
                    <a:ext uri="{9D8B030D-6E8A-4147-A177-3AD203B41FA5}">
                      <a16:colId xmlns:a16="http://schemas.microsoft.com/office/drawing/2014/main" val="108537995"/>
                    </a:ext>
                  </a:extLst>
                </a:gridCol>
                <a:gridCol w="979938">
                  <a:extLst>
                    <a:ext uri="{9D8B030D-6E8A-4147-A177-3AD203B41FA5}">
                      <a16:colId xmlns:a16="http://schemas.microsoft.com/office/drawing/2014/main" val="2659358637"/>
                    </a:ext>
                  </a:extLst>
                </a:gridCol>
                <a:gridCol w="1063838">
                  <a:extLst>
                    <a:ext uri="{9D8B030D-6E8A-4147-A177-3AD203B41FA5}">
                      <a16:colId xmlns:a16="http://schemas.microsoft.com/office/drawing/2014/main" val="3707011329"/>
                    </a:ext>
                  </a:extLst>
                </a:gridCol>
                <a:gridCol w="891801">
                  <a:extLst>
                    <a:ext uri="{9D8B030D-6E8A-4147-A177-3AD203B41FA5}">
                      <a16:colId xmlns:a16="http://schemas.microsoft.com/office/drawing/2014/main" val="3384901200"/>
                    </a:ext>
                  </a:extLst>
                </a:gridCol>
                <a:gridCol w="706849">
                  <a:extLst>
                    <a:ext uri="{9D8B030D-6E8A-4147-A177-3AD203B41FA5}">
                      <a16:colId xmlns:a16="http://schemas.microsoft.com/office/drawing/2014/main" val="3993324783"/>
                    </a:ext>
                  </a:extLst>
                </a:gridCol>
              </a:tblGrid>
              <a:tr h="3294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area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food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pricerange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. . . 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vegan?</a:t>
                      </a:r>
                    </a:p>
                  </a:txBody>
                  <a:tcPr>
                    <a:solidFill>
                      <a:srgbClr val="FFAA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730"/>
                  </a:ext>
                </a:extLst>
              </a:tr>
              <a:tr h="298956">
                <a:tc>
                  <a:txBody>
                    <a:bodyPr/>
                    <a:lstStyle/>
                    <a:p>
                      <a:r>
                        <a:rPr lang="en-US" sz="1400" dirty="0"/>
                        <a:t>Pizza Hut Cherry Hinton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Italian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>
                    <a:solidFill>
                      <a:srgbClr val="FFAA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313742"/>
                  </a:ext>
                </a:extLst>
              </a:tr>
              <a:tr h="329497">
                <a:tc>
                  <a:txBody>
                    <a:bodyPr/>
                    <a:lstStyle/>
                    <a:p>
                      <a:r>
                        <a:rPr lang="en-US" sz="1400" dirty="0"/>
                        <a:t>Frankie and </a:t>
                      </a:r>
                      <a:r>
                        <a:rPr lang="en-US" sz="1400" dirty="0" err="1"/>
                        <a:t>Bennys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Italian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expensive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>
                    <a:solidFill>
                      <a:srgbClr val="FFAA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503852"/>
                  </a:ext>
                </a:extLst>
              </a:tr>
              <a:tr h="329497">
                <a:tc>
                  <a:txBody>
                    <a:bodyPr/>
                    <a:lstStyle/>
                    <a:p>
                      <a:r>
                        <a:rPr lang="en-US" sz="1400" dirty="0"/>
                        <a:t>Denny’s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American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>
                    <a:solidFill>
                      <a:srgbClr val="FFAA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060640"/>
                  </a:ext>
                </a:extLst>
              </a:tr>
              <a:tr h="32949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FFAA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9547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AEEF130-0E71-62AB-D31F-281C3F5E2084}"/>
              </a:ext>
            </a:extLst>
          </p:cNvPr>
          <p:cNvSpPr txBox="1"/>
          <p:nvPr/>
        </p:nvSpPr>
        <p:spPr>
          <a:xfrm>
            <a:off x="8428921" y="3075559"/>
            <a:ext cx="199016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restaurant schema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FA3CBB-34A0-E35C-D17E-E101BE3255ED}"/>
              </a:ext>
            </a:extLst>
          </p:cNvPr>
          <p:cNvSpPr txBox="1"/>
          <p:nvPr/>
        </p:nvSpPr>
        <p:spPr>
          <a:xfrm>
            <a:off x="609599" y="260704"/>
            <a:ext cx="1097280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03DA5"/>
                </a:solidFill>
                <a:latin typeface="Arial" panose="020B0604020202020204" pitchFamily="34" charset="0"/>
                <a:ea typeface="Fira Sans Medium" panose="020B0503050000020004" pitchFamily="34" charset="0"/>
                <a:cs typeface="Arial" panose="020B0604020202020204" pitchFamily="34" charset="0"/>
              </a:rPr>
              <a:t>What happens when the user seeks an information that does not exist in the database?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5CB0E9D-2074-E321-E020-C96EFD1D9B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599" y="650892"/>
            <a:ext cx="280946" cy="12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9" grpId="0" animBg="1"/>
      <p:bldP spid="42" grpId="0" animBg="1"/>
      <p:bldP spid="44" grpId="0" animBg="1"/>
      <p:bldP spid="47" grpId="0" animBg="1"/>
      <p:bldP spid="5" grpId="0" animBg="1"/>
      <p:bldP spid="14" grpId="0" animBg="1"/>
      <p:bldP spid="2" grpId="0" animBg="1"/>
      <p:bldP spid="20" grpId="0" animBg="1"/>
    </p:bldLst>
  </p:timing>
</p:sld>
</file>

<file path=ppt/theme/theme1.xml><?xml version="1.0" encoding="utf-8"?>
<a:theme xmlns:a="http://schemas.openxmlformats.org/drawingml/2006/main" name="UCR-Bas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R-Basic" id="{B1EB9DCA-6722-2F4F-AE2C-40DF00F38B98}" vid="{AA0F1AD8-0441-FC4A-ACBC-EFC826AEB0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13870</TotalTime>
  <Words>6247</Words>
  <Application>Microsoft Macintosh PowerPoint</Application>
  <PresentationFormat>Widescreen</PresentationFormat>
  <Paragraphs>1153</Paragraphs>
  <Slides>65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Fira Sans</vt:lpstr>
      <vt:lpstr>Helvetica</vt:lpstr>
      <vt:lpstr>Helvetica Neue</vt:lpstr>
      <vt:lpstr>UCR-Basic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Fabia Sanz</dc:creator>
  <cp:keywords/>
  <dc:description/>
  <cp:lastModifiedBy>Jannat Ara Meem</cp:lastModifiedBy>
  <cp:revision>49</cp:revision>
  <dcterms:created xsi:type="dcterms:W3CDTF">2020-04-15T23:29:48Z</dcterms:created>
  <dcterms:modified xsi:type="dcterms:W3CDTF">2023-07-31T00:51:57Z</dcterms:modified>
  <cp:category/>
</cp:coreProperties>
</file>