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b75ec5c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b75ec5c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ca6d907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ca6d907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b75ec5c0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b75ec5c0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ca6d9072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ca6d9072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ca6d9072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ca6d9072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ca6d9072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ca6d9072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6ca6d907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6ca6d907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ca6d9072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6ca6d9072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b75ec5c0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b75ec5c0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b75ec5c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b75ec5c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017302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0017302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b75ec5c0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b75ec5c0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ca6d907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ca6d907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ca6d907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ca6d907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b75ec5c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b75ec5c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b75ec5c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b75ec5c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8175" y="1333875"/>
            <a:ext cx="5645100" cy="1537200"/>
          </a:xfrm>
          <a:prstGeom prst="rect">
            <a:avLst/>
          </a:prstGeom>
          <a:noFill/>
          <a:ln>
            <a:noFill/>
          </a:ln>
        </p:spPr>
        <p:txBody>
          <a:bodyPr anchorCtr="0" anchor="t" bIns="91425" lIns="91425" spcFirstLastPara="1" rIns="91425" wrap="square" tIns="91425">
            <a:normAutofit fontScale="90000"/>
          </a:bodyPr>
          <a:lstStyle/>
          <a:p>
            <a:pPr indent="0" lvl="0" marL="0" rtl="0" algn="r">
              <a:spcBef>
                <a:spcPts val="1200"/>
              </a:spcBef>
              <a:spcAft>
                <a:spcPts val="0"/>
              </a:spcAft>
              <a:buNone/>
            </a:pPr>
            <a:r>
              <a:rPr lang="en" sz="4500"/>
              <a:t>Project Presentation</a:t>
            </a:r>
            <a:endParaRPr sz="4500"/>
          </a:p>
          <a:p>
            <a:pPr indent="0" lvl="0" marL="0" rtl="0" algn="r">
              <a:spcBef>
                <a:spcPts val="1200"/>
              </a:spcBef>
              <a:spcAft>
                <a:spcPts val="1200"/>
              </a:spcAft>
              <a:buNone/>
            </a:pPr>
            <a:r>
              <a:rPr lang="en" sz="3722"/>
              <a:t>Data 602</a:t>
            </a:r>
            <a:endParaRPr sz="6522"/>
          </a:p>
        </p:txBody>
      </p:sp>
      <p:sp>
        <p:nvSpPr>
          <p:cNvPr id="135" name="Google Shape;135;p13"/>
          <p:cNvSpPr txBox="1"/>
          <p:nvPr>
            <p:ph idx="1" type="subTitle"/>
          </p:nvPr>
        </p:nvSpPr>
        <p:spPr>
          <a:xfrm>
            <a:off x="4836425" y="3798200"/>
            <a:ext cx="3956700" cy="88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450">
                <a:latin typeface="Montserrat"/>
                <a:ea typeface="Montserrat"/>
                <a:cs typeface="Montserrat"/>
                <a:sym typeface="Montserrat"/>
              </a:rPr>
              <a:t>Meghana Kompally</a:t>
            </a:r>
            <a:endParaRPr sz="1450">
              <a:latin typeface="Montserrat"/>
              <a:ea typeface="Montserrat"/>
              <a:cs typeface="Montserrat"/>
              <a:sym typeface="Montserrat"/>
            </a:endParaRPr>
          </a:p>
          <a:p>
            <a:pPr indent="0" lvl="0" marL="0" rtl="0" algn="r">
              <a:spcBef>
                <a:spcPts val="0"/>
              </a:spcBef>
              <a:spcAft>
                <a:spcPts val="0"/>
              </a:spcAft>
              <a:buNone/>
            </a:pPr>
            <a:r>
              <a:rPr lang="en" sz="1450">
                <a:latin typeface="Montserrat"/>
                <a:ea typeface="Montserrat"/>
                <a:cs typeface="Montserrat"/>
                <a:sym typeface="Montserrat"/>
              </a:rPr>
              <a:t>Serena Sun</a:t>
            </a:r>
            <a:endParaRPr sz="1450">
              <a:latin typeface="Montserrat"/>
              <a:ea typeface="Montserrat"/>
              <a:cs typeface="Montserrat"/>
              <a:sym typeface="Montserrat"/>
            </a:endParaRPr>
          </a:p>
          <a:p>
            <a:pPr indent="0" lvl="0" marL="0" rtl="0" algn="r">
              <a:spcBef>
                <a:spcPts val="0"/>
              </a:spcBef>
              <a:spcAft>
                <a:spcPts val="0"/>
              </a:spcAft>
              <a:buNone/>
            </a:pPr>
            <a:r>
              <a:rPr lang="en" sz="1450">
                <a:latin typeface="Montserrat"/>
                <a:ea typeface="Montserrat"/>
                <a:cs typeface="Montserrat"/>
                <a:sym typeface="Montserrat"/>
              </a:rPr>
              <a:t>Jannatul Naeema</a:t>
            </a:r>
            <a:endParaRPr sz="145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nvSpPr>
        <p:spPr>
          <a:xfrm>
            <a:off x="1130000" y="214325"/>
            <a:ext cx="7432800" cy="1785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Question C (Part 2):</a:t>
            </a:r>
            <a:r>
              <a:rPr lang="en" sz="1200">
                <a:solidFill>
                  <a:schemeClr val="lt1"/>
                </a:solidFill>
                <a:latin typeface="Montserrat"/>
                <a:ea typeface="Montserrat"/>
                <a:cs typeface="Montserrat"/>
                <a:sym typeface="Montserrat"/>
              </a:rPr>
              <a:t> </a:t>
            </a:r>
            <a:r>
              <a:rPr lang="en" sz="1200">
                <a:solidFill>
                  <a:schemeClr val="lt1"/>
                </a:solidFill>
                <a:latin typeface="Montserrat"/>
                <a:ea typeface="Montserrat"/>
                <a:cs typeface="Montserrat"/>
                <a:sym typeface="Montserrat"/>
              </a:rPr>
              <a:t>Linear Regression Analysis of the recorded Nitrogen Dioxide (mg/l) and Calgary population growth over the overlapping years.</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i="1" lang="en" sz="1200">
                <a:solidFill>
                  <a:schemeClr val="lt1"/>
                </a:solidFill>
                <a:latin typeface="Montserrat"/>
                <a:ea typeface="Montserrat"/>
                <a:cs typeface="Montserrat"/>
                <a:sym typeface="Montserrat"/>
              </a:rPr>
              <a:t>Our Hypothesis:</a:t>
            </a:r>
            <a:endParaRPr i="1" sz="1200">
              <a:solidFill>
                <a:schemeClr val="lt1"/>
              </a:solidFill>
              <a:latin typeface="Montserrat"/>
              <a:ea typeface="Montserrat"/>
              <a:cs typeface="Montserrat"/>
              <a:sym typeface="Montserrat"/>
            </a:endParaRPr>
          </a:p>
          <a:p>
            <a:pPr indent="0" lvl="0" marL="0" rtl="0" algn="l">
              <a:spcBef>
                <a:spcPts val="1200"/>
              </a:spcBef>
              <a:spcAft>
                <a:spcPts val="1200"/>
              </a:spcAft>
              <a:buNone/>
            </a:pP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0</a:t>
            </a:r>
            <a:r>
              <a:rPr lang="en" sz="1200">
                <a:solidFill>
                  <a:schemeClr val="lt1"/>
                </a:solidFill>
                <a:latin typeface="Montserrat"/>
                <a:ea typeface="Montserrat"/>
                <a:cs typeface="Montserrat"/>
                <a:sym typeface="Montserrat"/>
              </a:rPr>
              <a:t>: The </a:t>
            </a:r>
            <a:r>
              <a:rPr lang="en" sz="1200">
                <a:solidFill>
                  <a:schemeClr val="lt1"/>
                </a:solidFill>
                <a:latin typeface="Montserrat"/>
                <a:ea typeface="Montserrat"/>
                <a:cs typeface="Montserrat"/>
                <a:sym typeface="Montserrat"/>
              </a:rPr>
              <a:t>yearly Nitrogen Dioxide values recorded</a:t>
            </a:r>
            <a:r>
              <a:rPr lang="en" sz="1200">
                <a:solidFill>
                  <a:schemeClr val="lt1"/>
                </a:solidFill>
                <a:latin typeface="Montserrat"/>
                <a:ea typeface="Montserrat"/>
                <a:cs typeface="Montserrat"/>
                <a:sym typeface="Montserrat"/>
              </a:rPr>
              <a:t>  in Calgary cannot be expressed as a linear function of the p</a:t>
            </a:r>
            <a:r>
              <a:rPr lang="en" sz="1200">
                <a:solidFill>
                  <a:schemeClr val="lt1"/>
                </a:solidFill>
                <a:latin typeface="Montserrat"/>
                <a:ea typeface="Montserrat"/>
                <a:cs typeface="Montserrat"/>
                <a:sym typeface="Montserrat"/>
              </a:rPr>
              <a:t>opulation growth</a:t>
            </a:r>
            <a:r>
              <a:rPr lang="en" sz="1200">
                <a:solidFill>
                  <a:schemeClr val="lt1"/>
                </a:solidFill>
                <a:latin typeface="Montserrat"/>
                <a:ea typeface="Montserrat"/>
                <a:cs typeface="Montserrat"/>
                <a:sym typeface="Montserrat"/>
              </a:rPr>
              <a:t>  in Calgary</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A</a:t>
            </a:r>
            <a:r>
              <a:rPr lang="en" sz="1200">
                <a:solidFill>
                  <a:schemeClr val="lt1"/>
                </a:solidFill>
                <a:latin typeface="Montserrat"/>
                <a:ea typeface="Montserrat"/>
                <a:cs typeface="Montserrat"/>
                <a:sym typeface="Montserrat"/>
              </a:rPr>
              <a:t> : </a:t>
            </a:r>
            <a:r>
              <a:rPr lang="en" sz="1200">
                <a:solidFill>
                  <a:schemeClr val="lt1"/>
                </a:solidFill>
                <a:latin typeface="Montserrat"/>
                <a:ea typeface="Montserrat"/>
                <a:cs typeface="Montserrat"/>
                <a:sym typeface="Montserrat"/>
              </a:rPr>
              <a:t>The yearly Nitrogen Dioxide values recorded  in Calgary can be expressed as a linear function of the population growth  in Calgary</a:t>
            </a:r>
            <a:endParaRPr sz="1200">
              <a:solidFill>
                <a:schemeClr val="lt1"/>
              </a:solidFill>
              <a:latin typeface="Montserrat"/>
              <a:ea typeface="Montserrat"/>
              <a:cs typeface="Montserrat"/>
              <a:sym typeface="Montserrat"/>
            </a:endParaRPr>
          </a:p>
        </p:txBody>
      </p:sp>
      <p:sp>
        <p:nvSpPr>
          <p:cNvPr id="204" name="Google Shape;204;p22"/>
          <p:cNvSpPr txBox="1"/>
          <p:nvPr/>
        </p:nvSpPr>
        <p:spPr>
          <a:xfrm>
            <a:off x="758350" y="2212050"/>
            <a:ext cx="3130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Nitrogen Dioxide against Calgary population over the years.</a:t>
            </a:r>
            <a:endParaRPr sz="1100">
              <a:solidFill>
                <a:schemeClr val="lt1"/>
              </a:solidFill>
              <a:latin typeface="Montserrat"/>
              <a:ea typeface="Montserrat"/>
              <a:cs typeface="Montserrat"/>
              <a:sym typeface="Montserrat"/>
            </a:endParaRPr>
          </a:p>
        </p:txBody>
      </p:sp>
      <p:pic>
        <p:nvPicPr>
          <p:cNvPr id="205" name="Google Shape;205;p22"/>
          <p:cNvPicPr preferRelativeResize="0"/>
          <p:nvPr/>
        </p:nvPicPr>
        <p:blipFill>
          <a:blip r:embed="rId3">
            <a:alphaModFix/>
          </a:blip>
          <a:stretch>
            <a:fillRect/>
          </a:stretch>
        </p:blipFill>
        <p:spPr>
          <a:xfrm>
            <a:off x="758350" y="2735250"/>
            <a:ext cx="2894046" cy="1785600"/>
          </a:xfrm>
          <a:prstGeom prst="rect">
            <a:avLst/>
          </a:prstGeom>
          <a:noFill/>
          <a:ln>
            <a:noFill/>
          </a:ln>
        </p:spPr>
      </p:pic>
      <p:sp>
        <p:nvSpPr>
          <p:cNvPr id="206" name="Google Shape;206;p22"/>
          <p:cNvSpPr txBox="1"/>
          <p:nvPr/>
        </p:nvSpPr>
        <p:spPr>
          <a:xfrm>
            <a:off x="4384775" y="2590538"/>
            <a:ext cx="4273200" cy="2118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C</a:t>
            </a:r>
            <a:r>
              <a:rPr lang="en" sz="1100">
                <a:solidFill>
                  <a:schemeClr val="lt1"/>
                </a:solidFill>
                <a:latin typeface="Montserrat"/>
                <a:ea typeface="Montserrat"/>
                <a:cs typeface="Montserrat"/>
                <a:sym typeface="Montserrat"/>
              </a:rPr>
              <a:t>orrelation coefficient </a:t>
            </a:r>
            <a:r>
              <a:rPr lang="en" sz="1100">
                <a:solidFill>
                  <a:schemeClr val="lt1"/>
                </a:solidFill>
                <a:latin typeface="Montserrat"/>
                <a:ea typeface="Montserrat"/>
                <a:cs typeface="Montserrat"/>
                <a:sym typeface="Montserrat"/>
              </a:rPr>
              <a:t>(r)</a:t>
            </a:r>
            <a:r>
              <a:rPr lang="en" sz="1100">
                <a:solidFill>
                  <a:schemeClr val="lt1"/>
                </a:solidFill>
                <a:latin typeface="Montserrat"/>
                <a:ea typeface="Montserrat"/>
                <a:cs typeface="Montserrat"/>
                <a:sym typeface="Montserrat"/>
              </a:rPr>
              <a:t>: -0.9497451</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Strong negative correlation</a:t>
            </a:r>
            <a:endParaRPr sz="11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100">
                <a:solidFill>
                  <a:schemeClr val="lt1"/>
                </a:solidFill>
                <a:latin typeface="Montserrat"/>
                <a:ea typeface="Montserrat"/>
                <a:cs typeface="Montserrat"/>
                <a:sym typeface="Montserrat"/>
              </a:rPr>
              <a:t>After further analysis the linear model gives the following equation:</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Nitrogen Dioxide = A + B × Population + e</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A= 0.04086983004144</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B= -0.00000001996488</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0.04086983004144 + (-0.00000001996488) * Population + e</a:t>
            </a:r>
            <a:endParaRPr sz="11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nvSpPr>
        <p:spPr>
          <a:xfrm>
            <a:off x="1113625" y="270300"/>
            <a:ext cx="341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212" name="Google Shape;212;p23"/>
          <p:cNvSpPr txBox="1"/>
          <p:nvPr/>
        </p:nvSpPr>
        <p:spPr>
          <a:xfrm>
            <a:off x="4983375" y="85500"/>
            <a:ext cx="322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homoscedasticity- Condition is Met</a:t>
            </a:r>
            <a:endParaRPr sz="1200">
              <a:solidFill>
                <a:schemeClr val="lt1"/>
              </a:solidFill>
              <a:latin typeface="Montserrat"/>
              <a:ea typeface="Montserrat"/>
              <a:cs typeface="Montserrat"/>
              <a:sym typeface="Montserrat"/>
            </a:endParaRPr>
          </a:p>
        </p:txBody>
      </p:sp>
      <p:sp>
        <p:nvSpPr>
          <p:cNvPr id="213" name="Google Shape;213;p23"/>
          <p:cNvSpPr txBox="1"/>
          <p:nvPr/>
        </p:nvSpPr>
        <p:spPr>
          <a:xfrm>
            <a:off x="1027900" y="2523800"/>
            <a:ext cx="73524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the conditions are met, so: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 value: 340.6</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P-value(&gt;F): &lt;2e-16 &lt; 0.05</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R</a:t>
            </a:r>
            <a:r>
              <a:rPr lang="en" sz="1100">
                <a:solidFill>
                  <a:schemeClr val="lt1"/>
                </a:solidFill>
                <a:latin typeface="Montserrat"/>
                <a:ea typeface="Montserrat"/>
                <a:cs typeface="Montserrat"/>
                <a:sym typeface="Montserrat"/>
              </a:rPr>
              <a:t>eject the null hypothesis. So, population growth in Calgary </a:t>
            </a:r>
            <a:r>
              <a:rPr i="1" lang="en" sz="1100">
                <a:solidFill>
                  <a:schemeClr val="lt1"/>
                </a:solidFill>
                <a:latin typeface="Montserrat"/>
                <a:ea typeface="Montserrat"/>
                <a:cs typeface="Montserrat"/>
                <a:sym typeface="Montserrat"/>
              </a:rPr>
              <a:t>can </a:t>
            </a:r>
            <a:r>
              <a:rPr lang="en" sz="1100">
                <a:solidFill>
                  <a:schemeClr val="lt1"/>
                </a:solidFill>
                <a:latin typeface="Montserrat"/>
                <a:ea typeface="Montserrat"/>
                <a:cs typeface="Montserrat"/>
                <a:sym typeface="Montserrat"/>
              </a:rPr>
              <a:t>be expressed as a linear function of the yearly Nitrogen Dioxide values recorded in Calgary.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our parameters can be expressed as a linear function, </a:t>
            </a:r>
            <a:r>
              <a:rPr lang="en" sz="1100">
                <a:solidFill>
                  <a:schemeClr val="lt1"/>
                </a:solidFill>
                <a:latin typeface="Montserrat"/>
                <a:ea typeface="Montserrat"/>
                <a:cs typeface="Montserrat"/>
                <a:sym typeface="Montserrat"/>
              </a:rPr>
              <a:t>linear modeling by bootstrapping for r, A and B values is conducted to determine how the resulting model (equation) compares to the one produced in the previous slide</a:t>
            </a:r>
            <a:endParaRPr sz="1100">
              <a:solidFill>
                <a:schemeClr val="lt1"/>
              </a:solidFill>
              <a:latin typeface="Montserrat"/>
              <a:ea typeface="Montserrat"/>
              <a:cs typeface="Montserrat"/>
              <a:sym typeface="Montserrat"/>
            </a:endParaRPr>
          </a:p>
        </p:txBody>
      </p:sp>
      <p:pic>
        <p:nvPicPr>
          <p:cNvPr id="214" name="Google Shape;214;p23"/>
          <p:cNvPicPr preferRelativeResize="0"/>
          <p:nvPr/>
        </p:nvPicPr>
        <p:blipFill>
          <a:blip r:embed="rId3">
            <a:alphaModFix/>
          </a:blip>
          <a:stretch>
            <a:fillRect/>
          </a:stretch>
        </p:blipFill>
        <p:spPr>
          <a:xfrm>
            <a:off x="1152600" y="639600"/>
            <a:ext cx="3134853" cy="1932150"/>
          </a:xfrm>
          <a:prstGeom prst="rect">
            <a:avLst/>
          </a:prstGeom>
          <a:noFill/>
          <a:ln>
            <a:noFill/>
          </a:ln>
        </p:spPr>
      </p:pic>
      <p:pic>
        <p:nvPicPr>
          <p:cNvPr id="215" name="Google Shape;215;p23"/>
          <p:cNvPicPr preferRelativeResize="0"/>
          <p:nvPr/>
        </p:nvPicPr>
        <p:blipFill>
          <a:blip r:embed="rId4">
            <a:alphaModFix/>
          </a:blip>
          <a:stretch>
            <a:fillRect/>
          </a:stretch>
        </p:blipFill>
        <p:spPr>
          <a:xfrm>
            <a:off x="4983375" y="571888"/>
            <a:ext cx="3351075" cy="206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4"/>
          <p:cNvPicPr preferRelativeResize="0"/>
          <p:nvPr/>
        </p:nvPicPr>
        <p:blipFill>
          <a:blip r:embed="rId3">
            <a:alphaModFix/>
          </a:blip>
          <a:stretch>
            <a:fillRect/>
          </a:stretch>
        </p:blipFill>
        <p:spPr>
          <a:xfrm>
            <a:off x="405200" y="370375"/>
            <a:ext cx="2969549" cy="1832175"/>
          </a:xfrm>
          <a:prstGeom prst="rect">
            <a:avLst/>
          </a:prstGeom>
          <a:noFill/>
          <a:ln>
            <a:noFill/>
          </a:ln>
        </p:spPr>
      </p:pic>
      <p:pic>
        <p:nvPicPr>
          <p:cNvPr id="221" name="Google Shape;221;p24"/>
          <p:cNvPicPr preferRelativeResize="0"/>
          <p:nvPr/>
        </p:nvPicPr>
        <p:blipFill>
          <a:blip r:embed="rId4">
            <a:alphaModFix/>
          </a:blip>
          <a:stretch>
            <a:fillRect/>
          </a:stretch>
        </p:blipFill>
        <p:spPr>
          <a:xfrm>
            <a:off x="389975" y="2776313"/>
            <a:ext cx="2969550" cy="1832175"/>
          </a:xfrm>
          <a:prstGeom prst="rect">
            <a:avLst/>
          </a:prstGeom>
          <a:noFill/>
          <a:ln>
            <a:noFill/>
          </a:ln>
        </p:spPr>
      </p:pic>
      <p:pic>
        <p:nvPicPr>
          <p:cNvPr id="222" name="Google Shape;222;p24"/>
          <p:cNvPicPr preferRelativeResize="0"/>
          <p:nvPr/>
        </p:nvPicPr>
        <p:blipFill>
          <a:blip r:embed="rId5">
            <a:alphaModFix/>
          </a:blip>
          <a:stretch>
            <a:fillRect/>
          </a:stretch>
        </p:blipFill>
        <p:spPr>
          <a:xfrm>
            <a:off x="5915300" y="370364"/>
            <a:ext cx="2742959" cy="1692375"/>
          </a:xfrm>
          <a:prstGeom prst="rect">
            <a:avLst/>
          </a:prstGeom>
          <a:noFill/>
          <a:ln>
            <a:noFill/>
          </a:ln>
        </p:spPr>
      </p:pic>
      <p:sp>
        <p:nvSpPr>
          <p:cNvPr id="223" name="Google Shape;223;p24"/>
          <p:cNvSpPr txBox="1"/>
          <p:nvPr/>
        </p:nvSpPr>
        <p:spPr>
          <a:xfrm>
            <a:off x="3511150" y="370375"/>
            <a:ext cx="20238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Correlation Coefficient (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 </a:t>
            </a:r>
            <a:r>
              <a:rPr lang="en" sz="1100">
                <a:latin typeface="Montserrat"/>
                <a:ea typeface="Montserrat"/>
                <a:cs typeface="Montserrat"/>
                <a:sym typeface="Montserrat"/>
              </a:rPr>
              <a:t> </a:t>
            </a:r>
            <a:r>
              <a:rPr lang="en" sz="1100">
                <a:solidFill>
                  <a:schemeClr val="lt1"/>
                </a:solidFill>
                <a:latin typeface="Montserrat"/>
                <a:ea typeface="Montserrat"/>
                <a:cs typeface="Montserrat"/>
                <a:sym typeface="Montserrat"/>
              </a:rPr>
              <a:t>-0.9504573</a:t>
            </a:r>
            <a:br>
              <a:rPr lang="en" sz="1100">
                <a:solidFill>
                  <a:schemeClr val="lt1"/>
                </a:solidFill>
                <a:latin typeface="Montserrat"/>
                <a:ea typeface="Montserrat"/>
                <a:cs typeface="Montserrat"/>
                <a:sym typeface="Montserrat"/>
              </a:rPr>
            </a:b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-0.9763399 ≤ r ≤ -0.9144689</a:t>
            </a:r>
            <a:endParaRPr sz="1100">
              <a:solidFill>
                <a:schemeClr val="lt1"/>
              </a:solidFill>
              <a:highlight>
                <a:srgbClr val="FFFFFF"/>
              </a:highlight>
              <a:latin typeface="Montserrat"/>
              <a:ea typeface="Montserrat"/>
              <a:cs typeface="Montserrat"/>
              <a:sym typeface="Montserrat"/>
            </a:endParaRPr>
          </a:p>
        </p:txBody>
      </p:sp>
      <p:sp>
        <p:nvSpPr>
          <p:cNvPr id="224" name="Google Shape;224;p24"/>
          <p:cNvSpPr txBox="1"/>
          <p:nvPr/>
        </p:nvSpPr>
        <p:spPr>
          <a:xfrm>
            <a:off x="3437150" y="2976600"/>
            <a:ext cx="2023800" cy="151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Y-intercept Estimate: 0.04089894</a:t>
            </a:r>
            <a:br>
              <a:rPr lang="en" sz="1100">
                <a:solidFill>
                  <a:schemeClr val="lt1"/>
                </a:solidFill>
                <a:latin typeface="Montserrat"/>
                <a:ea typeface="Montserrat"/>
                <a:cs typeface="Montserrat"/>
                <a:sym typeface="Montserrat"/>
              </a:rPr>
            </a:b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95% Confidence Interval: (2.5% , 97.5%)</a:t>
            </a:r>
            <a:endParaRPr sz="1100">
              <a:solidFill>
                <a:schemeClr val="lt1"/>
              </a:solidFill>
              <a:latin typeface="Montserrat"/>
              <a:ea typeface="Montserrat"/>
              <a:cs typeface="Montserrat"/>
              <a:sym typeface="Montserrat"/>
            </a:endParaRPr>
          </a:p>
          <a:p>
            <a:pPr indent="0" lvl="0" marL="0" rtl="0" algn="l">
              <a:lnSpc>
                <a:spcPct val="110000"/>
              </a:lnSpc>
              <a:spcBef>
                <a:spcPts val="0"/>
              </a:spcBef>
              <a:spcAft>
                <a:spcPts val="0"/>
              </a:spcAft>
              <a:buNone/>
            </a:pPr>
            <a:r>
              <a:rPr lang="en" sz="1100">
                <a:solidFill>
                  <a:schemeClr val="lt1"/>
                </a:solidFill>
                <a:latin typeface="Montserrat"/>
                <a:ea typeface="Montserrat"/>
                <a:cs typeface="Montserrat"/>
                <a:sym typeface="Montserrat"/>
              </a:rPr>
              <a:t>0.03821873 ≤ a ≤ 0.04363896</a:t>
            </a:r>
            <a:endParaRPr sz="1100">
              <a:solidFill>
                <a:schemeClr val="lt1"/>
              </a:solidFill>
              <a:latin typeface="Montserrat"/>
              <a:ea typeface="Montserrat"/>
              <a:cs typeface="Montserrat"/>
              <a:sym typeface="Montserrat"/>
            </a:endParaRPr>
          </a:p>
        </p:txBody>
      </p:sp>
      <p:sp>
        <p:nvSpPr>
          <p:cNvPr id="225" name="Google Shape;225;p24"/>
          <p:cNvSpPr txBox="1"/>
          <p:nvPr/>
        </p:nvSpPr>
        <p:spPr>
          <a:xfrm>
            <a:off x="389975" y="452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r</a:t>
            </a:r>
            <a:r>
              <a:rPr baseline="-25000" lang="en" sz="1200">
                <a:solidFill>
                  <a:schemeClr val="lt1"/>
                </a:solidFill>
                <a:latin typeface="Times New Roman"/>
                <a:ea typeface="Times New Roman"/>
                <a:cs typeface="Times New Roman"/>
                <a:sym typeface="Times New Roman"/>
              </a:rPr>
              <a:t>boot</a:t>
            </a:r>
            <a:r>
              <a:rPr lang="en" sz="1200">
                <a:solidFill>
                  <a:schemeClr val="lt1"/>
                </a:solidFill>
                <a:latin typeface="Times New Roman"/>
                <a:ea typeface="Times New Roman"/>
                <a:cs typeface="Times New Roman"/>
                <a:sym typeface="Times New Roman"/>
              </a:rPr>
              <a:t>  </a:t>
            </a:r>
            <a:endParaRPr>
              <a:solidFill>
                <a:schemeClr val="lt1"/>
              </a:solidFill>
            </a:endParaRPr>
          </a:p>
        </p:txBody>
      </p:sp>
      <p:sp>
        <p:nvSpPr>
          <p:cNvPr id="226" name="Google Shape;226;p24"/>
          <p:cNvSpPr txBox="1"/>
          <p:nvPr/>
        </p:nvSpPr>
        <p:spPr>
          <a:xfrm>
            <a:off x="374750" y="2460638"/>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a</a:t>
            </a:r>
            <a:r>
              <a:rPr baseline="-25000" lang="en" sz="1200">
                <a:solidFill>
                  <a:schemeClr val="lt1"/>
                </a:solidFill>
                <a:latin typeface="Times New Roman"/>
                <a:ea typeface="Times New Roman"/>
                <a:cs typeface="Times New Roman"/>
                <a:sym typeface="Times New Roman"/>
              </a:rPr>
              <a:t>boot</a:t>
            </a:r>
            <a:r>
              <a:rPr lang="en" sz="1200">
                <a:solidFill>
                  <a:schemeClr val="lt1"/>
                </a:solidFill>
                <a:latin typeface="Times New Roman"/>
                <a:ea typeface="Times New Roman"/>
                <a:cs typeface="Times New Roman"/>
                <a:sym typeface="Times New Roman"/>
              </a:rPr>
              <a:t>:</a:t>
            </a:r>
            <a:endParaRPr>
              <a:solidFill>
                <a:schemeClr val="lt1"/>
              </a:solidFill>
            </a:endParaRPr>
          </a:p>
        </p:txBody>
      </p:sp>
      <p:sp>
        <p:nvSpPr>
          <p:cNvPr id="227" name="Google Shape;227;p24"/>
          <p:cNvSpPr txBox="1"/>
          <p:nvPr/>
        </p:nvSpPr>
        <p:spPr>
          <a:xfrm>
            <a:off x="5837375" y="452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b</a:t>
            </a:r>
            <a:r>
              <a:rPr baseline="-25000" lang="en" sz="1200">
                <a:solidFill>
                  <a:schemeClr val="lt1"/>
                </a:solidFill>
                <a:latin typeface="Times New Roman"/>
                <a:ea typeface="Times New Roman"/>
                <a:cs typeface="Times New Roman"/>
                <a:sym typeface="Times New Roman"/>
              </a:rPr>
              <a:t>boot</a:t>
            </a:r>
            <a:r>
              <a:rPr lang="en" sz="1200">
                <a:latin typeface="Times New Roman"/>
                <a:ea typeface="Times New Roman"/>
                <a:cs typeface="Times New Roman"/>
                <a:sym typeface="Times New Roman"/>
              </a:rPr>
              <a:t>    </a:t>
            </a:r>
            <a:endParaRPr/>
          </a:p>
        </p:txBody>
      </p:sp>
      <p:sp>
        <p:nvSpPr>
          <p:cNvPr id="228" name="Google Shape;228;p24"/>
          <p:cNvSpPr txBox="1"/>
          <p:nvPr/>
        </p:nvSpPr>
        <p:spPr>
          <a:xfrm>
            <a:off x="5915300" y="2114875"/>
            <a:ext cx="30000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Slope Estimate:  -2.001939×10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-2.248524×10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b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-1.736453×10</a:t>
            </a:r>
            <a:r>
              <a:rPr baseline="30000" lang="en" sz="1100">
                <a:solidFill>
                  <a:schemeClr val="lt1"/>
                </a:solidFill>
                <a:latin typeface="Montserrat"/>
                <a:ea typeface="Montserrat"/>
                <a:cs typeface="Montserrat"/>
                <a:sym typeface="Montserrat"/>
              </a:rPr>
              <a:t>-08</a:t>
            </a:r>
            <a:endParaRPr baseline="30000" sz="1100">
              <a:solidFill>
                <a:schemeClr val="lt1"/>
              </a:solidFill>
              <a:latin typeface="Montserrat"/>
              <a:ea typeface="Montserrat"/>
              <a:cs typeface="Montserrat"/>
              <a:sym typeface="Montserrat"/>
            </a:endParaRPr>
          </a:p>
        </p:txBody>
      </p:sp>
      <p:sp>
        <p:nvSpPr>
          <p:cNvPr id="229" name="Google Shape;229;p24"/>
          <p:cNvSpPr txBox="1"/>
          <p:nvPr/>
        </p:nvSpPr>
        <p:spPr>
          <a:xfrm>
            <a:off x="5837375" y="3074850"/>
            <a:ext cx="30000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Bootstrapped</a:t>
            </a:r>
            <a:r>
              <a:rPr lang="en" sz="1100">
                <a:solidFill>
                  <a:schemeClr val="lt1"/>
                </a:solidFill>
                <a:latin typeface="Montserrat"/>
                <a:ea typeface="Montserrat"/>
                <a:cs typeface="Montserrat"/>
                <a:sym typeface="Montserrat"/>
              </a:rPr>
              <a:t> Equation: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0.04089894 + (-2.001939×10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Least-squares statistics equation:</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0.04086983004144 + (-1.996488×10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Population + e</a:t>
            </a:r>
            <a:br>
              <a:rPr lang="en" sz="1100">
                <a:solidFill>
                  <a:schemeClr val="lt1"/>
                </a:solidFill>
                <a:latin typeface="Montserrat"/>
                <a:ea typeface="Montserrat"/>
                <a:cs typeface="Montserrat"/>
                <a:sym typeface="Montserrat"/>
              </a:rPr>
            </a:br>
            <a:endParaRPr sz="11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nvSpPr>
        <p:spPr>
          <a:xfrm>
            <a:off x="1130000" y="214325"/>
            <a:ext cx="7432800" cy="1785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Question C (Part 3): </a:t>
            </a:r>
            <a:r>
              <a:rPr lang="en" sz="1200">
                <a:solidFill>
                  <a:schemeClr val="lt1"/>
                </a:solidFill>
                <a:latin typeface="Montserrat"/>
                <a:ea typeface="Montserrat"/>
                <a:cs typeface="Montserrat"/>
                <a:sym typeface="Montserrat"/>
              </a:rPr>
              <a:t>Linear Regression Analysis of the recorded Nitric Oxide  (ppm) and Calgary population growth over the overlapping years.</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i="1" lang="en" sz="1200">
                <a:solidFill>
                  <a:schemeClr val="lt1"/>
                </a:solidFill>
                <a:latin typeface="Montserrat"/>
                <a:ea typeface="Montserrat"/>
                <a:cs typeface="Montserrat"/>
                <a:sym typeface="Montserrat"/>
              </a:rPr>
              <a:t>Our Hypothesis:</a:t>
            </a:r>
            <a:endParaRPr i="1" sz="1200">
              <a:solidFill>
                <a:schemeClr val="lt1"/>
              </a:solidFill>
              <a:latin typeface="Montserrat"/>
              <a:ea typeface="Montserrat"/>
              <a:cs typeface="Montserrat"/>
              <a:sym typeface="Montserrat"/>
            </a:endParaRPr>
          </a:p>
          <a:p>
            <a:pPr indent="0" lvl="0" marL="0" rtl="0" algn="l">
              <a:spcBef>
                <a:spcPts val="1200"/>
              </a:spcBef>
              <a:spcAft>
                <a:spcPts val="1200"/>
              </a:spcAft>
              <a:buNone/>
            </a:pP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0</a:t>
            </a:r>
            <a:r>
              <a:rPr lang="en" sz="1200">
                <a:solidFill>
                  <a:schemeClr val="lt1"/>
                </a:solidFill>
                <a:latin typeface="Montserrat"/>
                <a:ea typeface="Montserrat"/>
                <a:cs typeface="Montserrat"/>
                <a:sym typeface="Montserrat"/>
              </a:rPr>
              <a:t>: The yearly Nitric Oxide values recorded in Calgary cannot be expressed as a linear function of the population growth   in Calgary</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A</a:t>
            </a:r>
            <a:r>
              <a:rPr lang="en" sz="1200">
                <a:solidFill>
                  <a:schemeClr val="lt1"/>
                </a:solidFill>
                <a:latin typeface="Montserrat"/>
                <a:ea typeface="Montserrat"/>
                <a:cs typeface="Montserrat"/>
                <a:sym typeface="Montserrat"/>
              </a:rPr>
              <a:t> : The yearly Nitric Oxide values recorded in Calgary can be expressed as a linear function of the population growth   in Calgary</a:t>
            </a:r>
            <a:endParaRPr sz="1200">
              <a:solidFill>
                <a:schemeClr val="lt1"/>
              </a:solidFill>
              <a:latin typeface="Montserrat"/>
              <a:ea typeface="Montserrat"/>
              <a:cs typeface="Montserrat"/>
              <a:sym typeface="Montserrat"/>
            </a:endParaRPr>
          </a:p>
        </p:txBody>
      </p:sp>
      <p:sp>
        <p:nvSpPr>
          <p:cNvPr id="235" name="Google Shape;235;p25"/>
          <p:cNvSpPr txBox="1"/>
          <p:nvPr/>
        </p:nvSpPr>
        <p:spPr>
          <a:xfrm>
            <a:off x="919000" y="21703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Nitric Oxide against Calgary population over the years.</a:t>
            </a:r>
            <a:endParaRPr sz="1100">
              <a:solidFill>
                <a:schemeClr val="lt1"/>
              </a:solidFill>
              <a:latin typeface="Montserrat"/>
              <a:ea typeface="Montserrat"/>
              <a:cs typeface="Montserrat"/>
              <a:sym typeface="Montserrat"/>
            </a:endParaRPr>
          </a:p>
        </p:txBody>
      </p:sp>
      <p:sp>
        <p:nvSpPr>
          <p:cNvPr id="236" name="Google Shape;236;p25"/>
          <p:cNvSpPr txBox="1"/>
          <p:nvPr/>
        </p:nvSpPr>
        <p:spPr>
          <a:xfrm>
            <a:off x="4572000" y="2517125"/>
            <a:ext cx="4273200" cy="2118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Correlation coefficient (r): </a:t>
            </a:r>
            <a:r>
              <a:rPr lang="en" sz="1100">
                <a:solidFill>
                  <a:schemeClr val="lt1"/>
                </a:solidFill>
                <a:latin typeface="Montserrat"/>
                <a:ea typeface="Montserrat"/>
                <a:cs typeface="Montserrat"/>
                <a:sym typeface="Montserrat"/>
              </a:rPr>
              <a:t>-0.9275725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Strong negative correlation</a:t>
            </a:r>
            <a:endParaRPr sz="11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100">
                <a:solidFill>
                  <a:schemeClr val="lt1"/>
                </a:solidFill>
                <a:latin typeface="Montserrat"/>
                <a:ea typeface="Montserrat"/>
                <a:cs typeface="Montserrat"/>
                <a:sym typeface="Montserrat"/>
              </a:rPr>
              <a:t>After further analysis the linear model gives the following equation:</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Nitric Oxide = A + B * Population + e</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A=  0.0595543100516</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B= -0.000002256207</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0.0595543100516 + (-0.0000000373782 ) * Population + e</a:t>
            </a:r>
            <a:endParaRPr sz="1100">
              <a:solidFill>
                <a:schemeClr val="lt1"/>
              </a:solidFill>
              <a:latin typeface="Montserrat"/>
              <a:ea typeface="Montserrat"/>
              <a:cs typeface="Montserrat"/>
              <a:sym typeface="Montserrat"/>
            </a:endParaRPr>
          </a:p>
        </p:txBody>
      </p:sp>
      <p:pic>
        <p:nvPicPr>
          <p:cNvPr id="237" name="Google Shape;237;p25"/>
          <p:cNvPicPr preferRelativeResize="0"/>
          <p:nvPr/>
        </p:nvPicPr>
        <p:blipFill>
          <a:blip r:embed="rId3">
            <a:alphaModFix/>
          </a:blip>
          <a:stretch>
            <a:fillRect/>
          </a:stretch>
        </p:blipFill>
        <p:spPr>
          <a:xfrm>
            <a:off x="919000" y="2724449"/>
            <a:ext cx="2765900" cy="170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nvSpPr>
        <p:spPr>
          <a:xfrm>
            <a:off x="950700" y="222350"/>
            <a:ext cx="35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243" name="Google Shape;243;p26"/>
          <p:cNvSpPr txBox="1"/>
          <p:nvPr/>
        </p:nvSpPr>
        <p:spPr>
          <a:xfrm>
            <a:off x="4817725" y="222350"/>
            <a:ext cx="412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homoscedasticity- Condition is Met</a:t>
            </a:r>
            <a:endParaRPr sz="1200">
              <a:solidFill>
                <a:schemeClr val="lt1"/>
              </a:solidFill>
              <a:latin typeface="Montserrat"/>
              <a:ea typeface="Montserrat"/>
              <a:cs typeface="Montserrat"/>
              <a:sym typeface="Montserrat"/>
            </a:endParaRPr>
          </a:p>
        </p:txBody>
      </p:sp>
      <p:sp>
        <p:nvSpPr>
          <p:cNvPr id="244" name="Google Shape;244;p26"/>
          <p:cNvSpPr txBox="1"/>
          <p:nvPr/>
        </p:nvSpPr>
        <p:spPr>
          <a:xfrm>
            <a:off x="950700" y="2827875"/>
            <a:ext cx="75666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the conditions are met, so: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 value: 228</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P-value(&gt;F): 2e-16 &lt; 0.05</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Reject the null hypothesis. So, population growth in Calgary </a:t>
            </a:r>
            <a:r>
              <a:rPr b="1" i="1" lang="en" sz="1100">
                <a:solidFill>
                  <a:schemeClr val="lt1"/>
                </a:solidFill>
                <a:latin typeface="Montserrat"/>
                <a:ea typeface="Montserrat"/>
                <a:cs typeface="Montserrat"/>
                <a:sym typeface="Montserrat"/>
              </a:rPr>
              <a:t>can </a:t>
            </a:r>
            <a:r>
              <a:rPr lang="en" sz="1100">
                <a:solidFill>
                  <a:schemeClr val="lt1"/>
                </a:solidFill>
                <a:latin typeface="Montserrat"/>
                <a:ea typeface="Montserrat"/>
                <a:cs typeface="Montserrat"/>
                <a:sym typeface="Montserrat"/>
              </a:rPr>
              <a:t>be expressed as a linear function of the yearly Nitric Oxide values recorded in Calgary.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our parameters can be expressed as a linear function, linear modeling by bootstrapping for r, A and B values is conducted to determine how the resulting model (equation) compares to the one produced in the previous slide</a:t>
            </a:r>
            <a:endParaRPr sz="1100">
              <a:solidFill>
                <a:schemeClr val="lt1"/>
              </a:solidFill>
              <a:latin typeface="Montserrat"/>
              <a:ea typeface="Montserrat"/>
              <a:cs typeface="Montserrat"/>
              <a:sym typeface="Montserrat"/>
            </a:endParaRPr>
          </a:p>
        </p:txBody>
      </p:sp>
      <p:pic>
        <p:nvPicPr>
          <p:cNvPr id="245" name="Google Shape;245;p26"/>
          <p:cNvPicPr preferRelativeResize="0"/>
          <p:nvPr/>
        </p:nvPicPr>
        <p:blipFill>
          <a:blip r:embed="rId3">
            <a:alphaModFix/>
          </a:blip>
          <a:stretch>
            <a:fillRect/>
          </a:stretch>
        </p:blipFill>
        <p:spPr>
          <a:xfrm>
            <a:off x="1088873" y="749775"/>
            <a:ext cx="2960181" cy="1819500"/>
          </a:xfrm>
          <a:prstGeom prst="rect">
            <a:avLst/>
          </a:prstGeom>
          <a:noFill/>
          <a:ln>
            <a:noFill/>
          </a:ln>
        </p:spPr>
      </p:pic>
      <p:pic>
        <p:nvPicPr>
          <p:cNvPr id="246" name="Google Shape;246;p26"/>
          <p:cNvPicPr preferRelativeResize="0"/>
          <p:nvPr/>
        </p:nvPicPr>
        <p:blipFill>
          <a:blip r:embed="rId4">
            <a:alphaModFix/>
          </a:blip>
          <a:stretch>
            <a:fillRect/>
          </a:stretch>
        </p:blipFill>
        <p:spPr>
          <a:xfrm>
            <a:off x="5092175" y="749774"/>
            <a:ext cx="2960174" cy="182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nvSpPr>
        <p:spPr>
          <a:xfrm>
            <a:off x="3326025" y="443763"/>
            <a:ext cx="20238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Correlation Coefficient (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-0.9290379</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-0.9607345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r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-0.8825924</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100">
              <a:solidFill>
                <a:schemeClr val="lt1"/>
              </a:solidFill>
              <a:latin typeface="Montserrat"/>
              <a:ea typeface="Montserrat"/>
              <a:cs typeface="Montserrat"/>
              <a:sym typeface="Montserrat"/>
            </a:endParaRPr>
          </a:p>
        </p:txBody>
      </p:sp>
      <p:sp>
        <p:nvSpPr>
          <p:cNvPr id="252" name="Google Shape;252;p27"/>
          <p:cNvSpPr txBox="1"/>
          <p:nvPr/>
        </p:nvSpPr>
        <p:spPr>
          <a:xfrm>
            <a:off x="3326025" y="2965300"/>
            <a:ext cx="20238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Y-intercept Estimate (a): 0.05962442</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0.05358987 ≤ a ≤ 0.06625294</a:t>
            </a:r>
            <a:endParaRPr sz="1100">
              <a:solidFill>
                <a:schemeClr val="lt1"/>
              </a:solidFill>
              <a:latin typeface="Montserrat"/>
              <a:ea typeface="Montserrat"/>
              <a:cs typeface="Montserrat"/>
              <a:sym typeface="Montserrat"/>
            </a:endParaRPr>
          </a:p>
          <a:p>
            <a:pPr indent="0" lvl="0" marL="0" rtl="0" algn="l">
              <a:lnSpc>
                <a:spcPct val="110000"/>
              </a:lnSpc>
              <a:spcBef>
                <a:spcPts val="0"/>
              </a:spcBef>
              <a:spcAft>
                <a:spcPts val="0"/>
              </a:spcAft>
              <a:buNone/>
            </a:pPr>
            <a:r>
              <a:t/>
            </a:r>
            <a:endParaRPr sz="1100">
              <a:solidFill>
                <a:schemeClr val="lt1"/>
              </a:solidFill>
              <a:latin typeface="Montserrat"/>
              <a:ea typeface="Montserrat"/>
              <a:cs typeface="Montserrat"/>
              <a:sym typeface="Montserrat"/>
            </a:endParaRPr>
          </a:p>
        </p:txBody>
      </p:sp>
      <p:sp>
        <p:nvSpPr>
          <p:cNvPr id="253" name="Google Shape;253;p27"/>
          <p:cNvSpPr txBox="1"/>
          <p:nvPr/>
        </p:nvSpPr>
        <p:spPr>
          <a:xfrm>
            <a:off x="389975" y="452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p:txBody>
      </p:sp>
      <p:sp>
        <p:nvSpPr>
          <p:cNvPr id="254" name="Google Shape;254;p27"/>
          <p:cNvSpPr txBox="1"/>
          <p:nvPr/>
        </p:nvSpPr>
        <p:spPr>
          <a:xfrm>
            <a:off x="374750" y="2460638"/>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a</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a:t>
            </a:r>
            <a:endParaRPr sz="1100">
              <a:solidFill>
                <a:schemeClr val="lt1"/>
              </a:solidFill>
              <a:latin typeface="Montserrat"/>
              <a:ea typeface="Montserrat"/>
              <a:cs typeface="Montserrat"/>
              <a:sym typeface="Montserrat"/>
            </a:endParaRPr>
          </a:p>
        </p:txBody>
      </p:sp>
      <p:sp>
        <p:nvSpPr>
          <p:cNvPr id="255" name="Google Shape;255;p27"/>
          <p:cNvSpPr txBox="1"/>
          <p:nvPr/>
        </p:nvSpPr>
        <p:spPr>
          <a:xfrm>
            <a:off x="5837375" y="452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b</a:t>
            </a:r>
            <a:r>
              <a:rPr baseline="-25000" lang="en" sz="1100">
                <a:solidFill>
                  <a:schemeClr val="lt1"/>
                </a:solidFill>
                <a:latin typeface="Montserrat"/>
                <a:ea typeface="Montserrat"/>
                <a:cs typeface="Montserrat"/>
                <a:sym typeface="Montserrat"/>
              </a:rPr>
              <a:t>boot</a:t>
            </a:r>
            <a:r>
              <a:rPr lang="en" sz="1100">
                <a:latin typeface="Montserrat"/>
                <a:ea typeface="Montserrat"/>
                <a:cs typeface="Montserrat"/>
                <a:sym typeface="Montserrat"/>
              </a:rPr>
              <a:t>    </a:t>
            </a:r>
            <a:endParaRPr sz="1100">
              <a:latin typeface="Montserrat"/>
              <a:ea typeface="Montserrat"/>
              <a:cs typeface="Montserrat"/>
              <a:sym typeface="Montserrat"/>
            </a:endParaRPr>
          </a:p>
        </p:txBody>
      </p:sp>
      <p:sp>
        <p:nvSpPr>
          <p:cNvPr id="256" name="Google Shape;256;p27"/>
          <p:cNvSpPr txBox="1"/>
          <p:nvPr/>
        </p:nvSpPr>
        <p:spPr>
          <a:xfrm>
            <a:off x="5915300" y="2114875"/>
            <a:ext cx="30000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Slope Estimate (B):  -3.744776×10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- 4.350186×10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b ≤ </a:t>
            </a:r>
            <a:r>
              <a:rPr lang="en" sz="1100">
                <a:solidFill>
                  <a:schemeClr val="lt1"/>
                </a:solidFill>
                <a:latin typeface="Montserrat"/>
                <a:ea typeface="Montserrat"/>
                <a:cs typeface="Montserrat"/>
                <a:sym typeface="Montserrat"/>
              </a:rPr>
              <a:t> - 3.198461 ×10</a:t>
            </a:r>
            <a:r>
              <a:rPr baseline="30000" lang="en" sz="1100">
                <a:solidFill>
                  <a:schemeClr val="lt1"/>
                </a:solidFill>
                <a:latin typeface="Montserrat"/>
                <a:ea typeface="Montserrat"/>
                <a:cs typeface="Montserrat"/>
                <a:sym typeface="Montserrat"/>
              </a:rPr>
              <a:t>-08</a:t>
            </a:r>
            <a:endParaRPr sz="1100">
              <a:solidFill>
                <a:schemeClr val="lt1"/>
              </a:solidFill>
              <a:latin typeface="Montserrat"/>
              <a:ea typeface="Montserrat"/>
              <a:cs typeface="Montserrat"/>
              <a:sym typeface="Montserrat"/>
            </a:endParaRPr>
          </a:p>
        </p:txBody>
      </p:sp>
      <p:sp>
        <p:nvSpPr>
          <p:cNvPr id="257" name="Google Shape;257;p27"/>
          <p:cNvSpPr txBox="1"/>
          <p:nvPr/>
        </p:nvSpPr>
        <p:spPr>
          <a:xfrm>
            <a:off x="5837375" y="3191725"/>
            <a:ext cx="30000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Bootstrapped Equation: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0.05962442 + ( -3.744776×10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Least-squares statistics equation:</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0.0595543100516 + (-3.73782 × 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p:txBody>
      </p:sp>
      <p:pic>
        <p:nvPicPr>
          <p:cNvPr id="258" name="Google Shape;258;p27"/>
          <p:cNvPicPr preferRelativeResize="0"/>
          <p:nvPr/>
        </p:nvPicPr>
        <p:blipFill>
          <a:blip r:embed="rId3">
            <a:alphaModFix/>
          </a:blip>
          <a:stretch>
            <a:fillRect/>
          </a:stretch>
        </p:blipFill>
        <p:spPr>
          <a:xfrm>
            <a:off x="505934" y="536325"/>
            <a:ext cx="2716565" cy="1676100"/>
          </a:xfrm>
          <a:prstGeom prst="rect">
            <a:avLst/>
          </a:prstGeom>
          <a:noFill/>
          <a:ln>
            <a:noFill/>
          </a:ln>
        </p:spPr>
      </p:pic>
      <p:pic>
        <p:nvPicPr>
          <p:cNvPr id="259" name="Google Shape;259;p27"/>
          <p:cNvPicPr preferRelativeResize="0"/>
          <p:nvPr/>
        </p:nvPicPr>
        <p:blipFill>
          <a:blip r:embed="rId4">
            <a:alphaModFix/>
          </a:blip>
          <a:stretch>
            <a:fillRect/>
          </a:stretch>
        </p:blipFill>
        <p:spPr>
          <a:xfrm>
            <a:off x="347859" y="2885650"/>
            <a:ext cx="2914016" cy="1797875"/>
          </a:xfrm>
          <a:prstGeom prst="rect">
            <a:avLst/>
          </a:prstGeom>
          <a:noFill/>
          <a:ln>
            <a:noFill/>
          </a:ln>
        </p:spPr>
      </p:pic>
      <p:pic>
        <p:nvPicPr>
          <p:cNvPr id="260" name="Google Shape;260;p27"/>
          <p:cNvPicPr preferRelativeResize="0"/>
          <p:nvPr/>
        </p:nvPicPr>
        <p:blipFill>
          <a:blip r:embed="rId5">
            <a:alphaModFix/>
          </a:blip>
          <a:stretch>
            <a:fillRect/>
          </a:stretch>
        </p:blipFill>
        <p:spPr>
          <a:xfrm>
            <a:off x="5791311" y="393663"/>
            <a:ext cx="2876214" cy="1774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C and Next Steps</a:t>
            </a:r>
            <a:endParaRPr/>
          </a:p>
        </p:txBody>
      </p:sp>
      <p:sp>
        <p:nvSpPr>
          <p:cNvPr id="266" name="Google Shape;266;p28"/>
          <p:cNvSpPr txBox="1"/>
          <p:nvPr>
            <p:ph idx="1" type="body"/>
          </p:nvPr>
        </p:nvSpPr>
        <p:spPr>
          <a:xfrm>
            <a:off x="1297500" y="1171475"/>
            <a:ext cx="7038900" cy="35391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PM 2.5 and population regression analysis, we found that there was a weak negative correlation and based on the p-value, PM2.5 yearly cannot be expressed as a linear function of the population growth in Calgary. </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The Nitrogen Dioxide and Nitric Oxide values recorded yearly  in Calgary can be expressed as a linear function of the population growth in Calgary</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Although one would expect NO2 and NO emission to increase as population increases, these parameters have been decreasing in Calgary for the past 2 decades due to improved technology at emission sources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Next Steps:</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Using other parameters in the “Historical Air Quality” data set to analyse and visualize the data further</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Using non pollutant parameters such as wind speed, temperature, relative humidity etc. to analyse the climate/weather patterns in Calgary</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Linear models in question 3 could be used to do some prediction analysis for the future</a:t>
            </a:r>
            <a:endParaRPr sz="1100">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idx="1" type="body"/>
          </p:nvPr>
        </p:nvSpPr>
        <p:spPr>
          <a:xfrm>
            <a:off x="705600" y="1816350"/>
            <a:ext cx="7732800" cy="20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70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767000" y="1764750"/>
            <a:ext cx="7688700" cy="1907700"/>
          </a:xfrm>
          <a:prstGeom prst="rect">
            <a:avLst/>
          </a:prstGeom>
          <a:solidFill>
            <a:schemeClr val="dk1"/>
          </a:solidFill>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Domain: Environment and Safety</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Three data sets: Calgary’s Historical Air Quality Data set, Calgary’s population growth data, WHO global air quality data.</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Within this domain, we are trying to investigate various questions pertaining to </a:t>
            </a:r>
            <a:r>
              <a:rPr lang="en">
                <a:latin typeface="Montserrat"/>
                <a:ea typeface="Montserrat"/>
                <a:cs typeface="Montserrat"/>
                <a:sym typeface="Montserrat"/>
              </a:rPr>
              <a:t>air quality of Calgary </a:t>
            </a:r>
            <a:r>
              <a:rPr lang="en">
                <a:latin typeface="Montserrat"/>
                <a:ea typeface="Montserrat"/>
                <a:cs typeface="Montserrat"/>
                <a:sym typeface="Montserrat"/>
              </a:rPr>
              <a:t>. </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This analysis allows us to draw conclusions about the overall air quality status in Calgary giving us </a:t>
            </a:r>
            <a:r>
              <a:rPr lang="en">
                <a:latin typeface="Montserrat"/>
                <a:ea typeface="Montserrat"/>
                <a:cs typeface="Montserrat"/>
                <a:sym typeface="Montserrat"/>
              </a:rPr>
              <a:t>an idea of the precautions humans should take to protect our respiratory health and eco-friendly actions to take protect our environment.</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5204937" y="2789800"/>
            <a:ext cx="3453375" cy="2130675"/>
          </a:xfrm>
          <a:prstGeom prst="rect">
            <a:avLst/>
          </a:prstGeom>
          <a:noFill/>
          <a:ln>
            <a:noFill/>
          </a:ln>
        </p:spPr>
      </p:pic>
      <p:sp>
        <p:nvSpPr>
          <p:cNvPr id="147" name="Google Shape;147;p15"/>
          <p:cNvSpPr txBox="1"/>
          <p:nvPr/>
        </p:nvSpPr>
        <p:spPr>
          <a:xfrm>
            <a:off x="410700" y="1583088"/>
            <a:ext cx="41301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100">
                <a:solidFill>
                  <a:schemeClr val="lt1"/>
                </a:solidFill>
                <a:latin typeface="Montserrat"/>
                <a:ea typeface="Montserrat"/>
                <a:cs typeface="Montserrat"/>
                <a:sym typeface="Montserrat"/>
              </a:rPr>
              <a:t>Permutation test for PM 2.5 at Calgary and the rest of the World</a:t>
            </a:r>
            <a:endParaRPr sz="1300">
              <a:solidFill>
                <a:schemeClr val="lt1"/>
              </a:solidFill>
              <a:latin typeface="Montserrat"/>
              <a:ea typeface="Montserrat"/>
              <a:cs typeface="Montserrat"/>
              <a:sym typeface="Montserrat"/>
            </a:endParaRPr>
          </a:p>
        </p:txBody>
      </p:sp>
      <p:sp>
        <p:nvSpPr>
          <p:cNvPr id="148" name="Google Shape;148;p15"/>
          <p:cNvSpPr txBox="1"/>
          <p:nvPr/>
        </p:nvSpPr>
        <p:spPr>
          <a:xfrm>
            <a:off x="291550" y="4341575"/>
            <a:ext cx="41301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Actual mean difference (black line): -12.82158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μg.m3</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Empirical P-Value= 0 &lt;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a:p>
            <a:pPr indent="0" lvl="0" marL="0" rtl="0" algn="l">
              <a:spcBef>
                <a:spcPts val="1200"/>
              </a:spcBef>
              <a:spcAft>
                <a:spcPts val="1200"/>
              </a:spcAft>
              <a:buNone/>
            </a:pPr>
            <a:r>
              <a:t/>
            </a:r>
            <a:endParaRPr sz="1100">
              <a:solidFill>
                <a:schemeClr val="lt1"/>
              </a:solidFill>
              <a:latin typeface="Montserrat"/>
              <a:ea typeface="Montserrat"/>
              <a:cs typeface="Montserrat"/>
              <a:sym typeface="Montserrat"/>
            </a:endParaRPr>
          </a:p>
        </p:txBody>
      </p:sp>
      <p:sp>
        <p:nvSpPr>
          <p:cNvPr id="149" name="Google Shape;149;p15"/>
          <p:cNvSpPr txBox="1"/>
          <p:nvPr/>
        </p:nvSpPr>
        <p:spPr>
          <a:xfrm>
            <a:off x="1256650" y="182425"/>
            <a:ext cx="74814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Question A: </a:t>
            </a:r>
            <a:r>
              <a:rPr lang="en" sz="1000">
                <a:solidFill>
                  <a:schemeClr val="lt1"/>
                </a:solidFill>
                <a:latin typeface="Montserrat"/>
                <a:ea typeface="Montserrat"/>
                <a:cs typeface="Montserrat"/>
                <a:sym typeface="Montserrat"/>
              </a:rPr>
              <a:t>Is there any statistical difference between the particulate matter recorded in Calgary vs. particulate matter recorded globally in order to gain evidence to support or reject our hypothesis that PM2.5 globally is equal to PM2.5 in Calgary?</a:t>
            </a:r>
            <a:endParaRPr sz="10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Hypothesis Testing (Two Populations)</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Using </a:t>
            </a:r>
            <a:r>
              <a:rPr lang="en" sz="1100">
                <a:solidFill>
                  <a:schemeClr val="lt1"/>
                </a:solidFill>
                <a:latin typeface="Montserrat"/>
                <a:ea typeface="Montserrat"/>
                <a:cs typeface="Montserrat"/>
                <a:sym typeface="Montserrat"/>
              </a:rPr>
              <a:t>Permutation</a:t>
            </a:r>
            <a:r>
              <a:rPr lang="en" sz="1100">
                <a:solidFill>
                  <a:schemeClr val="lt1"/>
                </a:solidFill>
                <a:latin typeface="Montserrat"/>
                <a:ea typeface="Montserrat"/>
                <a:cs typeface="Montserrat"/>
                <a:sym typeface="Montserrat"/>
              </a:rPr>
              <a:t> Test and Student T-test with Normality condition</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100">
                <a:solidFill>
                  <a:schemeClr val="lt1"/>
                </a:solidFill>
                <a:latin typeface="Montserrat"/>
                <a:ea typeface="Montserrat"/>
                <a:cs typeface="Montserrat"/>
                <a:sym typeface="Montserrat"/>
              </a:rPr>
              <a:t>H</a:t>
            </a:r>
            <a:r>
              <a:rPr baseline="-25000" lang="en" sz="1100">
                <a:solidFill>
                  <a:schemeClr val="lt1"/>
                </a:solidFill>
                <a:latin typeface="Montserrat"/>
                <a:ea typeface="Montserrat"/>
                <a:cs typeface="Montserrat"/>
                <a:sym typeface="Montserrat"/>
              </a:rPr>
              <a:t>0</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Calgary, PM 2.5</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World, PM 2.5</a:t>
            </a:r>
            <a:r>
              <a:rPr lang="en" sz="1100">
                <a:solidFill>
                  <a:schemeClr val="lt1"/>
                </a:solidFill>
                <a:latin typeface="Montserrat"/>
                <a:ea typeface="Montserrat"/>
                <a:cs typeface="Montserrat"/>
                <a:sym typeface="Montserrat"/>
              </a:rPr>
              <a:t> = 0</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100">
                <a:solidFill>
                  <a:schemeClr val="lt1"/>
                </a:solidFill>
                <a:latin typeface="Montserrat"/>
                <a:ea typeface="Montserrat"/>
                <a:cs typeface="Montserrat"/>
                <a:sym typeface="Montserrat"/>
              </a:rPr>
              <a:t>H</a:t>
            </a:r>
            <a:r>
              <a:rPr baseline="-25000" lang="en" sz="1100">
                <a:solidFill>
                  <a:schemeClr val="lt1"/>
                </a:solidFill>
                <a:latin typeface="Montserrat"/>
                <a:ea typeface="Montserrat"/>
                <a:cs typeface="Montserrat"/>
                <a:sym typeface="Montserrat"/>
              </a:rPr>
              <a:t>A</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Calgary, PM 2.5</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World, PM 2.5</a:t>
            </a:r>
            <a:r>
              <a:rPr lang="en" sz="1100">
                <a:solidFill>
                  <a:schemeClr val="lt1"/>
                </a:solidFill>
                <a:latin typeface="Montserrat"/>
                <a:ea typeface="Montserrat"/>
                <a:cs typeface="Montserrat"/>
                <a:sym typeface="Montserrat"/>
              </a:rPr>
              <a:t> ≠ 0</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100">
              <a:solidFill>
                <a:schemeClr val="lt1"/>
              </a:solidFill>
              <a:latin typeface="Montserrat"/>
              <a:ea typeface="Montserrat"/>
              <a:cs typeface="Montserrat"/>
              <a:sym typeface="Montserrat"/>
            </a:endParaRPr>
          </a:p>
        </p:txBody>
      </p:sp>
      <p:sp>
        <p:nvSpPr>
          <p:cNvPr id="150" name="Google Shape;150;p15"/>
          <p:cNvSpPr txBox="1"/>
          <p:nvPr/>
        </p:nvSpPr>
        <p:spPr>
          <a:xfrm>
            <a:off x="5243213" y="1867850"/>
            <a:ext cx="3376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Student T-test P-value: 5.782e-10 &lt;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p:txBody>
      </p:sp>
      <p:sp>
        <p:nvSpPr>
          <p:cNvPr id="151" name="Google Shape;151;p15"/>
          <p:cNvSpPr txBox="1"/>
          <p:nvPr/>
        </p:nvSpPr>
        <p:spPr>
          <a:xfrm>
            <a:off x="5204913" y="2353100"/>
            <a:ext cx="3376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Checking Normality Condition - Met</a:t>
            </a:r>
            <a:endParaRPr sz="1100">
              <a:solidFill>
                <a:schemeClr val="lt1"/>
              </a:solidFill>
              <a:latin typeface="Montserrat"/>
              <a:ea typeface="Montserrat"/>
              <a:cs typeface="Montserrat"/>
              <a:sym typeface="Montserrat"/>
            </a:endParaRPr>
          </a:p>
        </p:txBody>
      </p:sp>
      <p:pic>
        <p:nvPicPr>
          <p:cNvPr id="152" name="Google Shape;152;p15"/>
          <p:cNvPicPr preferRelativeResize="0"/>
          <p:nvPr/>
        </p:nvPicPr>
        <p:blipFill>
          <a:blip r:embed="rId4">
            <a:alphaModFix/>
          </a:blip>
          <a:stretch>
            <a:fillRect/>
          </a:stretch>
        </p:blipFill>
        <p:spPr>
          <a:xfrm>
            <a:off x="551775" y="2029933"/>
            <a:ext cx="3453399" cy="2220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A</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a:latin typeface="Montserrat"/>
                <a:ea typeface="Montserrat"/>
                <a:cs typeface="Montserrat"/>
                <a:sym typeface="Montserrat"/>
              </a:rPr>
              <a:t>The yearly mean of particulate matter recorded of  Calgary is not same as the yearly mean of particulate matter recorded of the rest the world.</a:t>
            </a:r>
            <a:endParaRPr sz="10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
                <a:latin typeface="Montserrat"/>
                <a:ea typeface="Montserrat"/>
                <a:cs typeface="Montserrat"/>
                <a:sym typeface="Montserrat"/>
              </a:rPr>
              <a:t>95 percent confidence interval within  -15.12805 to -10.51511</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idx="1" type="body"/>
          </p:nvPr>
        </p:nvSpPr>
        <p:spPr>
          <a:xfrm>
            <a:off x="1178725" y="162350"/>
            <a:ext cx="7617900" cy="1250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latin typeface="Montserrat"/>
                <a:ea typeface="Montserrat"/>
                <a:cs typeface="Montserrat"/>
                <a:sym typeface="Montserrat"/>
              </a:rPr>
              <a:t>Question B: </a:t>
            </a:r>
            <a:r>
              <a:rPr lang="en" sz="1000">
                <a:latin typeface="Montserrat"/>
                <a:ea typeface="Montserrat"/>
                <a:cs typeface="Montserrat"/>
                <a:sym typeface="Montserrat"/>
              </a:rPr>
              <a:t>Is there any statistical difference between the Air Quality Index (AQI) measured in the central stations of Calgary and the AQI measured in the Southeast/Northwest and East stations of Calgary.</a:t>
            </a:r>
            <a:endParaRPr sz="1100">
              <a:latin typeface="Montserrat"/>
              <a:ea typeface="Montserrat"/>
              <a:cs typeface="Montserrat"/>
              <a:sym typeface="Montserrat"/>
            </a:endParaRPr>
          </a:p>
          <a:p>
            <a:pPr indent="-298450" lvl="0" marL="457200" rtl="0" algn="l">
              <a:lnSpc>
                <a:spcPct val="100000"/>
              </a:lnSpc>
              <a:spcBef>
                <a:spcPts val="1200"/>
              </a:spcBef>
              <a:spcAft>
                <a:spcPts val="0"/>
              </a:spcAft>
              <a:buSzPts val="1100"/>
              <a:buFont typeface="Montserrat"/>
              <a:buChar char="-"/>
            </a:pPr>
            <a:r>
              <a:rPr lang="en" sz="1100">
                <a:latin typeface="Montserrat"/>
                <a:ea typeface="Montserrat"/>
                <a:cs typeface="Montserrat"/>
                <a:sym typeface="Montserrat"/>
              </a:rPr>
              <a:t>Hypothesis Testing (Two Population)</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n" sz="1100">
                <a:latin typeface="Montserrat"/>
                <a:ea typeface="Montserrat"/>
                <a:cs typeface="Montserrat"/>
                <a:sym typeface="Montserrat"/>
              </a:rPr>
              <a:t>Permutation</a:t>
            </a:r>
            <a:r>
              <a:rPr lang="en" sz="1100">
                <a:latin typeface="Montserrat"/>
                <a:ea typeface="Montserrat"/>
                <a:cs typeface="Montserrat"/>
                <a:sym typeface="Montserrat"/>
              </a:rPr>
              <a:t> test and Student T-test with normality condition </a:t>
            </a:r>
            <a:endParaRPr sz="1100">
              <a:latin typeface="Montserrat"/>
              <a:ea typeface="Montserrat"/>
              <a:cs typeface="Montserrat"/>
              <a:sym typeface="Montserrat"/>
            </a:endParaRPr>
          </a:p>
          <a:p>
            <a:pPr indent="0" lvl="0" marL="0" rtl="0" algn="ctr">
              <a:lnSpc>
                <a:spcPct val="100000"/>
              </a:lnSpc>
              <a:spcBef>
                <a:spcPts val="1200"/>
              </a:spcBef>
              <a:spcAft>
                <a:spcPts val="1200"/>
              </a:spcAft>
              <a:buNone/>
            </a:pPr>
            <a:r>
              <a:rPr lang="en" sz="1100">
                <a:latin typeface="Montserrat"/>
                <a:ea typeface="Montserrat"/>
                <a:cs typeface="Montserrat"/>
                <a:sym typeface="Montserrat"/>
              </a:rPr>
              <a:t> H</a:t>
            </a:r>
            <a:r>
              <a:rPr baseline="-25000" lang="en" sz="1100">
                <a:latin typeface="Montserrat"/>
                <a:ea typeface="Montserrat"/>
                <a:cs typeface="Montserrat"/>
                <a:sym typeface="Montserrat"/>
              </a:rPr>
              <a:t>0</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Central, Air Quality Index</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Non-Central, Air Quality Index</a:t>
            </a:r>
            <a:r>
              <a:rPr lang="en" sz="1100">
                <a:latin typeface="Montserrat"/>
                <a:ea typeface="Montserrat"/>
                <a:cs typeface="Montserrat"/>
                <a:sym typeface="Montserrat"/>
              </a:rPr>
              <a:t> ≤ 0</a:t>
            </a:r>
            <a:br>
              <a:rPr lang="en" sz="1100">
                <a:latin typeface="Montserrat"/>
                <a:ea typeface="Montserrat"/>
                <a:cs typeface="Montserrat"/>
                <a:sym typeface="Montserrat"/>
              </a:rPr>
            </a:br>
            <a:r>
              <a:rPr lang="en" sz="1100">
                <a:latin typeface="Montserrat"/>
                <a:ea typeface="Montserrat"/>
                <a:cs typeface="Montserrat"/>
                <a:sym typeface="Montserrat"/>
              </a:rPr>
              <a:t>H</a:t>
            </a:r>
            <a:r>
              <a:rPr baseline="-25000" lang="en" sz="1100">
                <a:latin typeface="Montserrat"/>
                <a:ea typeface="Montserrat"/>
                <a:cs typeface="Montserrat"/>
                <a:sym typeface="Montserrat"/>
              </a:rPr>
              <a:t>A</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Central, Air Quality Index</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Non-Central, Air Quality Index</a:t>
            </a:r>
            <a:r>
              <a:rPr lang="en" sz="1100">
                <a:latin typeface="Montserrat"/>
                <a:ea typeface="Montserrat"/>
                <a:cs typeface="Montserrat"/>
                <a:sym typeface="Montserrat"/>
              </a:rPr>
              <a:t>  &gt; 0</a:t>
            </a:r>
            <a:endParaRPr sz="1100">
              <a:latin typeface="Montserrat"/>
              <a:ea typeface="Montserrat"/>
              <a:cs typeface="Montserrat"/>
              <a:sym typeface="Montserrat"/>
            </a:endParaRPr>
          </a:p>
        </p:txBody>
      </p:sp>
      <p:sp>
        <p:nvSpPr>
          <p:cNvPr id="164" name="Google Shape;164;p17"/>
          <p:cNvSpPr txBox="1"/>
          <p:nvPr/>
        </p:nvSpPr>
        <p:spPr>
          <a:xfrm>
            <a:off x="226563" y="1548450"/>
            <a:ext cx="41301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100">
                <a:solidFill>
                  <a:schemeClr val="lt1"/>
                </a:solidFill>
                <a:latin typeface="Montserrat"/>
                <a:ea typeface="Montserrat"/>
                <a:cs typeface="Montserrat"/>
                <a:sym typeface="Montserrat"/>
              </a:rPr>
              <a:t>Permutation test for yearly mean AQI between Calgary central stations and non-central stations</a:t>
            </a:r>
            <a:endParaRPr sz="1100">
              <a:solidFill>
                <a:schemeClr val="lt1"/>
              </a:solidFill>
              <a:latin typeface="Montserrat"/>
              <a:ea typeface="Montserrat"/>
              <a:cs typeface="Montserrat"/>
              <a:sym typeface="Montserrat"/>
            </a:endParaRPr>
          </a:p>
        </p:txBody>
      </p:sp>
      <p:sp>
        <p:nvSpPr>
          <p:cNvPr id="165" name="Google Shape;165;p17"/>
          <p:cNvSpPr txBox="1"/>
          <p:nvPr/>
        </p:nvSpPr>
        <p:spPr>
          <a:xfrm>
            <a:off x="291575" y="4324300"/>
            <a:ext cx="3376800" cy="101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Actual mean difference (black line): -1.677021</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Empirical P-value: 0.785 &gt;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Fail to </a:t>
            </a: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a:p>
            <a:pPr indent="0" lvl="0" marL="0" rtl="0" algn="l">
              <a:spcBef>
                <a:spcPts val="1200"/>
              </a:spcBef>
              <a:spcAft>
                <a:spcPts val="1200"/>
              </a:spcAft>
              <a:buNone/>
            </a:pPr>
            <a:r>
              <a:t/>
            </a:r>
            <a:endParaRPr sz="1100">
              <a:solidFill>
                <a:schemeClr val="lt1"/>
              </a:solidFill>
              <a:latin typeface="Montserrat"/>
              <a:ea typeface="Montserrat"/>
              <a:cs typeface="Montserrat"/>
              <a:sym typeface="Montserrat"/>
            </a:endParaRPr>
          </a:p>
        </p:txBody>
      </p:sp>
      <p:sp>
        <p:nvSpPr>
          <p:cNvPr id="166" name="Google Shape;166;p17"/>
          <p:cNvSpPr txBox="1"/>
          <p:nvPr/>
        </p:nvSpPr>
        <p:spPr>
          <a:xfrm>
            <a:off x="5160900" y="1682400"/>
            <a:ext cx="3376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Student T-test P-value: </a:t>
            </a:r>
            <a:r>
              <a:rPr lang="en" sz="1100">
                <a:solidFill>
                  <a:schemeClr val="lt1"/>
                </a:solidFill>
                <a:latin typeface="Montserrat"/>
                <a:ea typeface="Montserrat"/>
                <a:cs typeface="Montserrat"/>
                <a:sym typeface="Montserrat"/>
              </a:rPr>
              <a:t>0.7822</a:t>
            </a:r>
            <a:r>
              <a:rPr lang="en" sz="1100">
                <a:solidFill>
                  <a:schemeClr val="lt1"/>
                </a:solidFill>
                <a:latin typeface="Montserrat"/>
                <a:ea typeface="Montserrat"/>
                <a:cs typeface="Montserrat"/>
                <a:sym typeface="Montserrat"/>
              </a:rPr>
              <a:t> &gt;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Fail to Reject Null Hypothesis</a:t>
            </a:r>
            <a:endParaRPr sz="1100">
              <a:solidFill>
                <a:schemeClr val="lt1"/>
              </a:solidFill>
              <a:latin typeface="Montserrat"/>
              <a:ea typeface="Montserrat"/>
              <a:cs typeface="Montserrat"/>
              <a:sym typeface="Montserrat"/>
            </a:endParaRPr>
          </a:p>
        </p:txBody>
      </p:sp>
      <p:sp>
        <p:nvSpPr>
          <p:cNvPr id="167" name="Google Shape;167;p17"/>
          <p:cNvSpPr txBox="1"/>
          <p:nvPr/>
        </p:nvSpPr>
        <p:spPr>
          <a:xfrm>
            <a:off x="5160900" y="2137450"/>
            <a:ext cx="33768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Checking Normality Condition - Not Met</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Since condition is not met, t-test result is not valid</a:t>
            </a:r>
            <a:endParaRPr sz="1100">
              <a:solidFill>
                <a:schemeClr val="lt1"/>
              </a:solidFill>
              <a:latin typeface="Montserrat"/>
              <a:ea typeface="Montserrat"/>
              <a:cs typeface="Montserrat"/>
              <a:sym typeface="Montserrat"/>
            </a:endParaRPr>
          </a:p>
        </p:txBody>
      </p:sp>
      <p:pic>
        <p:nvPicPr>
          <p:cNvPr id="168" name="Google Shape;168;p17"/>
          <p:cNvPicPr preferRelativeResize="0"/>
          <p:nvPr/>
        </p:nvPicPr>
        <p:blipFill>
          <a:blip r:embed="rId3">
            <a:alphaModFix/>
          </a:blip>
          <a:stretch>
            <a:fillRect/>
          </a:stretch>
        </p:blipFill>
        <p:spPr>
          <a:xfrm>
            <a:off x="5160900" y="2855175"/>
            <a:ext cx="3376800" cy="2110500"/>
          </a:xfrm>
          <a:prstGeom prst="rect">
            <a:avLst/>
          </a:prstGeom>
          <a:noFill/>
          <a:ln>
            <a:noFill/>
          </a:ln>
        </p:spPr>
      </p:pic>
      <p:pic>
        <p:nvPicPr>
          <p:cNvPr id="169" name="Google Shape;169;p17"/>
          <p:cNvPicPr preferRelativeResize="0"/>
          <p:nvPr/>
        </p:nvPicPr>
        <p:blipFill>
          <a:blip r:embed="rId4">
            <a:alphaModFix/>
          </a:blip>
          <a:stretch>
            <a:fillRect/>
          </a:stretch>
        </p:blipFill>
        <p:spPr>
          <a:xfrm>
            <a:off x="383250" y="2019475"/>
            <a:ext cx="3663462" cy="230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B</a:t>
            </a:r>
            <a:endParaRPr/>
          </a:p>
        </p:txBody>
      </p:sp>
      <p:sp>
        <p:nvSpPr>
          <p:cNvPr id="175" name="Google Shape;175;p18"/>
          <p:cNvSpPr txBox="1"/>
          <p:nvPr>
            <p:ph idx="1" type="body"/>
          </p:nvPr>
        </p:nvSpPr>
        <p:spPr>
          <a:xfrm>
            <a:off x="1258525" y="1860150"/>
            <a:ext cx="6544500" cy="1423200"/>
          </a:xfrm>
          <a:prstGeom prst="rect">
            <a:avLst/>
          </a:prstGeom>
        </p:spPr>
        <p:txBody>
          <a:bodyPr anchorCtr="0" anchor="t" bIns="91425" lIns="91425" spcFirstLastPara="1" rIns="91425" wrap="square" tIns="91425">
            <a:noAutofit/>
          </a:bodyPr>
          <a:lstStyle/>
          <a:p>
            <a:pPr indent="-317182" lvl="0" marL="457200" rtl="0" algn="l">
              <a:lnSpc>
                <a:spcPct val="90000"/>
              </a:lnSpc>
              <a:spcBef>
                <a:spcPts val="1200"/>
              </a:spcBef>
              <a:spcAft>
                <a:spcPts val="0"/>
              </a:spcAft>
              <a:buSzPts val="1395"/>
              <a:buFont typeface="Montserrat"/>
              <a:buChar char="-"/>
            </a:pPr>
            <a:r>
              <a:rPr lang="en" sz="1395">
                <a:latin typeface="Montserrat"/>
                <a:ea typeface="Montserrat"/>
                <a:cs typeface="Montserrat"/>
                <a:sym typeface="Montserrat"/>
              </a:rPr>
              <a:t>The yearly mean of AQI of the central stations is less than or equal to the rest of the stations. This result may have been due to more people using the public transit in central calgary (especially downtown area). Higher number of commercial buildings compared to residential leading to lower energy consumption hence lower pollution. </a:t>
            </a:r>
            <a:endParaRPr sz="1395">
              <a:latin typeface="Montserrat"/>
              <a:ea typeface="Montserrat"/>
              <a:cs typeface="Montserrat"/>
              <a:sym typeface="Montserrat"/>
            </a:endParaRPr>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451025" y="716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Guiding Question  C</a:t>
            </a:r>
            <a:endParaRPr/>
          </a:p>
        </p:txBody>
      </p:sp>
      <p:sp>
        <p:nvSpPr>
          <p:cNvPr id="181" name="Google Shape;181;p19"/>
          <p:cNvSpPr txBox="1"/>
          <p:nvPr>
            <p:ph idx="1" type="body"/>
          </p:nvPr>
        </p:nvSpPr>
        <p:spPr>
          <a:xfrm>
            <a:off x="1666000" y="1905325"/>
            <a:ext cx="5980200" cy="283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latin typeface="Montserrat"/>
                <a:ea typeface="Montserrat"/>
                <a:cs typeface="Montserrat"/>
                <a:sym typeface="Montserrat"/>
              </a:rPr>
              <a:t>Is there any correlation between the major greenhouse gasses -Nitrogen Dioxide (NO</a:t>
            </a:r>
            <a:r>
              <a:rPr baseline="-25000" lang="en" sz="1500">
                <a:latin typeface="Montserrat"/>
                <a:ea typeface="Montserrat"/>
                <a:cs typeface="Montserrat"/>
                <a:sym typeface="Montserrat"/>
              </a:rPr>
              <a:t>2</a:t>
            </a:r>
            <a:r>
              <a:rPr lang="en" sz="1500">
                <a:latin typeface="Montserrat"/>
                <a:ea typeface="Montserrat"/>
                <a:cs typeface="Montserrat"/>
                <a:sym typeface="Montserrat"/>
              </a:rPr>
              <a:t>) and Nitric Oxide (NO) and  Particulate Matter of 2.5 mass  (PM2.5) with the population growth of Calgary over the years? This is to check if Calgary's level of greenhouse gas emissions and the amount of air particles in the air is related to the population </a:t>
            </a:r>
            <a:endParaRPr sz="1500">
              <a:latin typeface="Montserrat"/>
              <a:ea typeface="Montserrat"/>
              <a:cs typeface="Montserrat"/>
              <a:sym typeface="Montserrat"/>
            </a:endParaRPr>
          </a:p>
          <a:p>
            <a:pPr indent="0" lvl="0" marL="0" rtl="0" algn="l">
              <a:spcBef>
                <a:spcPts val="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 type="body"/>
          </p:nvPr>
        </p:nvSpPr>
        <p:spPr>
          <a:xfrm>
            <a:off x="1153550" y="185700"/>
            <a:ext cx="7434300" cy="1673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latin typeface="Montserrat"/>
                <a:ea typeface="Montserrat"/>
                <a:cs typeface="Montserrat"/>
                <a:sym typeface="Montserrat"/>
              </a:rPr>
              <a:t>Question C (Part 1): Linear Regression Analysis of the recorded PM2.5 and Calgary population growth over the overlapping years.</a:t>
            </a:r>
            <a:endParaRPr sz="1200">
              <a:latin typeface="Montserrat"/>
              <a:ea typeface="Montserrat"/>
              <a:cs typeface="Montserrat"/>
              <a:sym typeface="Montserrat"/>
            </a:endParaRPr>
          </a:p>
          <a:p>
            <a:pPr indent="0" lvl="0" marL="0" rtl="0" algn="l">
              <a:lnSpc>
                <a:spcPct val="100000"/>
              </a:lnSpc>
              <a:spcBef>
                <a:spcPts val="1200"/>
              </a:spcBef>
              <a:spcAft>
                <a:spcPts val="0"/>
              </a:spcAft>
              <a:buNone/>
            </a:pPr>
            <a:r>
              <a:rPr i="1" lang="en" sz="1200">
                <a:latin typeface="Montserrat"/>
                <a:ea typeface="Montserrat"/>
                <a:cs typeface="Montserrat"/>
                <a:sym typeface="Montserrat"/>
              </a:rPr>
              <a:t>Our Hypothesis:</a:t>
            </a:r>
            <a:endParaRPr i="1" sz="1200">
              <a:latin typeface="Montserrat"/>
              <a:ea typeface="Montserrat"/>
              <a:cs typeface="Montserrat"/>
              <a:sym typeface="Montserrat"/>
            </a:endParaRPr>
          </a:p>
          <a:p>
            <a:pPr indent="0" lvl="0" marL="0" rtl="0" algn="ctr">
              <a:lnSpc>
                <a:spcPct val="100000"/>
              </a:lnSpc>
              <a:spcBef>
                <a:spcPts val="1200"/>
              </a:spcBef>
              <a:spcAft>
                <a:spcPts val="1200"/>
              </a:spcAft>
              <a:buNone/>
            </a:pPr>
            <a:r>
              <a:rPr lang="en" sz="1200">
                <a:latin typeface="Montserrat"/>
                <a:ea typeface="Montserrat"/>
                <a:cs typeface="Montserrat"/>
                <a:sym typeface="Montserrat"/>
              </a:rPr>
              <a:t>H</a:t>
            </a:r>
            <a:r>
              <a:rPr baseline="-25000" lang="en" sz="1200">
                <a:latin typeface="Montserrat"/>
                <a:ea typeface="Montserrat"/>
                <a:cs typeface="Montserrat"/>
                <a:sym typeface="Montserrat"/>
              </a:rPr>
              <a:t>0</a:t>
            </a:r>
            <a:r>
              <a:rPr lang="en" sz="1200">
                <a:latin typeface="Montserrat"/>
                <a:ea typeface="Montserrat"/>
                <a:cs typeface="Montserrat"/>
                <a:sym typeface="Montserrat"/>
              </a:rPr>
              <a:t>: The </a:t>
            </a:r>
            <a:r>
              <a:rPr lang="en" sz="1200">
                <a:latin typeface="Montserrat"/>
                <a:ea typeface="Montserrat"/>
                <a:cs typeface="Montserrat"/>
                <a:sym typeface="Montserrat"/>
              </a:rPr>
              <a:t>PM2.5 values recorded in Calgary </a:t>
            </a:r>
            <a:r>
              <a:rPr lang="en" sz="1200">
                <a:latin typeface="Montserrat"/>
                <a:ea typeface="Montserrat"/>
                <a:cs typeface="Montserrat"/>
                <a:sym typeface="Montserrat"/>
              </a:rPr>
              <a:t>in Calgary cannot be expressed as a linear function of the </a:t>
            </a:r>
            <a:r>
              <a:rPr lang="en" sz="1200">
                <a:latin typeface="Montserrat"/>
                <a:ea typeface="Montserrat"/>
                <a:cs typeface="Montserrat"/>
                <a:sym typeface="Montserrat"/>
              </a:rPr>
              <a:t>population growth </a:t>
            </a:r>
            <a:r>
              <a:rPr lang="en" sz="1200">
                <a:latin typeface="Montserrat"/>
                <a:ea typeface="Montserrat"/>
                <a:cs typeface="Montserrat"/>
                <a:sym typeface="Montserrat"/>
              </a:rPr>
              <a:t>yearly </a:t>
            </a:r>
            <a:br>
              <a:rPr lang="en" sz="1200">
                <a:latin typeface="Montserrat"/>
                <a:ea typeface="Montserrat"/>
                <a:cs typeface="Montserrat"/>
                <a:sym typeface="Montserrat"/>
              </a:rPr>
            </a:br>
            <a:r>
              <a:rPr lang="en" sz="1200">
                <a:latin typeface="Montserrat"/>
                <a:ea typeface="Montserrat"/>
                <a:cs typeface="Montserrat"/>
                <a:sym typeface="Montserrat"/>
              </a:rPr>
              <a:t>H</a:t>
            </a:r>
            <a:r>
              <a:rPr baseline="-25000" lang="en" sz="1200">
                <a:latin typeface="Montserrat"/>
                <a:ea typeface="Montserrat"/>
                <a:cs typeface="Montserrat"/>
                <a:sym typeface="Montserrat"/>
              </a:rPr>
              <a:t>A</a:t>
            </a:r>
            <a:r>
              <a:rPr lang="en" sz="1200">
                <a:latin typeface="Montserrat"/>
                <a:ea typeface="Montserrat"/>
                <a:cs typeface="Montserrat"/>
                <a:sym typeface="Montserrat"/>
              </a:rPr>
              <a:t>:</a:t>
            </a:r>
            <a:r>
              <a:rPr lang="en" sz="1200">
                <a:latin typeface="Montserrat"/>
                <a:ea typeface="Montserrat"/>
                <a:cs typeface="Montserrat"/>
                <a:sym typeface="Montserrat"/>
              </a:rPr>
              <a:t>The PM2.5 values recorded in Calgary in Calgary can be expressed as a linear function of the population growth yearly </a:t>
            </a:r>
            <a:endParaRPr sz="1200">
              <a:solidFill>
                <a:srgbClr val="000000"/>
              </a:solidFill>
              <a:latin typeface="Montserrat"/>
              <a:ea typeface="Montserrat"/>
              <a:cs typeface="Montserrat"/>
              <a:sym typeface="Montserrat"/>
            </a:endParaRPr>
          </a:p>
        </p:txBody>
      </p:sp>
      <p:pic>
        <p:nvPicPr>
          <p:cNvPr id="187" name="Google Shape;187;p20"/>
          <p:cNvPicPr preferRelativeResize="0"/>
          <p:nvPr/>
        </p:nvPicPr>
        <p:blipFill>
          <a:blip r:embed="rId3">
            <a:alphaModFix/>
          </a:blip>
          <a:stretch>
            <a:fillRect/>
          </a:stretch>
        </p:blipFill>
        <p:spPr>
          <a:xfrm>
            <a:off x="683100" y="2410525"/>
            <a:ext cx="2711709" cy="1673100"/>
          </a:xfrm>
          <a:prstGeom prst="rect">
            <a:avLst/>
          </a:prstGeom>
          <a:noFill/>
          <a:ln>
            <a:noFill/>
          </a:ln>
        </p:spPr>
      </p:pic>
      <p:sp>
        <p:nvSpPr>
          <p:cNvPr id="188" name="Google Shape;188;p20"/>
          <p:cNvSpPr txBox="1"/>
          <p:nvPr/>
        </p:nvSpPr>
        <p:spPr>
          <a:xfrm>
            <a:off x="644125" y="4166975"/>
            <a:ext cx="3444300" cy="692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PM2.5 against Calgary population over the years (to show correlation).</a:t>
            </a:r>
            <a:endParaRPr sz="1100">
              <a:solidFill>
                <a:schemeClr val="lt1"/>
              </a:solidFill>
              <a:latin typeface="Montserrat"/>
              <a:ea typeface="Montserrat"/>
              <a:cs typeface="Montserrat"/>
              <a:sym typeface="Montserrat"/>
            </a:endParaRPr>
          </a:p>
        </p:txBody>
      </p:sp>
      <p:sp>
        <p:nvSpPr>
          <p:cNvPr id="189" name="Google Shape;189;p20"/>
          <p:cNvSpPr txBox="1"/>
          <p:nvPr/>
        </p:nvSpPr>
        <p:spPr>
          <a:xfrm>
            <a:off x="4495250" y="2248650"/>
            <a:ext cx="4391700" cy="2493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Corre</a:t>
            </a:r>
            <a:r>
              <a:rPr lang="en" sz="1200">
                <a:solidFill>
                  <a:schemeClr val="lt1"/>
                </a:solidFill>
                <a:latin typeface="Montserrat"/>
                <a:ea typeface="Montserrat"/>
                <a:cs typeface="Montserrat"/>
                <a:sym typeface="Montserrat"/>
              </a:rPr>
              <a:t>lation coefficient (r):</a:t>
            </a:r>
            <a:r>
              <a:rPr lang="en" sz="1200">
                <a:solidFill>
                  <a:schemeClr val="lt1"/>
                </a:solidFill>
                <a:latin typeface="Montserrat"/>
                <a:ea typeface="Montserrat"/>
                <a:cs typeface="Montserrat"/>
                <a:sym typeface="Montserrat"/>
              </a:rPr>
              <a:t> -0.2156038</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Weak negative correlation</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200">
                <a:solidFill>
                  <a:schemeClr val="lt1"/>
                </a:solidFill>
                <a:latin typeface="Montserrat"/>
                <a:ea typeface="Montserrat"/>
                <a:cs typeface="Montserrat"/>
                <a:sym typeface="Montserrat"/>
              </a:rPr>
              <a:t>After further analysis the linear model gives the following equation:</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200">
                <a:solidFill>
                  <a:schemeClr val="lt1"/>
                </a:solidFill>
                <a:latin typeface="Montserrat"/>
                <a:ea typeface="Montserrat"/>
                <a:cs typeface="Montserrat"/>
                <a:sym typeface="Montserrat"/>
              </a:rPr>
              <a:t>PM 2.5 = A + B * Population + e</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A= 11.092034603450</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B= -0.000002256207</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PM 2.5 = 11.092034603450 + (-0.000002256207) * Population + e</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2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a:blip r:embed="rId3">
            <a:alphaModFix/>
          </a:blip>
          <a:stretch>
            <a:fillRect/>
          </a:stretch>
        </p:blipFill>
        <p:spPr>
          <a:xfrm>
            <a:off x="910700" y="852650"/>
            <a:ext cx="3081250" cy="1901075"/>
          </a:xfrm>
          <a:prstGeom prst="rect">
            <a:avLst/>
          </a:prstGeom>
          <a:noFill/>
          <a:ln>
            <a:noFill/>
          </a:ln>
        </p:spPr>
      </p:pic>
      <p:pic>
        <p:nvPicPr>
          <p:cNvPr id="195" name="Google Shape;195;p21"/>
          <p:cNvPicPr preferRelativeResize="0"/>
          <p:nvPr/>
        </p:nvPicPr>
        <p:blipFill>
          <a:blip r:embed="rId4">
            <a:alphaModFix/>
          </a:blip>
          <a:stretch>
            <a:fillRect/>
          </a:stretch>
        </p:blipFill>
        <p:spPr>
          <a:xfrm>
            <a:off x="4817725" y="898850"/>
            <a:ext cx="3081250" cy="1901084"/>
          </a:xfrm>
          <a:prstGeom prst="rect">
            <a:avLst/>
          </a:prstGeom>
          <a:noFill/>
          <a:ln>
            <a:noFill/>
          </a:ln>
        </p:spPr>
      </p:pic>
      <p:sp>
        <p:nvSpPr>
          <p:cNvPr id="196" name="Google Shape;196;p21"/>
          <p:cNvSpPr txBox="1"/>
          <p:nvPr/>
        </p:nvSpPr>
        <p:spPr>
          <a:xfrm>
            <a:off x="772525" y="483350"/>
            <a:ext cx="372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197" name="Google Shape;197;p21"/>
          <p:cNvSpPr txBox="1"/>
          <p:nvPr/>
        </p:nvSpPr>
        <p:spPr>
          <a:xfrm>
            <a:off x="4740950" y="483350"/>
            <a:ext cx="412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a:t>
            </a:r>
            <a:r>
              <a:rPr lang="en" sz="1200">
                <a:solidFill>
                  <a:schemeClr val="lt1"/>
                </a:solidFill>
                <a:latin typeface="Montserrat"/>
                <a:ea typeface="Montserrat"/>
                <a:cs typeface="Montserrat"/>
                <a:sym typeface="Montserrat"/>
              </a:rPr>
              <a:t>homoscedasticity- Condition is Met</a:t>
            </a:r>
            <a:endParaRPr sz="1200">
              <a:solidFill>
                <a:schemeClr val="lt1"/>
              </a:solidFill>
              <a:latin typeface="Montserrat"/>
              <a:ea typeface="Montserrat"/>
              <a:cs typeface="Montserrat"/>
              <a:sym typeface="Montserrat"/>
            </a:endParaRPr>
          </a:p>
        </p:txBody>
      </p:sp>
      <p:sp>
        <p:nvSpPr>
          <p:cNvPr id="198" name="Google Shape;198;p21"/>
          <p:cNvSpPr txBox="1"/>
          <p:nvPr/>
        </p:nvSpPr>
        <p:spPr>
          <a:xfrm>
            <a:off x="841050" y="2993475"/>
            <a:ext cx="7461900" cy="17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Montserrat"/>
                <a:ea typeface="Montserrat"/>
                <a:cs typeface="Montserrat"/>
                <a:sym typeface="Montserrat"/>
              </a:rPr>
              <a:t>Since the conditions are met, so: </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F value: 1.0240</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P-value(&gt;F): 0.3231 &gt; 0.05 </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Fail to reject the null hypothesis. So, </a:t>
            </a:r>
            <a:r>
              <a:rPr lang="en" sz="1200">
                <a:solidFill>
                  <a:schemeClr val="lt1"/>
                </a:solidFill>
                <a:latin typeface="Montserrat"/>
                <a:ea typeface="Montserrat"/>
                <a:cs typeface="Montserrat"/>
                <a:sym typeface="Montserrat"/>
              </a:rPr>
              <a:t>population growth in Calgary </a:t>
            </a:r>
            <a:r>
              <a:rPr i="1" lang="en" sz="1200">
                <a:solidFill>
                  <a:schemeClr val="lt1"/>
                </a:solidFill>
                <a:latin typeface="Montserrat"/>
                <a:ea typeface="Montserrat"/>
                <a:cs typeface="Montserrat"/>
                <a:sym typeface="Montserrat"/>
              </a:rPr>
              <a:t>cannot</a:t>
            </a:r>
            <a:r>
              <a:rPr lang="en" sz="1200">
                <a:solidFill>
                  <a:schemeClr val="lt1"/>
                </a:solidFill>
                <a:latin typeface="Montserrat"/>
                <a:ea typeface="Montserrat"/>
                <a:cs typeface="Montserrat"/>
                <a:sym typeface="Montserrat"/>
              </a:rPr>
              <a:t> be expressed as a linear function of the yearly PM2.5 values recorded in Calgary. </a:t>
            </a:r>
            <a:endParaRPr sz="12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200">
                <a:solidFill>
                  <a:schemeClr val="lt1"/>
                </a:solidFill>
                <a:latin typeface="Montserrat"/>
                <a:ea typeface="Montserrat"/>
                <a:cs typeface="Montserrat"/>
                <a:sym typeface="Montserrat"/>
              </a:rPr>
              <a:t>Since, our parameters cannot be expressed as a linear function, the model testing to prove this model is not completed.</a:t>
            </a:r>
            <a:endParaRPr sz="12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