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60" r:id="rId8"/>
    <p:sldId id="261" r:id="rId9"/>
    <p:sldId id="276" r:id="rId10"/>
    <p:sldId id="262" r:id="rId11"/>
    <p:sldId id="269" r:id="rId12"/>
    <p:sldId id="271" r:id="rId13"/>
    <p:sldId id="272" r:id="rId14"/>
    <p:sldId id="270" r:id="rId15"/>
    <p:sldId id="274" r:id="rId16"/>
    <p:sldId id="266" r:id="rId17"/>
    <p:sldId id="265" r:id="rId18"/>
    <p:sldId id="267" r:id="rId19"/>
    <p:sldId id="268" r:id="rId20"/>
    <p:sldId id="259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12FC"/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92101-F8BB-4A72-A712-3FCA0E63176E}" v="56" dt="2023-04-02T22:07:33.271"/>
    <p1510:client id="{31AFB60B-E60D-4773-ACA8-09F201695032}" v="1806" dt="2023-04-02T22:02:58.519"/>
    <p1510:client id="{5890A63F-8F17-46DA-B470-14893354B2A2}" v="9" dt="2023-04-02T16:58:28.580"/>
    <p1510:client id="{5E796F87-134F-974D-BBF6-F0CE4E473F46}" v="135" dt="2023-04-02T15:56:03.965"/>
    <p1510:client id="{739515C3-894B-4B37-B9BB-9B8E9326890B}" v="132" dt="2023-04-02T15:15:11.296"/>
    <p1510:client id="{77843D91-1BB0-4DED-97AB-1984E9CB6CAC}" v="212" dt="2023-04-02T22:30:48.925"/>
    <p1510:client id="{82D3946C-74BF-EC29-64D8-2527B5A75E81}" v="888" dt="2023-04-02T16:28:31.164"/>
    <p1510:client id="{B36202EF-98FA-4280-0586-1F636743918D}" v="959" dt="2023-04-02T04:59:50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47" d="100"/>
          <a:sy n="147" d="100"/>
        </p:scale>
        <p:origin x="968" y="192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2BC26-82DD-49D2-A060-1745D64C8E9E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D950282-9327-494A-8123-074022A28C99}">
      <dgm:prSet phldrT="[Text]"/>
      <dgm:spPr/>
      <dgm:t>
        <a:bodyPr/>
        <a:lstStyle/>
        <a:p>
          <a:pPr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Significant Predictors</a:t>
          </a:r>
        </a:p>
      </dgm:t>
    </dgm:pt>
    <dgm:pt modelId="{577A684D-57C9-473E-8C66-1BC981E8C93F}" type="parTrans" cxnId="{C4A0F68E-5729-4982-9858-CC4F9582005B}">
      <dgm:prSet/>
      <dgm:spPr/>
      <dgm:t>
        <a:bodyPr/>
        <a:lstStyle/>
        <a:p>
          <a:endParaRPr lang="en-US"/>
        </a:p>
      </dgm:t>
    </dgm:pt>
    <dgm:pt modelId="{89A4823F-E9D0-4032-BBB0-8FBE7F02D06E}" type="sibTrans" cxnId="{C4A0F68E-5729-4982-9858-CC4F9582005B}">
      <dgm:prSet/>
      <dgm:spPr/>
      <dgm:t>
        <a:bodyPr/>
        <a:lstStyle/>
        <a:p>
          <a:endParaRPr lang="en-US"/>
        </a:p>
      </dgm:t>
    </dgm:pt>
    <dgm:pt modelId="{54B24100-BEDF-4B1E-AA0B-3AB63E91858A}">
      <dgm:prSet phldrT="[Text]"/>
      <dgm:spPr/>
      <dgm:t>
        <a:bodyPr/>
        <a:lstStyle/>
        <a:p>
          <a:pPr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Holiday </a:t>
          </a:r>
        </a:p>
      </dgm:t>
    </dgm:pt>
    <dgm:pt modelId="{863CB651-D40C-4EAA-9DC4-E4EBDEFF1FDF}" type="parTrans" cxnId="{1B938078-6D4A-4DBD-948D-9774A905D7EF}">
      <dgm:prSet/>
      <dgm:spPr/>
      <dgm:t>
        <a:bodyPr/>
        <a:lstStyle/>
        <a:p>
          <a:endParaRPr lang="en-US"/>
        </a:p>
      </dgm:t>
    </dgm:pt>
    <dgm:pt modelId="{C8821CAB-1B1F-48FD-83B4-EA0E5940E875}" type="sibTrans" cxnId="{1B938078-6D4A-4DBD-948D-9774A905D7EF}">
      <dgm:prSet/>
      <dgm:spPr/>
      <dgm:t>
        <a:bodyPr/>
        <a:lstStyle/>
        <a:p>
          <a:endParaRPr lang="en-US"/>
        </a:p>
      </dgm:t>
    </dgm:pt>
    <dgm:pt modelId="{3DCFCE47-7D51-4E2C-98A0-256B620EA713}">
      <dgm:prSet phldrT="[Text]" phldr="0"/>
      <dgm:spPr/>
      <dgm:t>
        <a:bodyPr/>
        <a:lstStyle/>
        <a:p>
          <a:pPr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Demand Peak</a:t>
          </a:r>
        </a:p>
      </dgm:t>
    </dgm:pt>
    <dgm:pt modelId="{2785AF3A-BFC8-4A62-A7E7-3C88221A46C7}" type="parTrans" cxnId="{E7C74C68-C23E-49FA-A97D-A19B9398F4E7}">
      <dgm:prSet/>
      <dgm:spPr/>
      <dgm:t>
        <a:bodyPr/>
        <a:lstStyle/>
        <a:p>
          <a:endParaRPr lang="en-US"/>
        </a:p>
      </dgm:t>
    </dgm:pt>
    <dgm:pt modelId="{6A048F13-DDCE-43A0-9625-8D0B15462822}" type="sibTrans" cxnId="{E7C74C68-C23E-49FA-A97D-A19B9398F4E7}">
      <dgm:prSet/>
      <dgm:spPr/>
      <dgm:t>
        <a:bodyPr/>
        <a:lstStyle/>
        <a:p>
          <a:endParaRPr lang="en-US"/>
        </a:p>
      </dgm:t>
    </dgm:pt>
    <dgm:pt modelId="{6BA50EE5-25A3-4694-A9A5-729713B22C5A}">
      <dgm:prSet phldrT="[Text]"/>
      <dgm:spPr/>
      <dgm:t>
        <a:bodyPr/>
        <a:lstStyle/>
        <a:p>
          <a:pPr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Weekdays: 7:00-8:00am and 5:00-6:00pm (coincides with rush hour)</a:t>
          </a:r>
        </a:p>
      </dgm:t>
    </dgm:pt>
    <dgm:pt modelId="{2FEA88CF-B99A-4112-832B-ED0D0F9C9AF3}" type="parTrans" cxnId="{2CB1E177-0362-4195-813E-6537E8177D33}">
      <dgm:prSet/>
      <dgm:spPr/>
      <dgm:t>
        <a:bodyPr/>
        <a:lstStyle/>
        <a:p>
          <a:endParaRPr lang="en-US"/>
        </a:p>
      </dgm:t>
    </dgm:pt>
    <dgm:pt modelId="{FF35279E-80A3-4968-9DDA-35683881A10D}" type="sibTrans" cxnId="{2CB1E177-0362-4195-813E-6537E8177D33}">
      <dgm:prSet/>
      <dgm:spPr/>
      <dgm:t>
        <a:bodyPr/>
        <a:lstStyle/>
        <a:p>
          <a:endParaRPr lang="en-US"/>
        </a:p>
      </dgm:t>
    </dgm:pt>
    <dgm:pt modelId="{8AE75D39-BD85-462E-8EEA-0FC41CE70397}">
      <dgm:prSet phldrT="[Text]" phldr="0"/>
      <dgm:spPr/>
      <dgm:t>
        <a:bodyPr/>
        <a:lstStyle/>
        <a:p>
          <a:pPr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Rental Count</a:t>
          </a:r>
        </a:p>
      </dgm:t>
    </dgm:pt>
    <dgm:pt modelId="{B3FA459E-3346-439F-A994-0973AB00EEAB}" type="parTrans" cxnId="{1BB2DB50-9E42-4240-9575-4F12C9BBB1EE}">
      <dgm:prSet/>
      <dgm:spPr/>
      <dgm:t>
        <a:bodyPr/>
        <a:lstStyle/>
        <a:p>
          <a:endParaRPr lang="en-US"/>
        </a:p>
      </dgm:t>
    </dgm:pt>
    <dgm:pt modelId="{14AFF4A5-B1EF-47C2-9CA7-A5ECDDBBFF31}" type="sibTrans" cxnId="{1BB2DB50-9E42-4240-9575-4F12C9BBB1EE}">
      <dgm:prSet/>
      <dgm:spPr/>
      <dgm:t>
        <a:bodyPr/>
        <a:lstStyle/>
        <a:p>
          <a:endParaRPr lang="en-US"/>
        </a:p>
      </dgm:t>
    </dgm:pt>
    <dgm:pt modelId="{986DF6AB-1CE9-425D-A813-B56734DDA3B4}">
      <dgm:prSet phldrT="[Text]"/>
      <dgm:spPr/>
      <dgm:t>
        <a:bodyPr/>
        <a:lstStyle/>
        <a:p>
          <a:pPr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Lowest rental count in Spring</a:t>
          </a:r>
        </a:p>
      </dgm:t>
    </dgm:pt>
    <dgm:pt modelId="{A415FD60-E0F2-4E8E-8D50-89C2544D2709}" type="parTrans" cxnId="{FCE9CF28-B6B0-423E-AD2F-8B1D65A78232}">
      <dgm:prSet/>
      <dgm:spPr/>
      <dgm:t>
        <a:bodyPr/>
        <a:lstStyle/>
        <a:p>
          <a:endParaRPr lang="en-US"/>
        </a:p>
      </dgm:t>
    </dgm:pt>
    <dgm:pt modelId="{0CAB8374-1AD6-4FC8-800A-B87A884FCFD6}" type="sibTrans" cxnId="{FCE9CF28-B6B0-423E-AD2F-8B1D65A78232}">
      <dgm:prSet/>
      <dgm:spPr/>
      <dgm:t>
        <a:bodyPr/>
        <a:lstStyle/>
        <a:p>
          <a:endParaRPr lang="en-US"/>
        </a:p>
      </dgm:t>
    </dgm:pt>
    <dgm:pt modelId="{EE8A1DA6-D6F3-4189-AA45-4B46BD6375CB}">
      <dgm:prSet phldrT="[Text]" phldr="0"/>
      <dgm:spPr/>
      <dgm:t>
        <a:bodyPr/>
        <a:lstStyle/>
        <a:p>
          <a:pPr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Highest in Fall</a:t>
          </a:r>
        </a:p>
      </dgm:t>
    </dgm:pt>
    <dgm:pt modelId="{6395CCFD-5B6D-4166-A075-F6268E7D5E63}" type="parTrans" cxnId="{C1308861-628A-4204-96FE-A6656A739C37}">
      <dgm:prSet/>
      <dgm:spPr/>
      <dgm:t>
        <a:bodyPr/>
        <a:lstStyle/>
        <a:p>
          <a:endParaRPr lang="en-US"/>
        </a:p>
      </dgm:t>
    </dgm:pt>
    <dgm:pt modelId="{0FAE22EB-F06E-457B-84D4-1D3C6A82F541}" type="sibTrans" cxnId="{C1308861-628A-4204-96FE-A6656A739C37}">
      <dgm:prSet/>
      <dgm:spPr/>
      <dgm:t>
        <a:bodyPr/>
        <a:lstStyle/>
        <a:p>
          <a:endParaRPr lang="en-US"/>
        </a:p>
      </dgm:t>
    </dgm:pt>
    <dgm:pt modelId="{DA7315DE-63B8-4ED8-9BE5-92765E5E1FC3}">
      <dgm:prSet phldr="0"/>
      <dgm:spPr/>
      <dgm:t>
        <a:bodyPr/>
        <a:lstStyle/>
        <a:p>
          <a:pPr rtl="0"/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Working day 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  <a:latin typeface="Calibri"/>
            <a:cs typeface="Calibri Light" panose="020F0302020204030204"/>
          </a:endParaRPr>
        </a:p>
      </dgm:t>
    </dgm:pt>
    <dgm:pt modelId="{C6E67C4B-25E6-4DA3-859D-FA1A4BEBB20A}" type="parTrans" cxnId="{E98CCE84-58E8-4D8C-84DE-5C6ACE6CA110}">
      <dgm:prSet/>
      <dgm:spPr/>
    </dgm:pt>
    <dgm:pt modelId="{3DE0772E-E72D-4764-9B51-4F933D5CFF82}" type="sibTrans" cxnId="{E98CCE84-58E8-4D8C-84DE-5C6ACE6CA110}">
      <dgm:prSet/>
      <dgm:spPr/>
    </dgm:pt>
    <dgm:pt modelId="{700FF769-0382-4ED6-ABE0-399C4F8DCE9D}">
      <dgm:prSet phldr="0"/>
      <dgm:spPr/>
      <dgm:t>
        <a:bodyPr/>
        <a:lstStyle/>
        <a:p>
          <a:pPr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Temperature (only significant component of weather)</a:t>
          </a:r>
        </a:p>
      </dgm:t>
    </dgm:pt>
    <dgm:pt modelId="{3CC141AB-84EF-4C9E-9751-57548E01F40C}" type="parTrans" cxnId="{893DA9DC-1959-4CBD-BE79-49FB25519C81}">
      <dgm:prSet/>
      <dgm:spPr/>
    </dgm:pt>
    <dgm:pt modelId="{D020B94D-8FEF-4780-B0BC-53FF23DA30A3}" type="sibTrans" cxnId="{893DA9DC-1959-4CBD-BE79-49FB25519C81}">
      <dgm:prSet/>
      <dgm:spPr/>
    </dgm:pt>
    <dgm:pt modelId="{664F8181-3FD3-4C0C-B532-ADD2B9754294}">
      <dgm:prSet phldr="0"/>
      <dgm:spPr/>
      <dgm:t>
        <a:bodyPr/>
        <a:lstStyle/>
        <a:p>
          <a:pPr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Weekend:10:00am-6:00pm</a:t>
          </a:r>
        </a:p>
      </dgm:t>
    </dgm:pt>
    <dgm:pt modelId="{AA3E0965-7441-4306-80EC-3356F4811C37}" type="parTrans" cxnId="{51A53C66-BD6A-4F65-8F22-30BA2BB5B92C}">
      <dgm:prSet/>
      <dgm:spPr/>
    </dgm:pt>
    <dgm:pt modelId="{F5690660-94F5-4B97-B5AC-80D3DE7261BE}" type="sibTrans" cxnId="{51A53C66-BD6A-4F65-8F22-30BA2BB5B92C}">
      <dgm:prSet/>
      <dgm:spPr/>
    </dgm:pt>
    <dgm:pt modelId="{7E984A5D-5200-4721-A9C1-F69790C68583}">
      <dgm:prSet phldr="0"/>
      <dgm:spPr/>
      <dgm:t>
        <a:bodyPr/>
        <a:lstStyle/>
        <a:p>
          <a:pPr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Best Model</a:t>
          </a:r>
        </a:p>
      </dgm:t>
    </dgm:pt>
    <dgm:pt modelId="{FE0F9E18-1E44-40DB-A6BB-29D5859612DB}" type="parTrans" cxnId="{21793924-8FF7-4FC5-BEF2-EAB57D63EA10}">
      <dgm:prSet/>
      <dgm:spPr/>
    </dgm:pt>
    <dgm:pt modelId="{EFB7B272-16C1-4798-ACEF-6D43135D62DC}" type="sibTrans" cxnId="{21793924-8FF7-4FC5-BEF2-EAB57D63EA10}">
      <dgm:prSet/>
      <dgm:spPr/>
    </dgm:pt>
    <dgm:pt modelId="{E982783D-BF01-40CA-B647-4B3B12330478}">
      <dgm:prSet phldr="0"/>
      <dgm:spPr/>
      <dgm:t>
        <a:bodyPr/>
        <a:lstStyle/>
        <a:p>
          <a:pPr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Summer and Winter demands are close behind</a:t>
          </a:r>
        </a:p>
      </dgm:t>
    </dgm:pt>
    <dgm:pt modelId="{65A731B2-8D78-457A-928B-9CFA444775DB}" type="parTrans" cxnId="{757CFA0D-4444-4758-AD6F-ADDC65097168}">
      <dgm:prSet/>
      <dgm:spPr/>
    </dgm:pt>
    <dgm:pt modelId="{CAB0A2BC-5990-4203-BDF0-AFA6F0FD6BCF}" type="sibTrans" cxnId="{757CFA0D-4444-4758-AD6F-ADDC65097168}">
      <dgm:prSet/>
      <dgm:spPr/>
    </dgm:pt>
    <dgm:pt modelId="{0260EDDB-508F-4F06-BB0C-9FE6EF4CE7F6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XGBoost for the prediction of bike sharing demand</a:t>
          </a:r>
        </a:p>
      </dgm:t>
    </dgm:pt>
    <dgm:pt modelId="{372EAEAC-F514-45E5-9854-3CB63E2EA41A}" type="parTrans" cxnId="{2646BE56-30F7-4C9B-B0E4-67677E4C23ED}">
      <dgm:prSet/>
      <dgm:spPr/>
    </dgm:pt>
    <dgm:pt modelId="{F501E0B7-7F83-4987-B27C-611536B06B22}" type="sibTrans" cxnId="{2646BE56-30F7-4C9B-B0E4-67677E4C23ED}">
      <dgm:prSet/>
      <dgm:spPr/>
    </dgm:pt>
    <dgm:pt modelId="{EF2A1A82-FDEC-4D56-B4CC-801DAFE6C34B}" type="pres">
      <dgm:prSet presAssocID="{9082BC26-82DD-49D2-A060-1745D64C8E9E}" presName="Name0" presStyleCnt="0">
        <dgm:presLayoutVars>
          <dgm:dir/>
          <dgm:animLvl val="lvl"/>
          <dgm:resizeHandles val="exact"/>
        </dgm:presLayoutVars>
      </dgm:prSet>
      <dgm:spPr/>
    </dgm:pt>
    <dgm:pt modelId="{46F22CDF-2137-4F42-9FF4-AF941FE343FB}" type="pres">
      <dgm:prSet presAssocID="{8D950282-9327-494A-8123-074022A28C99}" presName="composite" presStyleCnt="0"/>
      <dgm:spPr/>
    </dgm:pt>
    <dgm:pt modelId="{0D071A24-A819-4048-AF4A-E82A8F5929B5}" type="pres">
      <dgm:prSet presAssocID="{8D950282-9327-494A-8123-074022A28C9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6995954-F8D6-4C6F-8FA0-D34F97C7FC16}" type="pres">
      <dgm:prSet presAssocID="{8D950282-9327-494A-8123-074022A28C99}" presName="desTx" presStyleLbl="alignAccFollowNode1" presStyleIdx="0" presStyleCnt="4">
        <dgm:presLayoutVars>
          <dgm:bulletEnabled val="1"/>
        </dgm:presLayoutVars>
      </dgm:prSet>
      <dgm:spPr/>
    </dgm:pt>
    <dgm:pt modelId="{106E738C-1D14-4023-BBEC-E62BF4D249A0}" type="pres">
      <dgm:prSet presAssocID="{89A4823F-E9D0-4032-BBB0-8FBE7F02D06E}" presName="space" presStyleCnt="0"/>
      <dgm:spPr/>
    </dgm:pt>
    <dgm:pt modelId="{6459FBF6-7BE6-4AED-B4C9-8740C409E7AB}" type="pres">
      <dgm:prSet presAssocID="{3DCFCE47-7D51-4E2C-98A0-256B620EA713}" presName="composite" presStyleCnt="0"/>
      <dgm:spPr/>
    </dgm:pt>
    <dgm:pt modelId="{8BAEBA52-7568-447B-AFE5-0EEB0429FE2E}" type="pres">
      <dgm:prSet presAssocID="{3DCFCE47-7D51-4E2C-98A0-256B620EA71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97CDD31-7AD7-4DFF-9547-812C609C6B6C}" type="pres">
      <dgm:prSet presAssocID="{3DCFCE47-7D51-4E2C-98A0-256B620EA713}" presName="desTx" presStyleLbl="alignAccFollowNode1" presStyleIdx="1" presStyleCnt="4">
        <dgm:presLayoutVars>
          <dgm:bulletEnabled val="1"/>
        </dgm:presLayoutVars>
      </dgm:prSet>
      <dgm:spPr/>
    </dgm:pt>
    <dgm:pt modelId="{DC629CA0-59F3-433B-BDDC-49ED0A7E9CFC}" type="pres">
      <dgm:prSet presAssocID="{6A048F13-DDCE-43A0-9625-8D0B15462822}" presName="space" presStyleCnt="0"/>
      <dgm:spPr/>
    </dgm:pt>
    <dgm:pt modelId="{808FE9B4-571A-4E35-9C0A-96B0FF4D5A90}" type="pres">
      <dgm:prSet presAssocID="{8AE75D39-BD85-462E-8EEA-0FC41CE70397}" presName="composite" presStyleCnt="0"/>
      <dgm:spPr/>
    </dgm:pt>
    <dgm:pt modelId="{868DD116-3530-4E4F-ABD1-C5B24363BDA1}" type="pres">
      <dgm:prSet presAssocID="{8AE75D39-BD85-462E-8EEA-0FC41CE7039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1BB6ABE-9F8E-441A-9243-60B5AD2A90A2}" type="pres">
      <dgm:prSet presAssocID="{8AE75D39-BD85-462E-8EEA-0FC41CE70397}" presName="desTx" presStyleLbl="alignAccFollowNode1" presStyleIdx="2" presStyleCnt="4">
        <dgm:presLayoutVars>
          <dgm:bulletEnabled val="1"/>
        </dgm:presLayoutVars>
      </dgm:prSet>
      <dgm:spPr/>
    </dgm:pt>
    <dgm:pt modelId="{2D17A51E-2633-4876-A63B-048AB586A216}" type="pres">
      <dgm:prSet presAssocID="{14AFF4A5-B1EF-47C2-9CA7-A5ECDDBBFF31}" presName="space" presStyleCnt="0"/>
      <dgm:spPr/>
    </dgm:pt>
    <dgm:pt modelId="{E816C61E-8085-4D2B-A130-CFFFFA56C5A2}" type="pres">
      <dgm:prSet presAssocID="{7E984A5D-5200-4721-A9C1-F69790C68583}" presName="composite" presStyleCnt="0"/>
      <dgm:spPr/>
    </dgm:pt>
    <dgm:pt modelId="{34AB9DFF-F9C6-48A1-BCE2-97AAC53BFB6B}" type="pres">
      <dgm:prSet presAssocID="{7E984A5D-5200-4721-A9C1-F69790C6858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D649137-9C7D-4483-8310-648C26D89062}" type="pres">
      <dgm:prSet presAssocID="{7E984A5D-5200-4721-A9C1-F69790C6858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31F8A07-A547-4ADC-B88D-EEC616D70102}" type="presOf" srcId="{EE8A1DA6-D6F3-4189-AA45-4B46BD6375CB}" destId="{C1BB6ABE-9F8E-441A-9243-60B5AD2A90A2}" srcOrd="0" destOrd="1" presId="urn:microsoft.com/office/officeart/2005/8/layout/hList1"/>
    <dgm:cxn modelId="{757CFA0D-4444-4758-AD6F-ADDC65097168}" srcId="{8AE75D39-BD85-462E-8EEA-0FC41CE70397}" destId="{E982783D-BF01-40CA-B647-4B3B12330478}" srcOrd="2" destOrd="0" parTransId="{65A731B2-8D78-457A-928B-9CFA444775DB}" sibTransId="{CAB0A2BC-5990-4203-BDF0-AFA6F0FD6BCF}"/>
    <dgm:cxn modelId="{5C884717-90C4-4023-AC9D-C13E7865C851}" type="presOf" srcId="{9082BC26-82DD-49D2-A060-1745D64C8E9E}" destId="{EF2A1A82-FDEC-4D56-B4CC-801DAFE6C34B}" srcOrd="0" destOrd="0" presId="urn:microsoft.com/office/officeart/2005/8/layout/hList1"/>
    <dgm:cxn modelId="{21793924-8FF7-4FC5-BEF2-EAB57D63EA10}" srcId="{9082BC26-82DD-49D2-A060-1745D64C8E9E}" destId="{7E984A5D-5200-4721-A9C1-F69790C68583}" srcOrd="3" destOrd="0" parTransId="{FE0F9E18-1E44-40DB-A6BB-29D5859612DB}" sibTransId="{EFB7B272-16C1-4798-ACEF-6D43135D62DC}"/>
    <dgm:cxn modelId="{FCE9CF28-B6B0-423E-AD2F-8B1D65A78232}" srcId="{8AE75D39-BD85-462E-8EEA-0FC41CE70397}" destId="{986DF6AB-1CE9-425D-A813-B56734DDA3B4}" srcOrd="0" destOrd="0" parTransId="{A415FD60-E0F2-4E8E-8D50-89C2544D2709}" sibTransId="{0CAB8374-1AD6-4FC8-800A-B87A884FCFD6}"/>
    <dgm:cxn modelId="{A052A529-835E-4CD6-897F-8B16A54C83EF}" type="presOf" srcId="{8D950282-9327-494A-8123-074022A28C99}" destId="{0D071A24-A819-4048-AF4A-E82A8F5929B5}" srcOrd="0" destOrd="0" presId="urn:microsoft.com/office/officeart/2005/8/layout/hList1"/>
    <dgm:cxn modelId="{F599712F-7FD9-443F-9DF6-DBF9175FDB72}" type="presOf" srcId="{8AE75D39-BD85-462E-8EEA-0FC41CE70397}" destId="{868DD116-3530-4E4F-ABD1-C5B24363BDA1}" srcOrd="0" destOrd="0" presId="urn:microsoft.com/office/officeart/2005/8/layout/hList1"/>
    <dgm:cxn modelId="{2F48DD36-B737-4B13-9B3E-5EF5627A52EB}" type="presOf" srcId="{700FF769-0382-4ED6-ABE0-399C4F8DCE9D}" destId="{C6995954-F8D6-4C6F-8FA0-D34F97C7FC16}" srcOrd="0" destOrd="2" presId="urn:microsoft.com/office/officeart/2005/8/layout/hList1"/>
    <dgm:cxn modelId="{9910F238-AE58-4ECF-98F2-252DCAD1AB48}" type="presOf" srcId="{54B24100-BEDF-4B1E-AA0B-3AB63E91858A}" destId="{C6995954-F8D6-4C6F-8FA0-D34F97C7FC16}" srcOrd="0" destOrd="0" presId="urn:microsoft.com/office/officeart/2005/8/layout/hList1"/>
    <dgm:cxn modelId="{2CA4B35B-E90A-4D5B-9BD5-5C3DE1E63AFD}" type="presOf" srcId="{986DF6AB-1CE9-425D-A813-B56734DDA3B4}" destId="{C1BB6ABE-9F8E-441A-9243-60B5AD2A90A2}" srcOrd="0" destOrd="0" presId="urn:microsoft.com/office/officeart/2005/8/layout/hList1"/>
    <dgm:cxn modelId="{C1308861-628A-4204-96FE-A6656A739C37}" srcId="{8AE75D39-BD85-462E-8EEA-0FC41CE70397}" destId="{EE8A1DA6-D6F3-4189-AA45-4B46BD6375CB}" srcOrd="1" destOrd="0" parTransId="{6395CCFD-5B6D-4166-A075-F6268E7D5E63}" sibTransId="{0FAE22EB-F06E-457B-84D4-1D3C6A82F541}"/>
    <dgm:cxn modelId="{51A53C66-BD6A-4F65-8F22-30BA2BB5B92C}" srcId="{3DCFCE47-7D51-4E2C-98A0-256B620EA713}" destId="{664F8181-3FD3-4C0C-B532-ADD2B9754294}" srcOrd="1" destOrd="0" parTransId="{AA3E0965-7441-4306-80EC-3356F4811C37}" sibTransId="{F5690660-94F5-4B97-B5AC-80D3DE7261BE}"/>
    <dgm:cxn modelId="{E7C74C68-C23E-49FA-A97D-A19B9398F4E7}" srcId="{9082BC26-82DD-49D2-A060-1745D64C8E9E}" destId="{3DCFCE47-7D51-4E2C-98A0-256B620EA713}" srcOrd="1" destOrd="0" parTransId="{2785AF3A-BFC8-4A62-A7E7-3C88221A46C7}" sibTransId="{6A048F13-DDCE-43A0-9625-8D0B15462822}"/>
    <dgm:cxn modelId="{1BB2DB50-9E42-4240-9575-4F12C9BBB1EE}" srcId="{9082BC26-82DD-49D2-A060-1745D64C8E9E}" destId="{8AE75D39-BD85-462E-8EEA-0FC41CE70397}" srcOrd="2" destOrd="0" parTransId="{B3FA459E-3346-439F-A994-0973AB00EEAB}" sibTransId="{14AFF4A5-B1EF-47C2-9CA7-A5ECDDBBFF31}"/>
    <dgm:cxn modelId="{D65D8F76-08A7-4D95-A507-B592CB5D896F}" type="presOf" srcId="{3DCFCE47-7D51-4E2C-98A0-256B620EA713}" destId="{8BAEBA52-7568-447B-AFE5-0EEB0429FE2E}" srcOrd="0" destOrd="0" presId="urn:microsoft.com/office/officeart/2005/8/layout/hList1"/>
    <dgm:cxn modelId="{2646BE56-30F7-4C9B-B0E4-67677E4C23ED}" srcId="{7E984A5D-5200-4721-A9C1-F69790C68583}" destId="{0260EDDB-508F-4F06-BB0C-9FE6EF4CE7F6}" srcOrd="0" destOrd="0" parTransId="{372EAEAC-F514-45E5-9854-3CB63E2EA41A}" sibTransId="{F501E0B7-7F83-4987-B27C-611536B06B22}"/>
    <dgm:cxn modelId="{2CB1E177-0362-4195-813E-6537E8177D33}" srcId="{3DCFCE47-7D51-4E2C-98A0-256B620EA713}" destId="{6BA50EE5-25A3-4694-A9A5-729713B22C5A}" srcOrd="0" destOrd="0" parTransId="{2FEA88CF-B99A-4112-832B-ED0D0F9C9AF3}" sibTransId="{FF35279E-80A3-4968-9DDA-35683881A10D}"/>
    <dgm:cxn modelId="{1B938078-6D4A-4DBD-948D-9774A905D7EF}" srcId="{8D950282-9327-494A-8123-074022A28C99}" destId="{54B24100-BEDF-4B1E-AA0B-3AB63E91858A}" srcOrd="0" destOrd="0" parTransId="{863CB651-D40C-4EAA-9DC4-E4EBDEFF1FDF}" sibTransId="{C8821CAB-1B1F-48FD-83B4-EA0E5940E875}"/>
    <dgm:cxn modelId="{E98CCE84-58E8-4D8C-84DE-5C6ACE6CA110}" srcId="{8D950282-9327-494A-8123-074022A28C99}" destId="{DA7315DE-63B8-4ED8-9BE5-92765E5E1FC3}" srcOrd="1" destOrd="0" parTransId="{C6E67C4B-25E6-4DA3-859D-FA1A4BEBB20A}" sibTransId="{3DE0772E-E72D-4764-9B51-4F933D5CFF82}"/>
    <dgm:cxn modelId="{C4A0F68E-5729-4982-9858-CC4F9582005B}" srcId="{9082BC26-82DD-49D2-A060-1745D64C8E9E}" destId="{8D950282-9327-494A-8123-074022A28C99}" srcOrd="0" destOrd="0" parTransId="{577A684D-57C9-473E-8C66-1BC981E8C93F}" sibTransId="{89A4823F-E9D0-4032-BBB0-8FBE7F02D06E}"/>
    <dgm:cxn modelId="{54024AAF-9A8D-4C45-B5B5-07412479F818}" type="presOf" srcId="{E982783D-BF01-40CA-B647-4B3B12330478}" destId="{C1BB6ABE-9F8E-441A-9243-60B5AD2A90A2}" srcOrd="0" destOrd="2" presId="urn:microsoft.com/office/officeart/2005/8/layout/hList1"/>
    <dgm:cxn modelId="{0D5327BD-8B9A-4F06-8F64-F124DC1D50C7}" type="presOf" srcId="{664F8181-3FD3-4C0C-B532-ADD2B9754294}" destId="{997CDD31-7AD7-4DFF-9547-812C609C6B6C}" srcOrd="0" destOrd="1" presId="urn:microsoft.com/office/officeart/2005/8/layout/hList1"/>
    <dgm:cxn modelId="{D980D3BF-372E-4FCE-805A-930A14C39E5B}" type="presOf" srcId="{6BA50EE5-25A3-4694-A9A5-729713B22C5A}" destId="{997CDD31-7AD7-4DFF-9547-812C609C6B6C}" srcOrd="0" destOrd="0" presId="urn:microsoft.com/office/officeart/2005/8/layout/hList1"/>
    <dgm:cxn modelId="{9D43F0CA-3A89-4CAA-9DA8-B95114C65B81}" type="presOf" srcId="{7E984A5D-5200-4721-A9C1-F69790C68583}" destId="{34AB9DFF-F9C6-48A1-BCE2-97AAC53BFB6B}" srcOrd="0" destOrd="0" presId="urn:microsoft.com/office/officeart/2005/8/layout/hList1"/>
    <dgm:cxn modelId="{893DA9DC-1959-4CBD-BE79-49FB25519C81}" srcId="{8D950282-9327-494A-8123-074022A28C99}" destId="{700FF769-0382-4ED6-ABE0-399C4F8DCE9D}" srcOrd="2" destOrd="0" parTransId="{3CC141AB-84EF-4C9E-9751-57548E01F40C}" sibTransId="{D020B94D-8FEF-4780-B0BC-53FF23DA30A3}"/>
    <dgm:cxn modelId="{ABA476E4-6190-4F0F-9E2E-21FE83D3917F}" type="presOf" srcId="{DA7315DE-63B8-4ED8-9BE5-92765E5E1FC3}" destId="{C6995954-F8D6-4C6F-8FA0-D34F97C7FC16}" srcOrd="0" destOrd="1" presId="urn:microsoft.com/office/officeart/2005/8/layout/hList1"/>
    <dgm:cxn modelId="{098B2FFA-2420-4F84-896F-299309A63874}" type="presOf" srcId="{0260EDDB-508F-4F06-BB0C-9FE6EF4CE7F6}" destId="{6D649137-9C7D-4483-8310-648C26D89062}" srcOrd="0" destOrd="0" presId="urn:microsoft.com/office/officeart/2005/8/layout/hList1"/>
    <dgm:cxn modelId="{63BF9759-AFA7-4755-AF6F-C652E60557C9}" type="presParOf" srcId="{EF2A1A82-FDEC-4D56-B4CC-801DAFE6C34B}" destId="{46F22CDF-2137-4F42-9FF4-AF941FE343FB}" srcOrd="0" destOrd="0" presId="urn:microsoft.com/office/officeart/2005/8/layout/hList1"/>
    <dgm:cxn modelId="{31E8F9DF-0C1E-43AA-ACED-D773E475ED7E}" type="presParOf" srcId="{46F22CDF-2137-4F42-9FF4-AF941FE343FB}" destId="{0D071A24-A819-4048-AF4A-E82A8F5929B5}" srcOrd="0" destOrd="0" presId="urn:microsoft.com/office/officeart/2005/8/layout/hList1"/>
    <dgm:cxn modelId="{E877FAF0-4FB0-4F12-88EB-42C684FFB6D8}" type="presParOf" srcId="{46F22CDF-2137-4F42-9FF4-AF941FE343FB}" destId="{C6995954-F8D6-4C6F-8FA0-D34F97C7FC16}" srcOrd="1" destOrd="0" presId="urn:microsoft.com/office/officeart/2005/8/layout/hList1"/>
    <dgm:cxn modelId="{E84B9345-60B8-4383-B109-CFEDFE2474F3}" type="presParOf" srcId="{EF2A1A82-FDEC-4D56-B4CC-801DAFE6C34B}" destId="{106E738C-1D14-4023-BBEC-E62BF4D249A0}" srcOrd="1" destOrd="0" presId="urn:microsoft.com/office/officeart/2005/8/layout/hList1"/>
    <dgm:cxn modelId="{C203EEB4-56C4-42E7-82B5-928198E8F58F}" type="presParOf" srcId="{EF2A1A82-FDEC-4D56-B4CC-801DAFE6C34B}" destId="{6459FBF6-7BE6-4AED-B4C9-8740C409E7AB}" srcOrd="2" destOrd="0" presId="urn:microsoft.com/office/officeart/2005/8/layout/hList1"/>
    <dgm:cxn modelId="{4A6B9D1A-19C8-4F83-997E-40C057EBB912}" type="presParOf" srcId="{6459FBF6-7BE6-4AED-B4C9-8740C409E7AB}" destId="{8BAEBA52-7568-447B-AFE5-0EEB0429FE2E}" srcOrd="0" destOrd="0" presId="urn:microsoft.com/office/officeart/2005/8/layout/hList1"/>
    <dgm:cxn modelId="{25F7CBA4-55C5-4266-B38D-06C0FEAF7394}" type="presParOf" srcId="{6459FBF6-7BE6-4AED-B4C9-8740C409E7AB}" destId="{997CDD31-7AD7-4DFF-9547-812C609C6B6C}" srcOrd="1" destOrd="0" presId="urn:microsoft.com/office/officeart/2005/8/layout/hList1"/>
    <dgm:cxn modelId="{00CB516B-FB34-4D16-8198-F351B20AABD4}" type="presParOf" srcId="{EF2A1A82-FDEC-4D56-B4CC-801DAFE6C34B}" destId="{DC629CA0-59F3-433B-BDDC-49ED0A7E9CFC}" srcOrd="3" destOrd="0" presId="urn:microsoft.com/office/officeart/2005/8/layout/hList1"/>
    <dgm:cxn modelId="{11242A15-1C6C-40CF-B1B5-B6FBDB301753}" type="presParOf" srcId="{EF2A1A82-FDEC-4D56-B4CC-801DAFE6C34B}" destId="{808FE9B4-571A-4E35-9C0A-96B0FF4D5A90}" srcOrd="4" destOrd="0" presId="urn:microsoft.com/office/officeart/2005/8/layout/hList1"/>
    <dgm:cxn modelId="{7084B159-0C78-4445-98E9-CCBC83986962}" type="presParOf" srcId="{808FE9B4-571A-4E35-9C0A-96B0FF4D5A90}" destId="{868DD116-3530-4E4F-ABD1-C5B24363BDA1}" srcOrd="0" destOrd="0" presId="urn:microsoft.com/office/officeart/2005/8/layout/hList1"/>
    <dgm:cxn modelId="{561A5CDC-662F-49D0-9B87-819486CDEA75}" type="presParOf" srcId="{808FE9B4-571A-4E35-9C0A-96B0FF4D5A90}" destId="{C1BB6ABE-9F8E-441A-9243-60B5AD2A90A2}" srcOrd="1" destOrd="0" presId="urn:microsoft.com/office/officeart/2005/8/layout/hList1"/>
    <dgm:cxn modelId="{922F3E42-9E5B-4949-B301-DEEAEA7A629D}" type="presParOf" srcId="{EF2A1A82-FDEC-4D56-B4CC-801DAFE6C34B}" destId="{2D17A51E-2633-4876-A63B-048AB586A216}" srcOrd="5" destOrd="0" presId="urn:microsoft.com/office/officeart/2005/8/layout/hList1"/>
    <dgm:cxn modelId="{DD0F986E-E513-4AF9-B488-9110771E1FAD}" type="presParOf" srcId="{EF2A1A82-FDEC-4D56-B4CC-801DAFE6C34B}" destId="{E816C61E-8085-4D2B-A130-CFFFFA56C5A2}" srcOrd="6" destOrd="0" presId="urn:microsoft.com/office/officeart/2005/8/layout/hList1"/>
    <dgm:cxn modelId="{1A2BB125-911C-4088-A815-45ADB31162C7}" type="presParOf" srcId="{E816C61E-8085-4D2B-A130-CFFFFA56C5A2}" destId="{34AB9DFF-F9C6-48A1-BCE2-97AAC53BFB6B}" srcOrd="0" destOrd="0" presId="urn:microsoft.com/office/officeart/2005/8/layout/hList1"/>
    <dgm:cxn modelId="{3DDB8572-A143-421D-8ED6-71C60285F372}" type="presParOf" srcId="{E816C61E-8085-4D2B-A130-CFFFFA56C5A2}" destId="{6D649137-9C7D-4483-8310-648C26D890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71A24-A819-4048-AF4A-E82A8F5929B5}">
      <dsp:nvSpPr>
        <dsp:cNvPr id="0" name=""/>
        <dsp:cNvSpPr/>
      </dsp:nvSpPr>
      <dsp:spPr>
        <a:xfrm>
          <a:off x="4229" y="497700"/>
          <a:ext cx="2543309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Significant Predictors</a:t>
          </a:r>
        </a:p>
      </dsp:txBody>
      <dsp:txXfrm>
        <a:off x="4229" y="497700"/>
        <a:ext cx="2543309" cy="576000"/>
      </dsp:txXfrm>
    </dsp:sp>
    <dsp:sp modelId="{C6995954-F8D6-4C6F-8FA0-D34F97C7FC16}">
      <dsp:nvSpPr>
        <dsp:cNvPr id="0" name=""/>
        <dsp:cNvSpPr/>
      </dsp:nvSpPr>
      <dsp:spPr>
        <a:xfrm>
          <a:off x="4229" y="1073700"/>
          <a:ext cx="2543309" cy="2086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Holiday 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Working day </a:t>
          </a:r>
          <a:endParaRPr lang="en-US" sz="2000" kern="1200" dirty="0">
            <a:solidFill>
              <a:schemeClr val="tx1">
                <a:lumMod val="95000"/>
                <a:lumOff val="5000"/>
              </a:schemeClr>
            </a:solidFill>
            <a:latin typeface="Calibri"/>
            <a:cs typeface="Calibri Light" panose="020F0302020204030204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Temperature (only significant component of weather)</a:t>
          </a:r>
        </a:p>
      </dsp:txBody>
      <dsp:txXfrm>
        <a:off x="4229" y="1073700"/>
        <a:ext cx="2543309" cy="2086199"/>
      </dsp:txXfrm>
    </dsp:sp>
    <dsp:sp modelId="{8BAEBA52-7568-447B-AFE5-0EEB0429FE2E}">
      <dsp:nvSpPr>
        <dsp:cNvPr id="0" name=""/>
        <dsp:cNvSpPr/>
      </dsp:nvSpPr>
      <dsp:spPr>
        <a:xfrm>
          <a:off x="2903602" y="497700"/>
          <a:ext cx="2543309" cy="576000"/>
        </a:xfrm>
        <a:prstGeom prst="rect">
          <a:avLst/>
        </a:prstGeom>
        <a:solidFill>
          <a:schemeClr val="accent3">
            <a:hueOff val="2676766"/>
            <a:satOff val="-19774"/>
            <a:lumOff val="-3268"/>
            <a:alphaOff val="0"/>
          </a:schemeClr>
        </a:solidFill>
        <a:ln w="12700" cap="flat" cmpd="sng" algn="ctr">
          <a:solidFill>
            <a:schemeClr val="accent3">
              <a:hueOff val="2676766"/>
              <a:satOff val="-19774"/>
              <a:lumOff val="-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Demand Peak</a:t>
          </a:r>
        </a:p>
      </dsp:txBody>
      <dsp:txXfrm>
        <a:off x="2903602" y="497700"/>
        <a:ext cx="2543309" cy="576000"/>
      </dsp:txXfrm>
    </dsp:sp>
    <dsp:sp modelId="{997CDD31-7AD7-4DFF-9547-812C609C6B6C}">
      <dsp:nvSpPr>
        <dsp:cNvPr id="0" name=""/>
        <dsp:cNvSpPr/>
      </dsp:nvSpPr>
      <dsp:spPr>
        <a:xfrm>
          <a:off x="2903602" y="1073700"/>
          <a:ext cx="2543309" cy="2086199"/>
        </a:xfrm>
        <a:prstGeom prst="rect">
          <a:avLst/>
        </a:prstGeom>
        <a:solidFill>
          <a:schemeClr val="accent3">
            <a:tint val="40000"/>
            <a:alpha val="90000"/>
            <a:hueOff val="2759737"/>
            <a:satOff val="-25696"/>
            <a:lumOff val="-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759737"/>
              <a:satOff val="-25696"/>
              <a:lumOff val="-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Weekdays: 7:00-8:00am and 5:00-6:00pm (coincides with rush hour)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Weekend:10:00am-6:00pm</a:t>
          </a:r>
        </a:p>
      </dsp:txBody>
      <dsp:txXfrm>
        <a:off x="2903602" y="1073700"/>
        <a:ext cx="2543309" cy="2086199"/>
      </dsp:txXfrm>
    </dsp:sp>
    <dsp:sp modelId="{868DD116-3530-4E4F-ABD1-C5B24363BDA1}">
      <dsp:nvSpPr>
        <dsp:cNvPr id="0" name=""/>
        <dsp:cNvSpPr/>
      </dsp:nvSpPr>
      <dsp:spPr>
        <a:xfrm>
          <a:off x="5802976" y="497700"/>
          <a:ext cx="2543309" cy="576000"/>
        </a:xfrm>
        <a:prstGeom prst="rect">
          <a:avLst/>
        </a:prstGeom>
        <a:solidFill>
          <a:schemeClr val="accent3">
            <a:hueOff val="5353532"/>
            <a:satOff val="-39549"/>
            <a:lumOff val="-6535"/>
            <a:alphaOff val="0"/>
          </a:schemeClr>
        </a:solidFill>
        <a:ln w="12700" cap="flat" cmpd="sng" algn="ctr">
          <a:solidFill>
            <a:schemeClr val="accent3">
              <a:hueOff val="5353532"/>
              <a:satOff val="-39549"/>
              <a:lumOff val="-65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Rental Count</a:t>
          </a:r>
        </a:p>
      </dsp:txBody>
      <dsp:txXfrm>
        <a:off x="5802976" y="497700"/>
        <a:ext cx="2543309" cy="576000"/>
      </dsp:txXfrm>
    </dsp:sp>
    <dsp:sp modelId="{C1BB6ABE-9F8E-441A-9243-60B5AD2A90A2}">
      <dsp:nvSpPr>
        <dsp:cNvPr id="0" name=""/>
        <dsp:cNvSpPr/>
      </dsp:nvSpPr>
      <dsp:spPr>
        <a:xfrm>
          <a:off x="5802976" y="1073700"/>
          <a:ext cx="2543309" cy="2086199"/>
        </a:xfrm>
        <a:prstGeom prst="rect">
          <a:avLst/>
        </a:prstGeom>
        <a:solidFill>
          <a:schemeClr val="accent3">
            <a:tint val="40000"/>
            <a:alpha val="90000"/>
            <a:hueOff val="5519474"/>
            <a:satOff val="-51392"/>
            <a:lumOff val="-355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5519474"/>
              <a:satOff val="-51392"/>
              <a:lumOff val="-3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Lowest rental count in Spring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Highest in Fall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Summer and Winter demands are close behind</a:t>
          </a:r>
        </a:p>
      </dsp:txBody>
      <dsp:txXfrm>
        <a:off x="5802976" y="1073700"/>
        <a:ext cx="2543309" cy="2086199"/>
      </dsp:txXfrm>
    </dsp:sp>
    <dsp:sp modelId="{34AB9DFF-F9C6-48A1-BCE2-97AAC53BFB6B}">
      <dsp:nvSpPr>
        <dsp:cNvPr id="0" name=""/>
        <dsp:cNvSpPr/>
      </dsp:nvSpPr>
      <dsp:spPr>
        <a:xfrm>
          <a:off x="8702349" y="497700"/>
          <a:ext cx="2543309" cy="576000"/>
        </a:xfrm>
        <a:prstGeom prst="rect">
          <a:avLst/>
        </a:prstGeom>
        <a:solidFill>
          <a:schemeClr val="accent3">
            <a:hueOff val="8030298"/>
            <a:satOff val="-59323"/>
            <a:lumOff val="-9803"/>
            <a:alphaOff val="0"/>
          </a:schemeClr>
        </a:solidFill>
        <a:ln w="12700" cap="flat" cmpd="sng" algn="ctr">
          <a:solidFill>
            <a:schemeClr val="accent3">
              <a:hueOff val="8030298"/>
              <a:satOff val="-59323"/>
              <a:lumOff val="-98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Best Model</a:t>
          </a:r>
        </a:p>
      </dsp:txBody>
      <dsp:txXfrm>
        <a:off x="8702349" y="497700"/>
        <a:ext cx="2543309" cy="576000"/>
      </dsp:txXfrm>
    </dsp:sp>
    <dsp:sp modelId="{6D649137-9C7D-4483-8310-648C26D89062}">
      <dsp:nvSpPr>
        <dsp:cNvPr id="0" name=""/>
        <dsp:cNvSpPr/>
      </dsp:nvSpPr>
      <dsp:spPr>
        <a:xfrm>
          <a:off x="8702349" y="1073700"/>
          <a:ext cx="2543309" cy="2086199"/>
        </a:xfrm>
        <a:prstGeom prst="rect">
          <a:avLst/>
        </a:prstGeom>
        <a:solidFill>
          <a:schemeClr val="accent3">
            <a:tint val="40000"/>
            <a:alpha val="90000"/>
            <a:hueOff val="8279210"/>
            <a:satOff val="-77088"/>
            <a:lumOff val="-533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279210"/>
              <a:satOff val="-77088"/>
              <a:lumOff val="-5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rPr>
            <a:t>XGBoost for the prediction of bike sharing demand</a:t>
          </a:r>
        </a:p>
      </dsp:txBody>
      <dsp:txXfrm>
        <a:off x="8702349" y="1073700"/>
        <a:ext cx="2543309" cy="2086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2T16:06:22.8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12422 14339 16383 0 0,'-5'0'0'0'0,"-5"0"0"0"0,-6 0 0 0 0,-5 0 0 0 0,-3 0 0 0 0,-1 0 0 0 0,-2 0 0 0 0,0 0 0 0 0,-1 0 0 0 0,1 0 0 0 0,0 0 0 0 0,1 0 0 0 0,-1 0 0 0 0,1 0 0 0 0,0 0 0 0 0,0 0 0 0 0,4-4 0 0 0,2-2 0 0 0,0 0 0 0 0,-2 2 0 0 0,-1 1 0 0 0,-1 1 0 0 0,-1 0 0 0 0,-1 2 0 0 0,0 0 0 0 0,0 0 0 0 0,0 0 0 0 0,-1 1 0 0 0,1-1 0 0 0,4-4 0 0 0,2-2 0 0 0,-1 0 0 0 0,0 2 0 0 0,-2 0 0 0 0,-1 2 0 0 0,-2 1 0 0 0,1 1 0 0 0,-1 0 0 0 0,-1 0 0 0 0,5-4 0 0 0,2-2 0 0 0,-1 1 0 0 0,0 0 0 0 0,-2 2 0 0 0,-2 1 0 0 0,0 1 0 0 0,4-4 0 0 0,5-1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2T16:06:22.8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4397 14288 16383 0 0,'-4'0'0'0'0,"-7"0"0"0"0,-5 0 0 0 0,-4 0 0 0 0,-4 0 0 0 0,-2 0 0 0 0,-1 0 0 0 0,0 0 0 0 0,0 0 0 0 0,0 0 0 0 0,0 0 0 0 0,0 0 0 0 0,1 0 0 0 0,0 0 0 0 0,0 0 0 0 0,-1 0 0 0 0,1 0 0 0 0,0 0 0 0 0,0 0 0 0 0,0 0 0 0 0,0 0 0 0 0,0 0 0 0 0,0 0 0 0 0,0 0 0 0 0,-1 0 0 0 0,1 0 0 0 0,0 0 0 0 0,0 0 0 0 0,0 4 0 0 0,0 2 0 0 0,0-1 0 0 0,0 0 0 0 0,-1-2 0 0 0,1-1 0 0 0,0-1 0 0 0,0 0 0 0 0,0-1 0 0 0,0 0 0 0 0,0-1 0 0 0,-1 1 0 0 0,1 0 0 0 0,0 0 0 0 0,0 0 0 0 0,0 0 0 0 0,0 0 0 0 0,0 0 0 0 0,0 0 0 0 0,-1 0 0 0 0,1 0 0 0 0,0 0 0 0 0,0 0 0 0 0,0 0 0 0 0,0 0 0 0 0,0 0 0 0 0,0 0 0 0 0,-1 0 0 0 0,1 0 0 0 0,0 0 0 0 0,0 0 0 0 0,0 0 0 0 0,0 0 0 0 0,0 0 0 0 0,-1 0 0 0 0,1 0 0 0 0,0 0 0 0 0,0 0 0 0 0,0 0 0 0 0,4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2T16:06:22.8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12659 14736 16383 0 0,'-5'0'0'0'0,"-5"0"0"0"0,-6-4 0 0 0,-4-2 0 0 0,-4 0 0 0 0,-2 2 0 0 0,-1 1 0 0 0,0 1 0 0 0,0 0 0 0 0,0 2 0 0 0,0 0 0 0 0,0 0 0 0 0,1 0 0 0 0,0 1 0 0 0,-1-1 0 0 0,1 0 0 0 0,0 0 0 0 0,5-4 0 0 0,0-2 0 0 0,1 0 0 0 0,-2 2 0 0 0,-1 0 0 0 0,-1 2 0 0 0,-1 1 0 0 0,0 1 0 0 0,-2 0 0 0 0,1 0 0 0 0,0 0 0 0 0,4-4 0 0 0,1-2 0 0 0,1 1 0 0 0,-2 0 0 0 0,-1 2 0 0 0,-1 1 0 0 0,-1 1 0 0 0,-1 1 0 0 0,0 0 0 0 0,0 0 0 0 0,-1 0 0 0 0,1 0 0 0 0,0 1 0 0 0,-1-1 0 0 0,1 0 0 0 0,0 0 0 0 0,0 0 0 0 0,0 0 0 0 0,0 0 0 0 0,0 0 0 0 0,4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2T16:08:23.3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4345 14764 16383 0 0,'-4'0'0'0'0,"-2"4"0"0"0,-4 2 0 0 0,-5 0 0 0 0,-4-2 0 0 0,-4 0 0 0 0,-2-2 0 0 0,-1-1 0 0 0,-1-1 0 0 0,0 0 0 0 0,0 0 0 0 0,0 0 0 0 0,1-1 0 0 0,-1 1 0 0 0,1 0 0 0 0,0 0 0 0 0,0 0 0 0 0,-1 0 0 0 0,1 0 0 0 0,0 0 0 0 0,0 0 0 0 0,0 0 0 0 0,0 0 0 0 0,0 0 0 0 0,0 0 0 0 0,0 0 0 0 0,-1 0 0 0 0,1 0 0 0 0,0 0 0 0 0,0 0 0 0 0,0 0 0 0 0,0 0 0 0 0,0 0 0 0 0,-1 0 0 0 0,1 0 0 0 0,0 0 0 0 0,0 0 0 0 0,0 0 0 0 0,0 0 0 0 0,0 0 0 0 0,0 0 0 0 0,-1 0 0 0 0,1 0 0 0 0,0 0 0 0 0,0 0 0 0 0,0 0 0 0 0,0 0 0 0 0,0 0 0 0 0,-1 0 0 0 0,1 0 0 0 0,0 0 0 0 0,0 0 0 0 0,0 0 0 0 0,0 0 0 0 0,0 0 0 0 0,0 0 0 0 0,-1 0 0 0 0,1 0 0 0 0,0 0 0 0 0,0 0 0 0 0,0 0 0 0 0,0 0 0 0 0,0 0 0 0 0,0 0 0 0 0,-1 0 0 0 0,6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2T16:08:23.3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12474 15504 16383 0 0,'-4'0'0'0'0,"-7"0"0"0"0,-5 0 0 0 0,-4 0 0 0 0,-4 0 0 0 0,-2 0 0 0 0,-1 0 0 0 0,0 0 0 0 0,0 0 0 0 0,0 0 0 0 0,0 0 0 0 0,0 0 0 0 0,1 0 0 0 0,0 0 0 0 0,0 0 0 0 0,4-4 0 0 0,2-2 0 0 0,-1 0 0 0 0,0 2 0 0 0,-2 0 0 0 0,-1 2 0 0 0,-1 1 0 0 0,-1 1 0 0 0,0 0 0 0 0,0 0 0 0 0,-1 0 0 0 0,1 1 0 0 0,-1-1 0 0 0,1 0 0 0 0,0 0 0 0 0,0 0 0 0 0,0 0 0 0 0,-1 0 0 0 0,1 0 0 0 0,0 0 0 0 0,0 0 0 0 0,0 0 0 0 0,0 0 0 0 0,0 0 0 0 0,0 0 0 0 0,-1 0 0 0 0,1 0 0 0 0,0 0 0 0 0,0 0 0 0 0,0 0 0 0 0,0 0 0 0 0,4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2T16:08:23.3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3793 15505 16383 0 0,'-4'0'0'0'0,"-6"0"0"0"0,-6 0 0 0 0,-5 0 0 0 0,-3 0 0 0 0,-1 0 0 0 0,-2 0 0 0 0,-1 0 0 0 0,1 0 0 0 0,0 0 0 0 0,0 0 0 0 0,1 0 0 0 0,4 4 0 0 0,1 2 0 0 0,1 0 0 0 0,-2-2 0 0 0,-1-1 0 0 0,-1-1 0 0 0,-1-1 0 0 0,0 0 0 0 0,-1-1 0 0 0,-1 0 0 0 0,1-1 0 0 0,0 1 0 0 0,-1 0 0 0 0,1 0 0 0 0,0 0 0 0 0,0 0 0 0 0,-1 0 0 0 0,1 0 0 0 0,0 0 0 0 0,0 0 0 0 0,0 0 0 0 0,0 0 0 0 0,0 0 0 0 0,-1 0 0 0 0,1 0 0 0 0,0 0 0 0 0,0 0 0 0 0,0 0 0 0 0,0 0 0 0 0,0 0 0 0 0,0 0 0 0 0,-1 0 0 0 0,1 0 0 0 0,0 0 0 0 0,0 0 0 0 0,0 0 0 0 0,0 0 0 0 0,0 0 0 0 0,0 0 0 0 0,-1 0 0 0 0,1 0 0 0 0,5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2T16:10:23.8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2799 14261 16383 0 0,'-4'0'0'0'0,"-6"0"0"0"0,-6 0 0 0 0,-5 0 0 0 0,2 4 0 0 0,-1 2 0 0 0,-1 0 0 0 0,-2-1 0 0 0,-1-2 0 0 0,-1-1 0 0 0,-1-1 0 0 0,0-1 0 0 0,0 0 0 0 0,-1 0 0 0 0,1 0 0 0 0,-1 0 0 0 0,1-1 0 0 0,0 1 0 0 0,4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2T16:10:23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2878 14658 16383 0 0,'-4'4'0'0'0,"-7"2"0"0"0,-5 0 0 0 0,-4-2 0 0 0,-4 0 0 0 0,-2-2 0 0 0,-1-1 0 0 0,0-1 0 0 0,0 0 0 0 0,0 0 0 0 0,0 0 0 0 0,0 0 0 0 0,1-1 0 0 0,0 1 0 0 0,0 0 0 0 0,0 0 0 0 0,-1 0 0 0 0,1 0 0 0 0,0 0 0 0 0,5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279" y="1785343"/>
            <a:ext cx="7841294" cy="23426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279" y="4128032"/>
            <a:ext cx="7841294" cy="71493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849226"/>
            <a:ext cx="7841294" cy="11256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 / additional designations</a:t>
            </a:r>
            <a:br>
              <a:rPr lang="en-US"/>
            </a:br>
            <a:r>
              <a:rPr lang="en-US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78279" y="5981178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80" y="1637270"/>
            <a:ext cx="8749432" cy="462142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78279" y="1680519"/>
            <a:ext cx="841833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Thank you for attending! </a:t>
            </a:r>
            <a:br>
              <a:rPr lang="en-US"/>
            </a:br>
            <a:r>
              <a:rPr lang="en-US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8279" y="3624188"/>
            <a:ext cx="841833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For more information go to </a:t>
            </a:r>
            <a:r>
              <a:rPr lang="en-US" err="1"/>
              <a:t>ucalgary.ca</a:t>
            </a:r>
            <a:r>
              <a:rPr lang="en-US"/>
              <a:t>/</a:t>
            </a:r>
            <a:r>
              <a:rPr lang="en-US" err="1"/>
              <a:t>webaddress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420386"/>
            <a:ext cx="8418337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 err="1"/>
              <a:t>presentersemail@ucalgary.ca</a:t>
            </a:r>
            <a:br>
              <a:rPr lang="en-US"/>
            </a:br>
            <a:r>
              <a:rPr lang="en-US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Bike+Sharing+Dataset" TargetMode="External"/><Relationship Id="rId2" Type="http://schemas.openxmlformats.org/officeDocument/2006/relationships/hyperlink" Target="https://www.kaggle.com/c/bike-sharing-deman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" Type="http://schemas.openxmlformats.org/officeDocument/2006/relationships/image" Target="../media/image7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4.xml"/><Relationship Id="rId19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BE60-5D8F-6C41-A517-E4C3855CF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859" y="1316991"/>
            <a:ext cx="7841294" cy="1904277"/>
          </a:xfrm>
        </p:spPr>
        <p:txBody>
          <a:bodyPr lIns="91440" tIns="45720" rIns="91440" bIns="45720" anchor="b">
            <a:normAutofit/>
          </a:bodyPr>
          <a:lstStyle/>
          <a:p>
            <a:r>
              <a:rPr lang="en-US" b="0">
                <a:ea typeface="+mn-lt"/>
                <a:cs typeface="+mn-lt"/>
              </a:rPr>
              <a:t>Predicting Bike Sharing Demand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28DA3-9E9C-174C-A096-933EB68D5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920" y="849702"/>
            <a:ext cx="7841294" cy="714931"/>
          </a:xfrm>
        </p:spPr>
        <p:txBody>
          <a:bodyPr lIns="91440" tIns="45720" rIns="91440" bIns="45720" anchor="t"/>
          <a:lstStyle/>
          <a:p>
            <a:r>
              <a:rPr lang="en-US">
                <a:ea typeface="+mn-lt"/>
                <a:cs typeface="+mn-lt"/>
              </a:rPr>
              <a:t>DATA 607 Project</a:t>
            </a:r>
            <a:endParaRPr lang="en-US" b="0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932DF-6BEC-8349-9E3C-C74C19687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7375" y="3959494"/>
            <a:ext cx="5022938" cy="1971195"/>
          </a:xfrm>
        </p:spPr>
        <p:txBody>
          <a:bodyPr lIns="91440" tIns="45720" rIns="91440" bIns="45720" anchor="b" anchorCtr="0">
            <a:noAutofit/>
          </a:bodyPr>
          <a:lstStyle/>
          <a:p>
            <a:pPr marL="457200">
              <a:lnSpc>
                <a:spcPct val="200000"/>
              </a:lnSpc>
            </a:pPr>
            <a:r>
              <a:rPr lang="en">
                <a:ea typeface="+mn-lt"/>
                <a:cs typeface="+mn-lt"/>
              </a:rPr>
              <a:t>Group Members:</a:t>
            </a:r>
            <a:endParaRPr lang="en-US">
              <a:cs typeface="Calibri" panose="020F0502020204030204"/>
            </a:endParaRPr>
          </a:p>
          <a:p>
            <a:pPr marL="457200">
              <a:lnSpc>
                <a:spcPct val="100000"/>
              </a:lnSpc>
            </a:pPr>
            <a:r>
              <a:rPr lang="en" sz="2000" b="1">
                <a:solidFill>
                  <a:srgbClr val="C00000"/>
                </a:solidFill>
                <a:ea typeface="+mn-lt"/>
                <a:cs typeface="+mn-lt"/>
              </a:rPr>
              <a:t>Faraz Khan</a:t>
            </a:r>
          </a:p>
          <a:p>
            <a:pPr marL="457200">
              <a:lnSpc>
                <a:spcPct val="100000"/>
              </a:lnSpc>
            </a:pPr>
            <a:r>
              <a:rPr lang="en" sz="2000" b="1">
                <a:solidFill>
                  <a:srgbClr val="C00000"/>
                </a:solidFill>
                <a:ea typeface="+mn-lt"/>
                <a:cs typeface="+mn-lt"/>
              </a:rPr>
              <a:t>Jannatul Naeema</a:t>
            </a:r>
            <a:endParaRPr lang="en" sz="2000" b="1">
              <a:solidFill>
                <a:srgbClr val="C00000"/>
              </a:solidFill>
              <a:cs typeface="Calibri"/>
            </a:endParaRPr>
          </a:p>
          <a:p>
            <a:pPr marL="457200">
              <a:lnSpc>
                <a:spcPct val="100000"/>
              </a:lnSpc>
            </a:pPr>
            <a:r>
              <a:rPr lang="en" sz="2000" b="1">
                <a:solidFill>
                  <a:srgbClr val="C00000"/>
                </a:solidFill>
                <a:ea typeface="+mn-lt"/>
                <a:cs typeface="+mn-lt"/>
              </a:rPr>
              <a:t>Devanshi Patel</a:t>
            </a:r>
          </a:p>
          <a:p>
            <a:pPr marL="457200">
              <a:lnSpc>
                <a:spcPct val="100000"/>
              </a:lnSpc>
            </a:pPr>
            <a:r>
              <a:rPr lang="en" sz="2000" b="1">
                <a:solidFill>
                  <a:srgbClr val="C00000"/>
                </a:solidFill>
                <a:ea typeface="+mn-lt"/>
                <a:cs typeface="+mn-lt"/>
              </a:rPr>
              <a:t>Utsav </a:t>
            </a:r>
            <a:r>
              <a:rPr lang="en" sz="2000" b="1" err="1">
                <a:solidFill>
                  <a:srgbClr val="C00000"/>
                </a:solidFill>
                <a:ea typeface="+mn-lt"/>
                <a:cs typeface="+mn-lt"/>
              </a:rPr>
              <a:t>Argrawal</a:t>
            </a:r>
            <a:endParaRPr lang="en" sz="2000" b="1">
              <a:solidFill>
                <a:srgbClr val="C00000"/>
              </a:solidFill>
              <a:ea typeface="+mn-lt"/>
              <a:cs typeface="+mn-lt"/>
            </a:endParaRPr>
          </a:p>
          <a:p>
            <a:pPr marL="457200">
              <a:lnSpc>
                <a:spcPct val="100000"/>
              </a:lnSpc>
            </a:pPr>
            <a:r>
              <a:rPr lang="en" sz="2000" b="1">
                <a:solidFill>
                  <a:srgbClr val="C00000"/>
                </a:solidFill>
                <a:ea typeface="+mn-lt"/>
                <a:cs typeface="+mn-lt"/>
              </a:rPr>
              <a:t>Deyvis Dalman</a:t>
            </a: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DC679542-ABEB-8F84-9561-7EAB0C46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4728210"/>
            <a:ext cx="7086600" cy="13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1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D0AA-EB24-6231-2A5A-C4E8F069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>
                <a:ea typeface="+mn-lt"/>
                <a:cs typeface="+mn-lt"/>
              </a:rPr>
              <a:t>Exploratory Analysis Cont.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5C505-B51D-B18C-BF31-C5AB5F03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DAE08-FE33-2B06-B2B2-865D2197CC2C}"/>
              </a:ext>
            </a:extLst>
          </p:cNvPr>
          <p:cNvSpPr txBox="1"/>
          <p:nvPr/>
        </p:nvSpPr>
        <p:spPr>
          <a:xfrm>
            <a:off x="524528" y="2497491"/>
            <a:ext cx="474133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Plotted correlation matrix to find most significant predictor variable for rental quantity.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From the matrix it can be observed that </a:t>
            </a:r>
            <a:r>
              <a:rPr lang="en-US" b="1" dirty="0">
                <a:cs typeface="Calibri" panose="020F0502020204030204"/>
              </a:rPr>
              <a:t>temp, </a:t>
            </a:r>
            <a:r>
              <a:rPr lang="en-US" b="1" dirty="0" err="1">
                <a:cs typeface="Calibri" panose="020F0502020204030204"/>
              </a:rPr>
              <a:t>atemp</a:t>
            </a:r>
            <a:r>
              <a:rPr lang="en-US" b="1" dirty="0">
                <a:cs typeface="Calibri" panose="020F0502020204030204"/>
              </a:rPr>
              <a:t> are the more positively correlated</a:t>
            </a:r>
            <a:r>
              <a:rPr lang="en-US" dirty="0">
                <a:cs typeface="Calibri" panose="020F0502020204030204"/>
              </a:rPr>
              <a:t> than any other predictor variable while </a:t>
            </a:r>
            <a:r>
              <a:rPr lang="en-US" b="1">
                <a:cs typeface="Calibri" panose="020F0502020204030204"/>
              </a:rPr>
              <a:t>humidity is highly negative correlated.</a:t>
            </a:r>
            <a:r>
              <a:rPr lang="en-US" dirty="0">
                <a:cs typeface="Calibri" panose="020F0502020204030204"/>
              </a:rPr>
              <a:t> 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21B5117-6449-F12B-F9D8-BA14EC0BF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139" y="1164110"/>
            <a:ext cx="5086350" cy="52285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9FE3E2-B836-1465-9093-24A76A2B7CFA}"/>
              </a:ext>
            </a:extLst>
          </p:cNvPr>
          <p:cNvSpPr/>
          <p:nvPr/>
        </p:nvSpPr>
        <p:spPr>
          <a:xfrm>
            <a:off x="5765005" y="4895850"/>
            <a:ext cx="2819400" cy="1562100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EC7A-8724-725C-9BB8-A181EF9F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>
                <a:ea typeface="+mn-lt"/>
                <a:cs typeface="+mn-lt"/>
              </a:rPr>
              <a:t>Exploratory Analysis Cont.</a:t>
            </a:r>
            <a:endParaRPr lang="en-US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C12BA5B-5C00-233A-E4C8-B8C722168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" b="58435"/>
          <a:stretch/>
        </p:blipFill>
        <p:spPr>
          <a:xfrm>
            <a:off x="4276609" y="1677734"/>
            <a:ext cx="7665272" cy="42208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4F09D-17EF-8995-BC74-60C21B75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F33B4-4F6B-DEC4-12FE-C8A0523CEFA4}"/>
              </a:ext>
            </a:extLst>
          </p:cNvPr>
          <p:cNvSpPr txBox="1"/>
          <p:nvPr/>
        </p:nvSpPr>
        <p:spPr>
          <a:xfrm>
            <a:off x="342827" y="2037779"/>
            <a:ext cx="420511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>
                <a:cs typeface="Calibri" panose="020F0502020204030204"/>
              </a:rPr>
              <a:t>Rental patterns seem to be constant throughout the seasons sharing peak times and off-peak times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cs typeface="Calibri" panose="020F0502020204030204"/>
              </a:rPr>
              <a:t>Rental demand peaks 7:00am-8:00am and 5:00pm-6:00pm on workdays 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cs typeface="Calibri" panose="020F0502020204030204"/>
              </a:rPr>
              <a:t>Weekend demand patterns differ greatly than weekdays, with steady demand from ~10:00am-~6:00pm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372004-5000-3BCF-0462-FFDFD005840C}"/>
              </a:ext>
            </a:extLst>
          </p:cNvPr>
          <p:cNvSpPr/>
          <p:nvPr/>
        </p:nvSpPr>
        <p:spPr>
          <a:xfrm>
            <a:off x="7879555" y="1495425"/>
            <a:ext cx="1647825" cy="469582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DE9DC8-0F92-6454-D4F1-25705CBAAE36}"/>
              </a:ext>
            </a:extLst>
          </p:cNvPr>
          <p:cNvSpPr txBox="1"/>
          <p:nvPr/>
        </p:nvSpPr>
        <p:spPr>
          <a:xfrm>
            <a:off x="8112918" y="113347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cs typeface="Calibri"/>
              </a:rPr>
              <a:t>Constant</a:t>
            </a:r>
          </a:p>
        </p:txBody>
      </p:sp>
    </p:spTree>
    <p:extLst>
      <p:ext uri="{BB962C8B-B14F-4D97-AF65-F5344CB8AC3E}">
        <p14:creationId xmlns:p14="http://schemas.microsoft.com/office/powerpoint/2010/main" val="354016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EC7A-8724-725C-9BB8-A181EF9F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>
                <a:ea typeface="+mn-lt"/>
                <a:cs typeface="+mn-lt"/>
              </a:rPr>
              <a:t>Exploratory Analysis Cont.</a:t>
            </a:r>
            <a:endParaRPr lang="en-US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C12BA5B-5C00-233A-E4C8-B8C722168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363" b="-2433"/>
          <a:stretch/>
        </p:blipFill>
        <p:spPr>
          <a:xfrm>
            <a:off x="4000384" y="1418654"/>
            <a:ext cx="8008172" cy="47854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4F09D-17EF-8995-BC74-60C21B75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F33B4-4F6B-DEC4-12FE-C8A0523CEFA4}"/>
              </a:ext>
            </a:extLst>
          </p:cNvPr>
          <p:cNvSpPr txBox="1"/>
          <p:nvPr/>
        </p:nvSpPr>
        <p:spPr>
          <a:xfrm>
            <a:off x="380927" y="2380679"/>
            <a:ext cx="381458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>
                <a:cs typeface="Calibri" panose="020F0502020204030204"/>
              </a:rPr>
              <a:t>During Monday, Thursday and Friday peak hours for rental quantity are observed. </a:t>
            </a:r>
          </a:p>
          <a:p>
            <a:pPr marL="285750" indent="-285750" algn="just">
              <a:buFont typeface="Arial"/>
              <a:buChar char="•"/>
            </a:pPr>
            <a:r>
              <a:rPr lang="en-US">
                <a:cs typeface="Calibri" panose="020F0502020204030204"/>
              </a:rPr>
              <a:t>From 5:00pm – 7:00pm  in any season people tend to use the bicycle more than any other timing, same pattern is observed for any weather condition. </a:t>
            </a:r>
          </a:p>
          <a:p>
            <a:pPr marL="285750" indent="-285750" algn="just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E2E81E-65F8-C921-A605-D120F01FC7AE}"/>
              </a:ext>
            </a:extLst>
          </p:cNvPr>
          <p:cNvSpPr/>
          <p:nvPr/>
        </p:nvSpPr>
        <p:spPr>
          <a:xfrm>
            <a:off x="9394030" y="1219200"/>
            <a:ext cx="1647825" cy="521017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4E055-F73B-B1F7-88EC-F68B3AFBBDD0}"/>
              </a:ext>
            </a:extLst>
          </p:cNvPr>
          <p:cNvSpPr txBox="1"/>
          <p:nvPr/>
        </p:nvSpPr>
        <p:spPr>
          <a:xfrm>
            <a:off x="9741693" y="78105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cs typeface="Calibri"/>
              </a:rPr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72273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B063-A4F6-E866-620B-A95CCDF6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>
                <a:cs typeface="Calibri"/>
              </a:rPr>
              <a:t>Creating Test and Training sets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37214CD-F7A1-2770-E7B6-8FEA9A5F3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712" y="3866307"/>
            <a:ext cx="4050477" cy="25435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6FB25-79A4-2819-12D2-ECFFCC00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3DED5F8-7358-1662-FCFE-F622F85B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16" y="3894726"/>
            <a:ext cx="3937940" cy="2486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69FABD-A2F8-9D68-4731-9DE50B2FFE55}"/>
              </a:ext>
            </a:extLst>
          </p:cNvPr>
          <p:cNvSpPr txBox="1"/>
          <p:nvPr/>
        </p:nvSpPr>
        <p:spPr>
          <a:xfrm>
            <a:off x="563151" y="1445330"/>
            <a:ext cx="386644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Training and test sets were created for season, weather, hour, day, month and year.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Season and weather are turned into binary values and then dropped.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Created Interactive terms and polynomial features for regression models</a:t>
            </a:r>
          </a:p>
        </p:txBody>
      </p:sp>
      <p:pic>
        <p:nvPicPr>
          <p:cNvPr id="3" name="Picture 7" descr="Text&#10;&#10;Description automatically generated">
            <a:extLst>
              <a:ext uri="{FF2B5EF4-FFF2-40B4-BE49-F238E27FC236}">
                <a16:creationId xmlns:a16="http://schemas.microsoft.com/office/drawing/2014/main" id="{9F7BBC21-D355-AB5E-975A-8126E0D44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177" y="1374369"/>
            <a:ext cx="4135496" cy="205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BF82-C776-E95C-8203-32333D05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>
                <a:cs typeface="Calibri"/>
              </a:rPr>
              <a:t>RMSE Analysis Models Tested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1972F-7B9C-A49D-AC85-33E2E79F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CBDB0E-748E-D25A-BD95-7499FD44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33" y="1397957"/>
            <a:ext cx="9724372" cy="4828672"/>
          </a:xfrm>
        </p:spPr>
        <p:txBody>
          <a:bodyPr lIns="91440" tIns="45720" rIns="91440" bIns="45720" anchor="t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Models tested:</a:t>
            </a:r>
            <a:endParaRPr lang="en-US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>
                <a:ea typeface="+mn-lt"/>
                <a:cs typeface="+mn-lt"/>
              </a:rPr>
              <a:t>Linear regression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>
                <a:ea typeface="+mn-lt"/>
                <a:cs typeface="+mn-lt"/>
              </a:rPr>
              <a:t>Lasso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err="1">
                <a:ea typeface="+mn-lt"/>
                <a:cs typeface="+mn-lt"/>
              </a:rPr>
              <a:t>RidgeCV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>
                <a:ea typeface="+mn-lt"/>
                <a:cs typeface="+mn-lt"/>
              </a:rPr>
              <a:t>Random Forest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>
                <a:ea typeface="+mn-lt"/>
                <a:cs typeface="+mn-lt"/>
              </a:rPr>
              <a:t>Bagging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>
                <a:ea typeface="+mn-lt"/>
                <a:cs typeface="+mn-lt"/>
              </a:rPr>
              <a:t>Gradient Boosting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>
                <a:ea typeface="+mn-lt"/>
                <a:cs typeface="+mn-lt"/>
              </a:rPr>
              <a:t>AdaBoost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>
                <a:ea typeface="+mn-lt"/>
                <a:cs typeface="+mn-lt"/>
              </a:rPr>
              <a:t>SVR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>
                <a:ea typeface="+mn-lt"/>
                <a:cs typeface="+mn-lt"/>
              </a:rPr>
              <a:t>KNN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err="1">
                <a:ea typeface="+mn-lt"/>
                <a:cs typeface="+mn-lt"/>
              </a:rPr>
              <a:t>XGBoost</a:t>
            </a:r>
            <a:endParaRPr lang="en-US" err="1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2817F290-AC9E-9084-C09D-FB80C39D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9" y="1863250"/>
            <a:ext cx="5557704" cy="47002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4DAF71-B823-6F5C-FDC2-2DAC01B1D891}"/>
              </a:ext>
            </a:extLst>
          </p:cNvPr>
          <p:cNvSpPr txBox="1"/>
          <p:nvPr/>
        </p:nvSpPr>
        <p:spPr>
          <a:xfrm>
            <a:off x="6843888" y="1393472"/>
            <a:ext cx="26152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23733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1B09-E1F4-DB69-5F9F-8A6CC298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09" y="106486"/>
            <a:ext cx="9724372" cy="1033398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en-US">
                <a:cs typeface="Calibri"/>
              </a:rPr>
              <a:t>Visualization of Model performance</a:t>
            </a:r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A0F591F-2ABF-F853-D038-3949EF6BA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8853" y="956140"/>
            <a:ext cx="9724372" cy="31157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111E9-6A72-190D-6C1F-5F54FD38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41A963F-1585-9B32-5E0E-16A78DAB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31" y="4110728"/>
            <a:ext cx="9482547" cy="256883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FC8BB2A3-ECB0-6CCD-AF6A-2E6C2682A50B}"/>
              </a:ext>
            </a:extLst>
          </p:cNvPr>
          <p:cNvSpPr/>
          <p:nvPr/>
        </p:nvSpPr>
        <p:spPr>
          <a:xfrm>
            <a:off x="3527778" y="2163703"/>
            <a:ext cx="507999" cy="1072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F1F6B15-9D1B-2175-5107-73727DB2DD16}"/>
              </a:ext>
            </a:extLst>
          </p:cNvPr>
          <p:cNvSpPr/>
          <p:nvPr/>
        </p:nvSpPr>
        <p:spPr>
          <a:xfrm>
            <a:off x="8612482" y="5098697"/>
            <a:ext cx="460962" cy="921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480D9-EB07-47F9-E5A1-81C40865ACAF}"/>
              </a:ext>
            </a:extLst>
          </p:cNvPr>
          <p:cNvSpPr txBox="1"/>
          <p:nvPr/>
        </p:nvSpPr>
        <p:spPr>
          <a:xfrm>
            <a:off x="10039467" y="2608321"/>
            <a:ext cx="155222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Random Forest</a:t>
            </a:r>
            <a:r>
              <a:rPr lang="en-US">
                <a:cs typeface="Calibri"/>
              </a:rPr>
              <a:t> has the </a:t>
            </a:r>
            <a:r>
              <a:rPr lang="en-US" b="1">
                <a:cs typeface="Calibri"/>
              </a:rPr>
              <a:t>lowest RMSE</a:t>
            </a:r>
            <a:r>
              <a:rPr lang="en-US">
                <a:cs typeface="Calibri"/>
              </a:rPr>
              <a:t> at 40.093 and </a:t>
            </a:r>
            <a:r>
              <a:rPr lang="en-US" b="1" err="1">
                <a:cs typeface="Calibri"/>
              </a:rPr>
              <a:t>XGBoost</a:t>
            </a:r>
            <a:r>
              <a:rPr lang="en-US">
                <a:cs typeface="Calibri"/>
              </a:rPr>
              <a:t> had the lowest </a:t>
            </a:r>
            <a:r>
              <a:rPr lang="en-US" b="1">
                <a:cs typeface="Calibri"/>
              </a:rPr>
              <a:t>RMSLE value at 0.302</a:t>
            </a:r>
          </a:p>
        </p:txBody>
      </p:sp>
    </p:spTree>
    <p:extLst>
      <p:ext uri="{BB962C8B-B14F-4D97-AF65-F5344CB8AC3E}">
        <p14:creationId xmlns:p14="http://schemas.microsoft.com/office/powerpoint/2010/main" val="151798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294C-8610-2BAB-DEFF-16BE7426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>
                <a:cs typeface="Calibri"/>
              </a:rPr>
              <a:t>Conclusion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FD4F2-7F74-6069-1DB1-0C7AB5FC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2" name="Diagram 52">
            <a:extLst>
              <a:ext uri="{FF2B5EF4-FFF2-40B4-BE49-F238E27FC236}">
                <a16:creationId xmlns:a16="http://schemas.microsoft.com/office/drawing/2014/main" id="{C001D20D-58D8-2661-1B62-2448143EA1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4787761"/>
              </p:ext>
            </p:extLst>
          </p:nvPr>
        </p:nvGraphicFramePr>
        <p:xfrm>
          <a:off x="540328" y="1600200"/>
          <a:ext cx="11249889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46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3CB1-E1AF-0E43-2F99-29B5AFC2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>
                <a:cs typeface="Calibri" panose="020F0502020204030204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A1B9-0A5D-2A9B-04E6-AE181D01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sz="2400"/>
              <a:t>Bike Sharing Demand dataset. Retrieved from Kaggle at this link </a:t>
            </a:r>
            <a:r>
              <a:rPr lang="en-US" sz="2400">
                <a:hlinkClick r:id="rId2"/>
              </a:rPr>
              <a:t>https</a:t>
            </a:r>
            <a:r>
              <a:rPr lang="en-US" sz="2400">
                <a:ea typeface="+mn-lt"/>
                <a:cs typeface="+mn-lt"/>
                <a:hlinkClick r:id="rId2"/>
              </a:rPr>
              <a:t>://www.kaggle.com/c/bike-sharing-demand</a:t>
            </a:r>
            <a:r>
              <a:rPr lang="en-US" sz="2400">
                <a:ea typeface="+mn-lt"/>
                <a:cs typeface="+mn-lt"/>
              </a:rPr>
              <a:t> on 18th March 2023.</a:t>
            </a:r>
          </a:p>
          <a:p>
            <a:r>
              <a:rPr lang="en-US" sz="2400">
                <a:ea typeface="+mn-lt"/>
                <a:cs typeface="+mn-lt"/>
              </a:rPr>
              <a:t> UCI machine learning repository Bike Sharing Dataset. Retrieved from </a:t>
            </a:r>
            <a:r>
              <a:rPr lang="en-US" sz="2400">
                <a:ea typeface="+mn-lt"/>
                <a:cs typeface="+mn-lt"/>
                <a:hlinkClick r:id="rId3"/>
              </a:rPr>
              <a:t>http://archive.ics.uci.edu/ml/datasets/Bike+Sharing+Dataset</a:t>
            </a:r>
            <a:r>
              <a:rPr lang="en-US" sz="2400">
                <a:ea typeface="+mn-lt"/>
                <a:cs typeface="+mn-lt"/>
              </a:rPr>
              <a:t> on 18th March 2023.</a:t>
            </a:r>
            <a:endParaRPr lang="en-US" sz="24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8C0A9-2430-6676-C5D2-92E2F0DB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88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1D0DCC-1C94-55B6-A8D3-BA61EE607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8280" y="1637270"/>
            <a:ext cx="8749432" cy="3984688"/>
          </a:xfrm>
        </p:spPr>
        <p:txBody>
          <a:bodyPr lIns="91440" tIns="45720" rIns="91440" bIns="45720" anchor="ctr" anchorCtr="0"/>
          <a:lstStyle/>
          <a:p>
            <a:pPr algn="ctr"/>
            <a:r>
              <a:rPr lang="en-US"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980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556B-7DB9-FA03-18FE-1CBE6CEF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>
                <a:cs typeface="Calibri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E8BEF-9807-4BA8-22D8-8C26DE793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280657"/>
            <a:ext cx="5319698" cy="4888233"/>
          </a:xfrm>
        </p:spPr>
        <p:txBody>
          <a:bodyPr lIns="91440" tIns="45720" rIns="91440" bIns="45720" anchor="t"/>
          <a:lstStyle/>
          <a:p>
            <a:pPr algn="just"/>
            <a:r>
              <a:rPr lang="en-US" sz="2400">
                <a:cs typeface="Calibri"/>
              </a:rPr>
              <a:t>Bike sharing programs are a growing industry, with over 500 bike-sharing programs globally. </a:t>
            </a:r>
          </a:p>
          <a:p>
            <a:pPr algn="just"/>
            <a:r>
              <a:rPr lang="en-US" sz="2400">
                <a:cs typeface="Calibri"/>
              </a:rPr>
              <a:t>Growth is motivated by both a move towards greener alternatives of transportation and cities becoming more bike friendly via the addition of bike lanes.</a:t>
            </a:r>
            <a:endParaRPr lang="en-US" sz="2400"/>
          </a:p>
          <a:p>
            <a:pPr algn="just"/>
            <a:r>
              <a:rPr lang="en-US" sz="2400">
                <a:cs typeface="Calibri"/>
              </a:rPr>
              <a:t>Insight into demand for bike sharing is valuable as it lets these businesses adjust around peak periods of demand to ensure their bike fleets are in optimized operations.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171E5-AD71-A2C6-EFA2-480A276C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A group of people riding bikes&#10;&#10;Description automatically generated with medium confidence">
            <a:extLst>
              <a:ext uri="{FF2B5EF4-FFF2-40B4-BE49-F238E27FC236}">
                <a16:creationId xmlns:a16="http://schemas.microsoft.com/office/drawing/2014/main" id="{94215B9A-9C16-79F7-049F-9C9552E7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29" y="1371165"/>
            <a:ext cx="4624996" cy="23536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264084-409B-C76E-4657-23CA1BC58C8E}"/>
              </a:ext>
            </a:extLst>
          </p:cNvPr>
          <p:cNvSpPr txBox="1"/>
          <p:nvPr/>
        </p:nvSpPr>
        <p:spPr>
          <a:xfrm>
            <a:off x="7239000" y="57995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Pic courtesy: https://</a:t>
            </a:r>
            <a:r>
              <a:rPr lang="en-US" err="1"/>
              <a:t>capitalbikeshare.com</a:t>
            </a:r>
            <a:r>
              <a:rPr lang="en-US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5540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2195-FCE1-8041-F405-C4914BC1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>
                <a:cs typeface="Calibri"/>
              </a:rPr>
              <a:t>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FB9E-744D-D7DE-9B33-A2A0E518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73" y="1567690"/>
            <a:ext cx="10732065" cy="4387066"/>
          </a:xfrm>
        </p:spPr>
        <p:txBody>
          <a:bodyPr lIns="91440" tIns="45720" rIns="91440" bIns="45720" anchor="t"/>
          <a:lstStyle/>
          <a:p>
            <a:pPr algn="just"/>
            <a:r>
              <a:rPr lang="en-US" sz="2400">
                <a:cs typeface="Calibri"/>
              </a:rPr>
              <a:t>The dataset was found on </a:t>
            </a:r>
            <a:r>
              <a:rPr lang="en-US" sz="2400" err="1">
                <a:cs typeface="Calibri"/>
              </a:rPr>
              <a:t>kaggle</a:t>
            </a:r>
            <a:r>
              <a:rPr lang="en-US" sz="2400">
                <a:cs typeface="Calibri"/>
              </a:rPr>
              <a:t>, it is featured in a competition for predict use of a city bikeshare system. The original dataset is also hosted at UCI</a:t>
            </a:r>
            <a:r>
              <a:rPr lang="en-US" sz="2400">
                <a:ea typeface="+mn-lt"/>
                <a:cs typeface="+mn-lt"/>
              </a:rPr>
              <a:t> machine learning repository.</a:t>
            </a:r>
            <a:endParaRPr lang="en-US" sz="2400"/>
          </a:p>
          <a:p>
            <a:pPr algn="just"/>
            <a:r>
              <a:rPr lang="en-US" sz="2400">
                <a:cs typeface="Calibri"/>
              </a:rPr>
              <a:t>The dataset was provided by the Capital Bikeshare program in Washington D.C</a:t>
            </a:r>
          </a:p>
          <a:p>
            <a:pPr algn="just"/>
            <a:r>
              <a:rPr lang="en-US" sz="2400">
                <a:ea typeface="+mn-lt"/>
                <a:cs typeface="+mn-lt"/>
              </a:rPr>
              <a:t>This dataset contains the hourly and daily count of rental bikes between years 2011 and 2012 with the corresponding weather and seasonal information.</a:t>
            </a:r>
            <a:r>
              <a:rPr lang="en-US" sz="2400">
                <a:cs typeface="Calibri"/>
              </a:rPr>
              <a:t> Hourly dataset is considered for this project.</a:t>
            </a:r>
          </a:p>
          <a:p>
            <a:pPr algn="just"/>
            <a:r>
              <a:rPr lang="en-US" sz="2400">
                <a:cs typeface="Calibri"/>
              </a:rPr>
              <a:t>It features ~17,000 entries and 12 columns: datetime, season, holiday, working day, weather, temp, avg temp, humidity, windspeed, casual, registered, count</a:t>
            </a:r>
            <a:endParaRPr lang="en-US"/>
          </a:p>
          <a:p>
            <a:pPr algn="just"/>
            <a:r>
              <a:rPr lang="en-US" sz="2400">
                <a:ea typeface="+mn-lt"/>
                <a:cs typeface="+mn-lt"/>
              </a:rPr>
              <a:t>Training data features the first 19 days of each month, while the test data has the remaining days. Test data does not have the count column.</a:t>
            </a:r>
            <a:endParaRPr lang="en-US" sz="2400">
              <a:cs typeface="Calibri"/>
            </a:endParaRPr>
          </a:p>
          <a:p>
            <a:pPr algn="just"/>
            <a:endParaRPr lang="en-US" sz="24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8E9A6-C22A-DD5F-D136-D8AD8FD7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8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22A9-11A8-18FC-A915-8C2E039D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>
                <a:cs typeface="Calibri"/>
              </a:rPr>
              <a:t>Guiding Questions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768A-509B-9671-22F3-60C82136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1581607"/>
            <a:ext cx="11220069" cy="4115669"/>
          </a:xfrm>
        </p:spPr>
        <p:txBody>
          <a:bodyPr lIns="91440" tIns="45720" rIns="91440" bIns="45720" anchor="t"/>
          <a:lstStyle/>
          <a:p>
            <a:pPr marL="514350" indent="-514350" algn="just">
              <a:buAutoNum type="arabicParenR"/>
            </a:pPr>
            <a:r>
              <a:rPr lang="en-CA" dirty="0">
                <a:ea typeface="+mn-lt"/>
                <a:cs typeface="+mn-lt"/>
              </a:rPr>
              <a:t>Does weather conditions act as significant predictors for bicycle demand within a city?</a:t>
            </a:r>
            <a:endParaRPr lang="en-US" dirty="0">
              <a:ea typeface="+mn-lt"/>
              <a:cs typeface="+mn-lt"/>
            </a:endParaRPr>
          </a:p>
          <a:p>
            <a:pPr marL="514350" indent="-514350" algn="just">
              <a:buAutoNum type="arabicParenR"/>
            </a:pPr>
            <a:r>
              <a:rPr lang="en-CA" dirty="0">
                <a:ea typeface="+mn-lt"/>
                <a:cs typeface="+mn-lt"/>
              </a:rPr>
              <a:t>How does the time of the day impacts bike rental demand? </a:t>
            </a:r>
            <a:endParaRPr lang="en-US" dirty="0">
              <a:ea typeface="+mn-lt"/>
              <a:cs typeface="+mn-lt"/>
            </a:endParaRPr>
          </a:p>
          <a:p>
            <a:pPr marL="514350" indent="-514350" algn="just">
              <a:buAutoNum type="arabicParenR"/>
            </a:pPr>
            <a:r>
              <a:rPr lang="en-CA" dirty="0">
                <a:ea typeface="+mn-lt"/>
                <a:cs typeface="+mn-lt"/>
              </a:rPr>
              <a:t>Identify any weekly variation (weekends, holidays) and check if any of these are significant predictors.</a:t>
            </a:r>
            <a:endParaRPr lang="en-US" dirty="0">
              <a:ea typeface="+mn-lt"/>
              <a:cs typeface="+mn-lt"/>
            </a:endParaRPr>
          </a:p>
          <a:p>
            <a:pPr marL="514350" indent="-514350" algn="just">
              <a:buAutoNum type="arabicParenR"/>
            </a:pPr>
            <a:r>
              <a:rPr lang="en-CA" dirty="0">
                <a:ea typeface="+mn-lt"/>
                <a:cs typeface="+mn-lt"/>
              </a:rPr>
              <a:t>Are there fluctuations in demand based on season?</a:t>
            </a:r>
          </a:p>
          <a:p>
            <a:pPr marL="514350" indent="-514350" algn="just">
              <a:buAutoNum type="arabicParenR"/>
            </a:pPr>
            <a:r>
              <a:rPr lang="en-CA" dirty="0">
                <a:ea typeface="+mn-lt"/>
                <a:cs typeface="+mn-lt"/>
              </a:rPr>
              <a:t>Which techniques are the best for predicting bike rental demand throughout the year?</a:t>
            </a:r>
            <a:endParaRPr lang="en-US" dirty="0">
              <a:ea typeface="+mn-lt"/>
              <a:cs typeface="+mn-lt"/>
            </a:endParaRPr>
          </a:p>
          <a:p>
            <a:pPr algn="just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4F0C8-0432-F28C-CF94-BA0BE9BD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7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1043-F955-B748-9ED4-36D332C9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24" y="649059"/>
            <a:ext cx="9724372" cy="1033398"/>
          </a:xfrm>
        </p:spPr>
        <p:txBody>
          <a:bodyPr lIns="91440" tIns="45720" rIns="91440" bIns="45720" anchor="ctr" anchorCtr="0">
            <a:normAutofit fontScale="90000"/>
          </a:bodyPr>
          <a:lstStyle/>
          <a:p>
            <a:r>
              <a:rPr lang="en-US">
                <a:cs typeface="Calibri"/>
              </a:rPr>
              <a:t>Data Cleaning and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Wrangling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9CED3-8457-C4B2-AD54-C911E85E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7C7A70-08DF-BF30-C725-A3A667888C3A}"/>
              </a:ext>
            </a:extLst>
          </p:cNvPr>
          <p:cNvSpPr txBox="1">
            <a:spLocks/>
          </p:cNvSpPr>
          <p:nvPr/>
        </p:nvSpPr>
        <p:spPr>
          <a:xfrm>
            <a:off x="478536" y="2032254"/>
            <a:ext cx="438073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3272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BB03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857B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Checked for missing values</a:t>
            </a:r>
            <a:endParaRPr lang="en-US" sz="2200">
              <a:cs typeface="Calibri"/>
            </a:endParaRPr>
          </a:p>
          <a:p>
            <a:r>
              <a:rPr lang="en-US" sz="2200"/>
              <a:t>Dropped nonessential columns (Casual, registered)</a:t>
            </a:r>
            <a:endParaRPr lang="en-US" sz="2200">
              <a:cs typeface="Calibri"/>
            </a:endParaRPr>
          </a:p>
          <a:p>
            <a:r>
              <a:rPr lang="en-US" sz="2200" err="1"/>
              <a:t>Spliting</a:t>
            </a:r>
            <a:r>
              <a:rPr lang="en-US" sz="2200"/>
              <a:t> date into  year, month, day.</a:t>
            </a: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Log transformation applied for regression models.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10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7FF73D3-5276-E763-C4E3-EC9F690B8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8" t="48" b="447"/>
          <a:stretch/>
        </p:blipFill>
        <p:spPr>
          <a:xfrm>
            <a:off x="5025427" y="1172285"/>
            <a:ext cx="6678103" cy="53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7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1043-F955-B748-9ED4-36D332C9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134709"/>
            <a:ext cx="9724372" cy="1033398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en-US">
                <a:cs typeface="Calibri"/>
              </a:rPr>
              <a:t>Methodology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44B2-F141-3825-CD07-A2FD7455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61" y="935936"/>
            <a:ext cx="9724372" cy="5310409"/>
          </a:xfrm>
        </p:spPr>
        <p:txBody>
          <a:bodyPr lIns="91440" tIns="45720" rIns="91440" bIns="45720" anchor="t"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CA">
                <a:ea typeface="+mn-lt"/>
                <a:cs typeface="+mn-lt"/>
              </a:rPr>
              <a:t> The team intends to run the following techniques on the dataset to test which is best at predicting bike ride share demand: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ea typeface="+mn-lt"/>
                <a:cs typeface="+mn-lt"/>
              </a:rPr>
              <a:t>Linear regression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ea typeface="+mn-lt"/>
                <a:cs typeface="+mn-lt"/>
              </a:rPr>
              <a:t>Lasso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err="1">
                <a:ea typeface="+mn-lt"/>
                <a:cs typeface="+mn-lt"/>
              </a:rPr>
              <a:t>RidgeCV</a:t>
            </a:r>
            <a:endParaRPr lang="en-US" sz="2000">
              <a:ea typeface="+mn-lt"/>
              <a:cs typeface="+mn-lt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ea typeface="+mn-lt"/>
                <a:cs typeface="+mn-lt"/>
              </a:rPr>
              <a:t>Random Forest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ea typeface="+mn-lt"/>
                <a:cs typeface="+mn-lt"/>
              </a:rPr>
              <a:t>Bagging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ea typeface="+mn-lt"/>
                <a:cs typeface="+mn-lt"/>
              </a:rPr>
              <a:t>Gradient Boosting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ea typeface="+mn-lt"/>
                <a:cs typeface="+mn-lt"/>
              </a:rPr>
              <a:t>AdaBoost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ea typeface="+mn-lt"/>
                <a:cs typeface="+mn-lt"/>
              </a:rPr>
              <a:t>SVR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ea typeface="+mn-lt"/>
                <a:cs typeface="+mn-lt"/>
              </a:rPr>
              <a:t>KNN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err="1">
                <a:ea typeface="+mn-lt"/>
                <a:cs typeface="+mn-lt"/>
              </a:rPr>
              <a:t>XGBoost</a:t>
            </a: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9CED3-8457-C4B2-AD54-C911E85E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3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B1C9-57C5-423F-BC7E-E0493F8B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>
                <a:cs typeface="Calibri"/>
              </a:rPr>
              <a:t>Exploratory Analysis 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43C65C8-EE80-A827-44F2-F32B00A8F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4423" y="1585992"/>
            <a:ext cx="7771256" cy="42907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585AF-0146-B8D6-EBCD-EB5C217F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C4ECD-A94F-FD17-DA84-071940C20F85}"/>
              </a:ext>
            </a:extLst>
          </p:cNvPr>
          <p:cNvSpPr txBox="1"/>
          <p:nvPr/>
        </p:nvSpPr>
        <p:spPr>
          <a:xfrm>
            <a:off x="642081" y="1497366"/>
            <a:ext cx="289748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Rental peak hours are 8:00am and 5:00 pm – 7:00pm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Demand is constant throughout days 01-19 of the month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Demand for bike sharing is peak during May-October 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7915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D0AA-EB24-6231-2A5A-C4E8F069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>
                <a:ea typeface="+mn-lt"/>
                <a:cs typeface="+mn-lt"/>
              </a:rPr>
              <a:t>Exploratory Analysis Cont.</a:t>
            </a:r>
            <a:endParaRPr lang="en-US"/>
          </a:p>
        </p:txBody>
      </p:sp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FEA55AE-EEC8-E832-3261-457AAA4CC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7274" y="1397551"/>
            <a:ext cx="6332079" cy="49881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5C505-B51D-B18C-BF31-C5AB5F03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DAE08-FE33-2B06-B2B2-865D2197CC2C}"/>
              </a:ext>
            </a:extLst>
          </p:cNvPr>
          <p:cNvSpPr txBox="1"/>
          <p:nvPr/>
        </p:nvSpPr>
        <p:spPr>
          <a:xfrm>
            <a:off x="562628" y="1497366"/>
            <a:ext cx="474133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Better weather such as clear, leads to a greater amount of rentals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Holiday and non-holiday rentals are similar in composition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The season which has the highest rental count is fall, while spring is the lowest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Based on multiple linear regression significant predictors are holiday, </a:t>
            </a:r>
            <a:r>
              <a:rPr lang="en-US" err="1">
                <a:cs typeface="Calibri" panose="020F0502020204030204"/>
              </a:rPr>
              <a:t>workingday</a:t>
            </a:r>
            <a:r>
              <a:rPr lang="en-US">
                <a:cs typeface="Calibri" panose="020F0502020204030204"/>
              </a:rPr>
              <a:t> and temp.</a:t>
            </a:r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26B7BCBA-2790-6FF1-797D-96AFBA428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086515"/>
            <a:ext cx="5367866" cy="16566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BE0C7A-1CED-2971-9869-C89C26587402}"/>
                  </a:ext>
                </a:extLst>
              </p14:cNvPr>
              <p14:cNvContentPartPr/>
              <p14:nvPr/>
            </p14:nvContentPartPr>
            <p14:xfrm>
              <a:off x="3721092" y="4765434"/>
              <a:ext cx="399351" cy="32343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BE0C7A-1CED-2971-9869-C89C265874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7174" y="4658809"/>
                <a:ext cx="506827" cy="245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350024-0FC7-2DB6-C917-99A301481A82}"/>
                  </a:ext>
                </a:extLst>
              </p14:cNvPr>
              <p14:cNvContentPartPr/>
              <p14:nvPr/>
            </p14:nvContentPartPr>
            <p14:xfrm>
              <a:off x="650156" y="4778962"/>
              <a:ext cx="619843" cy="9817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350024-0FC7-2DB6-C917-99A301481A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194" y="4673780"/>
                <a:ext cx="727407" cy="219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CFF419-9A97-F8B5-AF1A-BCE6AEB54782}"/>
                  </a:ext>
                </a:extLst>
              </p14:cNvPr>
              <p14:cNvContentPartPr/>
              <p14:nvPr/>
            </p14:nvContentPartPr>
            <p14:xfrm>
              <a:off x="3782816" y="4910267"/>
              <a:ext cx="422294" cy="2862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CFF419-9A97-F8B5-AF1A-BCE6AEB547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8860" y="4802938"/>
                <a:ext cx="529846" cy="242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07A0E8-60F5-24B8-1CE4-EBC5FDFF1B1D}"/>
                  </a:ext>
                </a:extLst>
              </p14:cNvPr>
              <p14:cNvContentPartPr/>
              <p14:nvPr/>
            </p14:nvContentPartPr>
            <p14:xfrm>
              <a:off x="659564" y="4948295"/>
              <a:ext cx="591620" cy="9817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07A0E8-60F5-24B8-1CE4-EBC5FDFF1B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5584" y="4843113"/>
                <a:ext cx="699220" cy="219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B6118C-772F-6C8F-22A9-47A897844912}"/>
                  </a:ext>
                </a:extLst>
              </p14:cNvPr>
              <p14:cNvContentPartPr/>
              <p14:nvPr/>
            </p14:nvContentPartPr>
            <p14:xfrm>
              <a:off x="3726379" y="5201886"/>
              <a:ext cx="412879" cy="981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B6118C-772F-6C8F-22A9-47A8978449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2431" y="5096704"/>
                <a:ext cx="520415" cy="219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04B548-2022-F317-2B50-627E56AD07F3}"/>
                  </a:ext>
                </a:extLst>
              </p14:cNvPr>
              <p14:cNvContentPartPr/>
              <p14:nvPr/>
            </p14:nvContentPartPr>
            <p14:xfrm>
              <a:off x="574897" y="5211703"/>
              <a:ext cx="478731" cy="9817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04B548-2022-F317-2B50-627E56AD0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0905" y="5106521"/>
                <a:ext cx="586355" cy="219831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78510ED-3135-1E83-6A68-5DCFA1837746}"/>
              </a:ext>
            </a:extLst>
          </p:cNvPr>
          <p:cNvSpPr txBox="1"/>
          <p:nvPr/>
        </p:nvSpPr>
        <p:spPr>
          <a:xfrm>
            <a:off x="1081851" y="5794963"/>
            <a:ext cx="40357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Significance Results From Multiple Linear Regression</a:t>
            </a:r>
            <a:endParaRPr 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90B4439-2B6A-FD76-F2D0-E4D3AB40A37F}"/>
                  </a:ext>
                </a:extLst>
              </p14:cNvPr>
              <p14:cNvContentPartPr/>
              <p14:nvPr/>
            </p14:nvContentPartPr>
            <p14:xfrm>
              <a:off x="546661" y="4769555"/>
              <a:ext cx="149486" cy="9817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90B4439-2B6A-FD76-F2D0-E4D3AB40A3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2760" y="4664373"/>
                <a:ext cx="256929" cy="219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A5A19A4-5F13-6F2A-0643-FB1A1AC24EBB}"/>
                  </a:ext>
                </a:extLst>
              </p14:cNvPr>
              <p14:cNvContentPartPr/>
              <p14:nvPr/>
            </p14:nvContentPartPr>
            <p14:xfrm>
              <a:off x="556072" y="4910666"/>
              <a:ext cx="168297" cy="9817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A5A19A4-5F13-6F2A-0643-FB1A1AC24E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2131" y="4805484"/>
                <a:ext cx="275820" cy="2198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81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D0AA-EB24-6231-2A5A-C4E8F069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>
                <a:ea typeface="+mn-lt"/>
                <a:cs typeface="+mn-lt"/>
              </a:rPr>
              <a:t>Exploratory Analysis Cont.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5C505-B51D-B18C-BF31-C5AB5F03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DAE08-FE33-2B06-B2B2-865D2197CC2C}"/>
              </a:ext>
            </a:extLst>
          </p:cNvPr>
          <p:cNvSpPr txBox="1"/>
          <p:nvPr/>
        </p:nvSpPr>
        <p:spPr>
          <a:xfrm>
            <a:off x="524528" y="2497491"/>
            <a:ext cx="474133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Scattered plot of rental quantity by temp, </a:t>
            </a:r>
            <a:r>
              <a:rPr lang="en-US" err="1">
                <a:cs typeface="Calibri" panose="020F0502020204030204"/>
              </a:rPr>
              <a:t>atemp</a:t>
            </a:r>
            <a:r>
              <a:rPr lang="en-US">
                <a:cs typeface="Calibri" panose="020F0502020204030204"/>
              </a:rPr>
              <a:t>, windspeed, humidity.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Analysis: </a:t>
            </a:r>
          </a:p>
          <a:p>
            <a:pPr marL="342900" indent="-342900">
              <a:buAutoNum type="arabicParenR"/>
            </a:pPr>
            <a:r>
              <a:rPr lang="en-US">
                <a:cs typeface="Calibri" panose="020F0502020204030204"/>
              </a:rPr>
              <a:t>Higher the temperate and perceived temperature -&gt; Higer the rental amount</a:t>
            </a:r>
          </a:p>
          <a:p>
            <a:pPr marL="342900" indent="-342900">
              <a:buAutoNum type="arabicParenR"/>
            </a:pPr>
            <a:r>
              <a:rPr lang="en-US">
                <a:cs typeface="Calibri" panose="020F0502020204030204"/>
              </a:rPr>
              <a:t>Lower the humidity -&gt; Higher the rent</a:t>
            </a:r>
          </a:p>
        </p:txBody>
      </p:sp>
      <p:pic>
        <p:nvPicPr>
          <p:cNvPr id="18" name="Picture 18" descr="A picture containing text, monitor, sky, electronics&#10;&#10;Description automatically generated">
            <a:extLst>
              <a:ext uri="{FF2B5EF4-FFF2-40B4-BE49-F238E27FC236}">
                <a16:creationId xmlns:a16="http://schemas.microsoft.com/office/drawing/2014/main" id="{BF7C277F-5C4C-0E4F-E2E8-B10790982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855" y="1558196"/>
            <a:ext cx="5943600" cy="4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2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ervative - Widescreen" id="{1FDA4292-5ABC-2347-8AEC-8713E981E356}" vid="{2CAB1A43-65EA-6D44-BFF7-FD9BC8254A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BD91EC2B3C2F479DD556A822E66C75" ma:contentTypeVersion="2" ma:contentTypeDescription="Create a new document." ma:contentTypeScope="" ma:versionID="3fe5acf474dc36046cb913a9c1544e4e">
  <xsd:schema xmlns:xsd="http://www.w3.org/2001/XMLSchema" xmlns:xs="http://www.w3.org/2001/XMLSchema" xmlns:p="http://schemas.microsoft.com/office/2006/metadata/properties" xmlns:ns2="b0d63561-55e9-4c9e-8624-f79f0d6b83a0" targetNamespace="http://schemas.microsoft.com/office/2006/metadata/properties" ma:root="true" ma:fieldsID="725ffc026ae62764c846e22f9675e14e" ns2:_="">
    <xsd:import namespace="b0d63561-55e9-4c9e-8624-f79f0d6b83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d63561-55e9-4c9e-8624-f79f0d6b83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6ABDF2-BD05-4010-80BA-3DB41DBF8678}">
  <ds:schemaRefs>
    <ds:schemaRef ds:uri="d2cf47a0-08c7-4a2a-b165-72257f7ffc5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379BBF-6672-4ABD-B16E-D222A38B6B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BDFB90-29D6-49B8-BC0E-D2380C993F3F}">
  <ds:schemaRefs>
    <ds:schemaRef ds:uri="b0d63561-55e9-4c9e-8624-f79f0d6b83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874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Predicting Bike Sharing Demand</vt:lpstr>
      <vt:lpstr>Introduction</vt:lpstr>
      <vt:lpstr>Dataset</vt:lpstr>
      <vt:lpstr>Guiding Questions</vt:lpstr>
      <vt:lpstr>Data Cleaning and  Wrangling </vt:lpstr>
      <vt:lpstr>Methodology </vt:lpstr>
      <vt:lpstr>Exploratory Analysis </vt:lpstr>
      <vt:lpstr>Exploratory Analysis Cont.</vt:lpstr>
      <vt:lpstr>Exploratory Analysis Cont.</vt:lpstr>
      <vt:lpstr>Exploratory Analysis Cont.</vt:lpstr>
      <vt:lpstr>Exploratory Analysis Cont.</vt:lpstr>
      <vt:lpstr>Exploratory Analysis Cont.</vt:lpstr>
      <vt:lpstr>Creating Test and Training sets</vt:lpstr>
      <vt:lpstr>RMSE Analysis Models Tested</vt:lpstr>
      <vt:lpstr>Visualization of Model performance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Ayala</dc:creator>
  <cp:lastModifiedBy>Utsav Agrawal</cp:lastModifiedBy>
  <cp:revision>3</cp:revision>
  <dcterms:created xsi:type="dcterms:W3CDTF">2022-10-15T17:22:03Z</dcterms:created>
  <dcterms:modified xsi:type="dcterms:W3CDTF">2023-04-03T00:49:07Z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0x010100FFBD91EC2B3C2F479DD556A822E66C75</vt:lpwstr>
  </property>
</Properties>
</file>