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93E1B-9656-498D-A990-A0160838D50C}"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340FD-72BE-4592-AE4A-B38BA154D31F}" type="slidenum">
              <a:rPr lang="en-US" smtClean="0"/>
              <a:t>‹#›</a:t>
            </a:fld>
            <a:endParaRPr lang="en-US"/>
          </a:p>
        </p:txBody>
      </p:sp>
    </p:spTree>
    <p:extLst>
      <p:ext uri="{BB962C8B-B14F-4D97-AF65-F5344CB8AC3E}">
        <p14:creationId xmlns:p14="http://schemas.microsoft.com/office/powerpoint/2010/main" val="405228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6395A0-60DF-4A8C-9CD3-42081F4AE52B}"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205261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9CA61-AF84-4093-9B54-FE4071E79106}"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1102731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959E0B-9DC4-4748-90D7-C4AAC0E22C61}"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690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23E6A-6658-44F1-A2FC-BA9FD4041F3F}"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332540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9BD76-0A9F-4093-B0DC-882B0CF5F6D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7449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19461-F4BF-4FCB-878B-A858187A4EE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2325363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D25A26-9A19-407B-9FBF-14EA492E431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13732883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40F9B2-6454-4A31-A56C-F264FFE4F534}"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127249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B321E-70DB-4B36-ADBF-3CB69F503C06}"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294400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801D0-F0F7-421A-B2CF-0DFEA6F69072}"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3728399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8DD7D-B72C-4758-9CDA-5D26B9D62719}"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406997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F757B0-97EF-483D-8751-4DB0D4506333}"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31606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544CD-0EE8-4213-AE25-9BA5B5D29CE3}"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405446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67C523-E765-4B2A-85EB-7CDFF2EE90AF}"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370149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064DD-6157-41D3-A4E0-21374FAFE155}"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7C6D5-5241-4640-B04A-3DF95EA83044}" type="slidenum">
              <a:rPr lang="en-US" smtClean="0"/>
              <a:t>‹#›</a:t>
            </a:fld>
            <a:endParaRPr lang="en-US"/>
          </a:p>
        </p:txBody>
      </p:sp>
    </p:spTree>
    <p:extLst>
      <p:ext uri="{BB962C8B-B14F-4D97-AF65-F5344CB8AC3E}">
        <p14:creationId xmlns:p14="http://schemas.microsoft.com/office/powerpoint/2010/main" val="381814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27C6D5-5241-4640-B04A-3DF95EA83044}" type="slidenum">
              <a:rPr lang="en-US" smtClean="0"/>
              <a:t>‹#›</a:t>
            </a:fld>
            <a:endParaRPr lang="en-US"/>
          </a:p>
        </p:txBody>
      </p:sp>
      <p:sp>
        <p:nvSpPr>
          <p:cNvPr id="5" name="Date Placeholder 4"/>
          <p:cNvSpPr>
            <a:spLocks noGrp="1"/>
          </p:cNvSpPr>
          <p:nvPr>
            <p:ph type="dt" sz="half" idx="10"/>
          </p:nvPr>
        </p:nvSpPr>
        <p:spPr/>
        <p:txBody>
          <a:bodyPr/>
          <a:lstStyle/>
          <a:p>
            <a:fld id="{569C1D44-80D1-426C-8547-E111E23B0E3D}" type="datetime1">
              <a:rPr lang="en-US" smtClean="0"/>
              <a:t>12/5/2024</a:t>
            </a:fld>
            <a:endParaRPr lang="en-US"/>
          </a:p>
        </p:txBody>
      </p:sp>
    </p:spTree>
    <p:extLst>
      <p:ext uri="{BB962C8B-B14F-4D97-AF65-F5344CB8AC3E}">
        <p14:creationId xmlns:p14="http://schemas.microsoft.com/office/powerpoint/2010/main" val="19694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D4D5D9-B56A-4903-A007-9D63F3E59750}" type="datetime1">
              <a:rPr lang="en-US" smtClean="0"/>
              <a:t>12/5/2024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27C6D5-5241-4640-B04A-3DF95EA83044}" type="slidenum">
              <a:rPr lang="en-US" smtClean="0"/>
              <a:t>‹#›</a:t>
            </a:fld>
            <a:endParaRPr lang="en-US"/>
          </a:p>
        </p:txBody>
      </p:sp>
    </p:spTree>
    <p:extLst>
      <p:ext uri="{BB962C8B-B14F-4D97-AF65-F5344CB8AC3E}">
        <p14:creationId xmlns:p14="http://schemas.microsoft.com/office/powerpoint/2010/main" val="33669238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searchleap.com/unemployment-factor-international-migratio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rawpixel.com/search/organization" TargetMode="External"/><Relationship Id="rId2" Type="http://schemas.openxmlformats.org/officeDocument/2006/relationships/image" Target="../media/image3.1"/><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log.roboforex.com/blog/2019/11/07/economic-indicators-the-basis-for-forex-trading-strategy/"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icpedia.org/chalkboard/t/thank-you.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solidFill>
                  <a:srgbClr val="92D050"/>
                </a:solidFill>
              </a:rPr>
              <a:t>Welcome To My Presentation</a:t>
            </a:r>
          </a:p>
        </p:txBody>
      </p:sp>
      <p:sp>
        <p:nvSpPr>
          <p:cNvPr id="3" name="Subtitle 2"/>
          <p:cNvSpPr>
            <a:spLocks noGrp="1"/>
          </p:cNvSpPr>
          <p:nvPr>
            <p:ph type="subTitle" idx="1"/>
          </p:nvPr>
        </p:nvSpPr>
        <p:spPr>
          <a:xfrm>
            <a:off x="1507067" y="4050836"/>
            <a:ext cx="7766936" cy="1096899"/>
          </a:xfrm>
        </p:spPr>
        <p:txBody>
          <a:bodyPr>
            <a:noAutofit/>
          </a:bodyPr>
          <a:lstStyle/>
          <a:p>
            <a:pPr algn="l"/>
            <a:r>
              <a:rPr lang="en-US" sz="2000" dirty="0">
                <a:solidFill>
                  <a:srgbClr val="7030A0"/>
                </a:solidFill>
              </a:rPr>
              <a:t>Batch_46 </a:t>
            </a:r>
          </a:p>
          <a:p>
            <a:pPr algn="l"/>
            <a:r>
              <a:rPr lang="en-US" sz="2000" dirty="0" err="1">
                <a:solidFill>
                  <a:srgbClr val="7030A0"/>
                </a:solidFill>
              </a:rPr>
              <a:t>Name_Bithi</a:t>
            </a:r>
            <a:endParaRPr lang="en-US" sz="2000" dirty="0">
              <a:solidFill>
                <a:srgbClr val="7030A0"/>
              </a:solidFill>
            </a:endParaRPr>
          </a:p>
          <a:p>
            <a:pPr algn="l"/>
            <a:r>
              <a:rPr lang="en-US" sz="2000" dirty="0">
                <a:solidFill>
                  <a:srgbClr val="7030A0"/>
                </a:solidFill>
              </a:rPr>
              <a:t>Roll-19</a:t>
            </a:r>
          </a:p>
        </p:txBody>
      </p:sp>
      <p:sp>
        <p:nvSpPr>
          <p:cNvPr id="4" name="Slide Number Placeholder 3">
            <a:extLst>
              <a:ext uri="{FF2B5EF4-FFF2-40B4-BE49-F238E27FC236}">
                <a16:creationId xmlns:a16="http://schemas.microsoft.com/office/drawing/2014/main" id="{8F3244D6-AD51-F37C-7D70-B57F57D34C65}"/>
              </a:ext>
            </a:extLst>
          </p:cNvPr>
          <p:cNvSpPr>
            <a:spLocks noGrp="1"/>
          </p:cNvSpPr>
          <p:nvPr>
            <p:ph type="sldNum" sz="quarter" idx="12"/>
          </p:nvPr>
        </p:nvSpPr>
        <p:spPr/>
        <p:txBody>
          <a:bodyPr/>
          <a:lstStyle/>
          <a:p>
            <a:fld id="{BC27C6D5-5241-4640-B04A-3DF95EA83044}" type="slidenum">
              <a:rPr lang="en-US" sz="2000" smtClean="0"/>
              <a:t>1</a:t>
            </a:fld>
            <a:endParaRPr lang="en-US" sz="2000" dirty="0"/>
          </a:p>
        </p:txBody>
      </p:sp>
    </p:spTree>
    <p:extLst>
      <p:ext uri="{BB962C8B-B14F-4D97-AF65-F5344CB8AC3E}">
        <p14:creationId xmlns:p14="http://schemas.microsoft.com/office/powerpoint/2010/main" val="32603381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42534" y="3227682"/>
            <a:ext cx="7766936" cy="1646302"/>
          </a:xfrm>
        </p:spPr>
        <p:txBody>
          <a:bodyPr/>
          <a:lstStyle/>
          <a:p>
            <a:r>
              <a:rPr lang="en-US" b="1" dirty="0">
                <a:solidFill>
                  <a:srgbClr val="7030A0"/>
                </a:solidFill>
                <a:effectLst>
                  <a:reflection blurRad="6350" stA="53000" endA="300" endPos="35500" dir="5400000" sy="-90000" algn="bl"/>
                </a:effectLst>
              </a:rPr>
              <a:t>“Reasons For Graduate Unemployment and It’s Effectiveness on Economic Growth”</a:t>
            </a:r>
            <a:endParaRPr lang="en-US" dirty="0">
              <a:solidFill>
                <a:srgbClr val="7030A0"/>
              </a:solidFill>
            </a:endParaRPr>
          </a:p>
        </p:txBody>
      </p:sp>
      <p:sp>
        <p:nvSpPr>
          <p:cNvPr id="3" name="Subtitle 2"/>
          <p:cNvSpPr>
            <a:spLocks noGrp="1"/>
          </p:cNvSpPr>
          <p:nvPr>
            <p:ph type="subTitle" idx="1"/>
          </p:nvPr>
        </p:nvSpPr>
        <p:spPr/>
        <p:txBody>
          <a:bodyPr/>
          <a:lstStyle/>
          <a:p>
            <a:endParaRPr lang="en-US" dirty="0">
              <a:solidFill>
                <a:schemeClr val="accent1"/>
              </a:solidFill>
            </a:endParaRPr>
          </a:p>
        </p:txBody>
      </p:sp>
      <p:sp>
        <p:nvSpPr>
          <p:cNvPr id="4" name="Slide Number Placeholder 3">
            <a:extLst>
              <a:ext uri="{FF2B5EF4-FFF2-40B4-BE49-F238E27FC236}">
                <a16:creationId xmlns:a16="http://schemas.microsoft.com/office/drawing/2014/main" id="{2B8BCEF3-490C-94A5-9ADF-D041AA736C2C}"/>
              </a:ext>
            </a:extLst>
          </p:cNvPr>
          <p:cNvSpPr>
            <a:spLocks noGrp="1"/>
          </p:cNvSpPr>
          <p:nvPr>
            <p:ph type="sldNum" sz="quarter" idx="12"/>
          </p:nvPr>
        </p:nvSpPr>
        <p:spPr/>
        <p:txBody>
          <a:bodyPr/>
          <a:lstStyle/>
          <a:p>
            <a:fld id="{BC27C6D5-5241-4640-B04A-3DF95EA83044}" type="slidenum">
              <a:rPr lang="en-US" smtClean="0"/>
              <a:t>2</a:t>
            </a:fld>
            <a:endParaRPr lang="en-US"/>
          </a:p>
        </p:txBody>
      </p:sp>
    </p:spTree>
    <p:extLst>
      <p:ext uri="{BB962C8B-B14F-4D97-AF65-F5344CB8AC3E}">
        <p14:creationId xmlns:p14="http://schemas.microsoft.com/office/powerpoint/2010/main" val="3884533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grpId="0"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33F8573-0A26-AFD4-6311-F4B917FC6A82}"/>
              </a:ext>
            </a:extLst>
          </p:cNvPr>
          <p:cNvPicPr>
            <a:picLocks noGrp="1" noChangeAspect="1"/>
          </p:cNvPicPr>
          <p:nvPr>
            <p:ph idx="1"/>
          </p:nvPr>
        </p:nvPicPr>
        <p:blipFill>
          <a:blip r:embed="rId2"/>
          <a:stretch>
            <a:fillRect/>
          </a:stretch>
        </p:blipFill>
        <p:spPr>
          <a:xfrm>
            <a:off x="677333" y="0"/>
            <a:ext cx="8305301" cy="6454588"/>
          </a:xfrm>
          <a:prstGeom prst="rect">
            <a:avLst/>
          </a:prstGeom>
        </p:spPr>
      </p:pic>
      <p:sp>
        <p:nvSpPr>
          <p:cNvPr id="2" name="Slide Number Placeholder 1">
            <a:extLst>
              <a:ext uri="{FF2B5EF4-FFF2-40B4-BE49-F238E27FC236}">
                <a16:creationId xmlns:a16="http://schemas.microsoft.com/office/drawing/2014/main" id="{27FBE9D0-E900-DDBA-DA8F-8C5911F01E19}"/>
              </a:ext>
            </a:extLst>
          </p:cNvPr>
          <p:cNvSpPr>
            <a:spLocks noGrp="1"/>
          </p:cNvSpPr>
          <p:nvPr>
            <p:ph type="sldNum" sz="quarter" idx="12"/>
          </p:nvPr>
        </p:nvSpPr>
        <p:spPr/>
        <p:txBody>
          <a:bodyPr/>
          <a:lstStyle/>
          <a:p>
            <a:fld id="{BC27C6D5-5241-4640-B04A-3DF95EA83044}" type="slidenum">
              <a:rPr lang="en-US" smtClean="0"/>
              <a:t>3</a:t>
            </a:fld>
            <a:endParaRPr lang="en-US"/>
          </a:p>
        </p:txBody>
      </p:sp>
    </p:spTree>
    <p:extLst>
      <p:ext uri="{BB962C8B-B14F-4D97-AF65-F5344CB8AC3E}">
        <p14:creationId xmlns:p14="http://schemas.microsoft.com/office/powerpoint/2010/main" val="2097453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 *</a:t>
            </a:r>
            <a:r>
              <a:rPr lang="en-US" sz="1800" dirty="0">
                <a:solidFill>
                  <a:srgbClr val="7030A0"/>
                </a:solidFill>
              </a:rPr>
              <a:t>Unemployment</a:t>
            </a:r>
          </a:p>
        </p:txBody>
      </p:sp>
      <p:sp>
        <p:nvSpPr>
          <p:cNvPr id="3" name="Content Placeholder 2"/>
          <p:cNvSpPr>
            <a:spLocks noGrp="1"/>
          </p:cNvSpPr>
          <p:nvPr>
            <p:ph idx="1"/>
          </p:nvPr>
        </p:nvSpPr>
        <p:spPr>
          <a:xfrm>
            <a:off x="740087" y="1270000"/>
            <a:ext cx="8596668" cy="1598706"/>
          </a:xfrm>
        </p:spPr>
        <p:txBody>
          <a:bodyPr>
            <a:normAutofit/>
          </a:bodyPr>
          <a:lstStyle/>
          <a:p>
            <a:r>
              <a:rPr lang="en-US" sz="1600" dirty="0">
                <a:solidFill>
                  <a:schemeClr val="accent3">
                    <a:lumMod val="75000"/>
                  </a:schemeClr>
                </a:solidFill>
              </a:rPr>
              <a:t> According to The Organization for Economic Cooperation and Development (OECD), Unemployment is people above a specified age not being in paid employment or self-employment but currently available for work during the reference period. Nowadays unemployment is not only a national problem but also a common phenomenon of worldwide. Unemployment is taken as explanatory variable in this study.</a:t>
            </a:r>
          </a:p>
        </p:txBody>
      </p:sp>
      <p:pic>
        <p:nvPicPr>
          <p:cNvPr id="6" name="Picture 5">
            <a:extLst>
              <a:ext uri="{FF2B5EF4-FFF2-40B4-BE49-F238E27FC236}">
                <a16:creationId xmlns:a16="http://schemas.microsoft.com/office/drawing/2014/main" id="{E150A123-19D7-27FC-67C0-753CF3AFAFF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85975" y="2730955"/>
            <a:ext cx="6705599" cy="3117394"/>
          </a:xfrm>
          <a:prstGeom prst="rect">
            <a:avLst/>
          </a:prstGeom>
        </p:spPr>
      </p:pic>
      <p:sp>
        <p:nvSpPr>
          <p:cNvPr id="4" name="Slide Number Placeholder 3">
            <a:extLst>
              <a:ext uri="{FF2B5EF4-FFF2-40B4-BE49-F238E27FC236}">
                <a16:creationId xmlns:a16="http://schemas.microsoft.com/office/drawing/2014/main" id="{9329D236-0794-B1E3-1609-55DD949EE8CD}"/>
              </a:ext>
            </a:extLst>
          </p:cNvPr>
          <p:cNvSpPr>
            <a:spLocks noGrp="1"/>
          </p:cNvSpPr>
          <p:nvPr>
            <p:ph type="sldNum" sz="quarter" idx="12"/>
          </p:nvPr>
        </p:nvSpPr>
        <p:spPr/>
        <p:txBody>
          <a:bodyPr/>
          <a:lstStyle/>
          <a:p>
            <a:fld id="{BC27C6D5-5241-4640-B04A-3DF95EA83044}" type="slidenum">
              <a:rPr lang="en-US" smtClean="0"/>
              <a:t>4</a:t>
            </a:fld>
            <a:endParaRPr lang="en-US"/>
          </a:p>
        </p:txBody>
      </p:sp>
    </p:spTree>
    <p:extLst>
      <p:ext uri="{BB962C8B-B14F-4D97-AF65-F5344CB8AC3E}">
        <p14:creationId xmlns:p14="http://schemas.microsoft.com/office/powerpoint/2010/main" val="30192210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16638"/>
            <a:ext cx="8596668" cy="1320800"/>
          </a:xfrm>
        </p:spPr>
        <p:txBody>
          <a:bodyPr>
            <a:normAutofit/>
          </a:bodyPr>
          <a:lstStyle/>
          <a:p>
            <a:r>
              <a:rPr lang="en-US" sz="1800" dirty="0">
                <a:solidFill>
                  <a:srgbClr val="7030A0"/>
                </a:solidFill>
              </a:rPr>
              <a:t> *Economic Growth</a:t>
            </a:r>
          </a:p>
        </p:txBody>
      </p:sp>
      <p:sp>
        <p:nvSpPr>
          <p:cNvPr id="3" name="Content Placeholder 2"/>
          <p:cNvSpPr>
            <a:spLocks noGrp="1"/>
          </p:cNvSpPr>
          <p:nvPr>
            <p:ph idx="1"/>
          </p:nvPr>
        </p:nvSpPr>
        <p:spPr>
          <a:xfrm>
            <a:off x="582084" y="1490401"/>
            <a:ext cx="8596668" cy="3880773"/>
          </a:xfrm>
        </p:spPr>
        <p:txBody>
          <a:bodyPr>
            <a:normAutofit/>
          </a:bodyPr>
          <a:lstStyle/>
          <a:p>
            <a:r>
              <a:rPr lang="en-US" sz="1600" dirty="0">
                <a:solidFill>
                  <a:srgbClr val="002060"/>
                </a:solidFill>
              </a:rPr>
              <a:t> Economic growth is an expansion in the production of goods and services compared from one period of time to another. The size of an economy is typically measured by the total production of goods and services in the economy which is called Gross Domestic Product (GDP). High unemployment generally has a negative impact on economic growth. Economic growth is taken one of the dependent variable in this study.</a:t>
            </a:r>
          </a:p>
        </p:txBody>
      </p:sp>
      <p:pic>
        <p:nvPicPr>
          <p:cNvPr id="5" name="Picture 4">
            <a:extLst>
              <a:ext uri="{FF2B5EF4-FFF2-40B4-BE49-F238E27FC236}">
                <a16:creationId xmlns:a16="http://schemas.microsoft.com/office/drawing/2014/main" id="{5B91F711-B5DD-4822-B1DC-62655098AC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09774" y="3047055"/>
            <a:ext cx="6734175" cy="2839394"/>
          </a:xfrm>
          <a:prstGeom prst="rect">
            <a:avLst/>
          </a:prstGeom>
        </p:spPr>
      </p:pic>
      <p:sp>
        <p:nvSpPr>
          <p:cNvPr id="4" name="Slide Number Placeholder 3">
            <a:extLst>
              <a:ext uri="{FF2B5EF4-FFF2-40B4-BE49-F238E27FC236}">
                <a16:creationId xmlns:a16="http://schemas.microsoft.com/office/drawing/2014/main" id="{F673964E-03F2-EDF2-59D8-4F4EEFA7E4E5}"/>
              </a:ext>
            </a:extLst>
          </p:cNvPr>
          <p:cNvSpPr>
            <a:spLocks noGrp="1"/>
          </p:cNvSpPr>
          <p:nvPr>
            <p:ph type="sldNum" sz="quarter" idx="12"/>
          </p:nvPr>
        </p:nvSpPr>
        <p:spPr/>
        <p:txBody>
          <a:bodyPr/>
          <a:lstStyle/>
          <a:p>
            <a:fld id="{BC27C6D5-5241-4640-B04A-3DF95EA83044}" type="slidenum">
              <a:rPr lang="en-US" smtClean="0"/>
              <a:t>5</a:t>
            </a:fld>
            <a:endParaRPr lang="en-US"/>
          </a:p>
        </p:txBody>
      </p:sp>
    </p:spTree>
    <p:extLst>
      <p:ext uri="{BB962C8B-B14F-4D97-AF65-F5344CB8AC3E}">
        <p14:creationId xmlns:p14="http://schemas.microsoft.com/office/powerpoint/2010/main" val="435540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7030A0"/>
                </a:solidFill>
              </a:rPr>
              <a:t> *Employment Rate</a:t>
            </a:r>
          </a:p>
        </p:txBody>
      </p:sp>
      <p:sp>
        <p:nvSpPr>
          <p:cNvPr id="3" name="Content Placeholder 2"/>
          <p:cNvSpPr>
            <a:spLocks noGrp="1"/>
          </p:cNvSpPr>
          <p:nvPr>
            <p:ph idx="1"/>
          </p:nvPr>
        </p:nvSpPr>
        <p:spPr>
          <a:xfrm>
            <a:off x="677334" y="1270001"/>
            <a:ext cx="8596668" cy="1797050"/>
          </a:xfrm>
        </p:spPr>
        <p:txBody>
          <a:bodyPr>
            <a:normAutofit/>
          </a:bodyPr>
          <a:lstStyle/>
          <a:p>
            <a:r>
              <a:rPr lang="en-US" sz="1600" dirty="0">
                <a:solidFill>
                  <a:schemeClr val="accent3">
                    <a:lumMod val="75000"/>
                  </a:schemeClr>
                </a:solidFill>
              </a:rPr>
              <a:t> The employment rate is the percentage of employed person in relation to the comparable total population. The Organization for Economic Cooperation and Development (OECD) defines the     employment rate as the employment-to-population ratio. This includes people that have stopped looking for work.</a:t>
            </a:r>
          </a:p>
        </p:txBody>
      </p:sp>
      <p:pic>
        <p:nvPicPr>
          <p:cNvPr id="5" name="Picture 4">
            <a:extLst>
              <a:ext uri="{FF2B5EF4-FFF2-40B4-BE49-F238E27FC236}">
                <a16:creationId xmlns:a16="http://schemas.microsoft.com/office/drawing/2014/main" id="{F94F8845-2747-41C3-94C5-CA1527AB14E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7335" y="3067051"/>
            <a:ext cx="8596667" cy="2747573"/>
          </a:xfrm>
          <a:prstGeom prst="rect">
            <a:avLst/>
          </a:prstGeom>
        </p:spPr>
      </p:pic>
      <p:sp>
        <p:nvSpPr>
          <p:cNvPr id="6" name="TextBox 5">
            <a:extLst>
              <a:ext uri="{FF2B5EF4-FFF2-40B4-BE49-F238E27FC236}">
                <a16:creationId xmlns:a16="http://schemas.microsoft.com/office/drawing/2014/main" id="{E64615C1-BB56-47F8-BB30-438D19CA3280}"/>
              </a:ext>
            </a:extLst>
          </p:cNvPr>
          <p:cNvSpPr txBox="1"/>
          <p:nvPr/>
        </p:nvSpPr>
        <p:spPr>
          <a:xfrm>
            <a:off x="677335" y="6616839"/>
            <a:ext cx="5494259" cy="230832"/>
          </a:xfrm>
          <a:prstGeom prst="rect">
            <a:avLst/>
          </a:prstGeom>
          <a:noFill/>
        </p:spPr>
        <p:txBody>
          <a:bodyPr wrap="square" rtlCol="0">
            <a:spAutoFit/>
          </a:bodyPr>
          <a:lstStyle/>
          <a:p>
            <a:r>
              <a:rPr lang="en-US" sz="900">
                <a:hlinkClick r:id="rId3" tooltip="https://blog.roboforex.com/blog/2019/11/07/economic-indicators-the-basis-for-forex-trading-strategy/"/>
              </a:rPr>
              <a:t>This Photo</a:t>
            </a:r>
            <a:r>
              <a:rPr lang="en-US" sz="900"/>
              <a:t> by Unknown Author is licensed under </a:t>
            </a:r>
            <a:r>
              <a:rPr lang="en-US" sz="900">
                <a:hlinkClick r:id="rId4" tooltip="https://creativecommons.org/licenses/by-nc/3.0/"/>
              </a:rPr>
              <a:t>CC BY-NC</a:t>
            </a:r>
            <a:endParaRPr lang="en-US" sz="900"/>
          </a:p>
        </p:txBody>
      </p:sp>
      <p:sp>
        <p:nvSpPr>
          <p:cNvPr id="4" name="Slide Number Placeholder 3">
            <a:extLst>
              <a:ext uri="{FF2B5EF4-FFF2-40B4-BE49-F238E27FC236}">
                <a16:creationId xmlns:a16="http://schemas.microsoft.com/office/drawing/2014/main" id="{4E028FBD-4DE1-7B20-F989-7D4BD87311DF}"/>
              </a:ext>
            </a:extLst>
          </p:cNvPr>
          <p:cNvSpPr>
            <a:spLocks noGrp="1"/>
          </p:cNvSpPr>
          <p:nvPr>
            <p:ph type="sldNum" sz="quarter" idx="12"/>
          </p:nvPr>
        </p:nvSpPr>
        <p:spPr/>
        <p:txBody>
          <a:bodyPr/>
          <a:lstStyle/>
          <a:p>
            <a:fld id="{BC27C6D5-5241-4640-B04A-3DF95EA83044}" type="slidenum">
              <a:rPr lang="en-US" smtClean="0"/>
              <a:t>6</a:t>
            </a:fld>
            <a:endParaRPr lang="en-US"/>
          </a:p>
        </p:txBody>
      </p:sp>
    </p:spTree>
    <p:extLst>
      <p:ext uri="{BB962C8B-B14F-4D97-AF65-F5344CB8AC3E}">
        <p14:creationId xmlns:p14="http://schemas.microsoft.com/office/powerpoint/2010/main" val="128373688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23790-2F01-4FE6-96FD-6667837D36D5}"/>
              </a:ext>
            </a:extLst>
          </p:cNvPr>
          <p:cNvSpPr>
            <a:spLocks noGrp="1"/>
          </p:cNvSpPr>
          <p:nvPr>
            <p:ph type="title"/>
          </p:nvPr>
        </p:nvSpPr>
        <p:spPr>
          <a:xfrm>
            <a:off x="677334" y="323850"/>
            <a:ext cx="8596668" cy="1320800"/>
          </a:xfrm>
        </p:spPr>
        <p:txBody>
          <a:bodyPr/>
          <a:lstStyle/>
          <a:p>
            <a:r>
              <a:rPr lang="en-US" dirty="0">
                <a:solidFill>
                  <a:srgbClr val="4007A2"/>
                </a:solidFill>
                <a:latin typeface="-apple-system"/>
              </a:rPr>
              <a:t>There are three main types of unemployment</a:t>
            </a:r>
            <a:endParaRPr lang="en-US" dirty="0"/>
          </a:p>
        </p:txBody>
      </p:sp>
      <p:sp>
        <p:nvSpPr>
          <p:cNvPr id="3" name="Content Placeholder 2">
            <a:extLst>
              <a:ext uri="{FF2B5EF4-FFF2-40B4-BE49-F238E27FC236}">
                <a16:creationId xmlns:a16="http://schemas.microsoft.com/office/drawing/2014/main" id="{27A00276-8575-400D-BEED-C713C29160DB}"/>
              </a:ext>
            </a:extLst>
          </p:cNvPr>
          <p:cNvSpPr>
            <a:spLocks noGrp="1"/>
          </p:cNvSpPr>
          <p:nvPr>
            <p:ph idx="1"/>
          </p:nvPr>
        </p:nvSpPr>
        <p:spPr>
          <a:xfrm>
            <a:off x="314325" y="1876424"/>
            <a:ext cx="8664402" cy="3535031"/>
          </a:xfrm>
        </p:spPr>
        <p:txBody>
          <a:bodyPr/>
          <a:lstStyle/>
          <a:p>
            <a:endParaRPr lang="en-US" dirty="0"/>
          </a:p>
        </p:txBody>
      </p:sp>
      <p:sp>
        <p:nvSpPr>
          <p:cNvPr id="4" name="Rectangle 3">
            <a:extLst>
              <a:ext uri="{FF2B5EF4-FFF2-40B4-BE49-F238E27FC236}">
                <a16:creationId xmlns:a16="http://schemas.microsoft.com/office/drawing/2014/main" id="{D3525558-6BEB-47DB-912A-7BE9B2FADE35}"/>
              </a:ext>
            </a:extLst>
          </p:cNvPr>
          <p:cNvSpPr/>
          <p:nvPr/>
        </p:nvSpPr>
        <p:spPr>
          <a:xfrm>
            <a:off x="1361091" y="1909470"/>
            <a:ext cx="7419975" cy="628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Unemployment</a:t>
            </a:r>
          </a:p>
        </p:txBody>
      </p:sp>
      <p:sp>
        <p:nvSpPr>
          <p:cNvPr id="6" name="Arrow: Down 5">
            <a:extLst>
              <a:ext uri="{FF2B5EF4-FFF2-40B4-BE49-F238E27FC236}">
                <a16:creationId xmlns:a16="http://schemas.microsoft.com/office/drawing/2014/main" id="{C58C863C-A703-4253-8666-6B17D16EF961}"/>
              </a:ext>
            </a:extLst>
          </p:cNvPr>
          <p:cNvSpPr/>
          <p:nvPr/>
        </p:nvSpPr>
        <p:spPr>
          <a:xfrm>
            <a:off x="5060080" y="2571750"/>
            <a:ext cx="400050"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Rounded 6">
            <a:extLst>
              <a:ext uri="{FF2B5EF4-FFF2-40B4-BE49-F238E27FC236}">
                <a16:creationId xmlns:a16="http://schemas.microsoft.com/office/drawing/2014/main" id="{D60CADA6-C8DC-4FD6-A7BF-AA4D5AECE111}"/>
              </a:ext>
            </a:extLst>
          </p:cNvPr>
          <p:cNvSpPr/>
          <p:nvPr/>
        </p:nvSpPr>
        <p:spPr>
          <a:xfrm>
            <a:off x="1361091" y="3429000"/>
            <a:ext cx="2312324" cy="914399"/>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111111"/>
                </a:solidFill>
                <a:effectLst/>
                <a:latin typeface="-apple-system"/>
              </a:rPr>
              <a:t>Structural unemployment</a:t>
            </a:r>
            <a:endParaRPr lang="en-US" dirty="0"/>
          </a:p>
        </p:txBody>
      </p:sp>
      <p:sp>
        <p:nvSpPr>
          <p:cNvPr id="8" name="Rectangle: Top Corners Rounded 7">
            <a:extLst>
              <a:ext uri="{FF2B5EF4-FFF2-40B4-BE49-F238E27FC236}">
                <a16:creationId xmlns:a16="http://schemas.microsoft.com/office/drawing/2014/main" id="{343632FA-F5D9-4986-812B-085A2B0C9ED6}"/>
              </a:ext>
            </a:extLst>
          </p:cNvPr>
          <p:cNvSpPr/>
          <p:nvPr/>
        </p:nvSpPr>
        <p:spPr>
          <a:xfrm>
            <a:off x="3887757" y="3455675"/>
            <a:ext cx="2116801" cy="91440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a:solidFill>
                  <a:srgbClr val="111111"/>
                </a:solidFill>
                <a:effectLst/>
                <a:latin typeface="-apple-system"/>
              </a:rPr>
              <a:t>Cyclical unemployment</a:t>
            </a:r>
            <a:endParaRPr lang="en-US" dirty="0"/>
          </a:p>
        </p:txBody>
      </p:sp>
      <p:sp>
        <p:nvSpPr>
          <p:cNvPr id="9" name="Rectangle: Top Corners Rounded 8">
            <a:extLst>
              <a:ext uri="{FF2B5EF4-FFF2-40B4-BE49-F238E27FC236}">
                <a16:creationId xmlns:a16="http://schemas.microsoft.com/office/drawing/2014/main" id="{A27703A0-A493-44B2-98BE-A06666D50EE4}"/>
              </a:ext>
            </a:extLst>
          </p:cNvPr>
          <p:cNvSpPr/>
          <p:nvPr/>
        </p:nvSpPr>
        <p:spPr>
          <a:xfrm>
            <a:off x="6218900" y="3439155"/>
            <a:ext cx="2116801" cy="914398"/>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11111"/>
                </a:solidFill>
                <a:latin typeface="-apple-system"/>
              </a:rPr>
              <a:t>Frictional unemployment</a:t>
            </a:r>
            <a:endParaRPr lang="en-US" dirty="0"/>
          </a:p>
        </p:txBody>
      </p:sp>
      <p:sp>
        <p:nvSpPr>
          <p:cNvPr id="13" name="Arrow: Down 12">
            <a:extLst>
              <a:ext uri="{FF2B5EF4-FFF2-40B4-BE49-F238E27FC236}">
                <a16:creationId xmlns:a16="http://schemas.microsoft.com/office/drawing/2014/main" id="{FB28F856-88A8-46FA-8221-876B2D330088}"/>
              </a:ext>
            </a:extLst>
          </p:cNvPr>
          <p:cNvSpPr/>
          <p:nvPr/>
        </p:nvSpPr>
        <p:spPr>
          <a:xfrm>
            <a:off x="7246846" y="2571751"/>
            <a:ext cx="296953" cy="9143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9E12872-6594-4EDE-A592-B3AB1DC68552}"/>
              </a:ext>
            </a:extLst>
          </p:cNvPr>
          <p:cNvSpPr/>
          <p:nvPr/>
        </p:nvSpPr>
        <p:spPr>
          <a:xfrm>
            <a:off x="2124075" y="2571750"/>
            <a:ext cx="400050" cy="8674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5B7CA6A-1A59-C1ED-F1FE-976A240C5314}"/>
              </a:ext>
            </a:extLst>
          </p:cNvPr>
          <p:cNvSpPr>
            <a:spLocks noGrp="1"/>
          </p:cNvSpPr>
          <p:nvPr>
            <p:ph type="sldNum" sz="quarter" idx="12"/>
          </p:nvPr>
        </p:nvSpPr>
        <p:spPr/>
        <p:txBody>
          <a:bodyPr/>
          <a:lstStyle/>
          <a:p>
            <a:fld id="{BC27C6D5-5241-4640-B04A-3DF95EA83044}" type="slidenum">
              <a:rPr lang="en-US" smtClean="0"/>
              <a:t>7</a:t>
            </a:fld>
            <a:endParaRPr lang="en-US"/>
          </a:p>
        </p:txBody>
      </p:sp>
    </p:spTree>
    <p:extLst>
      <p:ext uri="{BB962C8B-B14F-4D97-AF65-F5344CB8AC3E}">
        <p14:creationId xmlns:p14="http://schemas.microsoft.com/office/powerpoint/2010/main" val="246713089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D289-E0F4-45EB-A074-F7F4003C501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90DC754-7BC3-4913-8685-EC7C84EB8886}"/>
              </a:ext>
            </a:extLst>
          </p:cNvPr>
          <p:cNvSpPr>
            <a:spLocks noGrp="1"/>
          </p:cNvSpPr>
          <p:nvPr>
            <p:ph idx="1"/>
          </p:nvPr>
        </p:nvSpPr>
        <p:spPr>
          <a:xfrm>
            <a:off x="677334" y="2065339"/>
            <a:ext cx="8596668" cy="3880773"/>
          </a:xfrm>
        </p:spPr>
        <p:txBody>
          <a:bodyPr/>
          <a:lstStyle/>
          <a:p>
            <a:pPr algn="l">
              <a:buFont typeface="+mj-lt"/>
              <a:buAutoNum type="arabicPeriod"/>
            </a:pPr>
            <a:r>
              <a:rPr lang="en-US" sz="2000" b="1" i="0" dirty="0">
                <a:solidFill>
                  <a:schemeClr val="accent6">
                    <a:lumMod val="75000"/>
                  </a:schemeClr>
                </a:solidFill>
                <a:effectLst/>
                <a:latin typeface="-apple-system"/>
              </a:rPr>
              <a:t>Structural unemployment</a:t>
            </a:r>
            <a:r>
              <a:rPr lang="en-US" b="0" i="0" dirty="0">
                <a:solidFill>
                  <a:srgbClr val="C00000"/>
                </a:solidFill>
                <a:effectLst/>
                <a:latin typeface="-apple-system"/>
              </a:rPr>
              <a:t>: Caused by changes in the structure of the economy</a:t>
            </a:r>
            <a:r>
              <a:rPr lang="en-US" b="0" i="0" dirty="0">
                <a:solidFill>
                  <a:srgbClr val="111111"/>
                </a:solidFill>
                <a:effectLst/>
                <a:latin typeface="-apple-system"/>
              </a:rPr>
              <a:t>.</a:t>
            </a:r>
          </a:p>
          <a:p>
            <a:pPr>
              <a:buFont typeface="+mj-lt"/>
              <a:buAutoNum type="arabicPeriod"/>
            </a:pPr>
            <a:r>
              <a:rPr lang="en-US" sz="2000" b="1" i="0" dirty="0">
                <a:solidFill>
                  <a:schemeClr val="accent5">
                    <a:lumMod val="75000"/>
                  </a:schemeClr>
                </a:solidFill>
                <a:effectLst/>
                <a:latin typeface="-apple-system"/>
              </a:rPr>
              <a:t>Cyclical unemployment</a:t>
            </a:r>
            <a:r>
              <a:rPr lang="en-US" b="1" i="0" dirty="0">
                <a:solidFill>
                  <a:srgbClr val="C00000"/>
                </a:solidFill>
                <a:effectLst/>
                <a:latin typeface="-apple-system"/>
              </a:rPr>
              <a:t>: Ass</a:t>
            </a:r>
            <a:r>
              <a:rPr lang="en-US" b="0" i="0" dirty="0">
                <a:solidFill>
                  <a:srgbClr val="C00000"/>
                </a:solidFill>
                <a:effectLst/>
                <a:latin typeface="-apple-system"/>
              </a:rPr>
              <a:t>ociated with economic downturns and fluctuations in the business cycle.</a:t>
            </a:r>
          </a:p>
          <a:p>
            <a:pPr>
              <a:buFont typeface="+mj-lt"/>
              <a:buAutoNum type="arabicPeriod"/>
            </a:pPr>
            <a:r>
              <a:rPr lang="en-US" sz="2000" b="1" dirty="0">
                <a:solidFill>
                  <a:schemeClr val="accent5">
                    <a:lumMod val="75000"/>
                  </a:schemeClr>
                </a:solidFill>
                <a:latin typeface="-apple-system"/>
              </a:rPr>
              <a:t>Frictional unemployment</a:t>
            </a:r>
            <a:r>
              <a:rPr lang="en-US" dirty="0">
                <a:solidFill>
                  <a:srgbClr val="C00000"/>
                </a:solidFill>
                <a:latin typeface="-apple-system"/>
              </a:rPr>
              <a:t>: Result of voluntary employment transitions within an economy.</a:t>
            </a:r>
          </a:p>
        </p:txBody>
      </p:sp>
      <p:sp>
        <p:nvSpPr>
          <p:cNvPr id="4" name="Slide Number Placeholder 3">
            <a:extLst>
              <a:ext uri="{FF2B5EF4-FFF2-40B4-BE49-F238E27FC236}">
                <a16:creationId xmlns:a16="http://schemas.microsoft.com/office/drawing/2014/main" id="{8C2E16F8-61FB-BBEC-BD32-CEFF3C9B6746}"/>
              </a:ext>
            </a:extLst>
          </p:cNvPr>
          <p:cNvSpPr>
            <a:spLocks noGrp="1"/>
          </p:cNvSpPr>
          <p:nvPr>
            <p:ph type="sldNum" sz="quarter" idx="12"/>
          </p:nvPr>
        </p:nvSpPr>
        <p:spPr/>
        <p:txBody>
          <a:bodyPr/>
          <a:lstStyle/>
          <a:p>
            <a:fld id="{BC27C6D5-5241-4640-B04A-3DF95EA83044}" type="slidenum">
              <a:rPr lang="en-US" smtClean="0"/>
              <a:t>8</a:t>
            </a:fld>
            <a:endParaRPr lang="en-US"/>
          </a:p>
        </p:txBody>
      </p:sp>
    </p:spTree>
    <p:extLst>
      <p:ext uri="{BB962C8B-B14F-4D97-AF65-F5344CB8AC3E}">
        <p14:creationId xmlns:p14="http://schemas.microsoft.com/office/powerpoint/2010/main" val="4222010356"/>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just">
              <a:buNone/>
            </a:pPr>
            <a:r>
              <a:rPr lang="en-US" sz="3600" dirty="0">
                <a:solidFill>
                  <a:srgbClr val="92D050"/>
                </a:solidFill>
              </a:rPr>
              <a:t>                      “Thank You”</a:t>
            </a:r>
          </a:p>
        </p:txBody>
      </p:sp>
      <p:pic>
        <p:nvPicPr>
          <p:cNvPr id="5" name="Picture 4">
            <a:extLst>
              <a:ext uri="{FF2B5EF4-FFF2-40B4-BE49-F238E27FC236}">
                <a16:creationId xmlns:a16="http://schemas.microsoft.com/office/drawing/2014/main" id="{5DF32DE5-7BDC-426F-87C5-C78802BC6CE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 y="0"/>
            <a:ext cx="10287000" cy="6858000"/>
          </a:xfrm>
          <a:prstGeom prst="rect">
            <a:avLst/>
          </a:prstGeom>
        </p:spPr>
      </p:pic>
      <p:sp>
        <p:nvSpPr>
          <p:cNvPr id="6" name="TextBox 5">
            <a:extLst>
              <a:ext uri="{FF2B5EF4-FFF2-40B4-BE49-F238E27FC236}">
                <a16:creationId xmlns:a16="http://schemas.microsoft.com/office/drawing/2014/main" id="{0F95BB1A-3259-4161-86E4-E43878435CDA}"/>
              </a:ext>
            </a:extLst>
          </p:cNvPr>
          <p:cNvSpPr txBox="1"/>
          <p:nvPr/>
        </p:nvSpPr>
        <p:spPr>
          <a:xfrm>
            <a:off x="952500" y="6858000"/>
            <a:ext cx="10287000" cy="230832"/>
          </a:xfrm>
          <a:prstGeom prst="rect">
            <a:avLst/>
          </a:prstGeom>
          <a:noFill/>
        </p:spPr>
        <p:txBody>
          <a:bodyPr wrap="square" rtlCol="0">
            <a:spAutoFit/>
          </a:bodyPr>
          <a:lstStyle/>
          <a:p>
            <a:r>
              <a:rPr lang="en-US" sz="900">
                <a:hlinkClick r:id="rId3" tooltip="https://www.picpedia.org/chalkboard/t/thank-you.html"/>
              </a:rPr>
              <a:t>This Photo</a:t>
            </a:r>
            <a:r>
              <a:rPr lang="en-US" sz="900"/>
              <a:t> by Unknown Author is licensed under </a:t>
            </a:r>
            <a:r>
              <a:rPr lang="en-US" sz="900">
                <a:hlinkClick r:id="rId4" tooltip="https://creativecommons.org/licenses/by-sa/3.0/"/>
              </a:rPr>
              <a:t>CC BY-SA</a:t>
            </a:r>
            <a:endParaRPr lang="en-US" sz="900"/>
          </a:p>
        </p:txBody>
      </p:sp>
      <p:sp>
        <p:nvSpPr>
          <p:cNvPr id="4" name="Slide Number Placeholder 3">
            <a:extLst>
              <a:ext uri="{FF2B5EF4-FFF2-40B4-BE49-F238E27FC236}">
                <a16:creationId xmlns:a16="http://schemas.microsoft.com/office/drawing/2014/main" id="{40A3F52D-2E4D-03D2-EC79-F15C920CBCA8}"/>
              </a:ext>
            </a:extLst>
          </p:cNvPr>
          <p:cNvSpPr>
            <a:spLocks noGrp="1"/>
          </p:cNvSpPr>
          <p:nvPr>
            <p:ph type="sldNum" sz="quarter" idx="12"/>
          </p:nvPr>
        </p:nvSpPr>
        <p:spPr/>
        <p:txBody>
          <a:bodyPr/>
          <a:lstStyle/>
          <a:p>
            <a:fld id="{BC27C6D5-5241-4640-B04A-3DF95EA83044}" type="slidenum">
              <a:rPr lang="en-US" smtClean="0"/>
              <a:t>9</a:t>
            </a:fld>
            <a:endParaRPr lang="en-US"/>
          </a:p>
        </p:txBody>
      </p:sp>
    </p:spTree>
    <p:extLst>
      <p:ext uri="{BB962C8B-B14F-4D97-AF65-F5344CB8AC3E}">
        <p14:creationId xmlns:p14="http://schemas.microsoft.com/office/powerpoint/2010/main" val="25339476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305</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Trebuchet MS</vt:lpstr>
      <vt:lpstr>Wingdings 3</vt:lpstr>
      <vt:lpstr>Facet</vt:lpstr>
      <vt:lpstr>Welcome To My Presentation</vt:lpstr>
      <vt:lpstr>“Reasons For Graduate Unemployment and It’s Effectiveness on Economic Growth”</vt:lpstr>
      <vt:lpstr>PowerPoint Presentation</vt:lpstr>
      <vt:lpstr> *Unemployment</vt:lpstr>
      <vt:lpstr> *Economic Growth</vt:lpstr>
      <vt:lpstr> *Employment Rate</vt:lpstr>
      <vt:lpstr>There are three main types of unemployment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Md Selim Daptari</cp:lastModifiedBy>
  <cp:revision>2</cp:revision>
  <dcterms:modified xsi:type="dcterms:W3CDTF">2024-12-05T13:12:00Z</dcterms:modified>
</cp:coreProperties>
</file>