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de875348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de87534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dea21c8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dea21c8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de875348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de87534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de87534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de87534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de875348c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de87534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de99d89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de99d89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de99d890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de99d89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de99d89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de99d89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de875348c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de87534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public.tableau.com/views/project4_16969880816240/SUCESSFAILUREstory?:language=en-US&amp;publish=yes&amp;:display_count=n&amp;:origin=viz_shar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US Company Bankruptcy Dataset from 1999 to 2018</a:t>
            </a:r>
            <a:endParaRPr/>
          </a:p>
        </p:txBody>
      </p:sp>
      <p:sp>
        <p:nvSpPr>
          <p:cNvPr id="129" name="Google Shape;129;p13"/>
          <p:cNvSpPr txBox="1"/>
          <p:nvPr>
            <p:ph idx="1" type="subTitle"/>
          </p:nvPr>
        </p:nvSpPr>
        <p:spPr>
          <a:xfrm>
            <a:off x="1858700" y="3413147"/>
            <a:ext cx="5361300" cy="729900"/>
          </a:xfrm>
          <a:prstGeom prst="rect">
            <a:avLst/>
          </a:prstGeom>
        </p:spPr>
        <p:txBody>
          <a:bodyPr anchorCtr="0" anchor="t" bIns="91425" lIns="91425" spcFirstLastPara="1" rIns="91425" wrap="square" tIns="91425">
            <a:normAutofit fontScale="25000"/>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5723"/>
              <a:t>Group Members: Jannatul Ferdos Hashi, Arun Balaram, </a:t>
            </a:r>
            <a:r>
              <a:rPr lang="en" sz="5723"/>
              <a:t>Sree Rama Pavan Vannemsetti, </a:t>
            </a:r>
            <a:r>
              <a:rPr lang="en" sz="5723"/>
              <a:t>Kangna Parekh</a:t>
            </a:r>
            <a:endParaRPr sz="5723"/>
          </a:p>
        </p:txBody>
      </p:sp>
      <p:pic>
        <p:nvPicPr>
          <p:cNvPr id="130" name="Google Shape;130;p13"/>
          <p:cNvPicPr preferRelativeResize="0"/>
          <p:nvPr/>
        </p:nvPicPr>
        <p:blipFill>
          <a:blip r:embed="rId3">
            <a:alphaModFix/>
          </a:blip>
          <a:stretch>
            <a:fillRect/>
          </a:stretch>
        </p:blipFill>
        <p:spPr>
          <a:xfrm>
            <a:off x="820463" y="531600"/>
            <a:ext cx="7503073" cy="1263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XGBoost - Hashi</a:t>
            </a:r>
            <a:endParaRPr/>
          </a:p>
        </p:txBody>
      </p:sp>
      <p:sp>
        <p:nvSpPr>
          <p:cNvPr id="184" name="Google Shape;184;p22"/>
          <p:cNvSpPr txBox="1"/>
          <p:nvPr>
            <p:ph idx="1" type="body"/>
          </p:nvPr>
        </p:nvSpPr>
        <p:spPr>
          <a:xfrm>
            <a:off x="471900" y="1540450"/>
            <a:ext cx="8235300" cy="308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Model’s Performance on  testing data:</a:t>
            </a:r>
            <a:endParaRPr b="1"/>
          </a:p>
        </p:txBody>
      </p:sp>
      <p:pic>
        <p:nvPicPr>
          <p:cNvPr id="185" name="Google Shape;185;p22"/>
          <p:cNvPicPr preferRelativeResize="0"/>
          <p:nvPr/>
        </p:nvPicPr>
        <p:blipFill>
          <a:blip r:embed="rId3">
            <a:alphaModFix/>
          </a:blip>
          <a:stretch>
            <a:fillRect/>
          </a:stretch>
        </p:blipFill>
        <p:spPr>
          <a:xfrm>
            <a:off x="2075775" y="2010400"/>
            <a:ext cx="4490674" cy="233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797225"/>
            <a:ext cx="7505700" cy="9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91" name="Google Shape;191;p23"/>
          <p:cNvSpPr txBox="1"/>
          <p:nvPr>
            <p:ph idx="1" type="body"/>
          </p:nvPr>
        </p:nvSpPr>
        <p:spPr>
          <a:xfrm>
            <a:off x="930350" y="2044975"/>
            <a:ext cx="5227200" cy="1698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Imbalanced Dataset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Insufficient Features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Sensitivity to Data Changes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Variables are all Financial-related (no external variables)</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1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Tableau Visualizations - Kangna</a:t>
            </a:r>
            <a:endParaRPr/>
          </a:p>
        </p:txBody>
      </p:sp>
      <p:sp>
        <p:nvSpPr>
          <p:cNvPr id="197" name="Google Shape;197;p24"/>
          <p:cNvSpPr txBox="1"/>
          <p:nvPr>
            <p:ph idx="1" type="body"/>
          </p:nvPr>
        </p:nvSpPr>
        <p:spPr>
          <a:xfrm>
            <a:off x="471900" y="1919075"/>
            <a:ext cx="7892400" cy="271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u="sng">
                <a:solidFill>
                  <a:schemeClr val="hlink"/>
                </a:solidFill>
                <a:hlinkClick r:id="rId3"/>
              </a:rPr>
              <a:t>https://public.tableau.com/views/project4_16969880816240/SUCESSFAILUREstory?:language=en-US&amp;publish=yes&amp;:display_count=n&amp;:origin=viz_share_link</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 group, we all agreed to work on the Bankruptcy dataset. </a:t>
            </a:r>
            <a:endParaRPr/>
          </a:p>
          <a:p>
            <a:pPr indent="0" lvl="0" marL="0" rtl="0" algn="l">
              <a:spcBef>
                <a:spcPts val="1200"/>
              </a:spcBef>
              <a:spcAft>
                <a:spcPts val="1200"/>
              </a:spcAft>
              <a:buNone/>
            </a:pPr>
            <a:r>
              <a:rPr lang="en"/>
              <a:t>We found a dataset for bankruptcy prediction related to American Public </a:t>
            </a:r>
            <a:r>
              <a:rPr lang="en"/>
              <a:t>companies listed on the New York Stock Exchange and NASDAQ is provided. Dataset comprises accounting data from 8262 distinct companies recorded during the period spanning from 1999 to 2018.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471900" y="863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p:txBody>
      </p:sp>
      <p:sp>
        <p:nvSpPr>
          <p:cNvPr id="142" name="Google Shape;142;p15"/>
          <p:cNvSpPr txBox="1"/>
          <p:nvPr>
            <p:ph idx="1" type="body"/>
          </p:nvPr>
        </p:nvSpPr>
        <p:spPr>
          <a:xfrm>
            <a:off x="471900" y="1919075"/>
            <a:ext cx="78924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Our main objective for exploring </a:t>
            </a:r>
            <a:r>
              <a:rPr lang="en"/>
              <a:t>this data was to train our models to predict the companies which remain without any bankruptcy and also features impacting the companies to remain alive.</a:t>
            </a:r>
            <a:endParaRPr/>
          </a:p>
          <a:p>
            <a:pPr indent="0" lvl="0" marL="0" rtl="0" algn="l">
              <a:lnSpc>
                <a:spcPct val="100000"/>
              </a:lnSpc>
              <a:spcBef>
                <a:spcPts val="1200"/>
              </a:spcBef>
              <a:spcAft>
                <a:spcPts val="0"/>
              </a:spcAft>
              <a:buNone/>
            </a:pPr>
            <a:r>
              <a:rPr b="1" lang="en" sz="2084">
                <a:solidFill>
                  <a:schemeClr val="lt1"/>
                </a:solidFill>
              </a:rPr>
              <a:t>Goal - Predicting Companies remain without Bankrupt</a:t>
            </a:r>
            <a:endParaRPr b="1" sz="2084">
              <a:solidFill>
                <a:schemeClr val="lt1"/>
              </a:solidFill>
            </a:endParaRPr>
          </a:p>
          <a:p>
            <a:pPr indent="0" lvl="0" marL="0" rtl="0" algn="l">
              <a:spcBef>
                <a:spcPts val="0"/>
              </a:spcBef>
              <a:spcAft>
                <a:spcPts val="0"/>
              </a:spcAft>
              <a:buNone/>
            </a:pPr>
            <a:r>
              <a:t/>
            </a:r>
            <a:endParaRPr/>
          </a:p>
          <a:p>
            <a:pPr indent="0" lvl="0" marL="0" rtl="0" algn="l">
              <a:spcBef>
                <a:spcPts val="1200"/>
              </a:spcBef>
              <a:spcAft>
                <a:spcPts val="0"/>
              </a:spcAft>
              <a:buNone/>
            </a:pPr>
            <a:r>
              <a:rPr lang="en"/>
              <a:t>We have applied few Machine Learning models, Deep Neural Networks to find the accuracy and precision. Also, used Tableau for the visualization.</a:t>
            </a:r>
            <a:endParaRPr b="1"/>
          </a:p>
          <a:p>
            <a:pPr indent="0" lvl="0" marL="0" rtl="0" algn="l">
              <a:spcBef>
                <a:spcPts val="1200"/>
              </a:spcBef>
              <a:spcAft>
                <a:spcPts val="0"/>
              </a:spcAft>
              <a:buNone/>
            </a:pPr>
            <a:r>
              <a:rPr b="1" lang="en"/>
              <a:t>Models &amp; Visualizations:</a:t>
            </a:r>
            <a:endParaRPr b="1"/>
          </a:p>
          <a:p>
            <a:pPr indent="-292576" lvl="0" marL="457200" rtl="0" algn="l">
              <a:spcBef>
                <a:spcPts val="1200"/>
              </a:spcBef>
              <a:spcAft>
                <a:spcPts val="0"/>
              </a:spcAft>
              <a:buSzPct val="100000"/>
              <a:buChar char="●"/>
            </a:pPr>
            <a:r>
              <a:rPr lang="en"/>
              <a:t>Logistic Regression</a:t>
            </a:r>
            <a:endParaRPr/>
          </a:p>
          <a:p>
            <a:pPr indent="-292576" lvl="0" marL="457200" rtl="0" algn="l">
              <a:spcBef>
                <a:spcPts val="0"/>
              </a:spcBef>
              <a:spcAft>
                <a:spcPts val="0"/>
              </a:spcAft>
              <a:buSzPct val="100000"/>
              <a:buChar char="●"/>
            </a:pPr>
            <a:r>
              <a:rPr lang="en"/>
              <a:t>Random Forest</a:t>
            </a:r>
            <a:endParaRPr/>
          </a:p>
          <a:p>
            <a:pPr indent="-292576" lvl="0" marL="457200" rtl="0" algn="l">
              <a:spcBef>
                <a:spcPts val="0"/>
              </a:spcBef>
              <a:spcAft>
                <a:spcPts val="0"/>
              </a:spcAft>
              <a:buSzPct val="100000"/>
              <a:buChar char="●"/>
            </a:pPr>
            <a:r>
              <a:rPr lang="en"/>
              <a:t>Gradient Boosting</a:t>
            </a:r>
            <a:endParaRPr/>
          </a:p>
          <a:p>
            <a:pPr indent="-292576" lvl="0" marL="457200" rtl="0" algn="l">
              <a:spcBef>
                <a:spcPts val="0"/>
              </a:spcBef>
              <a:spcAft>
                <a:spcPts val="0"/>
              </a:spcAft>
              <a:buSzPct val="100000"/>
              <a:buChar char="●"/>
            </a:pPr>
            <a:r>
              <a:rPr lang="en"/>
              <a:t>Neural Networks &amp; Deep Learning</a:t>
            </a:r>
            <a:endParaRPr/>
          </a:p>
          <a:p>
            <a:pPr indent="-292576" lvl="0" marL="457200" rtl="0" algn="l">
              <a:spcBef>
                <a:spcPts val="0"/>
              </a:spcBef>
              <a:spcAft>
                <a:spcPts val="0"/>
              </a:spcAft>
              <a:buSzPct val="100000"/>
              <a:buChar char="●"/>
            </a:pPr>
            <a:r>
              <a:rPr lang="en"/>
              <a:t>Tableau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Networks - Hashi</a:t>
            </a:r>
            <a:endParaRPr/>
          </a:p>
        </p:txBody>
      </p:sp>
      <p:sp>
        <p:nvSpPr>
          <p:cNvPr id="148" name="Google Shape;148;p16"/>
          <p:cNvSpPr txBox="1"/>
          <p:nvPr>
            <p:ph idx="1" type="body"/>
          </p:nvPr>
        </p:nvSpPr>
        <p:spPr>
          <a:xfrm>
            <a:off x="471900" y="1470175"/>
            <a:ext cx="7892400" cy="31590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rPr b="1" lang="en" sz="5315">
                <a:solidFill>
                  <a:srgbClr val="000000"/>
                </a:solidFill>
              </a:rPr>
              <a:t>Project Goal:</a:t>
            </a:r>
            <a:endParaRPr b="1" sz="5315">
              <a:solidFill>
                <a:srgbClr val="000000"/>
              </a:solidFill>
            </a:endParaRPr>
          </a:p>
          <a:p>
            <a:pPr indent="0" lvl="0" marL="457200" rtl="0" algn="l">
              <a:spcBef>
                <a:spcPts val="1200"/>
              </a:spcBef>
              <a:spcAft>
                <a:spcPts val="0"/>
              </a:spcAft>
              <a:buNone/>
            </a:pPr>
            <a:r>
              <a:rPr lang="en" sz="5315">
                <a:solidFill>
                  <a:srgbClr val="000000"/>
                </a:solidFill>
              </a:rPr>
              <a:t>•</a:t>
            </a:r>
            <a:r>
              <a:rPr b="1" lang="en" sz="5315">
                <a:solidFill>
                  <a:srgbClr val="000000"/>
                </a:solidFill>
              </a:rPr>
              <a:t>  </a:t>
            </a:r>
            <a:r>
              <a:rPr lang="en" sz="5315">
                <a:solidFill>
                  <a:srgbClr val="000000"/>
                </a:solidFill>
              </a:rPr>
              <a:t>Develop a robust model to identify companies not at risk of bankruptcy.</a:t>
            </a:r>
            <a:endParaRPr sz="5315">
              <a:solidFill>
                <a:srgbClr val="000000"/>
              </a:solidFill>
            </a:endParaRPr>
          </a:p>
          <a:p>
            <a:pPr indent="0" lvl="0" marL="457200" rtl="0" algn="l">
              <a:spcBef>
                <a:spcPts val="1200"/>
              </a:spcBef>
              <a:spcAft>
                <a:spcPts val="0"/>
              </a:spcAft>
              <a:buNone/>
            </a:pPr>
            <a:r>
              <a:rPr lang="en" sz="5315">
                <a:solidFill>
                  <a:srgbClr val="000000"/>
                </a:solidFill>
              </a:rPr>
              <a:t>• Apply deep learning techniques to achieve this.</a:t>
            </a:r>
            <a:endParaRPr sz="5315">
              <a:solidFill>
                <a:srgbClr val="000000"/>
              </a:solidFill>
            </a:endParaRPr>
          </a:p>
          <a:p>
            <a:pPr indent="0" lvl="0" marL="457200" rtl="0" algn="l">
              <a:spcBef>
                <a:spcPts val="1200"/>
              </a:spcBef>
              <a:spcAft>
                <a:spcPts val="0"/>
              </a:spcAft>
              <a:buNone/>
            </a:pPr>
            <a:r>
              <a:rPr lang="en" sz="5315">
                <a:solidFill>
                  <a:srgbClr val="000000"/>
                </a:solidFill>
              </a:rPr>
              <a:t>• Enable stakeholders to assess financial stability and make informed decisions.</a:t>
            </a:r>
            <a:endParaRPr sz="5315">
              <a:solidFill>
                <a:srgbClr val="000000"/>
              </a:solidFill>
            </a:endParaRPr>
          </a:p>
          <a:p>
            <a:pPr indent="0" lvl="0" marL="457200" rtl="0" algn="l">
              <a:spcBef>
                <a:spcPts val="1200"/>
              </a:spcBef>
              <a:spcAft>
                <a:spcPts val="0"/>
              </a:spcAft>
              <a:buNone/>
            </a:pPr>
            <a:r>
              <a:rPr lang="en" sz="5315">
                <a:solidFill>
                  <a:srgbClr val="000000"/>
                </a:solidFill>
              </a:rPr>
              <a:t>• Utilize various financial metrics as features and preprocess the data included scaling and one-hot </a:t>
            </a:r>
            <a:endParaRPr sz="5315">
              <a:solidFill>
                <a:srgbClr val="000000"/>
              </a:solidFill>
            </a:endParaRPr>
          </a:p>
          <a:p>
            <a:pPr indent="0" lvl="0" marL="457200" rtl="0" algn="l">
              <a:spcBef>
                <a:spcPts val="1200"/>
              </a:spcBef>
              <a:spcAft>
                <a:spcPts val="0"/>
              </a:spcAft>
              <a:buNone/>
            </a:pPr>
            <a:r>
              <a:rPr lang="en" sz="5315">
                <a:solidFill>
                  <a:srgbClr val="000000"/>
                </a:solidFill>
              </a:rPr>
              <a:t>   encoding for categorical variables     </a:t>
            </a:r>
            <a:endParaRPr sz="5315">
              <a:solidFill>
                <a:srgbClr val="000000"/>
              </a:solidFill>
            </a:endParaRPr>
          </a:p>
          <a:p>
            <a:pPr indent="0" lvl="0" marL="457200" rtl="0" algn="l">
              <a:spcBef>
                <a:spcPts val="1200"/>
              </a:spcBef>
              <a:spcAft>
                <a:spcPts val="0"/>
              </a:spcAft>
              <a:buNone/>
            </a:pPr>
            <a:r>
              <a:rPr b="1" lang="en" sz="5315">
                <a:solidFill>
                  <a:srgbClr val="000000"/>
                </a:solidFill>
              </a:rPr>
              <a:t>Model Performance:</a:t>
            </a:r>
            <a:endParaRPr b="1" sz="5315">
              <a:solidFill>
                <a:srgbClr val="000000"/>
              </a:solidFill>
            </a:endParaRPr>
          </a:p>
          <a:p>
            <a:pPr indent="0" lvl="0" marL="457200" rtl="0" algn="l">
              <a:spcBef>
                <a:spcPts val="1200"/>
              </a:spcBef>
              <a:spcAft>
                <a:spcPts val="0"/>
              </a:spcAft>
              <a:buNone/>
            </a:pPr>
            <a:r>
              <a:rPr lang="en" sz="5315">
                <a:solidFill>
                  <a:srgbClr val="000000"/>
                </a:solidFill>
              </a:rPr>
              <a:t>•	Loss: 0.2438 </a:t>
            </a:r>
            <a:endParaRPr sz="5315">
              <a:solidFill>
                <a:srgbClr val="000000"/>
              </a:solidFill>
            </a:endParaRPr>
          </a:p>
          <a:p>
            <a:pPr indent="0" lvl="0" marL="457200" rtl="0" algn="l">
              <a:spcBef>
                <a:spcPts val="1200"/>
              </a:spcBef>
              <a:spcAft>
                <a:spcPts val="0"/>
              </a:spcAft>
              <a:buNone/>
            </a:pPr>
            <a:r>
              <a:rPr lang="en" sz="5315">
                <a:solidFill>
                  <a:srgbClr val="000000"/>
                </a:solidFill>
              </a:rPr>
              <a:t>•	</a:t>
            </a:r>
            <a:r>
              <a:rPr b="1" lang="en" sz="5315">
                <a:solidFill>
                  <a:srgbClr val="000000"/>
                </a:solidFill>
                <a:highlight>
                  <a:srgbClr val="00FF00"/>
                </a:highlight>
              </a:rPr>
              <a:t>Accuracy: 93.6%</a:t>
            </a:r>
            <a:endParaRPr b="1" sz="5315">
              <a:solidFill>
                <a:srgbClr val="000000"/>
              </a:solidFill>
              <a:highlight>
                <a:srgbClr val="00FF00"/>
              </a:highlight>
            </a:endParaRPr>
          </a:p>
          <a:p>
            <a:pPr indent="0" lvl="0" marL="457200" rtl="0" algn="l">
              <a:spcBef>
                <a:spcPts val="1200"/>
              </a:spcBef>
              <a:spcAft>
                <a:spcPts val="0"/>
              </a:spcAft>
              <a:buNone/>
            </a:pPr>
            <a:r>
              <a:t/>
            </a:r>
            <a:endParaRPr sz="5315">
              <a:solidFill>
                <a:srgbClr val="000000"/>
              </a:solidFill>
            </a:endParaRPr>
          </a:p>
          <a:p>
            <a:pPr indent="0" lvl="0" marL="457200" rtl="0" algn="l">
              <a:spcBef>
                <a:spcPts val="1200"/>
              </a:spcBef>
              <a:spcAft>
                <a:spcPts val="0"/>
              </a:spcAft>
              <a:buNone/>
            </a:pPr>
            <a:r>
              <a:t/>
            </a:r>
            <a:endParaRPr b="1" sz="5315">
              <a:solidFill>
                <a:srgbClr val="000000"/>
              </a:solidFil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633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2507"/>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 Arun</a:t>
            </a:r>
            <a:endParaRPr/>
          </a:p>
        </p:txBody>
      </p:sp>
      <p:sp>
        <p:nvSpPr>
          <p:cNvPr id="154" name="Google Shape;154;p17"/>
          <p:cNvSpPr txBox="1"/>
          <p:nvPr>
            <p:ph idx="1" type="body"/>
          </p:nvPr>
        </p:nvSpPr>
        <p:spPr>
          <a:xfrm>
            <a:off x="471900" y="1638700"/>
            <a:ext cx="7892400" cy="29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highlight>
                  <a:srgbClr val="00FFFF"/>
                </a:highlight>
              </a:rPr>
              <a:t>CONFUSION MATRIX</a:t>
            </a:r>
            <a:r>
              <a:rPr b="1" lang="en" sz="1200"/>
              <a:t> </a:t>
            </a:r>
            <a:endParaRPr b="1" sz="1200"/>
          </a:p>
          <a:p>
            <a:pPr indent="0" lvl="0" marL="0" rtl="0" algn="ctr">
              <a:spcBef>
                <a:spcPts val="1200"/>
              </a:spcBef>
              <a:spcAft>
                <a:spcPts val="0"/>
              </a:spcAft>
              <a:buNone/>
            </a:pPr>
            <a:r>
              <a:rPr lang="en" sz="1200"/>
              <a:t>TRUE NEGATIVE (34)			FALSE POSITIVE (3910)</a:t>
            </a:r>
            <a:endParaRPr sz="1200"/>
          </a:p>
          <a:p>
            <a:pPr indent="0" lvl="0" marL="1828800" rtl="0" algn="l">
              <a:spcBef>
                <a:spcPts val="1200"/>
              </a:spcBef>
              <a:spcAft>
                <a:spcPts val="0"/>
              </a:spcAft>
              <a:buNone/>
            </a:pPr>
            <a:r>
              <a:rPr lang="en" sz="1200"/>
              <a:t>     FALSE NEGATIVE (29)		     TRUE POSITIVE (55038)</a:t>
            </a:r>
            <a:endParaRPr sz="1200"/>
          </a:p>
          <a:p>
            <a:pPr indent="0" lvl="0" marL="0" rtl="0" algn="l">
              <a:spcBef>
                <a:spcPts val="1200"/>
              </a:spcBef>
              <a:spcAft>
                <a:spcPts val="0"/>
              </a:spcAft>
              <a:buNone/>
            </a:pPr>
            <a:r>
              <a:rPr i="1" lang="en" sz="1200"/>
              <a:t>The Confusion Matrix has 3910 false positive outcomes, </a:t>
            </a:r>
            <a:r>
              <a:rPr i="1" lang="en" sz="1200"/>
              <a:t>meaning that there were 3910 companies that were thought to be alive, but actually went bankrupt. Due to the variables being all financial variables, and no external variables, this is the reason why the model may not have had small inaccuracies with the dataset.  </a:t>
            </a:r>
            <a:endParaRPr i="1" sz="1200"/>
          </a:p>
          <a:p>
            <a:pPr indent="0" lvl="0" marL="0" rtl="0" algn="l">
              <a:spcBef>
                <a:spcPts val="1200"/>
              </a:spcBef>
              <a:spcAft>
                <a:spcPts val="0"/>
              </a:spcAft>
              <a:buNone/>
            </a:pPr>
            <a:r>
              <a:rPr b="1" lang="en" sz="1200">
                <a:highlight>
                  <a:srgbClr val="00FFFF"/>
                </a:highlight>
              </a:rPr>
              <a:t>CLASSIFICATION REPORT OUTCOME FOR COMPANIES THAT ARE ALIVE</a:t>
            </a:r>
            <a:endParaRPr b="1" sz="1200">
              <a:highlight>
                <a:srgbClr val="00FFFF"/>
              </a:highlight>
            </a:endParaRPr>
          </a:p>
          <a:p>
            <a:pPr indent="0" lvl="0" marL="0" rtl="0" algn="l">
              <a:spcBef>
                <a:spcPts val="1200"/>
              </a:spcBef>
              <a:spcAft>
                <a:spcPts val="0"/>
              </a:spcAft>
              <a:buNone/>
            </a:pPr>
            <a:r>
              <a:rPr b="1" lang="en" sz="1200"/>
              <a:t>ACCURACY = 93%	PRECISION = 94%	RECALL = 100% (1)	F-1 SCORE = 97%</a:t>
            </a:r>
            <a:endParaRPr b="1" sz="1200"/>
          </a:p>
          <a:p>
            <a:pPr indent="0" lvl="0" marL="0" rtl="0" algn="l">
              <a:spcBef>
                <a:spcPts val="1200"/>
              </a:spcBef>
              <a:spcAft>
                <a:spcPts val="1200"/>
              </a:spcAft>
              <a:buNone/>
            </a:pPr>
            <a:r>
              <a:t/>
            </a:r>
            <a:endParaRPr b="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406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&amp; Feature Engineering - Sree</a:t>
            </a:r>
            <a:endParaRPr/>
          </a:p>
        </p:txBody>
      </p:sp>
      <p:pic>
        <p:nvPicPr>
          <p:cNvPr id="160" name="Google Shape;160;p18"/>
          <p:cNvPicPr preferRelativeResize="0"/>
          <p:nvPr/>
        </p:nvPicPr>
        <p:blipFill>
          <a:blip r:embed="rId3">
            <a:alphaModFix/>
          </a:blip>
          <a:stretch>
            <a:fillRect/>
          </a:stretch>
        </p:blipFill>
        <p:spPr>
          <a:xfrm>
            <a:off x="607775" y="1024200"/>
            <a:ext cx="7608324" cy="386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406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&amp; Feature Engineering - Sree</a:t>
            </a:r>
            <a:endParaRPr/>
          </a:p>
        </p:txBody>
      </p:sp>
      <p:pic>
        <p:nvPicPr>
          <p:cNvPr id="166" name="Google Shape;166;p19"/>
          <p:cNvPicPr preferRelativeResize="0"/>
          <p:nvPr/>
        </p:nvPicPr>
        <p:blipFill>
          <a:blip r:embed="rId3">
            <a:alphaModFix/>
          </a:blip>
          <a:stretch>
            <a:fillRect/>
          </a:stretch>
        </p:blipFill>
        <p:spPr>
          <a:xfrm>
            <a:off x="1903088" y="1277325"/>
            <a:ext cx="5337819" cy="3477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406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&amp; Features Importance - Sree</a:t>
            </a:r>
            <a:endParaRPr/>
          </a:p>
        </p:txBody>
      </p:sp>
      <p:pic>
        <p:nvPicPr>
          <p:cNvPr id="172" name="Google Shape;172;p20"/>
          <p:cNvPicPr preferRelativeResize="0"/>
          <p:nvPr/>
        </p:nvPicPr>
        <p:blipFill>
          <a:blip r:embed="rId3">
            <a:alphaModFix/>
          </a:blip>
          <a:stretch>
            <a:fillRect/>
          </a:stretch>
        </p:blipFill>
        <p:spPr>
          <a:xfrm>
            <a:off x="1399750" y="1077300"/>
            <a:ext cx="6344494" cy="347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568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&amp; Feature Engineering - Sree</a:t>
            </a:r>
            <a:endParaRPr/>
          </a:p>
        </p:txBody>
      </p:sp>
      <p:sp>
        <p:nvSpPr>
          <p:cNvPr id="178" name="Google Shape;178;p21"/>
          <p:cNvSpPr txBox="1"/>
          <p:nvPr>
            <p:ph idx="1" type="body"/>
          </p:nvPr>
        </p:nvSpPr>
        <p:spPr>
          <a:xfrm>
            <a:off x="625800" y="1896575"/>
            <a:ext cx="7892400" cy="2710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Using the Random Forest classification technique, a machine learning algorithm was built that would identify if the company remain without bankruptcy must be targeted to enhance the market value and retained earning. Also, a </a:t>
            </a:r>
            <a:r>
              <a:rPr lang="en"/>
              <a:t>multi</a:t>
            </a:r>
            <a:r>
              <a:rPr lang="en"/>
              <a:t>-class classification was done to spot which feature dominated the company's performance.</a:t>
            </a:r>
            <a:endParaRPr/>
          </a:p>
          <a:p>
            <a:pPr indent="457200" lvl="0" marL="0" rtl="0" algn="l">
              <a:spcBef>
                <a:spcPts val="0"/>
              </a:spcBef>
              <a:spcAft>
                <a:spcPts val="0"/>
              </a:spcAft>
              <a:buNone/>
            </a:pPr>
            <a:r>
              <a:rPr lang="en"/>
              <a:t>A company may need to enter bankruptcy due to poor market value, increase in liabilities or long term debt. This data analytic based algorithm helps companies to predict their performance and keep them alive in the market.</a:t>
            </a:r>
            <a:endParaRPr/>
          </a:p>
          <a:p>
            <a:pPr indent="457200" lvl="0" marL="0" rtl="0" algn="l">
              <a:spcBef>
                <a:spcPts val="0"/>
              </a:spcBef>
              <a:spcAft>
                <a:spcPts val="0"/>
              </a:spcAft>
              <a:buNone/>
            </a:pPr>
            <a:r>
              <a:rPr lang="en"/>
              <a:t>Need some more features to provide more accurate information on the companies not to enter the bankruptcy. Even though the accuracy is high, the model seems to be biased.</a:t>
            </a:r>
            <a:endParaRPr/>
          </a:p>
          <a:p>
            <a:pPr indent="0" lvl="0" marL="45720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