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Klein Condensed Heavy" panose="020B0604020202020204" charset="0"/>
      <p:regular r:id="rId20"/>
    </p:embeddedFont>
    <p:embeddedFont>
      <p:font typeface="Be Vietnam" panose="020B0604020202020204" charset="0"/>
      <p:regular r:id="rId21"/>
    </p:embeddedFont>
    <p:embeddedFont>
      <p:font typeface="Klein Condensed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17" name="Freeform 14"/>
          <p:cNvSpPr/>
          <p:nvPr/>
        </p:nvSpPr>
        <p:spPr>
          <a:xfrm>
            <a:off x="5568055" y="2645303"/>
            <a:ext cx="7315750" cy="4288419"/>
          </a:xfrm>
          <a:custGeom>
            <a:avLst/>
            <a:gdLst/>
            <a:ahLst/>
            <a:cxnLst/>
            <a:rect l="l" t="t" r="r" b="b"/>
            <a:pathLst>
              <a:path w="5335100" h="3367546">
                <a:moveTo>
                  <a:pt x="0" y="0"/>
                </a:moveTo>
                <a:lnTo>
                  <a:pt x="5335100" y="0"/>
                </a:lnTo>
                <a:lnTo>
                  <a:pt x="5335100" y="3367546"/>
                </a:lnTo>
                <a:lnTo>
                  <a:pt x="0" y="3367546"/>
                </a:lnTo>
                <a:lnTo>
                  <a:pt x="0" y="0"/>
                </a:lnTo>
                <a:close/>
              </a:path>
            </a:pathLst>
          </a:custGeom>
          <a:blipFill>
            <a:blip r:embed="rId2"/>
            <a:stretch>
              <a:fillRect/>
            </a:stretch>
          </a:blipFill>
        </p:spPr>
      </p:sp>
      <p:grpSp>
        <p:nvGrpSpPr>
          <p:cNvPr id="2" name="Group 2"/>
          <p:cNvGrpSpPr/>
          <p:nvPr/>
        </p:nvGrpSpPr>
        <p:grpSpPr>
          <a:xfrm>
            <a:off x="-615117" y="9258300"/>
            <a:ext cx="19221178" cy="1296051"/>
            <a:chOff x="0" y="0"/>
            <a:chExt cx="6461577" cy="435693"/>
          </a:xfrm>
        </p:grpSpPr>
        <p:sp>
          <p:nvSpPr>
            <p:cNvPr id="3" name="Freeform 3"/>
            <p:cNvSpPr/>
            <p:nvPr/>
          </p:nvSpPr>
          <p:spPr>
            <a:xfrm>
              <a:off x="0" y="0"/>
              <a:ext cx="6461577" cy="435693"/>
            </a:xfrm>
            <a:custGeom>
              <a:avLst/>
              <a:gdLst/>
              <a:ahLst/>
              <a:cxnLst/>
              <a:rect l="l" t="t" r="r" b="b"/>
              <a:pathLst>
                <a:path w="6461577" h="435693">
                  <a:moveTo>
                    <a:pt x="0" y="0"/>
                  </a:moveTo>
                  <a:lnTo>
                    <a:pt x="6461577" y="0"/>
                  </a:lnTo>
                  <a:lnTo>
                    <a:pt x="6461577" y="435693"/>
                  </a:lnTo>
                  <a:lnTo>
                    <a:pt x="0" y="435693"/>
                  </a:lnTo>
                  <a:close/>
                </a:path>
              </a:pathLst>
            </a:custGeom>
            <a:solidFill>
              <a:srgbClr val="D82222"/>
            </a:solidFill>
          </p:spPr>
        </p:sp>
        <p:sp>
          <p:nvSpPr>
            <p:cNvPr id="4" name="TextBox 4"/>
            <p:cNvSpPr txBox="1"/>
            <p:nvPr/>
          </p:nvSpPr>
          <p:spPr>
            <a:xfrm>
              <a:off x="0" y="-28575"/>
              <a:ext cx="6461577" cy="46426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10800000">
            <a:off x="-384659" y="9968157"/>
            <a:ext cx="19221178" cy="586193"/>
            <a:chOff x="0" y="0"/>
            <a:chExt cx="6461577" cy="197060"/>
          </a:xfrm>
        </p:grpSpPr>
        <p:sp>
          <p:nvSpPr>
            <p:cNvPr id="6" name="Freeform 6"/>
            <p:cNvSpPr/>
            <p:nvPr/>
          </p:nvSpPr>
          <p:spPr>
            <a:xfrm>
              <a:off x="0" y="0"/>
              <a:ext cx="6461577" cy="197060"/>
            </a:xfrm>
            <a:custGeom>
              <a:avLst/>
              <a:gdLst/>
              <a:ahLst/>
              <a:cxnLst/>
              <a:rect l="l" t="t" r="r" b="b"/>
              <a:pathLst>
                <a:path w="6461577" h="197060">
                  <a:moveTo>
                    <a:pt x="0" y="0"/>
                  </a:moveTo>
                  <a:lnTo>
                    <a:pt x="6461577" y="0"/>
                  </a:lnTo>
                  <a:lnTo>
                    <a:pt x="6461577" y="197060"/>
                  </a:lnTo>
                  <a:lnTo>
                    <a:pt x="0" y="197060"/>
                  </a:lnTo>
                  <a:close/>
                </a:path>
              </a:pathLst>
            </a:custGeom>
            <a:solidFill>
              <a:srgbClr val="FFFFFF"/>
            </a:solidFill>
          </p:spPr>
        </p:sp>
        <p:sp>
          <p:nvSpPr>
            <p:cNvPr id="7" name="TextBox 7"/>
            <p:cNvSpPr txBox="1"/>
            <p:nvPr/>
          </p:nvSpPr>
          <p:spPr>
            <a:xfrm>
              <a:off x="0" y="-28575"/>
              <a:ext cx="6461577" cy="22563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384659" y="-82213"/>
            <a:ext cx="19221178" cy="487940"/>
            <a:chOff x="0" y="0"/>
            <a:chExt cx="6461577" cy="164031"/>
          </a:xfrm>
        </p:grpSpPr>
        <p:sp>
          <p:nvSpPr>
            <p:cNvPr id="9" name="Freeform 9"/>
            <p:cNvSpPr/>
            <p:nvPr/>
          </p:nvSpPr>
          <p:spPr>
            <a:xfrm>
              <a:off x="0" y="0"/>
              <a:ext cx="6461577" cy="164031"/>
            </a:xfrm>
            <a:custGeom>
              <a:avLst/>
              <a:gdLst/>
              <a:ahLst/>
              <a:cxnLst/>
              <a:rect l="l" t="t" r="r" b="b"/>
              <a:pathLst>
                <a:path w="6461577" h="164031">
                  <a:moveTo>
                    <a:pt x="0" y="0"/>
                  </a:moveTo>
                  <a:lnTo>
                    <a:pt x="6461577" y="0"/>
                  </a:lnTo>
                  <a:lnTo>
                    <a:pt x="6461577" y="164031"/>
                  </a:lnTo>
                  <a:lnTo>
                    <a:pt x="0" y="164031"/>
                  </a:lnTo>
                  <a:close/>
                </a:path>
              </a:pathLst>
            </a:custGeom>
            <a:solidFill>
              <a:srgbClr val="022759"/>
            </a:solidFill>
          </p:spPr>
        </p:sp>
        <p:sp>
          <p:nvSpPr>
            <p:cNvPr id="10" name="TextBox 10"/>
            <p:cNvSpPr txBox="1"/>
            <p:nvPr/>
          </p:nvSpPr>
          <p:spPr>
            <a:xfrm>
              <a:off x="0" y="-28575"/>
              <a:ext cx="6461577" cy="192606"/>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0800000">
            <a:off x="-318061" y="405727"/>
            <a:ext cx="18924122" cy="318843"/>
            <a:chOff x="0" y="0"/>
            <a:chExt cx="6361716" cy="107185"/>
          </a:xfrm>
        </p:grpSpPr>
        <p:sp>
          <p:nvSpPr>
            <p:cNvPr id="12" name="Freeform 12"/>
            <p:cNvSpPr/>
            <p:nvPr/>
          </p:nvSpPr>
          <p:spPr>
            <a:xfrm>
              <a:off x="0" y="0"/>
              <a:ext cx="6361716" cy="107185"/>
            </a:xfrm>
            <a:custGeom>
              <a:avLst/>
              <a:gdLst/>
              <a:ahLst/>
              <a:cxnLst/>
              <a:rect l="l" t="t" r="r" b="b"/>
              <a:pathLst>
                <a:path w="6361716" h="107185">
                  <a:moveTo>
                    <a:pt x="0" y="0"/>
                  </a:moveTo>
                  <a:lnTo>
                    <a:pt x="6361716" y="0"/>
                  </a:lnTo>
                  <a:lnTo>
                    <a:pt x="6361716" y="107185"/>
                  </a:lnTo>
                  <a:lnTo>
                    <a:pt x="0" y="107185"/>
                  </a:lnTo>
                  <a:close/>
                </a:path>
              </a:pathLst>
            </a:custGeom>
            <a:solidFill>
              <a:srgbClr val="FFFFFF"/>
            </a:solidFill>
          </p:spPr>
        </p:sp>
        <p:sp>
          <p:nvSpPr>
            <p:cNvPr id="13" name="TextBox 13"/>
            <p:cNvSpPr txBox="1"/>
            <p:nvPr/>
          </p:nvSpPr>
          <p:spPr>
            <a:xfrm>
              <a:off x="0" y="-28575"/>
              <a:ext cx="6361716" cy="13576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4173733" y="1434428"/>
            <a:ext cx="9940534" cy="1304174"/>
          </a:xfrm>
          <a:prstGeom prst="rect">
            <a:avLst/>
          </a:prstGeom>
        </p:spPr>
        <p:txBody>
          <a:bodyPr lIns="0" tIns="0" rIns="0" bIns="0" rtlCol="0" anchor="t">
            <a:spAutoFit/>
          </a:bodyPr>
          <a:lstStyle/>
          <a:p>
            <a:pPr algn="ctr">
              <a:lnSpc>
                <a:spcPts val="9720"/>
              </a:lnSpc>
            </a:pPr>
            <a:r>
              <a:rPr lang="en-US" sz="9720" b="1" u="sng" dirty="0" smtClean="0">
                <a:solidFill>
                  <a:srgbClr val="022759"/>
                </a:solidFill>
                <a:latin typeface="Klein Condensed Heavy"/>
                <a:ea typeface="Klein Condensed Heavy"/>
                <a:cs typeface="Klein Condensed Heavy"/>
                <a:sym typeface="Klein Condensed Heavy"/>
              </a:rPr>
              <a:t>US ELECTION 2024</a:t>
            </a:r>
            <a:endParaRPr lang="en-US" sz="9720" b="1" u="sng" dirty="0">
              <a:solidFill>
                <a:srgbClr val="022759"/>
              </a:solidFill>
              <a:latin typeface="Klein Condensed Heavy"/>
              <a:ea typeface="Klein Condensed Heavy"/>
              <a:cs typeface="Klein Condensed Heavy"/>
              <a:sym typeface="Klein Condensed Heavy"/>
            </a:endParaRPr>
          </a:p>
        </p:txBody>
      </p:sp>
      <p:sp>
        <p:nvSpPr>
          <p:cNvPr id="19" name="Content Placeholder 18"/>
          <p:cNvSpPr>
            <a:spLocks noGrp="1"/>
          </p:cNvSpPr>
          <p:nvPr>
            <p:ph idx="1"/>
          </p:nvPr>
        </p:nvSpPr>
        <p:spPr>
          <a:xfrm>
            <a:off x="5410200" y="7159267"/>
            <a:ext cx="8224145" cy="1430422"/>
          </a:xfrm>
        </p:spPr>
        <p:txBody>
          <a:bodyPr/>
          <a:lstStyle/>
          <a:p>
            <a:pPr marL="0" indent="0">
              <a:buNone/>
            </a:pPr>
            <a:r>
              <a:rPr lang="en-US" b="1" dirty="0" smtClean="0"/>
              <a:t>Name: </a:t>
            </a:r>
            <a:r>
              <a:rPr lang="en-US" dirty="0" err="1" smtClean="0"/>
              <a:t>Jannatul</a:t>
            </a:r>
            <a:r>
              <a:rPr lang="en-US" dirty="0" smtClean="0"/>
              <a:t> </a:t>
            </a:r>
            <a:r>
              <a:rPr lang="en-US" dirty="0" err="1" smtClean="0"/>
              <a:t>Ferdous</a:t>
            </a:r>
            <a:r>
              <a:rPr lang="en-US" dirty="0" smtClean="0"/>
              <a:t> </a:t>
            </a:r>
            <a:r>
              <a:rPr lang="en-US" dirty="0" err="1" smtClean="0"/>
              <a:t>Nisha</a:t>
            </a:r>
            <a:endParaRPr lang="en-US" dirty="0" smtClean="0"/>
          </a:p>
          <a:p>
            <a:pPr marL="0" indent="0">
              <a:buNone/>
            </a:pPr>
            <a:r>
              <a:rPr lang="en-US" b="1" dirty="0" smtClean="0"/>
              <a:t>ID: </a:t>
            </a:r>
            <a:r>
              <a:rPr lang="en-US" dirty="0" smtClean="0"/>
              <a:t>213100022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1368700" y="1760444"/>
            <a:ext cx="6020783" cy="4043154"/>
          </a:xfrm>
          <a:custGeom>
            <a:avLst/>
            <a:gdLst/>
            <a:ahLst/>
            <a:cxnLst/>
            <a:rect l="l" t="t" r="r" b="b"/>
            <a:pathLst>
              <a:path w="6020783" h="4043154">
                <a:moveTo>
                  <a:pt x="0" y="0"/>
                </a:moveTo>
                <a:lnTo>
                  <a:pt x="6020783" y="0"/>
                </a:lnTo>
                <a:lnTo>
                  <a:pt x="6020783" y="4043154"/>
                </a:lnTo>
                <a:lnTo>
                  <a:pt x="0" y="4043154"/>
                </a:lnTo>
                <a:lnTo>
                  <a:pt x="0" y="0"/>
                </a:lnTo>
                <a:close/>
              </a:path>
            </a:pathLst>
          </a:custGeom>
          <a:blipFill>
            <a:blip r:embed="rId2"/>
            <a:stretch>
              <a:fillRect/>
            </a:stretch>
          </a:blipFill>
        </p:spPr>
      </p:sp>
      <p:sp>
        <p:nvSpPr>
          <p:cNvPr id="3" name="Freeform 3"/>
          <p:cNvSpPr/>
          <p:nvPr/>
        </p:nvSpPr>
        <p:spPr>
          <a:xfrm>
            <a:off x="8394608" y="1760444"/>
            <a:ext cx="9173334" cy="4043154"/>
          </a:xfrm>
          <a:custGeom>
            <a:avLst/>
            <a:gdLst/>
            <a:ahLst/>
            <a:cxnLst/>
            <a:rect l="l" t="t" r="r" b="b"/>
            <a:pathLst>
              <a:path w="9173334" h="4043154">
                <a:moveTo>
                  <a:pt x="0" y="0"/>
                </a:moveTo>
                <a:lnTo>
                  <a:pt x="9173334" y="0"/>
                </a:lnTo>
                <a:lnTo>
                  <a:pt x="9173334" y="4043154"/>
                </a:lnTo>
                <a:lnTo>
                  <a:pt x="0" y="4043154"/>
                </a:lnTo>
                <a:lnTo>
                  <a:pt x="0" y="0"/>
                </a:lnTo>
                <a:close/>
              </a:path>
            </a:pathLst>
          </a:custGeom>
          <a:blipFill>
            <a:blip r:embed="rId3"/>
            <a:stretch>
              <a:fillRect l="-2132"/>
            </a:stretch>
          </a:blipFill>
        </p:spPr>
      </p:sp>
      <p:sp>
        <p:nvSpPr>
          <p:cNvPr id="4" name="TextBox 4"/>
          <p:cNvSpPr txBox="1"/>
          <p:nvPr/>
        </p:nvSpPr>
        <p:spPr>
          <a:xfrm>
            <a:off x="6182975" y="430244"/>
            <a:ext cx="5922050" cy="1063562"/>
          </a:xfrm>
          <a:prstGeom prst="rect">
            <a:avLst/>
          </a:prstGeom>
        </p:spPr>
        <p:txBody>
          <a:bodyPr lIns="0" tIns="0" rIns="0" bIns="0" rtlCol="0" anchor="t">
            <a:spAutoFit/>
          </a:bodyPr>
          <a:lstStyle/>
          <a:p>
            <a:pPr algn="ctr">
              <a:lnSpc>
                <a:spcPts val="8578"/>
              </a:lnSpc>
              <a:spcBef>
                <a:spcPct val="0"/>
              </a:spcBef>
            </a:pPr>
            <a:r>
              <a:rPr lang="en-US" sz="6127" b="1" u="sng">
                <a:solidFill>
                  <a:srgbClr val="000000"/>
                </a:solidFill>
                <a:latin typeface="Klein Condensed Bold"/>
                <a:ea typeface="Klein Condensed Bold"/>
                <a:cs typeface="Klein Condensed Bold"/>
                <a:sym typeface="Klein Condensed Bold"/>
              </a:rPr>
              <a:t>SENATE ELECTIONS</a:t>
            </a:r>
          </a:p>
        </p:txBody>
      </p:sp>
      <p:sp>
        <p:nvSpPr>
          <p:cNvPr id="5" name="TextBox 5"/>
          <p:cNvSpPr txBox="1"/>
          <p:nvPr/>
        </p:nvSpPr>
        <p:spPr>
          <a:xfrm>
            <a:off x="1028700" y="6590159"/>
            <a:ext cx="16766507" cy="2221800"/>
          </a:xfrm>
          <a:prstGeom prst="rect">
            <a:avLst/>
          </a:prstGeom>
        </p:spPr>
        <p:txBody>
          <a:bodyPr lIns="0" tIns="0" rIns="0" bIns="0" rtlCol="0" anchor="t">
            <a:spAutoFit/>
          </a:bodyPr>
          <a:lstStyle/>
          <a:p>
            <a:pPr algn="ctr">
              <a:lnSpc>
                <a:spcPts val="3538"/>
              </a:lnSpc>
              <a:spcBef>
                <a:spcPct val="0"/>
              </a:spcBef>
            </a:pPr>
            <a:r>
              <a:rPr lang="en-US" sz="2527">
                <a:solidFill>
                  <a:srgbClr val="000000"/>
                </a:solidFill>
                <a:latin typeface="Be Vietnam"/>
                <a:ea typeface="Be Vietnam"/>
                <a:cs typeface="Be Vietnam"/>
                <a:sym typeface="Be Vietnam"/>
              </a:rPr>
              <a:t>All 33 seats in Senate Class 1 and one seat in Senate Class 2 were up for election; two additional special elections took place to fill vacancies that arose during the 118th Congress . Democrats controlled the majority in the closely divided Senate following the 2022 US Senate elections , but they had to defend 23 seats in 2024. Three Democratic-held seats up for election were in the heavily Republican-leaning states of Montana , Ohio , and West Virginia , all of which were won comfortably by Trump in both 2016 and 2020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5162722" y="2636242"/>
            <a:ext cx="6731964" cy="3769900"/>
          </a:xfrm>
          <a:custGeom>
            <a:avLst/>
            <a:gdLst/>
            <a:ahLst/>
            <a:cxnLst/>
            <a:rect l="l" t="t" r="r" b="b"/>
            <a:pathLst>
              <a:path w="6731964" h="3769900">
                <a:moveTo>
                  <a:pt x="0" y="0"/>
                </a:moveTo>
                <a:lnTo>
                  <a:pt x="6731964" y="0"/>
                </a:lnTo>
                <a:lnTo>
                  <a:pt x="6731964" y="3769899"/>
                </a:lnTo>
                <a:lnTo>
                  <a:pt x="0" y="3769899"/>
                </a:lnTo>
                <a:lnTo>
                  <a:pt x="0" y="0"/>
                </a:lnTo>
                <a:close/>
              </a:path>
            </a:pathLst>
          </a:custGeom>
          <a:blipFill>
            <a:blip r:embed="rId2"/>
            <a:stretch>
              <a:fillRect/>
            </a:stretch>
          </a:blipFill>
        </p:spPr>
      </p:sp>
      <p:sp>
        <p:nvSpPr>
          <p:cNvPr id="3" name="TextBox 3"/>
          <p:cNvSpPr txBox="1"/>
          <p:nvPr/>
        </p:nvSpPr>
        <p:spPr>
          <a:xfrm>
            <a:off x="2493444" y="895350"/>
            <a:ext cx="12574429" cy="1063562"/>
          </a:xfrm>
          <a:prstGeom prst="rect">
            <a:avLst/>
          </a:prstGeom>
        </p:spPr>
        <p:txBody>
          <a:bodyPr lIns="0" tIns="0" rIns="0" bIns="0" rtlCol="0" anchor="t">
            <a:spAutoFit/>
          </a:bodyPr>
          <a:lstStyle/>
          <a:p>
            <a:pPr algn="ctr">
              <a:lnSpc>
                <a:spcPts val="8578"/>
              </a:lnSpc>
              <a:spcBef>
                <a:spcPct val="0"/>
              </a:spcBef>
            </a:pPr>
            <a:r>
              <a:rPr lang="en-US" sz="6127" b="1" u="sng">
                <a:solidFill>
                  <a:srgbClr val="000000"/>
                </a:solidFill>
                <a:latin typeface="Klein Condensed Bold"/>
                <a:ea typeface="Klein Condensed Bold"/>
                <a:cs typeface="Klein Condensed Bold"/>
                <a:sym typeface="Klein Condensed Bold"/>
              </a:rPr>
              <a:t>HOUSE OF REPRESENTATIVES ELECTIONS</a:t>
            </a:r>
          </a:p>
        </p:txBody>
      </p:sp>
      <p:sp>
        <p:nvSpPr>
          <p:cNvPr id="4" name="TextBox 4"/>
          <p:cNvSpPr txBox="1"/>
          <p:nvPr/>
        </p:nvSpPr>
        <p:spPr>
          <a:xfrm>
            <a:off x="1028700" y="7035846"/>
            <a:ext cx="16230600" cy="1700151"/>
          </a:xfrm>
          <a:prstGeom prst="rect">
            <a:avLst/>
          </a:prstGeom>
        </p:spPr>
        <p:txBody>
          <a:bodyPr lIns="0" tIns="0" rIns="0" bIns="0" rtlCol="0" anchor="t">
            <a:spAutoFit/>
          </a:bodyPr>
          <a:lstStyle/>
          <a:p>
            <a:pPr algn="ctr">
              <a:lnSpc>
                <a:spcPts val="3415"/>
              </a:lnSpc>
              <a:spcBef>
                <a:spcPct val="0"/>
              </a:spcBef>
            </a:pPr>
            <a:r>
              <a:rPr lang="en-US" sz="2439">
                <a:solidFill>
                  <a:srgbClr val="000000"/>
                </a:solidFill>
                <a:latin typeface="Be Vietnam"/>
                <a:ea typeface="Be Vietnam"/>
                <a:cs typeface="Be Vietnam"/>
                <a:sym typeface="Be Vietnam"/>
              </a:rPr>
              <a:t>All 435 seats voting in the United States House of Representatives were up for election. Additionally, elections were held to select the non-voting members who represent the District of Columbia and all five permanently-inhabited US territories in the House of Representatives. Republicans held a narrow majority in the House of Representatives following the 2022 US House elections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6700087" y="1935658"/>
            <a:ext cx="4421018" cy="4746992"/>
          </a:xfrm>
          <a:custGeom>
            <a:avLst/>
            <a:gdLst/>
            <a:ahLst/>
            <a:cxnLst/>
            <a:rect l="l" t="t" r="r" b="b"/>
            <a:pathLst>
              <a:path w="4421018" h="4746992">
                <a:moveTo>
                  <a:pt x="0" y="0"/>
                </a:moveTo>
                <a:lnTo>
                  <a:pt x="4421018" y="0"/>
                </a:lnTo>
                <a:lnTo>
                  <a:pt x="4421018" y="4746992"/>
                </a:lnTo>
                <a:lnTo>
                  <a:pt x="0" y="4746992"/>
                </a:lnTo>
                <a:lnTo>
                  <a:pt x="0" y="0"/>
                </a:lnTo>
                <a:close/>
              </a:path>
            </a:pathLst>
          </a:custGeom>
          <a:blipFill>
            <a:blip r:embed="rId2"/>
            <a:stretch>
              <a:fillRect/>
            </a:stretch>
          </a:blipFill>
        </p:spPr>
      </p:sp>
      <p:sp>
        <p:nvSpPr>
          <p:cNvPr id="3" name="TextBox 3"/>
          <p:cNvSpPr txBox="1"/>
          <p:nvPr/>
        </p:nvSpPr>
        <p:spPr>
          <a:xfrm>
            <a:off x="1248869" y="438499"/>
            <a:ext cx="16516945" cy="1047052"/>
          </a:xfrm>
          <a:prstGeom prst="rect">
            <a:avLst/>
          </a:prstGeom>
        </p:spPr>
        <p:txBody>
          <a:bodyPr lIns="0" tIns="0" rIns="0" bIns="0" rtlCol="0" anchor="t">
            <a:spAutoFit/>
          </a:bodyPr>
          <a:lstStyle/>
          <a:p>
            <a:pPr algn="ctr">
              <a:lnSpc>
                <a:spcPts val="8438"/>
              </a:lnSpc>
              <a:spcBef>
                <a:spcPct val="0"/>
              </a:spcBef>
            </a:pPr>
            <a:r>
              <a:rPr lang="en-US" sz="6027" b="1" u="sng">
                <a:solidFill>
                  <a:srgbClr val="000000"/>
                </a:solidFill>
                <a:latin typeface="Klein Condensed Bold"/>
                <a:ea typeface="Klein Condensed Bold"/>
                <a:cs typeface="Klein Condensed Bold"/>
                <a:sym typeface="Klein Condensed Bold"/>
              </a:rPr>
              <a:t>TABLE OF STATE, TERRITORIAL, AND FEDERAL RESULTS</a:t>
            </a:r>
          </a:p>
        </p:txBody>
      </p:sp>
      <p:sp>
        <p:nvSpPr>
          <p:cNvPr id="4" name="TextBox 4"/>
          <p:cNvSpPr txBox="1"/>
          <p:nvPr/>
        </p:nvSpPr>
        <p:spPr>
          <a:xfrm>
            <a:off x="317924" y="6894899"/>
            <a:ext cx="17970076" cy="2548190"/>
          </a:xfrm>
          <a:prstGeom prst="rect">
            <a:avLst/>
          </a:prstGeom>
        </p:spPr>
        <p:txBody>
          <a:bodyPr lIns="0" tIns="0" rIns="0" bIns="0" rtlCol="0" anchor="t">
            <a:spAutoFit/>
          </a:bodyPr>
          <a:lstStyle/>
          <a:p>
            <a:pPr algn="ctr">
              <a:lnSpc>
                <a:spcPts val="3398"/>
              </a:lnSpc>
              <a:spcBef>
                <a:spcPct val="0"/>
              </a:spcBef>
            </a:pPr>
            <a:r>
              <a:rPr lang="en-US" sz="2427">
                <a:solidFill>
                  <a:srgbClr val="000000"/>
                </a:solidFill>
                <a:latin typeface="Be Vietnam"/>
                <a:ea typeface="Be Vietnam"/>
                <a:cs typeface="Be Vietnam"/>
                <a:sym typeface="Be Vietnam"/>
              </a:rPr>
              <a:t>This table shows the partisan results of presidential, congressional, gubernatorial, and state legislative races held in each state and territory in 2024. Note that not all states and territories hold gubernatorial, state legislative, and Senate elections in 2024. The five territories and Washington , DC , do not elect members of the Senate, and the territories do not take part in presidential elections; instead, they each elect one non-voting member of the House. Nebraska's unicameral legislature and the governorship and legislature of American Samoa are elected on a non-partisan basis, and political party affiliation is not listed.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2528640" y="3595038"/>
            <a:ext cx="12685708" cy="5663262"/>
          </a:xfrm>
          <a:custGeom>
            <a:avLst/>
            <a:gdLst/>
            <a:ahLst/>
            <a:cxnLst/>
            <a:rect l="l" t="t" r="r" b="b"/>
            <a:pathLst>
              <a:path w="12685708" h="5663262">
                <a:moveTo>
                  <a:pt x="0" y="0"/>
                </a:moveTo>
                <a:lnTo>
                  <a:pt x="12685708" y="0"/>
                </a:lnTo>
                <a:lnTo>
                  <a:pt x="12685708" y="5663262"/>
                </a:lnTo>
                <a:lnTo>
                  <a:pt x="0" y="5663262"/>
                </a:lnTo>
                <a:lnTo>
                  <a:pt x="0" y="0"/>
                </a:lnTo>
                <a:close/>
              </a:path>
            </a:pathLst>
          </a:custGeom>
          <a:blipFill>
            <a:blip r:embed="rId2"/>
            <a:stretch>
              <a:fillRect/>
            </a:stretch>
          </a:blipFill>
        </p:spPr>
      </p:sp>
      <p:sp>
        <p:nvSpPr>
          <p:cNvPr id="3" name="TextBox 3"/>
          <p:cNvSpPr txBox="1"/>
          <p:nvPr/>
        </p:nvSpPr>
        <p:spPr>
          <a:xfrm>
            <a:off x="3746984" y="895350"/>
            <a:ext cx="10249020" cy="1063562"/>
          </a:xfrm>
          <a:prstGeom prst="rect">
            <a:avLst/>
          </a:prstGeom>
        </p:spPr>
        <p:txBody>
          <a:bodyPr lIns="0" tIns="0" rIns="0" bIns="0" rtlCol="0" anchor="t">
            <a:spAutoFit/>
          </a:bodyPr>
          <a:lstStyle/>
          <a:p>
            <a:pPr algn="ctr">
              <a:lnSpc>
                <a:spcPts val="8578"/>
              </a:lnSpc>
              <a:spcBef>
                <a:spcPct val="0"/>
              </a:spcBef>
            </a:pPr>
            <a:r>
              <a:rPr lang="en-US" sz="6127" b="1" u="sng">
                <a:solidFill>
                  <a:srgbClr val="000000"/>
                </a:solidFill>
                <a:latin typeface="Klein Condensed Bold"/>
                <a:ea typeface="Klein Condensed Bold"/>
                <a:cs typeface="Klein Condensed Bold"/>
                <a:sym typeface="Klein Condensed Bold"/>
              </a:rPr>
              <a:t>THE FINAL RESULT USA ELECTION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2331362" y="3837795"/>
            <a:ext cx="13625276" cy="3468252"/>
          </a:xfrm>
          <a:custGeom>
            <a:avLst/>
            <a:gdLst/>
            <a:ahLst/>
            <a:cxnLst/>
            <a:rect l="l" t="t" r="r" b="b"/>
            <a:pathLst>
              <a:path w="13625276" h="3468252">
                <a:moveTo>
                  <a:pt x="0" y="0"/>
                </a:moveTo>
                <a:lnTo>
                  <a:pt x="13625276" y="0"/>
                </a:lnTo>
                <a:lnTo>
                  <a:pt x="13625276" y="3468252"/>
                </a:lnTo>
                <a:lnTo>
                  <a:pt x="0" y="346825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grpSp>
        <p:nvGrpSpPr>
          <p:cNvPr id="2" name="Group 2"/>
          <p:cNvGrpSpPr/>
          <p:nvPr/>
        </p:nvGrpSpPr>
        <p:grpSpPr>
          <a:xfrm>
            <a:off x="-615117" y="9258300"/>
            <a:ext cx="19221178" cy="1296051"/>
            <a:chOff x="0" y="0"/>
            <a:chExt cx="6461577" cy="435693"/>
          </a:xfrm>
        </p:grpSpPr>
        <p:sp>
          <p:nvSpPr>
            <p:cNvPr id="3" name="Freeform 3"/>
            <p:cNvSpPr/>
            <p:nvPr/>
          </p:nvSpPr>
          <p:spPr>
            <a:xfrm>
              <a:off x="0" y="0"/>
              <a:ext cx="6461577" cy="435693"/>
            </a:xfrm>
            <a:custGeom>
              <a:avLst/>
              <a:gdLst/>
              <a:ahLst/>
              <a:cxnLst/>
              <a:rect l="l" t="t" r="r" b="b"/>
              <a:pathLst>
                <a:path w="6461577" h="435693">
                  <a:moveTo>
                    <a:pt x="0" y="0"/>
                  </a:moveTo>
                  <a:lnTo>
                    <a:pt x="6461577" y="0"/>
                  </a:lnTo>
                  <a:lnTo>
                    <a:pt x="6461577" y="435693"/>
                  </a:lnTo>
                  <a:lnTo>
                    <a:pt x="0" y="435693"/>
                  </a:lnTo>
                  <a:close/>
                </a:path>
              </a:pathLst>
            </a:custGeom>
            <a:solidFill>
              <a:srgbClr val="D82222"/>
            </a:solidFill>
          </p:spPr>
        </p:sp>
        <p:sp>
          <p:nvSpPr>
            <p:cNvPr id="4" name="TextBox 4"/>
            <p:cNvSpPr txBox="1"/>
            <p:nvPr/>
          </p:nvSpPr>
          <p:spPr>
            <a:xfrm>
              <a:off x="0" y="-28575"/>
              <a:ext cx="6461577" cy="46426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10800000">
            <a:off x="-384659" y="9968157"/>
            <a:ext cx="19221178" cy="586193"/>
            <a:chOff x="0" y="0"/>
            <a:chExt cx="6461577" cy="197060"/>
          </a:xfrm>
        </p:grpSpPr>
        <p:sp>
          <p:nvSpPr>
            <p:cNvPr id="6" name="Freeform 6"/>
            <p:cNvSpPr/>
            <p:nvPr/>
          </p:nvSpPr>
          <p:spPr>
            <a:xfrm>
              <a:off x="0" y="0"/>
              <a:ext cx="6461577" cy="197060"/>
            </a:xfrm>
            <a:custGeom>
              <a:avLst/>
              <a:gdLst/>
              <a:ahLst/>
              <a:cxnLst/>
              <a:rect l="l" t="t" r="r" b="b"/>
              <a:pathLst>
                <a:path w="6461577" h="197060">
                  <a:moveTo>
                    <a:pt x="0" y="0"/>
                  </a:moveTo>
                  <a:lnTo>
                    <a:pt x="6461577" y="0"/>
                  </a:lnTo>
                  <a:lnTo>
                    <a:pt x="6461577" y="197060"/>
                  </a:lnTo>
                  <a:lnTo>
                    <a:pt x="0" y="197060"/>
                  </a:lnTo>
                  <a:close/>
                </a:path>
              </a:pathLst>
            </a:custGeom>
            <a:solidFill>
              <a:srgbClr val="FFFFFF"/>
            </a:solidFill>
          </p:spPr>
        </p:sp>
        <p:sp>
          <p:nvSpPr>
            <p:cNvPr id="7" name="TextBox 7"/>
            <p:cNvSpPr txBox="1"/>
            <p:nvPr/>
          </p:nvSpPr>
          <p:spPr>
            <a:xfrm>
              <a:off x="0" y="-28575"/>
              <a:ext cx="6461577" cy="22563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384659" y="-82213"/>
            <a:ext cx="19221178" cy="487940"/>
            <a:chOff x="0" y="0"/>
            <a:chExt cx="6461577" cy="164031"/>
          </a:xfrm>
        </p:grpSpPr>
        <p:sp>
          <p:nvSpPr>
            <p:cNvPr id="9" name="Freeform 9"/>
            <p:cNvSpPr/>
            <p:nvPr/>
          </p:nvSpPr>
          <p:spPr>
            <a:xfrm>
              <a:off x="0" y="0"/>
              <a:ext cx="6461577" cy="164031"/>
            </a:xfrm>
            <a:custGeom>
              <a:avLst/>
              <a:gdLst/>
              <a:ahLst/>
              <a:cxnLst/>
              <a:rect l="l" t="t" r="r" b="b"/>
              <a:pathLst>
                <a:path w="6461577" h="164031">
                  <a:moveTo>
                    <a:pt x="0" y="0"/>
                  </a:moveTo>
                  <a:lnTo>
                    <a:pt x="6461577" y="0"/>
                  </a:lnTo>
                  <a:lnTo>
                    <a:pt x="6461577" y="164031"/>
                  </a:lnTo>
                  <a:lnTo>
                    <a:pt x="0" y="164031"/>
                  </a:lnTo>
                  <a:close/>
                </a:path>
              </a:pathLst>
            </a:custGeom>
            <a:solidFill>
              <a:srgbClr val="022759"/>
            </a:solidFill>
          </p:spPr>
        </p:sp>
        <p:sp>
          <p:nvSpPr>
            <p:cNvPr id="10" name="TextBox 10"/>
            <p:cNvSpPr txBox="1"/>
            <p:nvPr/>
          </p:nvSpPr>
          <p:spPr>
            <a:xfrm>
              <a:off x="0" y="-28575"/>
              <a:ext cx="6461577" cy="192606"/>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0800000">
            <a:off x="-318061" y="405727"/>
            <a:ext cx="18924122" cy="318843"/>
            <a:chOff x="0" y="0"/>
            <a:chExt cx="6361716" cy="107185"/>
          </a:xfrm>
        </p:grpSpPr>
        <p:sp>
          <p:nvSpPr>
            <p:cNvPr id="12" name="Freeform 12"/>
            <p:cNvSpPr/>
            <p:nvPr/>
          </p:nvSpPr>
          <p:spPr>
            <a:xfrm>
              <a:off x="0" y="0"/>
              <a:ext cx="6361716" cy="107185"/>
            </a:xfrm>
            <a:custGeom>
              <a:avLst/>
              <a:gdLst/>
              <a:ahLst/>
              <a:cxnLst/>
              <a:rect l="l" t="t" r="r" b="b"/>
              <a:pathLst>
                <a:path w="6361716" h="107185">
                  <a:moveTo>
                    <a:pt x="0" y="0"/>
                  </a:moveTo>
                  <a:lnTo>
                    <a:pt x="6361716" y="0"/>
                  </a:lnTo>
                  <a:lnTo>
                    <a:pt x="6361716" y="107185"/>
                  </a:lnTo>
                  <a:lnTo>
                    <a:pt x="0" y="107185"/>
                  </a:lnTo>
                  <a:close/>
                </a:path>
              </a:pathLst>
            </a:custGeom>
            <a:solidFill>
              <a:srgbClr val="FFFFFF"/>
            </a:solidFill>
          </p:spPr>
        </p:sp>
        <p:sp>
          <p:nvSpPr>
            <p:cNvPr id="13" name="TextBox 13"/>
            <p:cNvSpPr txBox="1"/>
            <p:nvPr/>
          </p:nvSpPr>
          <p:spPr>
            <a:xfrm>
              <a:off x="0" y="-28575"/>
              <a:ext cx="6361716" cy="13576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4025205" y="896020"/>
            <a:ext cx="9940534" cy="1304174"/>
          </a:xfrm>
          <a:prstGeom prst="rect">
            <a:avLst/>
          </a:prstGeom>
        </p:spPr>
        <p:txBody>
          <a:bodyPr lIns="0" tIns="0" rIns="0" bIns="0" rtlCol="0" anchor="t">
            <a:spAutoFit/>
          </a:bodyPr>
          <a:lstStyle/>
          <a:p>
            <a:pPr algn="ctr">
              <a:lnSpc>
                <a:spcPts val="9720"/>
              </a:lnSpc>
            </a:pPr>
            <a:r>
              <a:rPr lang="en-US" sz="9720" b="1" u="sng">
                <a:solidFill>
                  <a:srgbClr val="022759"/>
                </a:solidFill>
                <a:latin typeface="Klein Condensed Heavy"/>
                <a:ea typeface="Klein Condensed Heavy"/>
                <a:cs typeface="Klein Condensed Heavy"/>
                <a:sym typeface="Klein Condensed Heavy"/>
              </a:rPr>
              <a:t>INDICTMENTS</a:t>
            </a:r>
          </a:p>
        </p:txBody>
      </p:sp>
      <p:sp>
        <p:nvSpPr>
          <p:cNvPr id="16" name="TextBox 16"/>
          <p:cNvSpPr txBox="1"/>
          <p:nvPr/>
        </p:nvSpPr>
        <p:spPr>
          <a:xfrm>
            <a:off x="148528" y="6526007"/>
            <a:ext cx="17990944" cy="1725040"/>
          </a:xfrm>
          <a:prstGeom prst="rect">
            <a:avLst/>
          </a:prstGeom>
        </p:spPr>
        <p:txBody>
          <a:bodyPr lIns="0" tIns="0" rIns="0" bIns="0" rtlCol="0" anchor="t">
            <a:spAutoFit/>
          </a:bodyPr>
          <a:lstStyle/>
          <a:p>
            <a:pPr algn="ctr">
              <a:lnSpc>
                <a:spcPts val="3472"/>
              </a:lnSpc>
              <a:spcBef>
                <a:spcPct val="0"/>
              </a:spcBef>
            </a:pPr>
            <a:r>
              <a:rPr lang="en-US" sz="2480">
                <a:solidFill>
                  <a:srgbClr val="022759"/>
                </a:solidFill>
                <a:latin typeface="Be Vietnam"/>
                <a:ea typeface="Be Vietnam"/>
                <a:cs typeface="Be Vietnam"/>
                <a:sym typeface="Be Vietnam"/>
              </a:rPr>
              <a:t>Before and during the 2024 presidential election, Donald Trump faced multiple criminal indictments . As of December 2023, he had four criminal indictments totaling 86 felony counts. Trump and many Republicans made numerous false and misleading statements regarding Trump's criminal trials, including false claims that they are "rigged" or "election interference" orchestrated by Biden and the Democratic Party, of which there is no evidence. </a:t>
            </a:r>
          </a:p>
        </p:txBody>
      </p:sp>
    </p:spTree>
    <p:extLst>
      <p:ext uri="{BB962C8B-B14F-4D97-AF65-F5344CB8AC3E}">
        <p14:creationId xmlns:p14="http://schemas.microsoft.com/office/powerpoint/2010/main" val="385812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5177770" y="1654789"/>
            <a:ext cx="7932460" cy="3966230"/>
          </a:xfrm>
          <a:custGeom>
            <a:avLst/>
            <a:gdLst/>
            <a:ahLst/>
            <a:cxnLst/>
            <a:rect l="l" t="t" r="r" b="b"/>
            <a:pathLst>
              <a:path w="7932460" h="3966230">
                <a:moveTo>
                  <a:pt x="0" y="0"/>
                </a:moveTo>
                <a:lnTo>
                  <a:pt x="7932460" y="0"/>
                </a:lnTo>
                <a:lnTo>
                  <a:pt x="7932460" y="3966230"/>
                </a:lnTo>
                <a:lnTo>
                  <a:pt x="0" y="3966230"/>
                </a:lnTo>
                <a:lnTo>
                  <a:pt x="0" y="0"/>
                </a:lnTo>
                <a:close/>
              </a:path>
            </a:pathLst>
          </a:custGeom>
          <a:blipFill>
            <a:blip r:embed="rId2"/>
            <a:stretch>
              <a:fillRect/>
            </a:stretch>
          </a:blipFill>
        </p:spPr>
      </p:sp>
      <p:sp>
        <p:nvSpPr>
          <p:cNvPr id="3" name="TextBox 3"/>
          <p:cNvSpPr txBox="1"/>
          <p:nvPr/>
        </p:nvSpPr>
        <p:spPr>
          <a:xfrm>
            <a:off x="2819935" y="170738"/>
            <a:ext cx="12648129" cy="2149412"/>
          </a:xfrm>
          <a:prstGeom prst="rect">
            <a:avLst/>
          </a:prstGeom>
        </p:spPr>
        <p:txBody>
          <a:bodyPr lIns="0" tIns="0" rIns="0" bIns="0" rtlCol="0" anchor="t">
            <a:spAutoFit/>
          </a:bodyPr>
          <a:lstStyle/>
          <a:p>
            <a:pPr algn="ctr">
              <a:lnSpc>
                <a:spcPts val="8578"/>
              </a:lnSpc>
            </a:pPr>
            <a:r>
              <a:rPr lang="en-US" sz="6127" b="1" u="sng">
                <a:solidFill>
                  <a:srgbClr val="000000"/>
                </a:solidFill>
                <a:latin typeface="Klein Condensed Bold"/>
                <a:ea typeface="Klein Condensed Bold"/>
                <a:cs typeface="Klein Condensed Bold"/>
                <a:sym typeface="Klein Condensed Bold"/>
              </a:rPr>
              <a:t>14TH AMENDMENT REMOVAL ATTEMPTS</a:t>
            </a:r>
          </a:p>
          <a:p>
            <a:pPr algn="ctr">
              <a:lnSpc>
                <a:spcPts val="8578"/>
              </a:lnSpc>
              <a:spcBef>
                <a:spcPct val="0"/>
              </a:spcBef>
            </a:pPr>
            <a:endParaRPr lang="en-US" sz="6127" b="1" u="sng">
              <a:solidFill>
                <a:srgbClr val="000000"/>
              </a:solidFill>
              <a:latin typeface="Klein Condensed Bold"/>
              <a:ea typeface="Klein Condensed Bold"/>
              <a:cs typeface="Klein Condensed Bold"/>
              <a:sym typeface="Klein Condensed Bold"/>
            </a:endParaRPr>
          </a:p>
        </p:txBody>
      </p:sp>
      <p:sp>
        <p:nvSpPr>
          <p:cNvPr id="4" name="TextBox 4"/>
          <p:cNvSpPr txBox="1"/>
          <p:nvPr/>
        </p:nvSpPr>
        <p:spPr>
          <a:xfrm>
            <a:off x="239552" y="6758744"/>
            <a:ext cx="18048448" cy="1633053"/>
          </a:xfrm>
          <a:prstGeom prst="rect">
            <a:avLst/>
          </a:prstGeom>
        </p:spPr>
        <p:txBody>
          <a:bodyPr lIns="0" tIns="0" rIns="0" bIns="0" rtlCol="0" anchor="t">
            <a:spAutoFit/>
          </a:bodyPr>
          <a:lstStyle/>
          <a:p>
            <a:pPr algn="ctr">
              <a:lnSpc>
                <a:spcPts val="2621"/>
              </a:lnSpc>
              <a:spcBef>
                <a:spcPct val="0"/>
              </a:spcBef>
            </a:pPr>
            <a:r>
              <a:rPr lang="en-US" sz="1872">
                <a:solidFill>
                  <a:srgbClr val="000000"/>
                </a:solidFill>
                <a:latin typeface="Be Vietnam"/>
                <a:ea typeface="Be Vietnam"/>
                <a:cs typeface="Be Vietnam"/>
                <a:sym typeface="Be Vietnam"/>
              </a:rPr>
              <a:t>Several state courts and officials, including the Colorado Supreme Court ,  a state Circuit Court in Illinois , and the Secretary of State of Maine ,  ruled that Trump was ineligible to hold office under Section 3 of the Fourteenth Amendment to the United States Constitution for his role in the January 6 Capitol attack , and thus attempted to disqualify him from appearing on the ballot.These attempts were unsuccessful, and on March 4, 2024, the US Supreme Court unanimously ruled in Trump v. Anderson that states cannot determine eligibility for a national election under Section 3, and only Congress has the authority to disqualify candidates, or to pass legislation that allows courts to do so.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6086308" y="2085255"/>
            <a:ext cx="5116195" cy="4334855"/>
          </a:xfrm>
          <a:custGeom>
            <a:avLst/>
            <a:gdLst/>
            <a:ahLst/>
            <a:cxnLst/>
            <a:rect l="l" t="t" r="r" b="b"/>
            <a:pathLst>
              <a:path w="5116195" h="4334855">
                <a:moveTo>
                  <a:pt x="0" y="0"/>
                </a:moveTo>
                <a:lnTo>
                  <a:pt x="5116195" y="0"/>
                </a:lnTo>
                <a:lnTo>
                  <a:pt x="5116195" y="4334855"/>
                </a:lnTo>
                <a:lnTo>
                  <a:pt x="0" y="4334855"/>
                </a:lnTo>
                <a:lnTo>
                  <a:pt x="0" y="0"/>
                </a:lnTo>
                <a:close/>
              </a:path>
            </a:pathLst>
          </a:custGeom>
          <a:blipFill>
            <a:blip r:embed="rId2"/>
            <a:stretch>
              <a:fillRect l="-12871" t="-7764" b="-7764"/>
            </a:stretch>
          </a:blipFill>
        </p:spPr>
      </p:sp>
      <p:sp>
        <p:nvSpPr>
          <p:cNvPr id="3" name="TextBox 3"/>
          <p:cNvSpPr txBox="1"/>
          <p:nvPr/>
        </p:nvSpPr>
        <p:spPr>
          <a:xfrm>
            <a:off x="5417693" y="914400"/>
            <a:ext cx="6453426" cy="913132"/>
          </a:xfrm>
          <a:prstGeom prst="rect">
            <a:avLst/>
          </a:prstGeom>
        </p:spPr>
        <p:txBody>
          <a:bodyPr lIns="0" tIns="0" rIns="0" bIns="0" rtlCol="0" anchor="t">
            <a:spAutoFit/>
          </a:bodyPr>
          <a:lstStyle/>
          <a:p>
            <a:pPr algn="ctr">
              <a:lnSpc>
                <a:spcPts val="7419"/>
              </a:lnSpc>
              <a:spcBef>
                <a:spcPct val="0"/>
              </a:spcBef>
            </a:pPr>
            <a:r>
              <a:rPr lang="en-US" sz="5299" b="1" u="sng">
                <a:solidFill>
                  <a:srgbClr val="000000"/>
                </a:solidFill>
                <a:latin typeface="Klein Condensed Bold"/>
                <a:ea typeface="Klein Condensed Bold"/>
                <a:cs typeface="Klein Condensed Bold"/>
                <a:sym typeface="Klein Condensed Bold"/>
              </a:rPr>
              <a:t>FOREIGN INTERFERENCE</a:t>
            </a:r>
          </a:p>
        </p:txBody>
      </p:sp>
      <p:sp>
        <p:nvSpPr>
          <p:cNvPr id="4" name="TextBox 4"/>
          <p:cNvSpPr txBox="1"/>
          <p:nvPr/>
        </p:nvSpPr>
        <p:spPr>
          <a:xfrm>
            <a:off x="259424" y="7338142"/>
            <a:ext cx="17769153" cy="1217582"/>
          </a:xfrm>
          <a:prstGeom prst="rect">
            <a:avLst/>
          </a:prstGeom>
        </p:spPr>
        <p:txBody>
          <a:bodyPr lIns="0" tIns="0" rIns="0" bIns="0" rtlCol="0" anchor="t">
            <a:spAutoFit/>
          </a:bodyPr>
          <a:lstStyle/>
          <a:p>
            <a:pPr algn="ctr">
              <a:lnSpc>
                <a:spcPts val="3239"/>
              </a:lnSpc>
              <a:spcBef>
                <a:spcPct val="0"/>
              </a:spcBef>
            </a:pPr>
            <a:r>
              <a:rPr lang="en-US" sz="2313">
                <a:solidFill>
                  <a:srgbClr val="000000"/>
                </a:solidFill>
                <a:latin typeface="Be Vietnam"/>
                <a:ea typeface="Be Vietnam"/>
                <a:cs typeface="Be Vietnam"/>
                <a:sym typeface="Be Vietnam"/>
              </a:rPr>
              <a:t>Several foreign nations have interfered in the 2024 United States elections, with the most notable being China , Iran , and Russia . The efforts largely focused on propaganda and disinformation campaigns using inauthentic accounts on social media, stoking domestic divisions, and denigrating the United States and democracy more broadly.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5026857" y="2170111"/>
            <a:ext cx="7235097" cy="4103126"/>
          </a:xfrm>
          <a:custGeom>
            <a:avLst/>
            <a:gdLst/>
            <a:ahLst/>
            <a:cxnLst/>
            <a:rect l="l" t="t" r="r" b="b"/>
            <a:pathLst>
              <a:path w="7235097" h="4103126">
                <a:moveTo>
                  <a:pt x="0" y="0"/>
                </a:moveTo>
                <a:lnTo>
                  <a:pt x="7235097" y="0"/>
                </a:lnTo>
                <a:lnTo>
                  <a:pt x="7235097" y="4103125"/>
                </a:lnTo>
                <a:lnTo>
                  <a:pt x="0" y="4103125"/>
                </a:lnTo>
                <a:lnTo>
                  <a:pt x="0" y="0"/>
                </a:lnTo>
                <a:close/>
              </a:path>
            </a:pathLst>
          </a:custGeom>
          <a:blipFill>
            <a:blip r:embed="rId2"/>
            <a:stretch>
              <a:fillRect/>
            </a:stretch>
          </a:blipFill>
        </p:spPr>
      </p:sp>
      <p:sp>
        <p:nvSpPr>
          <p:cNvPr id="3" name="TextBox 3"/>
          <p:cNvSpPr txBox="1"/>
          <p:nvPr/>
        </p:nvSpPr>
        <p:spPr>
          <a:xfrm>
            <a:off x="6962231" y="914400"/>
            <a:ext cx="3364349" cy="889637"/>
          </a:xfrm>
          <a:prstGeom prst="rect">
            <a:avLst/>
          </a:prstGeom>
        </p:spPr>
        <p:txBody>
          <a:bodyPr lIns="0" tIns="0" rIns="0" bIns="0" rtlCol="0" anchor="t">
            <a:spAutoFit/>
          </a:bodyPr>
          <a:lstStyle/>
          <a:p>
            <a:pPr algn="ctr">
              <a:lnSpc>
                <a:spcPts val="7139"/>
              </a:lnSpc>
              <a:spcBef>
                <a:spcPct val="0"/>
              </a:spcBef>
            </a:pPr>
            <a:r>
              <a:rPr lang="en-US" sz="5099" b="1" u="sng">
                <a:solidFill>
                  <a:srgbClr val="000000"/>
                </a:solidFill>
                <a:latin typeface="Klein Condensed Bold"/>
                <a:ea typeface="Klein Condensed Bold"/>
                <a:cs typeface="Klein Condensed Bold"/>
                <a:sym typeface="Klein Condensed Bold"/>
              </a:rPr>
              <a:t>DEMOCRACY</a:t>
            </a:r>
          </a:p>
        </p:txBody>
      </p:sp>
      <p:sp>
        <p:nvSpPr>
          <p:cNvPr id="4" name="TextBox 4"/>
          <p:cNvSpPr txBox="1"/>
          <p:nvPr/>
        </p:nvSpPr>
        <p:spPr>
          <a:xfrm>
            <a:off x="624493" y="7257767"/>
            <a:ext cx="17039014" cy="13138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Be Vietnam"/>
                <a:ea typeface="Be Vietnam"/>
                <a:cs typeface="Be Vietnam"/>
                <a:sym typeface="Be Vietnam"/>
              </a:rPr>
              <a:t>Polling before the election indicated profound dissatisfaction with the state of American democracy .  Liberals tended to believe that conservatives were threatening the country with Christian nationalist autocratic tendencies following their attempts to overturn the 2020 election . According to an October 25 ABC/Ipsos poll, 49% of Americans saw Trump as a fascist , described as "a political extremist who seeks to act as a dictator, disregards individual rights and threatens or uses force against their opponents". Meanwhile, only 22% saw Harris as a fascist by this definition.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7202740" y="2106538"/>
            <a:ext cx="3428343" cy="3428343"/>
          </a:xfrm>
          <a:custGeom>
            <a:avLst/>
            <a:gdLst/>
            <a:ahLst/>
            <a:cxnLst/>
            <a:rect l="l" t="t" r="r" b="b"/>
            <a:pathLst>
              <a:path w="3428343" h="3428343">
                <a:moveTo>
                  <a:pt x="0" y="0"/>
                </a:moveTo>
                <a:lnTo>
                  <a:pt x="3428343" y="0"/>
                </a:lnTo>
                <a:lnTo>
                  <a:pt x="3428343" y="3428343"/>
                </a:lnTo>
                <a:lnTo>
                  <a:pt x="0" y="3428343"/>
                </a:lnTo>
                <a:lnTo>
                  <a:pt x="0" y="0"/>
                </a:lnTo>
                <a:close/>
              </a:path>
            </a:pathLst>
          </a:custGeom>
          <a:blipFill>
            <a:blip r:embed="rId2"/>
            <a:stretch>
              <a:fillRect/>
            </a:stretch>
          </a:blipFill>
        </p:spPr>
      </p:sp>
      <p:sp>
        <p:nvSpPr>
          <p:cNvPr id="3" name="TextBox 3"/>
          <p:cNvSpPr txBox="1"/>
          <p:nvPr/>
        </p:nvSpPr>
        <p:spPr>
          <a:xfrm>
            <a:off x="6516909" y="914400"/>
            <a:ext cx="4800005" cy="889637"/>
          </a:xfrm>
          <a:prstGeom prst="rect">
            <a:avLst/>
          </a:prstGeom>
        </p:spPr>
        <p:txBody>
          <a:bodyPr lIns="0" tIns="0" rIns="0" bIns="0" rtlCol="0" anchor="t">
            <a:spAutoFit/>
          </a:bodyPr>
          <a:lstStyle/>
          <a:p>
            <a:pPr algn="ctr">
              <a:lnSpc>
                <a:spcPts val="7139"/>
              </a:lnSpc>
              <a:spcBef>
                <a:spcPct val="0"/>
              </a:spcBef>
            </a:pPr>
            <a:r>
              <a:rPr lang="en-US" sz="5099" b="1" u="sng">
                <a:solidFill>
                  <a:srgbClr val="000000"/>
                </a:solidFill>
                <a:latin typeface="Klein Condensed Bold"/>
                <a:ea typeface="Klein Condensed Bold"/>
                <a:cs typeface="Klein Condensed Bold"/>
                <a:sym typeface="Klein Condensed Bold"/>
              </a:rPr>
              <a:t>ECONOMIC ISSUES</a:t>
            </a:r>
          </a:p>
        </p:txBody>
      </p:sp>
      <p:sp>
        <p:nvSpPr>
          <p:cNvPr id="4" name="TextBox 4"/>
          <p:cNvSpPr txBox="1"/>
          <p:nvPr/>
        </p:nvSpPr>
        <p:spPr>
          <a:xfrm>
            <a:off x="514350" y="6552327"/>
            <a:ext cx="17259300" cy="2174948"/>
          </a:xfrm>
          <a:prstGeom prst="rect">
            <a:avLst/>
          </a:prstGeom>
        </p:spPr>
        <p:txBody>
          <a:bodyPr lIns="0" tIns="0" rIns="0" bIns="0" rtlCol="0" anchor="t">
            <a:spAutoFit/>
          </a:bodyPr>
          <a:lstStyle/>
          <a:p>
            <a:pPr algn="ctr">
              <a:lnSpc>
                <a:spcPts val="3495"/>
              </a:lnSpc>
              <a:spcBef>
                <a:spcPct val="0"/>
              </a:spcBef>
            </a:pPr>
            <a:r>
              <a:rPr lang="en-US" sz="2497">
                <a:solidFill>
                  <a:srgbClr val="000000"/>
                </a:solidFill>
                <a:latin typeface="Be Vietnam"/>
                <a:ea typeface="Be Vietnam"/>
                <a:cs typeface="Be Vietnam"/>
                <a:sym typeface="Be Vietnam"/>
              </a:rPr>
              <a:t>Voters consistently cited the economy as their top issue in the 2024 election.  Following the COVID-19 pandemic , a global surge in inflation ensued that raised prices on many goods, although the US inflation rate had declined significantly during 2023 and 2024. The New York Times reported that both candidates "embraced a vision of a powerful federal government, using its muscle to intervene in markets in pursuit of a stronger and more prosperous economy."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5819535" y="2379405"/>
            <a:ext cx="5468070" cy="4245796"/>
          </a:xfrm>
          <a:custGeom>
            <a:avLst/>
            <a:gdLst/>
            <a:ahLst/>
            <a:cxnLst/>
            <a:rect l="l" t="t" r="r" b="b"/>
            <a:pathLst>
              <a:path w="5468070" h="4245796">
                <a:moveTo>
                  <a:pt x="0" y="0"/>
                </a:moveTo>
                <a:lnTo>
                  <a:pt x="5468070" y="0"/>
                </a:lnTo>
                <a:lnTo>
                  <a:pt x="5468070" y="4245795"/>
                </a:lnTo>
                <a:lnTo>
                  <a:pt x="0" y="4245795"/>
                </a:lnTo>
                <a:lnTo>
                  <a:pt x="0" y="0"/>
                </a:lnTo>
                <a:close/>
              </a:path>
            </a:pathLst>
          </a:custGeom>
          <a:blipFill>
            <a:blip r:embed="rId2"/>
            <a:stretch>
              <a:fillRect/>
            </a:stretch>
          </a:blipFill>
        </p:spPr>
      </p:sp>
      <p:sp>
        <p:nvSpPr>
          <p:cNvPr id="3" name="TextBox 3"/>
          <p:cNvSpPr txBox="1"/>
          <p:nvPr/>
        </p:nvSpPr>
        <p:spPr>
          <a:xfrm>
            <a:off x="6271321" y="895350"/>
            <a:ext cx="4564499" cy="1063562"/>
          </a:xfrm>
          <a:prstGeom prst="rect">
            <a:avLst/>
          </a:prstGeom>
        </p:spPr>
        <p:txBody>
          <a:bodyPr lIns="0" tIns="0" rIns="0" bIns="0" rtlCol="0" anchor="t">
            <a:spAutoFit/>
          </a:bodyPr>
          <a:lstStyle/>
          <a:p>
            <a:pPr algn="ctr">
              <a:lnSpc>
                <a:spcPts val="8578"/>
              </a:lnSpc>
              <a:spcBef>
                <a:spcPct val="0"/>
              </a:spcBef>
            </a:pPr>
            <a:r>
              <a:rPr lang="en-US" sz="6127" b="1" u="sng">
                <a:solidFill>
                  <a:srgbClr val="000000"/>
                </a:solidFill>
                <a:latin typeface="Klein Condensed Bold"/>
                <a:ea typeface="Klein Condensed Bold"/>
                <a:cs typeface="Klein Condensed Bold"/>
                <a:sym typeface="Klein Condensed Bold"/>
              </a:rPr>
              <a:t>IMMIGRATION</a:t>
            </a:r>
          </a:p>
        </p:txBody>
      </p:sp>
      <p:sp>
        <p:nvSpPr>
          <p:cNvPr id="4" name="TextBox 4"/>
          <p:cNvSpPr txBox="1"/>
          <p:nvPr/>
        </p:nvSpPr>
        <p:spPr>
          <a:xfrm>
            <a:off x="0" y="7007593"/>
            <a:ext cx="18288000" cy="2548166"/>
          </a:xfrm>
          <a:prstGeom prst="rect">
            <a:avLst/>
          </a:prstGeom>
        </p:spPr>
        <p:txBody>
          <a:bodyPr lIns="0" tIns="0" rIns="0" bIns="0" rtlCol="0" anchor="t">
            <a:spAutoFit/>
          </a:bodyPr>
          <a:lstStyle/>
          <a:p>
            <a:pPr algn="ctr">
              <a:lnSpc>
                <a:spcPts val="3399"/>
              </a:lnSpc>
              <a:spcBef>
                <a:spcPct val="0"/>
              </a:spcBef>
            </a:pPr>
            <a:r>
              <a:rPr lang="en-US" sz="2428">
                <a:solidFill>
                  <a:srgbClr val="000000"/>
                </a:solidFill>
                <a:latin typeface="Be Vietnam"/>
                <a:ea typeface="Be Vietnam"/>
                <a:cs typeface="Be Vietnam"/>
                <a:sym typeface="Be Vietnam"/>
              </a:rPr>
              <a:t>Border security and immigration were among the top issues concerning potential voters in the election. Polling showed that most Americans wanted to reduce immigration, and that a substantial minority of White Republicans were concerned about White demographic decline .  In 2023 and early 2024, a surge of migrants entering across the border with Mexico occurred.  By June 2024, illegal crossings reached a three-year low following four consecutive monthly drops, which senior officials attributed to increased enforcement between the United States and Mexico, the weather, and Biden's executive order increasing asylum restrictions.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5461659" y="2352437"/>
            <a:ext cx="6333832" cy="4214877"/>
          </a:xfrm>
          <a:custGeom>
            <a:avLst/>
            <a:gdLst/>
            <a:ahLst/>
            <a:cxnLst/>
            <a:rect l="l" t="t" r="r" b="b"/>
            <a:pathLst>
              <a:path w="6333832" h="4214877">
                <a:moveTo>
                  <a:pt x="0" y="0"/>
                </a:moveTo>
                <a:lnTo>
                  <a:pt x="6333832" y="0"/>
                </a:lnTo>
                <a:lnTo>
                  <a:pt x="6333832" y="4214877"/>
                </a:lnTo>
                <a:lnTo>
                  <a:pt x="0" y="4214877"/>
                </a:lnTo>
                <a:lnTo>
                  <a:pt x="0" y="0"/>
                </a:lnTo>
                <a:close/>
              </a:path>
            </a:pathLst>
          </a:custGeom>
          <a:blipFill>
            <a:blip r:embed="rId2"/>
            <a:stretch>
              <a:fillRect/>
            </a:stretch>
          </a:blipFill>
        </p:spPr>
      </p:sp>
      <p:sp>
        <p:nvSpPr>
          <p:cNvPr id="3" name="TextBox 3"/>
          <p:cNvSpPr txBox="1"/>
          <p:nvPr/>
        </p:nvSpPr>
        <p:spPr>
          <a:xfrm>
            <a:off x="5357067" y="895350"/>
            <a:ext cx="6438424" cy="1063562"/>
          </a:xfrm>
          <a:prstGeom prst="rect">
            <a:avLst/>
          </a:prstGeom>
        </p:spPr>
        <p:txBody>
          <a:bodyPr lIns="0" tIns="0" rIns="0" bIns="0" rtlCol="0" anchor="t">
            <a:spAutoFit/>
          </a:bodyPr>
          <a:lstStyle/>
          <a:p>
            <a:pPr algn="ctr">
              <a:lnSpc>
                <a:spcPts val="8578"/>
              </a:lnSpc>
              <a:spcBef>
                <a:spcPct val="0"/>
              </a:spcBef>
            </a:pPr>
            <a:r>
              <a:rPr lang="en-US" sz="6127" b="1" u="sng">
                <a:solidFill>
                  <a:srgbClr val="000000"/>
                </a:solidFill>
                <a:latin typeface="Klein Condensed Bold"/>
                <a:ea typeface="Klein Condensed Bold"/>
                <a:cs typeface="Klein Condensed Bold"/>
                <a:sym typeface="Klein Condensed Bold"/>
              </a:rPr>
              <a:t>FOREIGN RELATIONS</a:t>
            </a:r>
          </a:p>
        </p:txBody>
      </p:sp>
      <p:sp>
        <p:nvSpPr>
          <p:cNvPr id="4" name="TextBox 4"/>
          <p:cNvSpPr txBox="1"/>
          <p:nvPr/>
        </p:nvSpPr>
        <p:spPr>
          <a:xfrm>
            <a:off x="283861" y="7509576"/>
            <a:ext cx="17720279" cy="1748724"/>
          </a:xfrm>
          <a:prstGeom prst="rect">
            <a:avLst/>
          </a:prstGeom>
        </p:spPr>
        <p:txBody>
          <a:bodyPr lIns="0" tIns="0" rIns="0" bIns="0" rtlCol="0" anchor="t">
            <a:spAutoFit/>
          </a:bodyPr>
          <a:lstStyle/>
          <a:p>
            <a:pPr algn="ctr">
              <a:lnSpc>
                <a:spcPts val="2838"/>
              </a:lnSpc>
              <a:spcBef>
                <a:spcPct val="0"/>
              </a:spcBef>
            </a:pPr>
            <a:r>
              <a:rPr lang="en-US" sz="2027">
                <a:solidFill>
                  <a:srgbClr val="000000"/>
                </a:solidFill>
                <a:latin typeface="Be Vietnam"/>
                <a:ea typeface="Be Vietnam"/>
                <a:cs typeface="Be Vietnam"/>
                <a:sym typeface="Be Vietnam"/>
              </a:rPr>
              <a:t>While many cities and universities experienced anti-Israeli protests calling on the US to end its support for the Israeli government and other Israeli institutions, which included calls for Americans to not support the 2024 election efforts of President Biden or Vice President Harris due to their administrations continued support for Israel, Domestic American Pro-Israel groups had meanwhile spent large sums of money to support pro-Israel candidates against candidates critical of the Israeli government . According to a campaign finance analysis by Politico , AIPAC was the "biggest source of Republican money flowing into competitive Democratic primaries this year."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3CDFF"/>
        </a:solidFill>
        <a:effectLst/>
      </p:bgPr>
    </p:bg>
    <p:spTree>
      <p:nvGrpSpPr>
        <p:cNvPr id="1" name=""/>
        <p:cNvGrpSpPr/>
        <p:nvPr/>
      </p:nvGrpSpPr>
      <p:grpSpPr>
        <a:xfrm>
          <a:off x="0" y="0"/>
          <a:ext cx="0" cy="0"/>
          <a:chOff x="0" y="0"/>
          <a:chExt cx="0" cy="0"/>
        </a:xfrm>
      </p:grpSpPr>
      <p:sp>
        <p:nvSpPr>
          <p:cNvPr id="2" name="Freeform 2"/>
          <p:cNvSpPr/>
          <p:nvPr/>
        </p:nvSpPr>
        <p:spPr>
          <a:xfrm>
            <a:off x="4930212" y="2070952"/>
            <a:ext cx="7246716" cy="4071733"/>
          </a:xfrm>
          <a:custGeom>
            <a:avLst/>
            <a:gdLst/>
            <a:ahLst/>
            <a:cxnLst/>
            <a:rect l="l" t="t" r="r" b="b"/>
            <a:pathLst>
              <a:path w="7246716" h="4071733">
                <a:moveTo>
                  <a:pt x="0" y="0"/>
                </a:moveTo>
                <a:lnTo>
                  <a:pt x="7246716" y="0"/>
                </a:lnTo>
                <a:lnTo>
                  <a:pt x="7246716" y="4071734"/>
                </a:lnTo>
                <a:lnTo>
                  <a:pt x="0" y="4071734"/>
                </a:lnTo>
                <a:lnTo>
                  <a:pt x="0" y="0"/>
                </a:lnTo>
                <a:close/>
              </a:path>
            </a:pathLst>
          </a:custGeom>
          <a:blipFill>
            <a:blip r:embed="rId2"/>
            <a:stretch>
              <a:fillRect/>
            </a:stretch>
          </a:blipFill>
        </p:spPr>
      </p:sp>
      <p:sp>
        <p:nvSpPr>
          <p:cNvPr id="3" name="TextBox 3"/>
          <p:cNvSpPr txBox="1"/>
          <p:nvPr/>
        </p:nvSpPr>
        <p:spPr>
          <a:xfrm>
            <a:off x="4777146" y="707249"/>
            <a:ext cx="7552849" cy="1063562"/>
          </a:xfrm>
          <a:prstGeom prst="rect">
            <a:avLst/>
          </a:prstGeom>
        </p:spPr>
        <p:txBody>
          <a:bodyPr lIns="0" tIns="0" rIns="0" bIns="0" rtlCol="0" anchor="t">
            <a:spAutoFit/>
          </a:bodyPr>
          <a:lstStyle/>
          <a:p>
            <a:pPr algn="ctr">
              <a:lnSpc>
                <a:spcPts val="8578"/>
              </a:lnSpc>
              <a:spcBef>
                <a:spcPct val="0"/>
              </a:spcBef>
            </a:pPr>
            <a:r>
              <a:rPr lang="en-US" sz="6127" b="1" u="sng">
                <a:solidFill>
                  <a:srgbClr val="000000"/>
                </a:solidFill>
                <a:latin typeface="Klein Condensed Bold"/>
                <a:ea typeface="Klein Condensed Bold"/>
                <a:cs typeface="Klein Condensed Bold"/>
                <a:sym typeface="Klein Condensed Bold"/>
              </a:rPr>
              <a:t>PRESIDENTIAL ELECTION</a:t>
            </a:r>
          </a:p>
        </p:txBody>
      </p:sp>
      <p:sp>
        <p:nvSpPr>
          <p:cNvPr id="4" name="TextBox 4"/>
          <p:cNvSpPr txBox="1"/>
          <p:nvPr/>
        </p:nvSpPr>
        <p:spPr>
          <a:xfrm>
            <a:off x="892447" y="7365430"/>
            <a:ext cx="16230600" cy="2369120"/>
          </a:xfrm>
          <a:prstGeom prst="rect">
            <a:avLst/>
          </a:prstGeom>
        </p:spPr>
        <p:txBody>
          <a:bodyPr lIns="0" tIns="0" rIns="0" bIns="0" rtlCol="0" anchor="t">
            <a:spAutoFit/>
          </a:bodyPr>
          <a:lstStyle/>
          <a:p>
            <a:pPr algn="ctr">
              <a:lnSpc>
                <a:spcPts val="3818"/>
              </a:lnSpc>
              <a:spcBef>
                <a:spcPct val="0"/>
              </a:spcBef>
            </a:pPr>
            <a:r>
              <a:rPr lang="en-US" sz="2727">
                <a:solidFill>
                  <a:srgbClr val="000000"/>
                </a:solidFill>
                <a:latin typeface="Be Vietnam"/>
                <a:ea typeface="Be Vietnam"/>
                <a:cs typeface="Be Vietnam"/>
                <a:sym typeface="Be Vietnam"/>
              </a:rPr>
              <a:t>The 2024 United States presidential election was the 60th quadrennial US presidential election. This was the first presidential election under the electoral vote distribution determined by the 2020 census . Presidential electors who would elect the President and Vice President of the United States were chosen; a simple majority (270) of the 538 electoral votes is required to win the election.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1008</Words>
  <Application>Microsoft Office PowerPoint</Application>
  <PresentationFormat>Custom</PresentationFormat>
  <Paragraphs>26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Arial</vt:lpstr>
      <vt:lpstr>Klein Condensed Heavy</vt:lpstr>
      <vt:lpstr>Be Vietnam</vt:lpstr>
      <vt:lpstr>Klein Condensed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Reasoning</dc:title>
  <cp:lastModifiedBy>Student</cp:lastModifiedBy>
  <cp:revision>2</cp:revision>
  <dcterms:created xsi:type="dcterms:W3CDTF">2006-08-16T00:00:00Z</dcterms:created>
  <dcterms:modified xsi:type="dcterms:W3CDTF">2024-11-24T04:42:13Z</dcterms:modified>
  <dc:identifier>DAGXVLIHAgo</dc:identifier>
</cp:coreProperties>
</file>