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256" r:id="rId2"/>
    <p:sldId id="269" r:id="rId3"/>
    <p:sldId id="270" r:id="rId4"/>
    <p:sldId id="271" r:id="rId5"/>
    <p:sldId id="272" r:id="rId6"/>
    <p:sldId id="273" r:id="rId7"/>
    <p:sldId id="274" r:id="rId8"/>
    <p:sldId id="275" r:id="rId9"/>
    <p:sldId id="276"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138" autoAdjust="0"/>
  </p:normalViewPr>
  <p:slideViewPr>
    <p:cSldViewPr>
      <p:cViewPr varScale="1">
        <p:scale>
          <a:sx n="70" d="100"/>
          <a:sy n="70" d="100"/>
        </p:scale>
        <p:origin x="1392" y="66"/>
      </p:cViewPr>
      <p:guideLst>
        <p:guide orient="horz" pos="2160"/>
        <p:guide pos="2880"/>
      </p:guideLst>
    </p:cSldViewPr>
  </p:slideViewPr>
  <p:outlineViewPr>
    <p:cViewPr>
      <p:scale>
        <a:sx n="33" d="100"/>
        <a:sy n="33" d="100"/>
      </p:scale>
      <p:origin x="0" y="19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8171A-D73D-4741-BA2E-11E274B37966}" type="datetimeFigureOut">
              <a:rPr lang="en-US" smtClean="0"/>
              <a:t>5/13/2020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32DA-98BE-42A5-9E07-4B1B64101915}" type="slidenum">
              <a:rPr lang="en-US" smtClean="0"/>
              <a:t>‹#›</a:t>
            </a:fld>
            <a:endParaRPr lang="en-US"/>
          </a:p>
        </p:txBody>
      </p:sp>
    </p:spTree>
    <p:extLst>
      <p:ext uri="{BB962C8B-B14F-4D97-AF65-F5344CB8AC3E}">
        <p14:creationId xmlns:p14="http://schemas.microsoft.com/office/powerpoint/2010/main" val="15490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8</a:t>
            </a:fld>
            <a:endParaRPr lang="en-US"/>
          </a:p>
        </p:txBody>
      </p:sp>
    </p:spTree>
    <p:extLst>
      <p:ext uri="{BB962C8B-B14F-4D97-AF65-F5344CB8AC3E}">
        <p14:creationId xmlns:p14="http://schemas.microsoft.com/office/powerpoint/2010/main" val="214093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562E2B8-60F0-4C2F-94D4-61BA5F5D11D3}" type="datetimeFigureOut">
              <a:rPr lang="en-US" smtClean="0"/>
              <a:t>5/13/2020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27D74B0-646C-4EF0-9D44-EDE8489A182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562E2B8-60F0-4C2F-94D4-61BA5F5D11D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62E2B8-60F0-4C2F-94D4-61BA5F5D11D3}" type="datetimeFigureOut">
              <a:rPr lang="en-US" smtClean="0"/>
              <a:t>5/13/2020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27D74B0-646C-4EF0-9D44-EDE8489A182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2E2B8-60F0-4C2F-94D4-61BA5F5D11D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62E2B8-60F0-4C2F-94D4-61BA5F5D11D3}"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74B0-646C-4EF0-9D44-EDE8489A182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562E2B8-60F0-4C2F-94D4-61BA5F5D11D3}"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74B0-646C-4EF0-9D44-EDE8489A182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2E2B8-60F0-4C2F-94D4-61BA5F5D11D3}"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74B0-646C-4EF0-9D44-EDE8489A182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62E2B8-60F0-4C2F-94D4-61BA5F5D11D3}" type="datetimeFigureOut">
              <a:rPr lang="en-US" smtClean="0"/>
              <a:t>5/13/2020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7D74B0-646C-4EF0-9D44-EDE8489A182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477000" cy="990600"/>
          </a:xfrm>
        </p:spPr>
        <p:txBody>
          <a:bodyPr>
            <a:normAutofit/>
          </a:bodyPr>
          <a:lstStyle/>
          <a:p>
            <a:r>
              <a:rPr lang="en-US" sz="3600" b="1" dirty="0"/>
              <a:t>Image Annotation</a:t>
            </a:r>
            <a:br>
              <a:rPr lang="en-US" sz="3600" b="1" dirty="0"/>
            </a:br>
            <a:r>
              <a:rPr lang="en-US" sz="2200" b="1" dirty="0"/>
              <a:t>Research Paper Review</a:t>
            </a:r>
            <a:endParaRPr lang="en-US" sz="3600" b="1" dirty="0"/>
          </a:p>
        </p:txBody>
      </p:sp>
      <p:sp>
        <p:nvSpPr>
          <p:cNvPr id="3" name="Subtitle 2"/>
          <p:cNvSpPr>
            <a:spLocks noGrp="1"/>
          </p:cNvSpPr>
          <p:nvPr>
            <p:ph type="subTitle" idx="1"/>
          </p:nvPr>
        </p:nvSpPr>
        <p:spPr>
          <a:xfrm>
            <a:off x="1219200" y="5105400"/>
            <a:ext cx="6858000" cy="533400"/>
          </a:xfrm>
        </p:spPr>
        <p:txBody>
          <a:bodyPr/>
          <a:lstStyle/>
          <a:p>
            <a:r>
              <a:rPr lang="en-US" b="1" dirty="0"/>
              <a:t>CSE499A.10</a:t>
            </a:r>
          </a:p>
        </p:txBody>
      </p:sp>
      <p:sp>
        <p:nvSpPr>
          <p:cNvPr id="4" name="Title 1"/>
          <p:cNvSpPr txBox="1">
            <a:spLocks/>
          </p:cNvSpPr>
          <p:nvPr/>
        </p:nvSpPr>
        <p:spPr>
          <a:xfrm>
            <a:off x="1066800" y="3657600"/>
            <a:ext cx="7162800" cy="1219200"/>
          </a:xfrm>
          <a:prstGeom prst="rect">
            <a:avLst/>
          </a:prstGeom>
        </p:spPr>
        <p:txBody>
          <a:bodyPr vert="horz" anchor="t" anchorCtr="0">
            <a:noAutofit/>
          </a:bodyPr>
          <a:lstStyle/>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lang="en-US" sz="1600" b="1" dirty="0">
                <a:latin typeface="+mj-lt"/>
                <a:ea typeface="+mj-ea"/>
                <a:cs typeface="+mj-cs"/>
              </a:rPr>
              <a:t>Sadia Ahmed Tandra (1631474042)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err="1">
                <a:ln>
                  <a:noFill/>
                </a:ln>
                <a:solidFill>
                  <a:schemeClr val="tx1"/>
                </a:solidFill>
                <a:effectLst/>
                <a:uLnTx/>
                <a:uFillTx/>
                <a:latin typeface="+mj-lt"/>
                <a:ea typeface="+mj-ea"/>
                <a:cs typeface="+mj-cs"/>
              </a:rPr>
              <a:t>Jannatul</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Ferdouse</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Onny</a:t>
            </a:r>
            <a:r>
              <a:rPr kumimoji="0" lang="en-US" sz="1600" b="1" i="0" u="none" strike="noStrike" kern="1200" cap="none" spc="0" normalizeH="0" baseline="0" noProof="0" dirty="0">
                <a:ln>
                  <a:noFill/>
                </a:ln>
                <a:solidFill>
                  <a:schemeClr val="tx1"/>
                </a:solidFill>
                <a:effectLst/>
                <a:uLnTx/>
                <a:uFillTx/>
                <a:latin typeface="+mj-lt"/>
                <a:ea typeface="+mj-ea"/>
                <a:cs typeface="+mj-cs"/>
              </a:rPr>
              <a:t> (1631561042)</a:t>
            </a:r>
            <a:endParaRPr lang="en-US" sz="1600" b="1" dirty="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chemeClr val="tx1"/>
                </a:solidFill>
                <a:effectLst/>
                <a:uLnTx/>
                <a:uFillTx/>
                <a:latin typeface="+mj-lt"/>
                <a:ea typeface="+mj-ea"/>
                <a:cs typeface="+mj-cs"/>
              </a:rPr>
              <a:t>Md</a:t>
            </a:r>
            <a:r>
              <a:rPr kumimoji="0" lang="en-US" sz="1600" b="1" i="0" u="none" strike="noStrike" kern="1200" cap="none" spc="0" normalizeH="0" noProof="0" dirty="0">
                <a:ln>
                  <a:noFill/>
                </a:ln>
                <a:solidFill>
                  <a:schemeClr val="tx1"/>
                </a:solidFill>
                <a:effectLst/>
                <a:uLnTx/>
                <a:uFillTx/>
                <a:latin typeface="+mj-lt"/>
                <a:ea typeface="+mj-ea"/>
                <a:cs typeface="+mj-cs"/>
              </a:rPr>
              <a:t> </a:t>
            </a:r>
            <a:r>
              <a:rPr kumimoji="0" lang="en-US" sz="1600" b="1" i="0" u="none" strike="noStrike" kern="1200" cap="none" spc="0" normalizeH="0" noProof="0" dirty="0" err="1">
                <a:ln>
                  <a:noFill/>
                </a:ln>
                <a:solidFill>
                  <a:schemeClr val="tx1"/>
                </a:solidFill>
                <a:effectLst/>
                <a:uLnTx/>
                <a:uFillTx/>
                <a:latin typeface="+mj-lt"/>
                <a:ea typeface="+mj-ea"/>
                <a:cs typeface="+mj-cs"/>
              </a:rPr>
              <a:t>Sehebub</a:t>
            </a:r>
            <a:r>
              <a:rPr kumimoji="0" lang="en-US" sz="1600" b="1" i="0" u="none" strike="noStrike" kern="1200" cap="none" spc="0" normalizeH="0" noProof="0" dirty="0">
                <a:ln>
                  <a:noFill/>
                </a:ln>
                <a:solidFill>
                  <a:schemeClr val="tx1"/>
                </a:solidFill>
                <a:effectLst/>
                <a:uLnTx/>
                <a:uFillTx/>
                <a:latin typeface="+mj-lt"/>
                <a:ea typeface="+mj-ea"/>
                <a:cs typeface="+mj-cs"/>
              </a:rPr>
              <a:t> Zaman Pranta (1611251042)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lang="en-US" sz="1600" b="1" baseline="0" dirty="0">
                <a:latin typeface="+mj-lt"/>
                <a:ea typeface="+mj-ea"/>
                <a:cs typeface="+mj-cs"/>
              </a:rPr>
              <a:t>Tanvir</a:t>
            </a:r>
            <a:r>
              <a:rPr lang="en-US" sz="1600" b="1" dirty="0">
                <a:latin typeface="+mj-lt"/>
                <a:ea typeface="+mj-ea"/>
                <a:cs typeface="+mj-cs"/>
              </a:rPr>
              <a:t> Ahmed (1410982042)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err="1">
                <a:ln>
                  <a:noFill/>
                </a:ln>
                <a:solidFill>
                  <a:schemeClr val="tx1"/>
                </a:solidFill>
                <a:effectLst/>
                <a:uLnTx/>
                <a:uFillTx/>
                <a:latin typeface="+mj-lt"/>
                <a:ea typeface="+mj-ea"/>
                <a:cs typeface="+mj-cs"/>
              </a:rPr>
              <a:t>Rokeya</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Akanda</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Sriti</a:t>
            </a:r>
            <a:r>
              <a:rPr kumimoji="0" lang="en-US" sz="1600" b="1" i="0" u="none" strike="noStrike" kern="1200" cap="none" spc="0" normalizeH="0" baseline="0" noProof="0" dirty="0">
                <a:ln>
                  <a:noFill/>
                </a:ln>
                <a:solidFill>
                  <a:schemeClr val="tx1"/>
                </a:solidFill>
                <a:effectLst/>
                <a:uLnTx/>
                <a:uFillTx/>
                <a:latin typeface="+mj-lt"/>
                <a:ea typeface="+mj-ea"/>
                <a:cs typeface="+mj-cs"/>
              </a:rPr>
              <a:t> (1620165042</a:t>
            </a:r>
            <a:r>
              <a:rPr kumimoji="0" lang="en-US" sz="1400" b="0" i="0" u="none" strike="noStrike" kern="1200" cap="none" spc="0" normalizeH="0" baseline="0" noProof="0" dirty="0">
                <a:ln>
                  <a:noFill/>
                </a:ln>
                <a:solidFill>
                  <a:schemeClr val="tx1"/>
                </a:solidFill>
                <a:effectLst/>
                <a:uLnTx/>
                <a:uFillTx/>
                <a:latin typeface="+mj-lt"/>
                <a:ea typeface="+mj-ea"/>
                <a:cs typeface="+mj-c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F9FB0-3560-4DE2-AAC6-4191C8670304}"/>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xmlns="" id="{6EA363D9-54AB-4FEB-9246-EE5A64D1C53A}"/>
              </a:ext>
            </a:extLst>
          </p:cNvPr>
          <p:cNvSpPr>
            <a:spLocks noGrp="1"/>
          </p:cNvSpPr>
          <p:nvPr>
            <p:ph sz="quarter" idx="1"/>
          </p:nvPr>
        </p:nvSpPr>
        <p:spPr/>
        <p:txBody>
          <a:bodyPr/>
          <a:lstStyle/>
          <a:p>
            <a:endParaRPr lang="en-US" dirty="0"/>
          </a:p>
          <a:p>
            <a:r>
              <a:rPr lang="en-US" dirty="0"/>
              <a:t>Márquez, G.R. &amp; Escalante, Hugo Jair &amp; </a:t>
            </a:r>
            <a:r>
              <a:rPr lang="en-US" dirty="0" err="1"/>
              <a:t>Sucar</a:t>
            </a:r>
            <a:r>
              <a:rPr lang="en-US" dirty="0"/>
              <a:t>, Luis. (2011). Simplified quadtree image segmentation for image annotation. CEUR Workshop Proceedings. 719. 24-34. </a:t>
            </a:r>
          </a:p>
          <a:p>
            <a:endParaRPr lang="en-US" dirty="0"/>
          </a:p>
          <a:p>
            <a:r>
              <a:rPr lang="en-US" dirty="0"/>
              <a:t>Cusano, Claudio &amp; Ab, Gianluigi &amp; </a:t>
            </a:r>
            <a:r>
              <a:rPr lang="en-US" dirty="0" err="1"/>
              <a:t>Ciocca</a:t>
            </a:r>
            <a:r>
              <a:rPr lang="en-US" dirty="0"/>
              <a:t>, Gianluigi &amp; </a:t>
            </a:r>
            <a:r>
              <a:rPr lang="en-US" dirty="0" err="1"/>
              <a:t>Schettini</a:t>
            </a:r>
            <a:r>
              <a:rPr lang="en-US" dirty="0"/>
              <a:t>, Raimondo. (2003). Image annotation using SVM. Internet Imaging V. 5304. 10.1117/12.526746. </a:t>
            </a:r>
          </a:p>
        </p:txBody>
      </p:sp>
    </p:spTree>
    <p:extLst>
      <p:ext uri="{BB962C8B-B14F-4D97-AF65-F5344CB8AC3E}">
        <p14:creationId xmlns:p14="http://schemas.microsoft.com/office/powerpoint/2010/main" val="73795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EE5BB1-52DC-4A39-861F-2ED5570CC104}"/>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b="1" dirty="0">
                <a:latin typeface="+mj-lt"/>
              </a:rPr>
              <a:t>Thank You</a:t>
            </a:r>
          </a:p>
        </p:txBody>
      </p:sp>
    </p:spTree>
    <p:extLst>
      <p:ext uri="{BB962C8B-B14F-4D97-AF65-F5344CB8AC3E}">
        <p14:creationId xmlns:p14="http://schemas.microsoft.com/office/powerpoint/2010/main" val="83898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E7F66-8D90-4D20-B58A-1B45651DF645}"/>
              </a:ext>
            </a:extLst>
          </p:cNvPr>
          <p:cNvSpPr>
            <a:spLocks noGrp="1"/>
          </p:cNvSpPr>
          <p:nvPr>
            <p:ph type="title"/>
          </p:nvPr>
        </p:nvSpPr>
        <p:spPr/>
        <p:txBody>
          <a:bodyPr/>
          <a:lstStyle/>
          <a:p>
            <a:r>
              <a:rPr lang="en-US" b="1" dirty="0">
                <a:solidFill>
                  <a:srgbClr val="464653"/>
                </a:solidFill>
              </a:rPr>
              <a:t>Image Annotation Using SVM</a:t>
            </a:r>
            <a:r>
              <a:rPr lang="en-US" sz="2900" b="1" dirty="0">
                <a:solidFill>
                  <a:srgbClr val="464653"/>
                </a:solidFill>
              </a:rPr>
              <a:t/>
            </a:r>
            <a:br>
              <a:rPr lang="en-US" sz="2900" b="1" dirty="0">
                <a:solidFill>
                  <a:srgbClr val="464653"/>
                </a:solidFill>
              </a:rPr>
            </a:br>
            <a:r>
              <a:rPr lang="it-IT" sz="1400" dirty="0">
                <a:solidFill>
                  <a:srgbClr val="464653"/>
                </a:solidFill>
              </a:rPr>
              <a:t>Claudio Cusano, Gianluigi Ciocca, Raimondo Schettini</a:t>
            </a:r>
            <a:endParaRPr lang="en-US" dirty="0"/>
          </a:p>
        </p:txBody>
      </p:sp>
      <p:sp>
        <p:nvSpPr>
          <p:cNvPr id="3" name="Content Placeholder 2">
            <a:extLst>
              <a:ext uri="{FF2B5EF4-FFF2-40B4-BE49-F238E27FC236}">
                <a16:creationId xmlns:a16="http://schemas.microsoft.com/office/drawing/2014/main" xmlns="" id="{0E1D8B62-558A-4DA0-BC1A-27554D6AB841}"/>
              </a:ext>
            </a:extLst>
          </p:cNvPr>
          <p:cNvSpPr>
            <a:spLocks noGrp="1"/>
          </p:cNvSpPr>
          <p:nvPr>
            <p:ph sz="quarter" idx="1"/>
          </p:nvPr>
        </p:nvSpPr>
        <p:spPr/>
        <p:txBody>
          <a:bodyPr>
            <a:normAutofit lnSpcReduction="10000"/>
          </a:bodyPr>
          <a:lstStyle/>
          <a:p>
            <a:endParaRPr lang="en-US" sz="2800" dirty="0"/>
          </a:p>
          <a:p>
            <a:r>
              <a:rPr lang="en-US" sz="2800" dirty="0"/>
              <a:t>Automatic image annotation is useful in image processing algorithms, in intelligent scanners, digital cameras, photocopiers, and printers.</a:t>
            </a:r>
          </a:p>
          <a:p>
            <a:r>
              <a:rPr lang="en-US" sz="2800" dirty="0"/>
              <a:t>In this paper they propose a tool capable of automatically annotating digital photographs, by assigning the regions to seven different classes: sky, skin, vegetation, snow, water, ground, and buildings.</a:t>
            </a:r>
          </a:p>
          <a:p>
            <a:r>
              <a:rPr lang="en-US" sz="2800" dirty="0">
                <a:solidFill>
                  <a:prstClr val="black"/>
                </a:solidFill>
                <a:cs typeface="Adobe Devanagari" panose="02040503050201020203" pitchFamily="18" charset="0"/>
              </a:rPr>
              <a:t>The annotation is performed by a classification system based on a multi-class Support Vector Machine. </a:t>
            </a:r>
          </a:p>
        </p:txBody>
      </p:sp>
    </p:spTree>
    <p:extLst>
      <p:ext uri="{BB962C8B-B14F-4D97-AF65-F5344CB8AC3E}">
        <p14:creationId xmlns:p14="http://schemas.microsoft.com/office/powerpoint/2010/main" val="45192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21E9E-DE36-4932-8ACD-9AE87CAA34DD}"/>
              </a:ext>
            </a:extLst>
          </p:cNvPr>
          <p:cNvSpPr>
            <a:spLocks noGrp="1"/>
          </p:cNvSpPr>
          <p:nvPr>
            <p:ph type="title"/>
          </p:nvPr>
        </p:nvSpPr>
        <p:spPr/>
        <p:txBody>
          <a:bodyPr/>
          <a:lstStyle/>
          <a:p>
            <a:r>
              <a:rPr lang="en-US" b="1" dirty="0"/>
              <a:t>Support Vectors Machines</a:t>
            </a:r>
          </a:p>
        </p:txBody>
      </p:sp>
      <p:sp>
        <p:nvSpPr>
          <p:cNvPr id="3" name="Content Placeholder 2">
            <a:extLst>
              <a:ext uri="{FF2B5EF4-FFF2-40B4-BE49-F238E27FC236}">
                <a16:creationId xmlns:a16="http://schemas.microsoft.com/office/drawing/2014/main" xmlns="" id="{ECA8B9EB-00F0-4DF1-AD24-7FC25A252775}"/>
              </a:ext>
            </a:extLst>
          </p:cNvPr>
          <p:cNvSpPr>
            <a:spLocks noGrp="1"/>
          </p:cNvSpPr>
          <p:nvPr>
            <p:ph sz="quarter" idx="1"/>
          </p:nvPr>
        </p:nvSpPr>
        <p:spPr/>
        <p:txBody>
          <a:bodyPr>
            <a:normAutofit lnSpcReduction="10000"/>
          </a:bodyPr>
          <a:lstStyle/>
          <a:p>
            <a:endParaRPr lang="en-US" dirty="0"/>
          </a:p>
          <a:p>
            <a:r>
              <a:rPr lang="en-US" dirty="0"/>
              <a:t>Support Vectors Machines was chosen because they do not require any distributional assumption about the features, and have provided good generalization accuracy in other imaging applications, even in the case of feature spaces of large dimensions.</a:t>
            </a:r>
          </a:p>
          <a:p>
            <a:r>
              <a:rPr lang="en-US" dirty="0"/>
              <a:t>The SVM methodology comes form the application of statistical learning theory to separating hyperplanes for binary classification problems. The central idea of SVM is to adjust a discriminating function so that it makes optimal use of the separability information of boundary cases.</a:t>
            </a:r>
          </a:p>
        </p:txBody>
      </p:sp>
    </p:spTree>
    <p:extLst>
      <p:ext uri="{BB962C8B-B14F-4D97-AF65-F5344CB8AC3E}">
        <p14:creationId xmlns:p14="http://schemas.microsoft.com/office/powerpoint/2010/main" val="400414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74279-8F0E-4DB4-BC1D-9077024FB97A}"/>
              </a:ext>
            </a:extLst>
          </p:cNvPr>
          <p:cNvSpPr>
            <a:spLocks noGrp="1"/>
          </p:cNvSpPr>
          <p:nvPr>
            <p:ph type="title"/>
          </p:nvPr>
        </p:nvSpPr>
        <p:spPr/>
        <p:txBody>
          <a:bodyPr/>
          <a:lstStyle/>
          <a:p>
            <a:r>
              <a:rPr lang="en-US" b="1" dirty="0"/>
              <a:t>Multi-class SVM</a:t>
            </a:r>
            <a:endParaRPr lang="en-US" dirty="0"/>
          </a:p>
        </p:txBody>
      </p:sp>
      <p:sp>
        <p:nvSpPr>
          <p:cNvPr id="3" name="Content Placeholder 2">
            <a:extLst>
              <a:ext uri="{FF2B5EF4-FFF2-40B4-BE49-F238E27FC236}">
                <a16:creationId xmlns:a16="http://schemas.microsoft.com/office/drawing/2014/main" xmlns="" id="{1ECA7BAD-C927-4AB0-9875-5CFB87E7A929}"/>
              </a:ext>
            </a:extLst>
          </p:cNvPr>
          <p:cNvSpPr>
            <a:spLocks noGrp="1"/>
          </p:cNvSpPr>
          <p:nvPr>
            <p:ph sz="quarter" idx="1"/>
          </p:nvPr>
        </p:nvSpPr>
        <p:spPr/>
        <p:txBody>
          <a:bodyPr>
            <a:normAutofit lnSpcReduction="10000"/>
          </a:bodyPr>
          <a:lstStyle/>
          <a:p>
            <a:endParaRPr lang="en-US" sz="2800" dirty="0"/>
          </a:p>
          <a:p>
            <a:r>
              <a:rPr lang="en-US" sz="2800" dirty="0"/>
              <a:t>Although SVMs are mainly designed for the discrimination of two classes, they can be adapted to multi-class problems.</a:t>
            </a:r>
          </a:p>
          <a:p>
            <a:endParaRPr lang="en-US" sz="2800" dirty="0"/>
          </a:p>
          <a:p>
            <a:r>
              <a:rPr lang="en-US" sz="2800" dirty="0"/>
              <a:t>A multi-class SVM classifier can be obtained by training several classifiers and combining their results.</a:t>
            </a:r>
          </a:p>
          <a:p>
            <a:endParaRPr lang="en-US" sz="2800" dirty="0"/>
          </a:p>
          <a:p>
            <a:r>
              <a:rPr lang="en-US" sz="2800" dirty="0"/>
              <a:t> There are several strategies for combining SVMs;  Two common methods are “one per class” and “pairwise coupling”</a:t>
            </a:r>
          </a:p>
        </p:txBody>
      </p:sp>
    </p:spTree>
    <p:extLst>
      <p:ext uri="{BB962C8B-B14F-4D97-AF65-F5344CB8AC3E}">
        <p14:creationId xmlns:p14="http://schemas.microsoft.com/office/powerpoint/2010/main" val="388285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929D9-4D67-4B81-9ADC-9741AD9BFA4F}"/>
              </a:ext>
            </a:extLst>
          </p:cNvPr>
          <p:cNvSpPr>
            <a:spLocks noGrp="1"/>
          </p:cNvSpPr>
          <p:nvPr>
            <p:ph type="title"/>
          </p:nvPr>
        </p:nvSpPr>
        <p:spPr/>
        <p:txBody>
          <a:bodyPr/>
          <a:lstStyle/>
          <a:p>
            <a:r>
              <a:rPr lang="en-US" b="1" dirty="0"/>
              <a:t>Data Selection And Description</a:t>
            </a:r>
            <a:endParaRPr lang="en-US" dirty="0"/>
          </a:p>
        </p:txBody>
      </p:sp>
      <p:sp>
        <p:nvSpPr>
          <p:cNvPr id="3" name="Content Placeholder 2">
            <a:extLst>
              <a:ext uri="{FF2B5EF4-FFF2-40B4-BE49-F238E27FC236}">
                <a16:creationId xmlns:a16="http://schemas.microsoft.com/office/drawing/2014/main" xmlns="" id="{F15537CA-A4B8-4972-93CE-D1355170E117}"/>
              </a:ext>
            </a:extLst>
          </p:cNvPr>
          <p:cNvSpPr>
            <a:spLocks noGrp="1"/>
          </p:cNvSpPr>
          <p:nvPr>
            <p:ph sz="quarter" idx="1"/>
          </p:nvPr>
        </p:nvSpPr>
        <p:spPr/>
        <p:txBody>
          <a:bodyPr/>
          <a:lstStyle/>
          <a:p>
            <a:endParaRPr lang="en-US" dirty="0"/>
          </a:p>
          <a:p>
            <a:r>
              <a:rPr lang="en-US" dirty="0"/>
              <a:t>They applied different SVM-based classification strategies and feature sets to semantically classify regions in digital photographs. Seven classes were considered.</a:t>
            </a:r>
          </a:p>
          <a:p>
            <a:endParaRPr lang="en-US" dirty="0"/>
          </a:p>
        </p:txBody>
      </p:sp>
      <p:pic>
        <p:nvPicPr>
          <p:cNvPr id="4" name="Picture 3">
            <a:extLst>
              <a:ext uri="{FF2B5EF4-FFF2-40B4-BE49-F238E27FC236}">
                <a16:creationId xmlns:a16="http://schemas.microsoft.com/office/drawing/2014/main" xmlns="" id="{5AC4492A-629F-4A39-AA19-7C4B3FC26300}"/>
              </a:ext>
            </a:extLst>
          </p:cNvPr>
          <p:cNvPicPr>
            <a:picLocks noChangeAspect="1"/>
          </p:cNvPicPr>
          <p:nvPr/>
        </p:nvPicPr>
        <p:blipFill>
          <a:blip r:embed="rId2"/>
          <a:stretch>
            <a:fillRect/>
          </a:stretch>
        </p:blipFill>
        <p:spPr>
          <a:xfrm>
            <a:off x="1003182" y="3200400"/>
            <a:ext cx="7137636" cy="2667000"/>
          </a:xfrm>
          <a:prstGeom prst="rect">
            <a:avLst/>
          </a:prstGeom>
        </p:spPr>
      </p:pic>
    </p:spTree>
    <p:extLst>
      <p:ext uri="{BB962C8B-B14F-4D97-AF65-F5344CB8AC3E}">
        <p14:creationId xmlns:p14="http://schemas.microsoft.com/office/powerpoint/2010/main" val="165255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55449D-338A-4549-902D-5FC80073A5B8}"/>
              </a:ext>
            </a:extLst>
          </p:cNvPr>
          <p:cNvSpPr>
            <a:spLocks noGrp="1"/>
          </p:cNvSpPr>
          <p:nvPr>
            <p:ph type="title"/>
          </p:nvPr>
        </p:nvSpPr>
        <p:spPr/>
        <p:txBody>
          <a:bodyPr/>
          <a:lstStyle/>
          <a:p>
            <a:r>
              <a:rPr lang="en-US" b="1" dirty="0"/>
              <a:t>Experimental Results</a:t>
            </a:r>
            <a:endParaRPr lang="en-US" dirty="0"/>
          </a:p>
        </p:txBody>
      </p:sp>
      <p:sp>
        <p:nvSpPr>
          <p:cNvPr id="3" name="Content Placeholder 2">
            <a:extLst>
              <a:ext uri="{FF2B5EF4-FFF2-40B4-BE49-F238E27FC236}">
                <a16:creationId xmlns:a16="http://schemas.microsoft.com/office/drawing/2014/main" xmlns="" id="{8A8A116B-5644-410F-A457-BB2D8DF6CADD}"/>
              </a:ext>
            </a:extLst>
          </p:cNvPr>
          <p:cNvSpPr>
            <a:spLocks noGrp="1"/>
          </p:cNvSpPr>
          <p:nvPr>
            <p:ph sz="quarter" idx="1"/>
          </p:nvPr>
        </p:nvSpPr>
        <p:spPr/>
        <p:txBody>
          <a:bodyPr/>
          <a:lstStyle/>
          <a:p>
            <a:endParaRPr lang="en-US" dirty="0"/>
          </a:p>
          <a:p>
            <a:r>
              <a:rPr lang="en-US" dirty="0"/>
              <a:t>For classification, they used a multi-class SVM, constructed according to “one per class” strategy. To train each of the seven SVM, they used the 1500 tiles of the related class, taken from the training set, and a random selection of 1500 tiles of the other classes. </a:t>
            </a:r>
          </a:p>
          <a:p>
            <a:endParaRPr lang="en-US" dirty="0"/>
          </a:p>
          <a:p>
            <a:r>
              <a:rPr lang="en-US" dirty="0"/>
              <a:t>Each SVM was thus trained to discriminate between one class and the others.</a:t>
            </a:r>
          </a:p>
        </p:txBody>
      </p:sp>
    </p:spTree>
    <p:extLst>
      <p:ext uri="{BB962C8B-B14F-4D97-AF65-F5344CB8AC3E}">
        <p14:creationId xmlns:p14="http://schemas.microsoft.com/office/powerpoint/2010/main" val="21535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DBDA1F3-5F06-4C2A-B0CF-C78EB93FDB04}"/>
              </a:ext>
            </a:extLst>
          </p:cNvPr>
          <p:cNvPicPr>
            <a:picLocks noGrp="1" noChangeAspect="1"/>
          </p:cNvPicPr>
          <p:nvPr>
            <p:ph sz="quarter" idx="1"/>
          </p:nvPr>
        </p:nvPicPr>
        <p:blipFill>
          <a:blip r:embed="rId2"/>
          <a:stretch>
            <a:fillRect/>
          </a:stretch>
        </p:blipFill>
        <p:spPr>
          <a:xfrm>
            <a:off x="294270" y="2366169"/>
            <a:ext cx="8555460" cy="2125662"/>
          </a:xfrm>
          <a:prstGeom prst="rect">
            <a:avLst/>
          </a:prstGeom>
        </p:spPr>
      </p:pic>
    </p:spTree>
    <p:extLst>
      <p:ext uri="{BB962C8B-B14F-4D97-AF65-F5344CB8AC3E}">
        <p14:creationId xmlns:p14="http://schemas.microsoft.com/office/powerpoint/2010/main" val="89074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E95F316-0248-40B4-A15F-2E21E231DD02}"/>
              </a:ext>
            </a:extLst>
          </p:cNvPr>
          <p:cNvPicPr>
            <a:picLocks noGrp="1" noChangeAspect="1"/>
          </p:cNvPicPr>
          <p:nvPr>
            <p:ph sz="quarter" idx="1"/>
          </p:nvPr>
        </p:nvPicPr>
        <p:blipFill>
          <a:blip r:embed="rId3"/>
          <a:stretch>
            <a:fillRect/>
          </a:stretch>
        </p:blipFill>
        <p:spPr>
          <a:xfrm>
            <a:off x="1540565" y="1371600"/>
            <a:ext cx="6062870" cy="4588777"/>
          </a:xfrm>
          <a:prstGeom prst="rect">
            <a:avLst/>
          </a:prstGeom>
        </p:spPr>
      </p:pic>
    </p:spTree>
    <p:extLst>
      <p:ext uri="{BB962C8B-B14F-4D97-AF65-F5344CB8AC3E}">
        <p14:creationId xmlns:p14="http://schemas.microsoft.com/office/powerpoint/2010/main" val="16219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D7C91-2B39-4836-9B64-81B1605F34C8}"/>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xmlns="" id="{2E439C49-DFD2-4D48-844C-FADC69B6A504}"/>
              </a:ext>
            </a:extLst>
          </p:cNvPr>
          <p:cNvSpPr>
            <a:spLocks noGrp="1"/>
          </p:cNvSpPr>
          <p:nvPr>
            <p:ph sz="quarter" idx="1"/>
          </p:nvPr>
        </p:nvSpPr>
        <p:spPr>
          <a:xfrm>
            <a:off x="457200" y="1219200"/>
            <a:ext cx="8229600" cy="5105400"/>
          </a:xfrm>
        </p:spPr>
        <p:txBody>
          <a:bodyPr>
            <a:normAutofit/>
          </a:bodyPr>
          <a:lstStyle/>
          <a:p>
            <a:endParaRPr lang="en-US" sz="2800" dirty="0"/>
          </a:p>
          <a:p>
            <a:r>
              <a:rPr lang="en-US" dirty="0"/>
              <a:t>Although the accuracy of the tool is quite satisfactory, they plan to further refine the whole strategy. </a:t>
            </a:r>
          </a:p>
          <a:p>
            <a:endParaRPr lang="en-US" dirty="0"/>
          </a:p>
          <a:p>
            <a:r>
              <a:rPr lang="en-US" dirty="0"/>
              <a:t>The misclassified pixels are generally on the boundary between two classes, or inside very dark areas, where the information about color and texture is insufficient.</a:t>
            </a:r>
          </a:p>
          <a:p>
            <a:endParaRPr lang="en-US" dirty="0"/>
          </a:p>
          <a:p>
            <a:r>
              <a:rPr lang="en-US" dirty="0"/>
              <a:t>The types of the error made by the tool suggests that it cannot be used as a segmentation tool: a more specific segmentation strategy would be needed for this purpose.</a:t>
            </a:r>
          </a:p>
        </p:txBody>
      </p:sp>
    </p:spTree>
    <p:extLst>
      <p:ext uri="{BB962C8B-B14F-4D97-AF65-F5344CB8AC3E}">
        <p14:creationId xmlns:p14="http://schemas.microsoft.com/office/powerpoint/2010/main" val="414126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TotalTime>
  <Words>506</Words>
  <Application>Microsoft Office PowerPoint</Application>
  <PresentationFormat>On-screen Show (4:3)</PresentationFormat>
  <Paragraphs>48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Adobe Devanagari</vt:lpstr>
      <vt:lpstr>Arial</vt:lpstr>
      <vt:lpstr>Bookman Old Style</vt:lpstr>
      <vt:lpstr>Calibri</vt:lpstr>
      <vt:lpstr>Gill Sans MT</vt:lpstr>
      <vt:lpstr>Wingdings</vt:lpstr>
      <vt:lpstr>Wingdings 3</vt:lpstr>
      <vt:lpstr>Origin</vt:lpstr>
      <vt:lpstr>Image Annotation Research Paper Review</vt:lpstr>
      <vt:lpstr>Image Annotation Using SVM Claudio Cusano, Gianluigi Ciocca, Raimondo Schettini</vt:lpstr>
      <vt:lpstr>Support Vectors Machines</vt:lpstr>
      <vt:lpstr>Multi-class SVM</vt:lpstr>
      <vt:lpstr>Data Selection And Description</vt:lpstr>
      <vt:lpstr>Experimental Results</vt:lpstr>
      <vt:lpstr>PowerPoint Presentation</vt:lpstr>
      <vt:lpstr>PowerPoint Presentation</vt:lpstr>
      <vt:lpstr>Conclusions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Annotation</dc:title>
  <dc:creator>User</dc:creator>
  <cp:lastModifiedBy>Windows User</cp:lastModifiedBy>
  <cp:revision>27</cp:revision>
  <dcterms:created xsi:type="dcterms:W3CDTF">2020-02-22T14:02:47Z</dcterms:created>
  <dcterms:modified xsi:type="dcterms:W3CDTF">2020-05-13T16:18:17Z</dcterms:modified>
</cp:coreProperties>
</file>