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B1C2-9054-4190-A6B2-DE6A37928B7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F2EE-B977-417E-95C4-72C39A3D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3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B1C2-9054-4190-A6B2-DE6A37928B7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F2EE-B977-417E-95C4-72C39A3D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B1C2-9054-4190-A6B2-DE6A37928B7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F2EE-B977-417E-95C4-72C39A3D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B1C2-9054-4190-A6B2-DE6A37928B7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F2EE-B977-417E-95C4-72C39A3D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B1C2-9054-4190-A6B2-DE6A37928B7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F2EE-B977-417E-95C4-72C39A3D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9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B1C2-9054-4190-A6B2-DE6A37928B7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F2EE-B977-417E-95C4-72C39A3D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2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B1C2-9054-4190-A6B2-DE6A37928B7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F2EE-B977-417E-95C4-72C39A3D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B1C2-9054-4190-A6B2-DE6A37928B7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F2EE-B977-417E-95C4-72C39A3D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7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B1C2-9054-4190-A6B2-DE6A37928B7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F2EE-B977-417E-95C4-72C39A3D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5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B1C2-9054-4190-A6B2-DE6A37928B7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F2EE-B977-417E-95C4-72C39A3D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B1C2-9054-4190-A6B2-DE6A37928B7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F2EE-B977-417E-95C4-72C39A3D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0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B1C2-9054-4190-A6B2-DE6A37928B7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F2EE-B977-417E-95C4-72C39A3D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Simultaneous image classification &amp; annotation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4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classification and annotation are important problems in computer vision.</a:t>
            </a:r>
          </a:p>
          <a:p>
            <a:r>
              <a:rPr lang="en-US" dirty="0" smtClean="0"/>
              <a:t>Annotations provide evidence for the class label and the class label provides evidence for annotation.</a:t>
            </a:r>
          </a:p>
          <a:p>
            <a:r>
              <a:rPr lang="en-US" dirty="0" smtClean="0"/>
              <a:t>Class label tends to globally describe each image and the annotations terms tend to describe in individual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6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hat model are </a:t>
            </a:r>
            <a:r>
              <a:rPr lang="en-US" dirty="0"/>
              <a:t>predictive of both class label and annotations. The two main contributions of this work are: </a:t>
            </a:r>
            <a:endParaRPr lang="en-US" dirty="0" smtClean="0"/>
          </a:p>
          <a:p>
            <a:r>
              <a:rPr lang="en-US" dirty="0" smtClean="0"/>
              <a:t>1. </a:t>
            </a:r>
            <a:r>
              <a:rPr lang="en-US" b="1" dirty="0"/>
              <a:t>(</a:t>
            </a:r>
            <a:r>
              <a:rPr lang="en-US" b="1" dirty="0" err="1"/>
              <a:t>sLDA</a:t>
            </a:r>
            <a:r>
              <a:rPr lang="en-US" b="1" dirty="0"/>
              <a:t>) </a:t>
            </a:r>
            <a:r>
              <a:rPr lang="en-US" dirty="0"/>
              <a:t>to classification problems. SLDA was originally developed for predicting continuous response values, via a linear </a:t>
            </a:r>
            <a:r>
              <a:rPr lang="en-US" dirty="0" smtClean="0"/>
              <a:t>regression. It </a:t>
            </a:r>
            <a:r>
              <a:rPr lang="en-US" dirty="0"/>
              <a:t>requires substantial development of the underlying inference and estimation algorithms.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We embed a probabilistic model of image annotation into the resulting supervised topic model. This yields a single coherent model of images, class labels and annotation terms, allowing classification and annotation to be performed using the same latent topic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7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image is represented as a bag of “</a:t>
            </a:r>
            <a:r>
              <a:rPr lang="en-US" dirty="0" err="1"/>
              <a:t>codewords</a:t>
            </a:r>
            <a:r>
              <a:rPr lang="en-US" dirty="0"/>
              <a:t>” r1:N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-means algorithm on patches of the images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category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 </a:t>
            </a:r>
            <a:r>
              <a:rPr lang="en-US" dirty="0"/>
              <a:t>is a discrete class label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annotation </a:t>
            </a:r>
            <a:r>
              <a:rPr lang="en-US" dirty="0">
                <a:solidFill>
                  <a:srgbClr val="FF0000"/>
                </a:solidFill>
              </a:rPr>
              <a:t>w1:M</a:t>
            </a:r>
            <a:r>
              <a:rPr lang="en-US" dirty="0"/>
              <a:t> is a collection of words from a fixed vocabulary.</a:t>
            </a:r>
          </a:p>
        </p:txBody>
      </p:sp>
    </p:spTree>
    <p:extLst>
      <p:ext uri="{BB962C8B-B14F-4D97-AF65-F5344CB8AC3E}">
        <p14:creationId xmlns:p14="http://schemas.microsoft.com/office/powerpoint/2010/main" val="86199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Mathematical term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352282"/>
            <a:ext cx="10941676" cy="4824681"/>
          </a:xfrm>
        </p:spPr>
        <p:txBody>
          <a:bodyPr>
            <a:normAutofit/>
          </a:bodyPr>
          <a:lstStyle/>
          <a:p>
            <a:r>
              <a:rPr lang="en-US" dirty="0"/>
              <a:t>Our model assumes the following generative process of an image, its class label, and its annotation.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Draw topic proportions </a:t>
            </a:r>
            <a:r>
              <a:rPr lang="el-GR" dirty="0"/>
              <a:t>θ ∼ </a:t>
            </a:r>
            <a:r>
              <a:rPr lang="en-US" dirty="0"/>
              <a:t>Dir(</a:t>
            </a:r>
            <a:r>
              <a:rPr lang="el-GR" dirty="0"/>
              <a:t>α).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l-GR" dirty="0" smtClean="0"/>
              <a:t>2</a:t>
            </a:r>
            <a:r>
              <a:rPr lang="el-GR" dirty="0"/>
              <a:t>. </a:t>
            </a:r>
            <a:r>
              <a:rPr lang="en-US" dirty="0"/>
              <a:t>For each image region </a:t>
            </a:r>
            <a:r>
              <a:rPr lang="en-US" dirty="0" err="1"/>
              <a:t>rn</a:t>
            </a:r>
            <a:r>
              <a:rPr lang="en-US" dirty="0"/>
              <a:t>, n ∈ {1, 2, . . . , N}: </a:t>
            </a:r>
          </a:p>
          <a:p>
            <a:pPr marL="0" indent="0">
              <a:buNone/>
            </a:pPr>
            <a:r>
              <a:rPr lang="en-US" dirty="0" smtClean="0"/>
              <a:t>       (</a:t>
            </a:r>
            <a:r>
              <a:rPr lang="en-US" dirty="0"/>
              <a:t>a) Draw topic assignment </a:t>
            </a:r>
            <a:r>
              <a:rPr lang="en-US" dirty="0" err="1"/>
              <a:t>zn</a:t>
            </a:r>
            <a:r>
              <a:rPr lang="en-US" dirty="0"/>
              <a:t> | </a:t>
            </a:r>
            <a:r>
              <a:rPr lang="el-GR" dirty="0"/>
              <a:t>θ ∼ </a:t>
            </a:r>
            <a:r>
              <a:rPr lang="en-US" dirty="0" err="1"/>
              <a:t>Mult</a:t>
            </a:r>
            <a:r>
              <a:rPr lang="en-US" dirty="0"/>
              <a:t>(</a:t>
            </a:r>
            <a:r>
              <a:rPr lang="el-GR" dirty="0"/>
              <a:t>θ).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l-GR" dirty="0" smtClean="0"/>
              <a:t>(</a:t>
            </a:r>
            <a:r>
              <a:rPr lang="en-US" dirty="0"/>
              <a:t>b) Draw region </a:t>
            </a:r>
            <a:r>
              <a:rPr lang="en-US" dirty="0" err="1"/>
              <a:t>codeword</a:t>
            </a:r>
            <a:r>
              <a:rPr lang="en-US" dirty="0"/>
              <a:t> </a:t>
            </a:r>
            <a:r>
              <a:rPr lang="en-US" dirty="0" err="1"/>
              <a:t>rn</a:t>
            </a:r>
            <a:r>
              <a:rPr lang="en-US" dirty="0"/>
              <a:t> | </a:t>
            </a:r>
            <a:r>
              <a:rPr lang="en-US" dirty="0" err="1"/>
              <a:t>zn</a:t>
            </a:r>
            <a:r>
              <a:rPr lang="en-US" dirty="0"/>
              <a:t> ∼ </a:t>
            </a:r>
            <a:r>
              <a:rPr lang="en-US" dirty="0" err="1"/>
              <a:t>Mult</a:t>
            </a:r>
            <a:r>
              <a:rPr lang="en-US" dirty="0"/>
              <a:t>(</a:t>
            </a:r>
            <a:r>
              <a:rPr lang="el-GR" dirty="0"/>
              <a:t>π</a:t>
            </a:r>
            <a:r>
              <a:rPr lang="en-US" dirty="0" err="1"/>
              <a:t>zn</a:t>
            </a:r>
            <a:r>
              <a:rPr lang="en-US" dirty="0"/>
              <a:t> 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085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3</a:t>
            </a:r>
            <a:r>
              <a:rPr lang="en-US" dirty="0"/>
              <a:t>. Draw class label c | z1:N ∼ </a:t>
            </a:r>
            <a:r>
              <a:rPr lang="en-US" dirty="0" err="1"/>
              <a:t>softmax</a:t>
            </a:r>
            <a:r>
              <a:rPr lang="en-US" dirty="0"/>
              <a:t>(¯z, </a:t>
            </a:r>
            <a:r>
              <a:rPr lang="el-GR" dirty="0"/>
              <a:t>η</a:t>
            </a:r>
            <a:r>
              <a:rPr lang="el-GR" dirty="0" smtClean="0"/>
              <a:t>),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l-GR" dirty="0" smtClean="0"/>
              <a:t> </a:t>
            </a:r>
            <a:r>
              <a:rPr lang="en-US" dirty="0" smtClean="0"/>
              <a:t> where </a:t>
            </a:r>
            <a:r>
              <a:rPr lang="en-US" dirty="0"/>
              <a:t>z¯ = 1 N PN n=1 </a:t>
            </a:r>
            <a:r>
              <a:rPr lang="en-US" dirty="0" err="1"/>
              <a:t>zn</a:t>
            </a:r>
            <a:r>
              <a:rPr lang="en-US" dirty="0"/>
              <a:t> is the empirical topic frequencies and the </a:t>
            </a:r>
            <a:r>
              <a:rPr lang="en-US" dirty="0" smtClean="0"/>
              <a:t>    </a:t>
            </a:r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/>
              <a:t>function provides the following distribution, p(c | z, </a:t>
            </a:r>
            <a:r>
              <a:rPr lang="el-GR" dirty="0"/>
              <a:t>η ¯ ) = </a:t>
            </a:r>
            <a:r>
              <a:rPr lang="en-US" dirty="0" err="1"/>
              <a:t>exp</a:t>
            </a:r>
            <a:r>
              <a:rPr lang="en-US" dirty="0"/>
              <a:t> </a:t>
            </a:r>
            <a:r>
              <a:rPr lang="el-GR" dirty="0"/>
              <a:t>η </a:t>
            </a:r>
            <a:r>
              <a:rPr lang="en-US" dirty="0"/>
              <a:t>T c z¯  / PC l=1 </a:t>
            </a:r>
            <a:r>
              <a:rPr lang="en-US" dirty="0" err="1"/>
              <a:t>exp</a:t>
            </a:r>
            <a:r>
              <a:rPr lang="en-US" dirty="0"/>
              <a:t> </a:t>
            </a:r>
            <a:r>
              <a:rPr lang="el-GR" dirty="0"/>
              <a:t>η ⊤ </a:t>
            </a:r>
            <a:r>
              <a:rPr lang="en-US" dirty="0"/>
              <a:t>l z¯  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4</a:t>
            </a:r>
            <a:r>
              <a:rPr lang="en-US" dirty="0"/>
              <a:t>. For each annotation term </a:t>
            </a:r>
            <a:r>
              <a:rPr lang="en-US" dirty="0" err="1"/>
              <a:t>wm</a:t>
            </a:r>
            <a:r>
              <a:rPr lang="en-US" dirty="0"/>
              <a:t>, m ∈ {1, 2, . . . , M}: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/>
              <a:t>     (</a:t>
            </a:r>
            <a:r>
              <a:rPr lang="en-US" dirty="0"/>
              <a:t>a) Draw region identifier </a:t>
            </a:r>
            <a:r>
              <a:rPr lang="en-US" dirty="0" err="1"/>
              <a:t>ym</a:t>
            </a:r>
            <a:r>
              <a:rPr lang="en-US" dirty="0"/>
              <a:t> ∼ </a:t>
            </a:r>
            <a:r>
              <a:rPr lang="en-US" dirty="0" err="1"/>
              <a:t>Unif</a:t>
            </a:r>
            <a:r>
              <a:rPr lang="en-US" dirty="0"/>
              <a:t>{1, 2, . . . , N}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b) Draw annotation term </a:t>
            </a:r>
            <a:r>
              <a:rPr lang="en-US" dirty="0" err="1"/>
              <a:t>wm</a:t>
            </a:r>
            <a:r>
              <a:rPr lang="en-US" dirty="0"/>
              <a:t> ∼ </a:t>
            </a:r>
            <a:r>
              <a:rPr lang="en-US" dirty="0" err="1"/>
              <a:t>Mult</a:t>
            </a:r>
            <a:r>
              <a:rPr lang="en-US" dirty="0"/>
              <a:t>(</a:t>
            </a:r>
            <a:r>
              <a:rPr lang="el-GR" dirty="0"/>
              <a:t>β</a:t>
            </a:r>
            <a:r>
              <a:rPr lang="en-US" dirty="0" err="1"/>
              <a:t>zn</a:t>
            </a:r>
            <a:r>
              <a:rPr lang="en-US" dirty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1976" y="2279562"/>
            <a:ext cx="6761409" cy="29750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3842" y="1825625"/>
            <a:ext cx="3149958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398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Simultaneous image classification &amp; annotation</vt:lpstr>
      <vt:lpstr>Introduction </vt:lpstr>
      <vt:lpstr>Model classification</vt:lpstr>
      <vt:lpstr>Codewords</vt:lpstr>
      <vt:lpstr>Mathematical term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Simultaneous image classification &amp; annotation</dc:title>
  <dc:creator>Windows User</dc:creator>
  <cp:lastModifiedBy>Windows User</cp:lastModifiedBy>
  <cp:revision>9</cp:revision>
  <dcterms:created xsi:type="dcterms:W3CDTF">2020-02-22T16:31:49Z</dcterms:created>
  <dcterms:modified xsi:type="dcterms:W3CDTF">2020-02-23T04:16:25Z</dcterms:modified>
</cp:coreProperties>
</file>