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7" r:id="rId4"/>
    <p:sldId id="258" r:id="rId5"/>
    <p:sldId id="263" r:id="rId6"/>
    <p:sldId id="284" r:id="rId7"/>
    <p:sldId id="285" r:id="rId8"/>
    <p:sldId id="286" r:id="rId9"/>
    <p:sldId id="289" r:id="rId10"/>
    <p:sldId id="288" r:id="rId11"/>
    <p:sldId id="260" r:id="rId12"/>
    <p:sldId id="265" r:id="rId13"/>
    <p:sldId id="261" r:id="rId14"/>
    <p:sldId id="264" r:id="rId15"/>
    <p:sldId id="266" r:id="rId16"/>
    <p:sldId id="267" r:id="rId17"/>
    <p:sldId id="268" r:id="rId18"/>
    <p:sldId id="281" r:id="rId19"/>
    <p:sldId id="282" r:id="rId20"/>
    <p:sldId id="269" r:id="rId21"/>
    <p:sldId id="270" r:id="rId22"/>
    <p:sldId id="271" r:id="rId23"/>
    <p:sldId id="273" r:id="rId24"/>
    <p:sldId id="275" r:id="rId25"/>
    <p:sldId id="272" r:id="rId26"/>
    <p:sldId id="276" r:id="rId27"/>
    <p:sldId id="274" r:id="rId28"/>
    <p:sldId id="278" r:id="rId29"/>
    <p:sldId id="279" r:id="rId30"/>
    <p:sldId id="283" r:id="rId31"/>
    <p:sldId id="280"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E8C33E9-CAD8-431D-808A-AFEF50760451}" type="datetimeFigureOut">
              <a:rPr lang="en-US" smtClean="0"/>
              <a:pPr/>
              <a:t>5/15/2020</a:t>
            </a:fld>
            <a:endParaRPr lang="en-US"/>
          </a:p>
        </p:txBody>
      </p:sp>
      <p:sp>
        <p:nvSpPr>
          <p:cNvPr id="16" name="Slide Number Placeholder 15"/>
          <p:cNvSpPr>
            <a:spLocks noGrp="1"/>
          </p:cNvSpPr>
          <p:nvPr>
            <p:ph type="sldNum" sz="quarter" idx="11"/>
          </p:nvPr>
        </p:nvSpPr>
        <p:spPr/>
        <p:txBody>
          <a:bodyPr/>
          <a:lstStyle/>
          <a:p>
            <a:fld id="{059B7808-569B-4A84-8386-FD03FFE346C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8C33E9-CAD8-431D-808A-AFEF50760451}"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B7808-569B-4A84-8386-FD03FFE346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8C33E9-CAD8-431D-808A-AFEF50760451}"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B7808-569B-4A84-8386-FD03FFE346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E8C33E9-CAD8-431D-808A-AFEF50760451}" type="datetimeFigureOut">
              <a:rPr lang="en-US" smtClean="0"/>
              <a:pPr/>
              <a:t>5/15/2020</a:t>
            </a:fld>
            <a:endParaRPr lang="en-US"/>
          </a:p>
        </p:txBody>
      </p:sp>
      <p:sp>
        <p:nvSpPr>
          <p:cNvPr id="15" name="Slide Number Placeholder 14"/>
          <p:cNvSpPr>
            <a:spLocks noGrp="1"/>
          </p:cNvSpPr>
          <p:nvPr>
            <p:ph type="sldNum" sz="quarter" idx="15"/>
          </p:nvPr>
        </p:nvSpPr>
        <p:spPr/>
        <p:txBody>
          <a:bodyPr/>
          <a:lstStyle>
            <a:lvl1pPr algn="ctr">
              <a:defRPr/>
            </a:lvl1pPr>
          </a:lstStyle>
          <a:p>
            <a:fld id="{059B7808-569B-4A84-8386-FD03FFE346C2}"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8C33E9-CAD8-431D-808A-AFEF50760451}"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B7808-569B-4A84-8386-FD03FFE346C2}"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E8C33E9-CAD8-431D-808A-AFEF50760451}" type="datetimeFigureOut">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B7808-569B-4A84-8386-FD03FFE346C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59B7808-569B-4A84-8386-FD03FFE346C2}"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E8C33E9-CAD8-431D-808A-AFEF50760451}" type="datetimeFigureOut">
              <a:rPr lang="en-US" smtClean="0"/>
              <a:pPr/>
              <a:t>5/15/2020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8C33E9-CAD8-431D-808A-AFEF50760451}" type="datetimeFigureOut">
              <a:rPr lang="en-US" smtClean="0"/>
              <a:pPr/>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B7808-569B-4A84-8386-FD03FFE346C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C33E9-CAD8-431D-808A-AFEF50760451}" type="datetimeFigureOut">
              <a:rPr lang="en-US" smtClean="0"/>
              <a:pPr/>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B7808-569B-4A84-8386-FD03FFE346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E8C33E9-CAD8-431D-808A-AFEF50760451}" type="datetimeFigureOut">
              <a:rPr lang="en-US" smtClean="0"/>
              <a:pPr/>
              <a:t>5/15/2020</a:t>
            </a:fld>
            <a:endParaRPr lang="en-US"/>
          </a:p>
        </p:txBody>
      </p:sp>
      <p:sp>
        <p:nvSpPr>
          <p:cNvPr id="9" name="Slide Number Placeholder 8"/>
          <p:cNvSpPr>
            <a:spLocks noGrp="1"/>
          </p:cNvSpPr>
          <p:nvPr>
            <p:ph type="sldNum" sz="quarter" idx="15"/>
          </p:nvPr>
        </p:nvSpPr>
        <p:spPr/>
        <p:txBody>
          <a:bodyPr/>
          <a:lstStyle/>
          <a:p>
            <a:fld id="{059B7808-569B-4A84-8386-FD03FFE346C2}"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E8C33E9-CAD8-431D-808A-AFEF50760451}" type="datetimeFigureOut">
              <a:rPr lang="en-US" smtClean="0"/>
              <a:pPr/>
              <a:t>5/15/2020</a:t>
            </a:fld>
            <a:endParaRPr lang="en-US"/>
          </a:p>
        </p:txBody>
      </p:sp>
      <p:sp>
        <p:nvSpPr>
          <p:cNvPr id="9" name="Slide Number Placeholder 8"/>
          <p:cNvSpPr>
            <a:spLocks noGrp="1"/>
          </p:cNvSpPr>
          <p:nvPr>
            <p:ph type="sldNum" sz="quarter" idx="11"/>
          </p:nvPr>
        </p:nvSpPr>
        <p:spPr/>
        <p:txBody>
          <a:bodyPr/>
          <a:lstStyle/>
          <a:p>
            <a:fld id="{059B7808-569B-4A84-8386-FD03FFE346C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E8C33E9-CAD8-431D-808A-AFEF50760451}" type="datetimeFigureOut">
              <a:rPr lang="en-US" smtClean="0"/>
              <a:pPr/>
              <a:t>5/15/2020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59B7808-569B-4A84-8386-FD03FFE346C2}"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571612"/>
            <a:ext cx="8305800" cy="1981200"/>
          </a:xfrm>
        </p:spPr>
        <p:txBody>
          <a:bodyPr/>
          <a:lstStyle/>
          <a:p>
            <a:r>
              <a:rPr smtClean="0"/>
              <a:t>SMILE DENTAL HEALTHCARE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571612"/>
            <a:ext cx="8305800" cy="1981200"/>
          </a:xfrm>
        </p:spPr>
        <p:txBody>
          <a:bodyPr/>
          <a:lstStyle/>
          <a:p>
            <a:r>
              <a:rPr smtClean="0"/>
              <a:t>OUTPUT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071546"/>
            <a:ext cx="7729534" cy="647720"/>
          </a:xfrm>
        </p:spPr>
        <p:txBody>
          <a:bodyPr>
            <a:normAutofit/>
          </a:bodyPr>
          <a:lstStyle/>
          <a:p>
            <a:r>
              <a:rPr sz="3200" smtClean="0">
                <a:solidFill>
                  <a:schemeClr val="tx1"/>
                </a:solidFill>
              </a:rPr>
              <a:t>SMILE WEB APPLICATION</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572132" y="500042"/>
            <a:ext cx="3429024" cy="107157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1"/>
          <p:cNvSpPr txBox="1">
            <a:spLocks/>
          </p:cNvSpPr>
          <p:nvPr/>
        </p:nvSpPr>
        <p:spPr>
          <a:xfrm>
            <a:off x="571472" y="1857364"/>
            <a:ext cx="7929618" cy="2286016"/>
          </a:xfrm>
          <a:prstGeom prst="rect">
            <a:avLst/>
          </a:prstGeom>
        </p:spPr>
        <p:txBody>
          <a:bodyPr vert="horz">
            <a:noAutofit/>
          </a:bodyPr>
          <a:lstStyle/>
          <a:p>
            <a:pPr marL="274320" lvl="0" indent="-274320">
              <a:spcBef>
                <a:spcPts val="600"/>
              </a:spcBef>
              <a:buClr>
                <a:schemeClr val="accent2"/>
              </a:buClr>
              <a:buSzPct val="85000"/>
            </a:pPr>
            <a:r>
              <a:rPr lang="en-US" sz="2000" dirty="0" smtClean="0">
                <a:effectLst>
                  <a:outerShdw dist="50800" sx="1000" sy="1000" algn="ctr" rotWithShape="0">
                    <a:schemeClr val="bg1"/>
                  </a:outerShdw>
                </a:effectLst>
              </a:rPr>
              <a:t>Our web application has two </a:t>
            </a:r>
            <a:r>
              <a:rPr lang="en-US" sz="2000" dirty="0" smtClean="0">
                <a:effectLst>
                  <a:outerShdw dist="50800" sx="1000" sy="1000" algn="ctr" rotWithShape="0">
                    <a:schemeClr val="bg1"/>
                  </a:outerShdw>
                </a:effectLst>
              </a:rPr>
              <a:t>formats.</a:t>
            </a:r>
            <a:endParaRPr lang="en-US" sz="2000" dirty="0" smtClean="0">
              <a:effectLst>
                <a:outerShdw dist="50800" sx="1000" sy="1000" algn="ctr" rotWithShape="0">
                  <a:schemeClr val="bg1"/>
                </a:outerShdw>
              </a:effectLst>
            </a:endParaRPr>
          </a:p>
          <a:p>
            <a:pPr marL="274320" lvl="0" indent="-274320">
              <a:spcBef>
                <a:spcPts val="600"/>
              </a:spcBef>
              <a:buClr>
                <a:schemeClr val="accent2"/>
              </a:buClr>
              <a:buSzPct val="85000"/>
            </a:pPr>
            <a:r>
              <a:rPr lang="en-US" sz="2000" dirty="0" smtClean="0">
                <a:effectLst>
                  <a:outerShdw dist="50800" sx="1000" sy="1000" algn="ctr" rotWithShape="0">
                    <a:schemeClr val="bg1"/>
                  </a:outerShdw>
                </a:effectLst>
              </a:rPr>
              <a:t>&gt; ADMIN </a:t>
            </a:r>
            <a:r>
              <a:rPr lang="en-US" sz="2000" dirty="0" smtClean="0">
                <a:effectLst>
                  <a:outerShdw dist="50800" sx="1000" sy="1000" algn="ctr" rotWithShape="0">
                    <a:schemeClr val="bg1"/>
                  </a:outerShdw>
                </a:effectLst>
              </a:rPr>
              <a:t>AND MEMBER FORMAT</a:t>
            </a:r>
          </a:p>
          <a:p>
            <a:pPr marL="274320" lvl="0" indent="-274320">
              <a:spcBef>
                <a:spcPts val="600"/>
              </a:spcBef>
              <a:buClr>
                <a:schemeClr val="accent2"/>
              </a:buClr>
              <a:buSzPct val="85000"/>
            </a:pPr>
            <a:endParaRPr lang="en-US" sz="2000" dirty="0" smtClean="0">
              <a:effectLst>
                <a:outerShdw dist="50800" sx="1000" sy="1000" algn="ctr" rotWithShape="0">
                  <a:schemeClr val="bg1"/>
                </a:outerShdw>
              </a:effectLst>
            </a:endParaRPr>
          </a:p>
          <a:p>
            <a:pPr marL="274320" lvl="0" indent="-274320" algn="just">
              <a:spcBef>
                <a:spcPts val="600"/>
              </a:spcBef>
              <a:buClr>
                <a:schemeClr val="accent2"/>
              </a:buClr>
              <a:buSzPct val="85000"/>
            </a:pPr>
            <a:r>
              <a:rPr lang="en-US" sz="2000" dirty="0" smtClean="0">
                <a:effectLst>
                  <a:outerShdw dist="50800" sx="1000" sy="1000" algn="ctr" rotWithShape="0">
                    <a:schemeClr val="bg1"/>
                  </a:outerShdw>
                </a:effectLst>
              </a:rPr>
              <a:t>Admin has more access in our application they have different additional </a:t>
            </a:r>
            <a:r>
              <a:rPr lang="en-US" sz="2000" dirty="0" err="1" smtClean="0">
                <a:effectLst>
                  <a:outerShdw dist="50800" sx="1000" sy="1000" algn="ctr" rotWithShape="0">
                    <a:schemeClr val="bg1"/>
                  </a:outerShdw>
                </a:effectLst>
              </a:rPr>
              <a:t>Dropdownlist</a:t>
            </a:r>
            <a:r>
              <a:rPr lang="en-US" sz="2000" dirty="0" smtClean="0">
                <a:effectLst>
                  <a:outerShdw dist="50800" sx="1000" sy="1000" algn="ctr" rotWithShape="0">
                    <a:schemeClr val="bg1"/>
                  </a:outerShdw>
                </a:effectLst>
              </a:rPr>
              <a:t> within the Patient, Inventory, Appointment, and Account Tab since patients should not have an access in clinic’s inventory and account management</a:t>
            </a:r>
          </a:p>
          <a:p>
            <a:pPr marL="274320" lvl="0" indent="-274320" algn="just">
              <a:spcBef>
                <a:spcPts val="600"/>
              </a:spcBef>
              <a:buClr>
                <a:schemeClr val="accent2"/>
              </a:buClr>
              <a:buSzPct val="85000"/>
            </a:pPr>
            <a:endParaRPr kumimoji="0" lang="en-US" sz="2000" b="0" i="0" u="none" strike="noStrike" kern="1200" cap="none" spc="0" normalizeH="0" baseline="0" noProof="0" dirty="0" smtClean="0">
              <a:effectLst>
                <a:outerShdw dist="50800" sx="1000" sy="1000" algn="ctr" rotWithShape="0">
                  <a:schemeClr val="bg1"/>
                </a:outerShdw>
              </a:effectLst>
              <a:uLnTx/>
              <a:uFillTx/>
              <a:latin typeface="+mn-lt"/>
              <a:ea typeface="+mn-ea"/>
              <a:cs typeface="+mn-cs"/>
            </a:endParaRPr>
          </a:p>
          <a:p>
            <a:pPr marL="274320" lvl="0" indent="-274320" algn="just">
              <a:spcBef>
                <a:spcPts val="600"/>
              </a:spcBef>
              <a:buClr>
                <a:schemeClr val="accent2"/>
              </a:buClr>
              <a:buSzPct val="85000"/>
            </a:pPr>
            <a:endParaRPr kumimoji="0" lang="en-US" sz="2000" b="0" i="0" u="none" strike="noStrike" kern="1200" cap="none" spc="0" normalizeH="0" baseline="0" noProof="0" dirty="0">
              <a:effectLst>
                <a:outerShdw dist="50800" sx="1000" sy="1000" algn="ctr" rotWithShape="0">
                  <a:schemeClr val="bg1"/>
                </a:outerShdw>
              </a:effectLst>
              <a:uLnTx/>
              <a:uFillTx/>
              <a:latin typeface="+mn-lt"/>
              <a:ea typeface="+mn-ea"/>
              <a:cs typeface="+mn-cs"/>
            </a:endParaRPr>
          </a:p>
        </p:txBody>
      </p:sp>
      <p:pic>
        <p:nvPicPr>
          <p:cNvPr id="18434" name="Picture 2"/>
          <p:cNvPicPr>
            <a:picLocks noChangeAspect="1" noChangeArrowheads="1"/>
          </p:cNvPicPr>
          <p:nvPr/>
        </p:nvPicPr>
        <p:blipFill>
          <a:blip r:embed="rId3"/>
          <a:srcRect/>
          <a:stretch>
            <a:fillRect/>
          </a:stretch>
        </p:blipFill>
        <p:spPr bwMode="auto">
          <a:xfrm>
            <a:off x="357158" y="5500702"/>
            <a:ext cx="8169600" cy="323851"/>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r="870" b="-12625"/>
          <a:stretch>
            <a:fillRect/>
          </a:stretch>
        </p:blipFill>
        <p:spPr bwMode="auto">
          <a:xfrm>
            <a:off x="357158" y="4714884"/>
            <a:ext cx="8143932" cy="357190"/>
          </a:xfrm>
          <a:prstGeom prst="rect">
            <a:avLst/>
          </a:prstGeom>
          <a:noFill/>
          <a:ln w="9525">
            <a:noFill/>
            <a:miter lim="800000"/>
            <a:headEnd/>
            <a:tailEnd/>
          </a:ln>
          <a:effectLst/>
        </p:spPr>
      </p:pic>
      <p:sp>
        <p:nvSpPr>
          <p:cNvPr id="11" name="Content Placeholder 1"/>
          <p:cNvSpPr txBox="1">
            <a:spLocks/>
          </p:cNvSpPr>
          <p:nvPr/>
        </p:nvSpPr>
        <p:spPr>
          <a:xfrm>
            <a:off x="357158" y="4357694"/>
            <a:ext cx="1419236" cy="704856"/>
          </a:xfrm>
          <a:prstGeom prst="rect">
            <a:avLst/>
          </a:prstGeom>
        </p:spPr>
        <p:txBody>
          <a:bodyPr vert="horz">
            <a:noAutofit/>
          </a:bodyPr>
          <a:lstStyle/>
          <a:p>
            <a:pPr marL="274320" lvl="0" indent="-274320">
              <a:spcBef>
                <a:spcPts val="600"/>
              </a:spcBef>
              <a:buClr>
                <a:schemeClr val="accent2"/>
              </a:buClr>
              <a:buSzPct val="85000"/>
            </a:pPr>
            <a:r>
              <a:rPr kumimoji="0" lang="en-US" sz="2000" b="0" i="0" u="none" strike="noStrike" kern="1200" cap="none" spc="0" normalizeH="0" baseline="0" noProof="0" dirty="0" smtClean="0">
                <a:effectLst>
                  <a:outerShdw dist="50800" sx="1000" sy="1000" algn="ctr" rotWithShape="0">
                    <a:schemeClr val="bg1"/>
                  </a:outerShdw>
                </a:effectLst>
                <a:uLnTx/>
                <a:uFillTx/>
                <a:latin typeface="+mn-lt"/>
                <a:ea typeface="+mn-ea"/>
                <a:cs typeface="+mn-cs"/>
              </a:rPr>
              <a:t>ADMIN</a:t>
            </a:r>
            <a:endParaRPr kumimoji="0" lang="en-US" sz="2000" b="0" i="0" u="none" strike="noStrike" kern="1200" cap="none" spc="0" normalizeH="0" baseline="0" noProof="0" dirty="0">
              <a:effectLst>
                <a:outerShdw dist="50800" sx="1000" sy="1000" algn="ctr" rotWithShape="0">
                  <a:schemeClr val="bg1"/>
                </a:outerShdw>
              </a:effectLst>
              <a:uLnTx/>
              <a:uFillTx/>
              <a:latin typeface="+mn-lt"/>
              <a:ea typeface="+mn-ea"/>
              <a:cs typeface="+mn-cs"/>
            </a:endParaRPr>
          </a:p>
        </p:txBody>
      </p:sp>
      <p:sp>
        <p:nvSpPr>
          <p:cNvPr id="12" name="Content Placeholder 1"/>
          <p:cNvSpPr txBox="1">
            <a:spLocks/>
          </p:cNvSpPr>
          <p:nvPr/>
        </p:nvSpPr>
        <p:spPr>
          <a:xfrm>
            <a:off x="357158" y="5072074"/>
            <a:ext cx="1419236" cy="704856"/>
          </a:xfrm>
          <a:prstGeom prst="rect">
            <a:avLst/>
          </a:prstGeom>
        </p:spPr>
        <p:txBody>
          <a:bodyPr vert="horz">
            <a:noAutofit/>
          </a:bodyPr>
          <a:lstStyle/>
          <a:p>
            <a:pPr marL="274320" lvl="0" indent="-274320">
              <a:spcBef>
                <a:spcPts val="600"/>
              </a:spcBef>
              <a:buClr>
                <a:schemeClr val="accent2"/>
              </a:buClr>
              <a:buSzPct val="85000"/>
            </a:pPr>
            <a:r>
              <a:rPr lang="en-US" sz="2000" dirty="0" smtClean="0">
                <a:effectLst>
                  <a:outerShdw dist="50800" sx="1000" sy="1000" algn="ctr" rotWithShape="0">
                    <a:schemeClr val="bg1"/>
                  </a:outerShdw>
                </a:effectLst>
              </a:rPr>
              <a:t>MEMBER</a:t>
            </a:r>
            <a:endParaRPr kumimoji="0" lang="en-US" sz="2000" b="0" i="0" u="none" strike="noStrike" kern="1200" cap="none" spc="0" normalizeH="0" baseline="0" noProof="0" dirty="0">
              <a:effectLst>
                <a:outerShdw dist="50800" sx="1000" sy="1000" algn="ctr" rotWithShape="0">
                  <a:schemeClr val="bg1"/>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LOGIN  PAGE</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572132" y="500042"/>
            <a:ext cx="3429024" cy="1071570"/>
          </a:xfrm>
          <a:prstGeom prst="rect">
            <a:avLst/>
          </a:prstGeom>
        </p:spPr>
        <p:txBody>
          <a:bodyPr vert="horz">
            <a:normAutofit/>
          </a:bodyPr>
          <a:lstStyle/>
          <a:p>
            <a:pPr marL="274320" lvl="0" indent="-274320">
              <a:spcBef>
                <a:spcPts val="600"/>
              </a:spcBef>
              <a:buClr>
                <a:schemeClr val="accent2"/>
              </a:buClr>
              <a:buSzPct val="85000"/>
            </a:pPr>
            <a:r>
              <a:rPr lang="en-US" sz="2500" i="1" dirty="0" smtClean="0"/>
              <a:t>Username</a:t>
            </a:r>
            <a:r>
              <a:rPr kumimoji="0" lang="en-US" sz="2500" b="0" i="1" u="none" strike="noStrike" kern="1200" cap="none" spc="0" normalizeH="0" noProof="0" dirty="0" smtClean="0">
                <a:ln>
                  <a:noFill/>
                </a:ln>
                <a:solidFill>
                  <a:schemeClr val="tx1"/>
                </a:solidFill>
                <a:effectLst/>
                <a:uLnTx/>
                <a:uFillTx/>
                <a:latin typeface="+mn-lt"/>
                <a:ea typeface="+mn-ea"/>
                <a:cs typeface="+mn-cs"/>
              </a:rPr>
              <a:t>: admin</a:t>
            </a:r>
          </a:p>
          <a:p>
            <a:pPr marL="274320" lvl="0" indent="-274320">
              <a:spcBef>
                <a:spcPts val="600"/>
              </a:spcBef>
              <a:buClr>
                <a:schemeClr val="accent2"/>
              </a:buClr>
              <a:buSzPct val="85000"/>
            </a:pPr>
            <a:r>
              <a:rPr lang="en-US" sz="2500" i="1" baseline="0" dirty="0" smtClean="0"/>
              <a:t>Password:</a:t>
            </a:r>
            <a:r>
              <a:rPr lang="en-US" sz="2500" i="1" dirty="0" smtClean="0"/>
              <a:t> </a:t>
            </a:r>
            <a:r>
              <a:rPr lang="en-US" sz="2500" i="1" dirty="0" err="1" smtClean="0"/>
              <a:t>mco</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0" name="Picture 2"/>
          <p:cNvPicPr>
            <a:picLocks noChangeAspect="1" noChangeArrowheads="1"/>
          </p:cNvPicPr>
          <p:nvPr/>
        </p:nvPicPr>
        <p:blipFill>
          <a:blip r:embed="rId3"/>
          <a:srcRect/>
          <a:stretch>
            <a:fillRect/>
          </a:stretch>
        </p:blipFill>
        <p:spPr bwMode="auto">
          <a:xfrm>
            <a:off x="500034" y="1714488"/>
            <a:ext cx="8303901" cy="4668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HOME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714348" y="714356"/>
            <a:ext cx="8215370" cy="1071570"/>
          </a:xfrm>
          <a:prstGeom prst="rect">
            <a:avLst/>
          </a:prstGeom>
        </p:spPr>
        <p:txBody>
          <a:bodyPr vert="horz">
            <a:normAutofit fontScale="92500"/>
          </a:bodyPr>
          <a:lstStyle/>
          <a:p>
            <a:pPr marL="274320" lvl="0" indent="-274320">
              <a:spcBef>
                <a:spcPts val="600"/>
              </a:spcBef>
              <a:buClr>
                <a:schemeClr val="accent2"/>
              </a:buClr>
              <a:buSzPct val="85000"/>
            </a:pPr>
            <a:r>
              <a:rPr lang="en-US" sz="2500" i="1" dirty="0" smtClean="0"/>
              <a:t>This is where </a:t>
            </a:r>
            <a:r>
              <a:rPr lang="en-US" sz="2500" i="1" dirty="0" smtClean="0"/>
              <a:t>you can find the mission and vision of the company and major information regarding our dental clinic.</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571472" y="1857364"/>
            <a:ext cx="8072494" cy="4538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SERVICE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714348" y="714356"/>
            <a:ext cx="8215370" cy="1071570"/>
          </a:xfrm>
          <a:prstGeom prst="rect">
            <a:avLst/>
          </a:prstGeom>
        </p:spPr>
        <p:txBody>
          <a:bodyPr vert="horz">
            <a:normAutofit/>
          </a:bodyPr>
          <a:lstStyle/>
          <a:p>
            <a:pPr marL="274320" lvl="0" indent="-274320">
              <a:spcBef>
                <a:spcPts val="600"/>
              </a:spcBef>
              <a:buClr>
                <a:schemeClr val="accent2"/>
              </a:buClr>
              <a:buSzPct val="85000"/>
            </a:pPr>
            <a:r>
              <a:rPr lang="en-US" sz="2500" i="1" dirty="0" smtClean="0"/>
              <a:t>This is where you can find the service our dental </a:t>
            </a:r>
            <a:r>
              <a:rPr lang="en-US" sz="2500" i="1" dirty="0" smtClean="0"/>
              <a:t>clinic offers.</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3"/>
          <a:srcRect/>
          <a:stretch>
            <a:fillRect/>
          </a:stretch>
        </p:blipFill>
        <p:spPr bwMode="auto">
          <a:xfrm>
            <a:off x="571472" y="1817920"/>
            <a:ext cx="8001056" cy="44983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ABOUT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714348" y="714356"/>
            <a:ext cx="8215370" cy="1071570"/>
          </a:xfrm>
          <a:prstGeom prst="rect">
            <a:avLst/>
          </a:prstGeom>
        </p:spPr>
        <p:txBody>
          <a:bodyPr vert="horz">
            <a:normAutofit/>
          </a:bodyPr>
          <a:lstStyle/>
          <a:p>
            <a:pPr marL="274320" lvl="0" indent="-274320">
              <a:spcBef>
                <a:spcPts val="600"/>
              </a:spcBef>
              <a:buClr>
                <a:schemeClr val="accent2"/>
              </a:buClr>
              <a:buSzPct val="85000"/>
            </a:pPr>
            <a:r>
              <a:rPr lang="en-US" sz="2500" i="1" dirty="0" smtClean="0"/>
              <a:t>This is where you can find the our team and doctors </a:t>
            </a:r>
            <a:r>
              <a:rPr lang="en-US" sz="2500" i="1" dirty="0" smtClean="0"/>
              <a:t>information.</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3"/>
          <a:srcRect/>
          <a:stretch>
            <a:fillRect/>
          </a:stretch>
        </p:blipFill>
        <p:spPr bwMode="auto">
          <a:xfrm>
            <a:off x="571472" y="1857364"/>
            <a:ext cx="8072494" cy="4538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PATIENT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785786" y="785794"/>
            <a:ext cx="8215370" cy="1071570"/>
          </a:xfrm>
          <a:prstGeom prst="rect">
            <a:avLst/>
          </a:prstGeom>
        </p:spPr>
        <p:txBody>
          <a:bodyPr vert="horz">
            <a:normAutofit/>
          </a:bodyPr>
          <a:lstStyle/>
          <a:p>
            <a:pPr marL="274320" lvl="0" indent="-274320">
              <a:spcBef>
                <a:spcPts val="600"/>
              </a:spcBef>
              <a:buClr>
                <a:schemeClr val="accent2"/>
              </a:buClr>
              <a:buSzPct val="85000"/>
            </a:pPr>
            <a:r>
              <a:rPr lang="en-US" sz="2800" i="1" dirty="0" smtClean="0"/>
              <a:t>This is where you can find the patient's information. You can add, update and remove their records.</a:t>
            </a:r>
            <a:endParaRPr kumimoji="0" lang="en-US" sz="2500" b="0" i="1"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3"/>
          <a:srcRect/>
          <a:stretch>
            <a:fillRect/>
          </a:stretch>
        </p:blipFill>
        <p:spPr bwMode="auto">
          <a:xfrm>
            <a:off x="571472" y="2071678"/>
            <a:ext cx="7970710" cy="4481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INVENTORY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14356"/>
            <a:ext cx="8215370" cy="1071570"/>
          </a:xfrm>
          <a:prstGeom prst="rect">
            <a:avLst/>
          </a:prstGeom>
        </p:spPr>
        <p:txBody>
          <a:bodyPr vert="horz">
            <a:normAutofit fontScale="92500" lnSpcReduction="20000"/>
          </a:bodyPr>
          <a:lstStyle/>
          <a:p>
            <a:pPr marL="274320" lvl="0" indent="-274320">
              <a:spcBef>
                <a:spcPts val="600"/>
              </a:spcBef>
              <a:buClr>
                <a:schemeClr val="accent2"/>
              </a:buClr>
              <a:buSzPct val="85000"/>
            </a:pPr>
            <a:r>
              <a:rPr lang="en-US" sz="2500" i="1" dirty="0" smtClean="0"/>
              <a:t>This is where you can find the inventory system of our </a:t>
            </a:r>
            <a:r>
              <a:rPr lang="en-US" sz="2500" i="1" dirty="0" smtClean="0"/>
              <a:t>clinic. You </a:t>
            </a:r>
            <a:r>
              <a:rPr lang="en-US" sz="2500" i="1" dirty="0" smtClean="0"/>
              <a:t>can also add update and remove items.</a:t>
            </a:r>
          </a:p>
          <a:p>
            <a:pPr marL="274320" indent="-274320">
              <a:spcBef>
                <a:spcPts val="600"/>
              </a:spcBef>
              <a:buClr>
                <a:schemeClr val="accent2"/>
              </a:buClr>
              <a:buSzPct val="85000"/>
            </a:pPr>
            <a:r>
              <a:rPr lang="en-US" sz="2500" i="1" dirty="0" smtClean="0"/>
              <a:t>                                                                          </a:t>
            </a:r>
            <a:endParaRPr lang="en-US" sz="2500" i="1" dirty="0"/>
          </a:p>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3"/>
          <a:srcRect/>
          <a:stretch>
            <a:fillRect/>
          </a:stretch>
        </p:blipFill>
        <p:spPr bwMode="auto">
          <a:xfrm>
            <a:off x="642910" y="2000240"/>
            <a:ext cx="7939084" cy="44635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APPOINTMENT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fontScale="85000" lnSpcReduction="10000"/>
          </a:bodyPr>
          <a:lstStyle/>
          <a:p>
            <a:pPr marL="274320" lvl="0" indent="-274320">
              <a:spcBef>
                <a:spcPts val="600"/>
              </a:spcBef>
              <a:buClr>
                <a:schemeClr val="accent2"/>
              </a:buClr>
              <a:buSzPct val="85000"/>
            </a:pPr>
            <a:r>
              <a:rPr lang="en-US" dirty="0" smtClean="0"/>
              <a:t>This is where the inventory system of our clinic is located. You can also add, update and remove items.</a:t>
            </a: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6146" name="Picture 2"/>
          <p:cNvPicPr>
            <a:picLocks noChangeAspect="1" noChangeArrowheads="1"/>
          </p:cNvPicPr>
          <p:nvPr/>
        </p:nvPicPr>
        <p:blipFill>
          <a:blip r:embed="rId3"/>
          <a:srcRect/>
          <a:stretch>
            <a:fillRect/>
          </a:stretch>
        </p:blipFill>
        <p:spPr bwMode="auto">
          <a:xfrm>
            <a:off x="642910" y="1785926"/>
            <a:ext cx="8081960" cy="4543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ACCOUNT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fontScale="85000" lnSpcReduction="10000"/>
          </a:bodyPr>
          <a:lstStyle/>
          <a:p>
            <a:pPr marL="274320" lvl="0" indent="-274320">
              <a:spcBef>
                <a:spcPts val="600"/>
              </a:spcBef>
              <a:buClr>
                <a:schemeClr val="accent2"/>
              </a:buClr>
              <a:buSzPct val="85000"/>
            </a:pPr>
            <a:r>
              <a:rPr lang="en-US" sz="2500" i="1" dirty="0" smtClean="0"/>
              <a:t>This is where we </a:t>
            </a:r>
            <a:r>
              <a:rPr lang="en-US" sz="2500" i="1" dirty="0" smtClean="0"/>
              <a:t>make </a:t>
            </a:r>
            <a:r>
              <a:rPr lang="en-US" sz="2500" i="1" dirty="0" smtClean="0"/>
              <a:t>a new account for admin and for </a:t>
            </a:r>
            <a:r>
              <a:rPr lang="en-US" sz="2500" i="1" dirty="0" smtClean="0"/>
              <a:t>members.</a:t>
            </a:r>
            <a:endParaRPr lang="en-US" sz="2500" i="1" dirty="0" smtClean="0"/>
          </a:p>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7170" name="Picture 2"/>
          <p:cNvPicPr>
            <a:picLocks noChangeAspect="1" noChangeArrowheads="1"/>
          </p:cNvPicPr>
          <p:nvPr/>
        </p:nvPicPr>
        <p:blipFill>
          <a:blip r:embed="rId3"/>
          <a:srcRect/>
          <a:stretch>
            <a:fillRect/>
          </a:stretch>
        </p:blipFill>
        <p:spPr bwMode="auto">
          <a:xfrm>
            <a:off x="642910" y="1785926"/>
            <a:ext cx="7858180" cy="4418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2428868"/>
            <a:ext cx="8215370" cy="2857520"/>
          </a:xfrm>
        </p:spPr>
        <p:txBody>
          <a:bodyPr>
            <a:normAutofit/>
          </a:bodyPr>
          <a:lstStyle/>
          <a:p>
            <a:r>
              <a:rPr lang="en-US" sz="3000" i="1" dirty="0" smtClean="0"/>
              <a:t>At Smile Dental Healthcare, it is our topmost priority to provide the highest quality of dental services to all our patients with compassion and dignity at the most affordable cost to our customers.</a:t>
            </a:r>
            <a:endParaRPr lang="en-US" sz="3000" dirty="0"/>
          </a:p>
        </p:txBody>
      </p:sp>
      <p:sp>
        <p:nvSpPr>
          <p:cNvPr id="3" name="Title 2"/>
          <p:cNvSpPr>
            <a:spLocks noGrp="1"/>
          </p:cNvSpPr>
          <p:nvPr>
            <p:ph type="title"/>
          </p:nvPr>
        </p:nvSpPr>
        <p:spPr>
          <a:xfrm>
            <a:off x="285720" y="785794"/>
            <a:ext cx="8229600" cy="1219200"/>
          </a:xfrm>
        </p:spPr>
        <p:txBody>
          <a:bodyPr/>
          <a:lstStyle/>
          <a:p>
            <a:pPr algn="ctr"/>
            <a:r>
              <a:rPr smtClean="0"/>
              <a:t>SMILE DENTAL HEALTHCARE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BILLING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928670"/>
            <a:ext cx="8215370" cy="1071570"/>
          </a:xfrm>
          <a:prstGeom prst="rect">
            <a:avLst/>
          </a:prstGeom>
        </p:spPr>
        <p:txBody>
          <a:bodyPr vert="horz">
            <a:normAutofit fontScale="70000" lnSpcReduction="20000"/>
          </a:bodyPr>
          <a:lstStyle/>
          <a:p>
            <a:pPr marL="274320" lvl="0" indent="-274320">
              <a:spcBef>
                <a:spcPts val="600"/>
              </a:spcBef>
              <a:buClr>
                <a:schemeClr val="accent2"/>
              </a:buClr>
              <a:buSzPct val="85000"/>
            </a:pPr>
            <a:r>
              <a:rPr lang="en-US" sz="2500" i="1" dirty="0" smtClean="0"/>
              <a:t>This is where we can register the transaction and make a receipt in our </a:t>
            </a:r>
            <a:r>
              <a:rPr lang="en-US" sz="2500" i="1" dirty="0" smtClean="0"/>
              <a:t>admin’s </a:t>
            </a:r>
            <a:r>
              <a:rPr lang="en-US" sz="2500" i="1" dirty="0" smtClean="0"/>
              <a:t>side. But for our </a:t>
            </a:r>
            <a:r>
              <a:rPr lang="en-US" sz="2500" i="1" dirty="0" smtClean="0"/>
              <a:t>customer’s side, </a:t>
            </a:r>
            <a:r>
              <a:rPr lang="en-US" sz="2500" i="1" dirty="0" smtClean="0"/>
              <a:t>they can also make </a:t>
            </a:r>
            <a:r>
              <a:rPr lang="en-US" sz="2500" i="1" dirty="0" smtClean="0"/>
              <a:t>online payments.</a:t>
            </a:r>
            <a:endParaRPr lang="en-US" sz="2500" i="1" dirty="0" smtClean="0"/>
          </a:p>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Picture 2"/>
          <p:cNvPicPr>
            <a:picLocks noChangeAspect="1" noChangeArrowheads="1"/>
          </p:cNvPicPr>
          <p:nvPr/>
        </p:nvPicPr>
        <p:blipFill>
          <a:blip r:embed="rId3"/>
          <a:srcRect/>
          <a:stretch>
            <a:fillRect/>
          </a:stretch>
        </p:blipFill>
        <p:spPr bwMode="auto">
          <a:xfrm>
            <a:off x="642910" y="1857364"/>
            <a:ext cx="8001056" cy="44983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CONTACT  TAB</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fontScale="70000" lnSpcReduction="20000"/>
          </a:bodyPr>
          <a:lstStyle/>
          <a:p>
            <a:pPr marL="274320" lvl="0" indent="-274320">
              <a:spcBef>
                <a:spcPts val="600"/>
              </a:spcBef>
              <a:buClr>
                <a:schemeClr val="accent2"/>
              </a:buClr>
              <a:buSzPct val="85000"/>
            </a:pPr>
            <a:r>
              <a:rPr lang="en-US" sz="2500" i="1" dirty="0" smtClean="0"/>
              <a:t>This is where our customer can contact us for any concern, to inquire and make an </a:t>
            </a:r>
            <a:r>
              <a:rPr lang="en-US" sz="2500" i="1" dirty="0" smtClean="0"/>
              <a:t>appointment.</a:t>
            </a:r>
            <a:endParaRPr lang="en-US" sz="2500" i="1" dirty="0" smtClean="0"/>
          </a:p>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Picture 2"/>
          <p:cNvPicPr>
            <a:picLocks noChangeAspect="1" noChangeArrowheads="1"/>
          </p:cNvPicPr>
          <p:nvPr/>
        </p:nvPicPr>
        <p:blipFill>
          <a:blip r:embed="rId3"/>
          <a:srcRect/>
          <a:stretch>
            <a:fillRect/>
          </a:stretch>
        </p:blipFill>
        <p:spPr bwMode="auto">
          <a:xfrm>
            <a:off x="642910" y="1857364"/>
            <a:ext cx="7928677" cy="44577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LOGOUT  BUTTON</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fontScale="92500" lnSpcReduction="20000"/>
          </a:bodyPr>
          <a:lstStyle/>
          <a:p>
            <a:pPr marL="274320" lvl="0" indent="-274320">
              <a:spcBef>
                <a:spcPts val="600"/>
              </a:spcBef>
              <a:buClr>
                <a:schemeClr val="accent2"/>
              </a:buClr>
              <a:buSzPct val="85000"/>
            </a:pPr>
            <a:r>
              <a:rPr lang="en-US" sz="2500" i="1" dirty="0" smtClean="0"/>
              <a:t>You can press logout button to go back </a:t>
            </a:r>
            <a:r>
              <a:rPr lang="en-US" sz="2500" i="1" dirty="0" smtClean="0"/>
              <a:t>to the login page.</a:t>
            </a:r>
            <a:endParaRPr lang="en-US" sz="2500" i="1" dirty="0" smtClean="0"/>
          </a:p>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43" name="Picture 3"/>
          <p:cNvPicPr>
            <a:picLocks noChangeAspect="1" noChangeArrowheads="1"/>
          </p:cNvPicPr>
          <p:nvPr/>
        </p:nvPicPr>
        <p:blipFill>
          <a:blip r:embed="rId3"/>
          <a:srcRect/>
          <a:stretch>
            <a:fillRect/>
          </a:stretch>
        </p:blipFill>
        <p:spPr bwMode="auto">
          <a:xfrm>
            <a:off x="857224" y="1857364"/>
            <a:ext cx="760095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571612"/>
            <a:ext cx="8305800" cy="1981200"/>
          </a:xfrm>
        </p:spPr>
        <p:txBody>
          <a:bodyPr/>
          <a:lstStyle/>
          <a:p>
            <a:r>
              <a:rPr smtClean="0"/>
              <a:t>CODE IN RAZOR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729534" cy="647720"/>
          </a:xfrm>
        </p:spPr>
        <p:txBody>
          <a:bodyPr>
            <a:normAutofit fontScale="90000"/>
          </a:bodyPr>
          <a:lstStyle/>
          <a:p>
            <a:pPr algn="ctr"/>
            <a:r>
              <a:rPr sz="3200" smtClean="0">
                <a:solidFill>
                  <a:schemeClr val="tx1"/>
                </a:solidFill>
              </a:rPr>
              <a:t>LIST OF ALL CSHTML, STYLE, CONTROLLER AND MODEL</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1"/>
          <p:cNvSpPr txBox="1">
            <a:spLocks/>
          </p:cNvSpPr>
          <p:nvPr/>
        </p:nvSpPr>
        <p:spPr>
          <a:xfrm>
            <a:off x="723872" y="9381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a:srcRect/>
          <a:stretch>
            <a:fillRect/>
          </a:stretch>
        </p:blipFill>
        <p:spPr bwMode="auto">
          <a:xfrm>
            <a:off x="571472" y="1643050"/>
            <a:ext cx="3429024" cy="4857784"/>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a:srcRect/>
          <a:stretch>
            <a:fillRect/>
          </a:stretch>
        </p:blipFill>
        <p:spPr bwMode="auto">
          <a:xfrm>
            <a:off x="4357686" y="1643050"/>
            <a:ext cx="3571900" cy="481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LAYOUT  CODE</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3"/>
          <a:srcRect/>
          <a:stretch>
            <a:fillRect/>
          </a:stretch>
        </p:blipFill>
        <p:spPr bwMode="auto">
          <a:xfrm>
            <a:off x="642910" y="1285860"/>
            <a:ext cx="7915279" cy="50743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EXAMPLE OF CSHTML  CODE</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3314" name="Picture 2"/>
          <p:cNvPicPr>
            <a:picLocks noChangeAspect="1" noChangeArrowheads="1"/>
          </p:cNvPicPr>
          <p:nvPr/>
        </p:nvPicPr>
        <p:blipFill>
          <a:blip r:embed="rId3"/>
          <a:srcRect/>
          <a:stretch>
            <a:fillRect/>
          </a:stretch>
        </p:blipFill>
        <p:spPr bwMode="auto">
          <a:xfrm>
            <a:off x="571472" y="1214422"/>
            <a:ext cx="8012216" cy="5153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CCS  CODE</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p:cNvPicPr>
            <a:picLocks noChangeAspect="1" noChangeArrowheads="1"/>
          </p:cNvPicPr>
          <p:nvPr/>
        </p:nvPicPr>
        <p:blipFill>
          <a:blip r:embed="rId3"/>
          <a:srcRect/>
          <a:stretch>
            <a:fillRect/>
          </a:stretch>
        </p:blipFill>
        <p:spPr bwMode="auto">
          <a:xfrm>
            <a:off x="357158" y="857232"/>
            <a:ext cx="8436658" cy="57959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a:bodyPr>
          <a:lstStyle/>
          <a:p>
            <a:r>
              <a:rPr sz="3200" smtClean="0">
                <a:solidFill>
                  <a:schemeClr val="tx1"/>
                </a:solidFill>
              </a:rPr>
              <a:t>MODEL  CODE</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4338" name="Picture 2"/>
          <p:cNvPicPr>
            <a:picLocks noChangeAspect="1" noChangeArrowheads="1"/>
          </p:cNvPicPr>
          <p:nvPr/>
        </p:nvPicPr>
        <p:blipFill>
          <a:blip r:embed="rId3"/>
          <a:srcRect/>
          <a:stretch>
            <a:fillRect/>
          </a:stretch>
        </p:blipFill>
        <p:spPr bwMode="auto">
          <a:xfrm>
            <a:off x="642910" y="1071546"/>
            <a:ext cx="7943555" cy="521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fontScale="90000"/>
          </a:bodyPr>
          <a:lstStyle/>
          <a:p>
            <a:r>
              <a:rPr sz="3200" smtClean="0">
                <a:solidFill>
                  <a:schemeClr val="tx1"/>
                </a:solidFill>
              </a:rPr>
              <a:t>CONTROLLER  CODE - ACCOUNTCONTROL</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5362" name="Picture 2"/>
          <p:cNvPicPr>
            <a:picLocks noChangeAspect="1" noChangeArrowheads="1"/>
          </p:cNvPicPr>
          <p:nvPr/>
        </p:nvPicPr>
        <p:blipFill>
          <a:blip r:embed="rId3"/>
          <a:srcRect/>
          <a:stretch>
            <a:fillRect/>
          </a:stretch>
        </p:blipFill>
        <p:spPr bwMode="auto">
          <a:xfrm>
            <a:off x="857224" y="1357298"/>
            <a:ext cx="7742058" cy="5105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2428868"/>
            <a:ext cx="8215370" cy="2857520"/>
          </a:xfrm>
        </p:spPr>
        <p:txBody>
          <a:bodyPr>
            <a:normAutofit fontScale="92500" lnSpcReduction="20000"/>
          </a:bodyPr>
          <a:lstStyle/>
          <a:p>
            <a:r>
              <a:rPr lang="en-US" sz="3200" i="1" dirty="0" smtClean="0"/>
              <a:t>An Ideal Dental Clinic Management Software has to manage multiple clinics and perform multiple functions. Along with this, with Dental Clinic Management Software as an admin you can monitor the access given to the users and enable/disable features based on your specific clinic requirements.</a:t>
            </a:r>
            <a:endParaRPr lang="en-US" sz="3200" i="1" dirty="0"/>
          </a:p>
        </p:txBody>
      </p:sp>
      <p:sp>
        <p:nvSpPr>
          <p:cNvPr id="3" name="Title 2"/>
          <p:cNvSpPr>
            <a:spLocks noGrp="1"/>
          </p:cNvSpPr>
          <p:nvPr>
            <p:ph type="title"/>
          </p:nvPr>
        </p:nvSpPr>
        <p:spPr>
          <a:xfrm>
            <a:off x="285720" y="785794"/>
            <a:ext cx="8229600" cy="1219200"/>
          </a:xfrm>
        </p:spPr>
        <p:txBody>
          <a:bodyPr/>
          <a:lstStyle/>
          <a:p>
            <a:pPr algn="ctr"/>
            <a:r>
              <a:rPr smtClean="0"/>
              <a:t>SMILE DENTAL HEALTHCARE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42910" y="428604"/>
            <a:ext cx="7729534" cy="647720"/>
          </a:xfrm>
        </p:spPr>
        <p:txBody>
          <a:bodyPr>
            <a:normAutofit fontScale="90000"/>
          </a:bodyPr>
          <a:lstStyle/>
          <a:p>
            <a:r>
              <a:rPr sz="3200" smtClean="0">
                <a:solidFill>
                  <a:schemeClr val="tx1"/>
                </a:solidFill>
              </a:rPr>
              <a:t>CONTROLLER  CODE - APPOINTMENTCONTROL</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3"/>
          <a:srcRect/>
          <a:stretch>
            <a:fillRect/>
          </a:stretch>
        </p:blipFill>
        <p:spPr bwMode="auto">
          <a:xfrm>
            <a:off x="714348" y="1357298"/>
            <a:ext cx="7834640" cy="51664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57158" y="142852"/>
            <a:ext cx="7729534" cy="647720"/>
          </a:xfrm>
        </p:spPr>
        <p:txBody>
          <a:bodyPr>
            <a:normAutofit fontScale="90000"/>
          </a:bodyPr>
          <a:lstStyle/>
          <a:p>
            <a:r>
              <a:rPr sz="3200" smtClean="0">
                <a:solidFill>
                  <a:schemeClr val="tx1"/>
                </a:solidFill>
              </a:rPr>
              <a:t>CONTROLLER  CODE - HOMECONTROLLER</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0" name="Picture 2"/>
          <p:cNvPicPr>
            <a:picLocks noChangeAspect="1" noChangeArrowheads="1"/>
          </p:cNvPicPr>
          <p:nvPr/>
        </p:nvPicPr>
        <p:blipFill>
          <a:blip r:embed="rId3"/>
          <a:srcRect/>
          <a:stretch>
            <a:fillRect/>
          </a:stretch>
        </p:blipFill>
        <p:spPr bwMode="auto">
          <a:xfrm>
            <a:off x="285720" y="928670"/>
            <a:ext cx="8402954" cy="56897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42910" y="2857496"/>
            <a:ext cx="7729534" cy="1147786"/>
          </a:xfrm>
        </p:spPr>
        <p:txBody>
          <a:bodyPr>
            <a:normAutofit/>
          </a:bodyPr>
          <a:lstStyle/>
          <a:p>
            <a:pPr algn="ctr"/>
            <a:r>
              <a:rPr sz="3200" smtClean="0">
                <a:solidFill>
                  <a:schemeClr val="tx1"/>
                </a:solidFill>
              </a:rPr>
              <a:t>OPEN FOR SUGGESTIONS </a:t>
            </a:r>
            <a:r>
              <a:rPr lang="en-US" sz="3200" dirty="0" smtClean="0">
                <a:solidFill>
                  <a:schemeClr val="tx1"/>
                </a:solidFill>
                <a:sym typeface="Wingdings" pitchFamily="2" charset="2"/>
              </a:rPr>
              <a:t/>
            </a:r>
            <a:br>
              <a:rPr lang="en-US" sz="3200" dirty="0" smtClean="0">
                <a:solidFill>
                  <a:schemeClr val="tx1"/>
                </a:solidFill>
                <a:sym typeface="Wingdings" pitchFamily="2" charset="2"/>
              </a:rPr>
            </a:br>
            <a:r>
              <a:rPr sz="3200" smtClean="0">
                <a:solidFill>
                  <a:schemeClr val="tx1"/>
                </a:solidFill>
                <a:sym typeface="Wingdings" pitchFamily="2" charset="2"/>
              </a:rPr>
              <a:t>END</a:t>
            </a:r>
            <a:endParaRPr lang="en-US" sz="3200" dirty="0">
              <a:solidFill>
                <a:schemeClr val="tx1"/>
              </a:solidFill>
            </a:endParaRPr>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571472" y="785794"/>
            <a:ext cx="8215370" cy="1071570"/>
          </a:xfrm>
          <a:prstGeom prst="rect">
            <a:avLst/>
          </a:prstGeom>
        </p:spPr>
        <p:txBody>
          <a:bodyPr vert="horz">
            <a:normAutofit/>
          </a:bodyPr>
          <a:lstStyle/>
          <a:p>
            <a:pPr marL="274320" lvl="0" indent="-274320">
              <a:spcBef>
                <a:spcPts val="600"/>
              </a:spcBef>
              <a:buClr>
                <a:schemeClr val="accent2"/>
              </a:buClr>
              <a:buSzPct val="85000"/>
            </a:pPr>
            <a:r>
              <a:rPr kumimoji="0" lang="en-US" sz="2500" b="0" i="1" u="none" strike="noStrike" kern="1200" cap="none" spc="0" normalizeH="0" baseline="0" noProof="0" dirty="0" smtClean="0">
                <a:ln>
                  <a:noFill/>
                </a:ln>
                <a:solidFill>
                  <a:schemeClr val="tx1"/>
                </a:solidFill>
                <a:effectLst/>
                <a:uLnTx/>
                <a:uFillTx/>
                <a:latin typeface="+mn-lt"/>
                <a:ea typeface="+mn-ea"/>
                <a:cs typeface="+mn-cs"/>
              </a:rPr>
              <a:t>															</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910" y="3143248"/>
            <a:ext cx="8215370" cy="2857520"/>
          </a:xfrm>
        </p:spPr>
        <p:txBody>
          <a:bodyPr>
            <a:normAutofit/>
          </a:bodyPr>
          <a:lstStyle/>
          <a:p>
            <a:r>
              <a:rPr lang="en-US" sz="3000" dirty="0" smtClean="0"/>
              <a:t>PANGAN, JAN NEIL B.</a:t>
            </a:r>
          </a:p>
          <a:p>
            <a:r>
              <a:rPr lang="en-US" sz="3000" dirty="0" smtClean="0"/>
              <a:t>MOJENO, ALDEN </a:t>
            </a:r>
            <a:r>
              <a:rPr lang="en-US" sz="3000" dirty="0" smtClean="0"/>
              <a:t>IVERSON M.</a:t>
            </a:r>
            <a:endParaRPr lang="en-US" sz="3000" dirty="0" smtClean="0"/>
          </a:p>
          <a:p>
            <a:r>
              <a:rPr lang="en-US" sz="3000" dirty="0" smtClean="0"/>
              <a:t>LIMSINGIAN, </a:t>
            </a:r>
            <a:r>
              <a:rPr lang="en-US" sz="3000" dirty="0" smtClean="0"/>
              <a:t>LAURELLE T.</a:t>
            </a:r>
            <a:endParaRPr lang="en-US" sz="3000" dirty="0" smtClean="0"/>
          </a:p>
          <a:p>
            <a:r>
              <a:rPr lang="en-US" sz="3000" dirty="0" smtClean="0"/>
              <a:t>DIZON, </a:t>
            </a:r>
            <a:r>
              <a:rPr lang="en-US" sz="3000" dirty="0" smtClean="0"/>
              <a:t>LANCE T.</a:t>
            </a:r>
            <a:endParaRPr lang="en-US" sz="3000" dirty="0"/>
          </a:p>
        </p:txBody>
      </p:sp>
      <p:sp>
        <p:nvSpPr>
          <p:cNvPr id="3" name="Title 2"/>
          <p:cNvSpPr>
            <a:spLocks noGrp="1"/>
          </p:cNvSpPr>
          <p:nvPr>
            <p:ph type="title"/>
          </p:nvPr>
        </p:nvSpPr>
        <p:spPr>
          <a:xfrm>
            <a:off x="285720" y="0"/>
            <a:ext cx="8229600" cy="1219200"/>
          </a:xfrm>
        </p:spPr>
        <p:txBody>
          <a:bodyPr/>
          <a:lstStyle/>
          <a:p>
            <a:r>
              <a:rPr smtClean="0"/>
              <a:t>PROJECT MEMBERS:</a:t>
            </a:r>
            <a:endParaRPr lang="en-US" dirty="0"/>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r>
              <a:rPr lang="en-US" sz="3200" i="1" dirty="0" smtClean="0"/>
              <a:t>	</a:t>
            </a:r>
            <a:r>
              <a:rPr lang="en-US" sz="2500" i="1" dirty="0" smtClean="0"/>
              <a:t>	Together </a:t>
            </a:r>
            <a:r>
              <a:rPr lang="en-US" sz="2500" i="1" dirty="0"/>
              <a:t>we provided each of our skills to come up with the database in the field of dentistry.</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571612"/>
            <a:ext cx="8305800" cy="1981200"/>
          </a:xfrm>
        </p:spPr>
        <p:txBody>
          <a:bodyPr/>
          <a:lstStyle/>
          <a:p>
            <a:r>
              <a:rPr smtClean="0"/>
              <a:t>DIAGRAMS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85720" y="0"/>
            <a:ext cx="8229600" cy="1219200"/>
          </a:xfrm>
        </p:spPr>
        <p:txBody>
          <a:bodyPr/>
          <a:lstStyle/>
          <a:p>
            <a:pPr algn="ctr"/>
            <a:r>
              <a:rPr smtClean="0"/>
              <a:t>CASE DIAGRAM</a:t>
            </a:r>
            <a:endParaRPr lang="en-US" dirty="0"/>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p:cNvPicPr/>
          <p:nvPr/>
        </p:nvPicPr>
        <p:blipFill>
          <a:blip r:embed="rId3"/>
          <a:srcRect/>
          <a:stretch>
            <a:fillRect/>
          </a:stretch>
        </p:blipFill>
        <p:spPr bwMode="auto">
          <a:xfrm>
            <a:off x="1428728" y="2214554"/>
            <a:ext cx="6286544" cy="3714776"/>
          </a:xfrm>
          <a:prstGeom prst="rect">
            <a:avLst/>
          </a:prstGeom>
          <a:noFill/>
          <a:ln w="9525">
            <a:noFill/>
            <a:miter lim="800000"/>
            <a:headEnd/>
            <a:tailEnd/>
          </a:ln>
        </p:spPr>
      </p:pic>
      <p:sp>
        <p:nvSpPr>
          <p:cNvPr id="6" name="Rectangle 5"/>
          <p:cNvSpPr/>
          <p:nvPr/>
        </p:nvSpPr>
        <p:spPr>
          <a:xfrm>
            <a:off x="2214546" y="1357298"/>
            <a:ext cx="4572000" cy="646331"/>
          </a:xfrm>
          <a:prstGeom prst="rect">
            <a:avLst/>
          </a:prstGeom>
        </p:spPr>
        <p:txBody>
          <a:bodyPr>
            <a:spAutoFit/>
          </a:bodyPr>
          <a:lstStyle/>
          <a:p>
            <a:pPr algn="ctr"/>
            <a:r>
              <a:rPr lang="en-US" dirty="0" smtClean="0"/>
              <a:t>Visual representation </a:t>
            </a:r>
            <a:r>
              <a:rPr lang="en-US" dirty="0" smtClean="0"/>
              <a:t>of a user's interaction with the </a:t>
            </a:r>
            <a:r>
              <a:rPr lang="en-US" dirty="0" smtClean="0"/>
              <a:t>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85720" y="0"/>
            <a:ext cx="8229600" cy="1219200"/>
          </a:xfrm>
        </p:spPr>
        <p:txBody>
          <a:bodyPr/>
          <a:lstStyle/>
          <a:p>
            <a:pPr algn="ctr"/>
            <a:r>
              <a:rPr smtClean="0"/>
              <a:t>DATA FLOW DIAGRAM</a:t>
            </a:r>
            <a:endParaRPr lang="en-US" dirty="0"/>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2214546" y="1357298"/>
            <a:ext cx="4572000" cy="646331"/>
          </a:xfrm>
          <a:prstGeom prst="rect">
            <a:avLst/>
          </a:prstGeom>
        </p:spPr>
        <p:txBody>
          <a:bodyPr>
            <a:spAutoFit/>
          </a:bodyPr>
          <a:lstStyle/>
          <a:p>
            <a:pPr algn="ctr"/>
            <a:r>
              <a:rPr lang="en-US" dirty="0" smtClean="0"/>
              <a:t>Visual r</a:t>
            </a:r>
            <a:r>
              <a:rPr lang="en-US" dirty="0" smtClean="0"/>
              <a:t>epresentation</a:t>
            </a:r>
            <a:r>
              <a:rPr lang="en-US" dirty="0" smtClean="0"/>
              <a:t> of a data flow of a process in our system </a:t>
            </a:r>
            <a:endParaRPr lang="en-US" dirty="0"/>
          </a:p>
        </p:txBody>
      </p:sp>
      <p:pic>
        <p:nvPicPr>
          <p:cNvPr id="7" name="Picture 6"/>
          <p:cNvPicPr/>
          <p:nvPr/>
        </p:nvPicPr>
        <p:blipFill>
          <a:blip r:embed="rId3"/>
          <a:srcRect/>
          <a:stretch>
            <a:fillRect/>
          </a:stretch>
        </p:blipFill>
        <p:spPr bwMode="auto">
          <a:xfrm>
            <a:off x="1428728" y="2500306"/>
            <a:ext cx="5943600" cy="38519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85720" y="0"/>
            <a:ext cx="8229600" cy="1219200"/>
          </a:xfrm>
        </p:spPr>
        <p:txBody>
          <a:bodyPr>
            <a:normAutofit fontScale="90000"/>
          </a:bodyPr>
          <a:lstStyle/>
          <a:p>
            <a:pPr algn="ctr"/>
            <a:r>
              <a:rPr smtClean="0"/>
              <a:t>ENTITY RELATIONSHIP DIAGRAM</a:t>
            </a:r>
            <a:endParaRPr lang="en-US" dirty="0"/>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2214546" y="1357298"/>
            <a:ext cx="4572000" cy="646331"/>
          </a:xfrm>
          <a:prstGeom prst="rect">
            <a:avLst/>
          </a:prstGeom>
        </p:spPr>
        <p:txBody>
          <a:bodyPr>
            <a:spAutoFit/>
          </a:bodyPr>
          <a:lstStyle/>
          <a:p>
            <a:pPr algn="ctr"/>
            <a:r>
              <a:rPr lang="en-US" dirty="0" smtClean="0"/>
              <a:t>Visual r</a:t>
            </a:r>
            <a:r>
              <a:rPr lang="en-US" dirty="0" smtClean="0"/>
              <a:t>epresentation</a:t>
            </a:r>
            <a:r>
              <a:rPr lang="en-US" dirty="0" smtClean="0"/>
              <a:t> of relationships between tables within that database</a:t>
            </a:r>
            <a:endParaRPr lang="en-US" dirty="0"/>
          </a:p>
        </p:txBody>
      </p:sp>
      <p:pic>
        <p:nvPicPr>
          <p:cNvPr id="8" name="Picture 7"/>
          <p:cNvPicPr/>
          <p:nvPr/>
        </p:nvPicPr>
        <p:blipFill>
          <a:blip r:embed="rId3"/>
          <a:srcRect/>
          <a:stretch>
            <a:fillRect/>
          </a:stretch>
        </p:blipFill>
        <p:spPr bwMode="auto">
          <a:xfrm>
            <a:off x="1071538" y="2428868"/>
            <a:ext cx="6858048" cy="3357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85720" y="0"/>
            <a:ext cx="8229600" cy="1219200"/>
          </a:xfrm>
        </p:spPr>
        <p:txBody>
          <a:bodyPr>
            <a:normAutofit/>
          </a:bodyPr>
          <a:lstStyle/>
          <a:p>
            <a:pPr algn="ctr"/>
            <a:r>
              <a:rPr smtClean="0"/>
              <a:t>DATA DICTIONARY</a:t>
            </a:r>
            <a:endParaRPr lang="en-US" dirty="0"/>
          </a:p>
        </p:txBody>
      </p:sp>
      <p:sp>
        <p:nvSpPr>
          <p:cNvPr id="4" name="Content Placeholder 1"/>
          <p:cNvSpPr txBox="1">
            <a:spLocks/>
          </p:cNvSpPr>
          <p:nvPr/>
        </p:nvSpPr>
        <p:spPr>
          <a:xfrm>
            <a:off x="428596" y="1357298"/>
            <a:ext cx="8215370" cy="2857520"/>
          </a:xfrm>
          <a:prstGeom prst="rect">
            <a:avLst/>
          </a:prstGeom>
        </p:spPr>
        <p:txBody>
          <a:bodyPr vert="horz">
            <a:normAutofit/>
          </a:bodyPr>
          <a:lstStyle/>
          <a:p>
            <a:pPr marL="274320" lvl="0" indent="-274320">
              <a:spcBef>
                <a:spcPts val="600"/>
              </a:spcBef>
              <a:buClr>
                <a:schemeClr val="accent2"/>
              </a:buClr>
              <a:buSzPct val="85000"/>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2143108" y="1285860"/>
            <a:ext cx="4572000" cy="923330"/>
          </a:xfrm>
          <a:prstGeom prst="rect">
            <a:avLst/>
          </a:prstGeom>
        </p:spPr>
        <p:txBody>
          <a:bodyPr>
            <a:spAutoFit/>
          </a:bodyPr>
          <a:lstStyle/>
          <a:p>
            <a:pPr algn="ctr"/>
            <a:r>
              <a:rPr lang="en-US" b="1" dirty="0" smtClean="0"/>
              <a:t>Data Dictionary</a:t>
            </a:r>
            <a:r>
              <a:rPr lang="en-US" dirty="0" smtClean="0"/>
              <a:t> a set of information describing the contents, format, and structure of a database </a:t>
            </a:r>
            <a:endParaRPr lang="en-US" dirty="0"/>
          </a:p>
        </p:txBody>
      </p:sp>
      <p:pic>
        <p:nvPicPr>
          <p:cNvPr id="1026" name="Picture 7"/>
          <p:cNvPicPr>
            <a:picLocks noChangeAspect="1" noChangeArrowheads="1"/>
          </p:cNvPicPr>
          <p:nvPr/>
        </p:nvPicPr>
        <p:blipFill>
          <a:blip r:embed="rId3"/>
          <a:srcRect/>
          <a:stretch>
            <a:fillRect/>
          </a:stretch>
        </p:blipFill>
        <p:spPr bwMode="auto">
          <a:xfrm>
            <a:off x="571472" y="2214554"/>
            <a:ext cx="7786742" cy="42227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287</TotalTime>
  <Words>465</Words>
  <Application>Microsoft Office PowerPoint</Application>
  <PresentationFormat>On-screen Show (4:3)</PresentationFormat>
  <Paragraphs>76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Paper</vt:lpstr>
      <vt:lpstr>SMILE DENTAL HEALTHCARE</vt:lpstr>
      <vt:lpstr>SMILE DENTAL HEALTHCARE</vt:lpstr>
      <vt:lpstr>SMILE DENTAL HEALTHCARE</vt:lpstr>
      <vt:lpstr>PROJECT MEMBERS:</vt:lpstr>
      <vt:lpstr>DIAGRAMS</vt:lpstr>
      <vt:lpstr>CASE DIAGRAM</vt:lpstr>
      <vt:lpstr>DATA FLOW DIAGRAM</vt:lpstr>
      <vt:lpstr>ENTITY RELATIONSHIP DIAGRAM</vt:lpstr>
      <vt:lpstr>DATA DICTIONARY</vt:lpstr>
      <vt:lpstr>OUTPUT</vt:lpstr>
      <vt:lpstr>SMILE WEB APPLICATION</vt:lpstr>
      <vt:lpstr>LOGIN  PAGE</vt:lpstr>
      <vt:lpstr>HOME  TAB</vt:lpstr>
      <vt:lpstr>SERVICE  TAB</vt:lpstr>
      <vt:lpstr>ABOUT  TAB</vt:lpstr>
      <vt:lpstr>PATIENT  TAB</vt:lpstr>
      <vt:lpstr>INVENTORY  TAB</vt:lpstr>
      <vt:lpstr>APPOINTMENT  TAB</vt:lpstr>
      <vt:lpstr>ACCOUNT TAB</vt:lpstr>
      <vt:lpstr>BILLING  TAB</vt:lpstr>
      <vt:lpstr>CONTACT  TAB</vt:lpstr>
      <vt:lpstr>LOGOUT  BUTTON</vt:lpstr>
      <vt:lpstr>CODE IN RAZOR</vt:lpstr>
      <vt:lpstr>LIST OF ALL CSHTML, STYLE, CONTROLLER AND MODEL</vt:lpstr>
      <vt:lpstr>LAYOUT  CODE</vt:lpstr>
      <vt:lpstr>EXAMPLE OF CSHTML  CODE</vt:lpstr>
      <vt:lpstr>CCS  CODE</vt:lpstr>
      <vt:lpstr>MODEL  CODE</vt:lpstr>
      <vt:lpstr>CONTROLLER  CODE - ACCOUNTCONTROL</vt:lpstr>
      <vt:lpstr>CONTROLLER  CODE - APPOINTMENTCONTROL</vt:lpstr>
      <vt:lpstr>CONTROLLER  CODE - HOMECONTROLLER</vt:lpstr>
      <vt:lpstr>OPEN FOR SUGGESTIONS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SMILE DENTAL HEALTHCARE</dc:title>
  <dc:creator>USER</dc:creator>
  <cp:lastModifiedBy>ismail - [2010]</cp:lastModifiedBy>
  <cp:revision>35</cp:revision>
  <dcterms:created xsi:type="dcterms:W3CDTF">2020-04-20T02:50:31Z</dcterms:created>
  <dcterms:modified xsi:type="dcterms:W3CDTF">2020-05-15T07:55:58Z</dcterms:modified>
</cp:coreProperties>
</file>