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256" r:id="rId2"/>
    <p:sldId id="331" r:id="rId3"/>
    <p:sldId id="257" r:id="rId4"/>
    <p:sldId id="258" r:id="rId5"/>
    <p:sldId id="259" r:id="rId6"/>
    <p:sldId id="333" r:id="rId7"/>
    <p:sldId id="332" r:id="rId8"/>
    <p:sldId id="340" r:id="rId9"/>
    <p:sldId id="362" r:id="rId10"/>
    <p:sldId id="364" r:id="rId11"/>
    <p:sldId id="382" r:id="rId12"/>
    <p:sldId id="397" r:id="rId13"/>
    <p:sldId id="399" r:id="rId14"/>
    <p:sldId id="400" r:id="rId15"/>
    <p:sldId id="398" r:id="rId16"/>
    <p:sldId id="401" r:id="rId17"/>
    <p:sldId id="403" r:id="rId18"/>
    <p:sldId id="405" r:id="rId19"/>
    <p:sldId id="406" r:id="rId20"/>
    <p:sldId id="407" r:id="rId21"/>
    <p:sldId id="408" r:id="rId22"/>
    <p:sldId id="409" r:id="rId23"/>
    <p:sldId id="410" r:id="rId24"/>
    <p:sldId id="411" r:id="rId25"/>
    <p:sldId id="412" r:id="rId26"/>
    <p:sldId id="413" r:id="rId27"/>
    <p:sldId id="699" r:id="rId2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66FF"/>
    <a:srgbClr val="00CC00"/>
    <a:srgbClr val="FF00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46" autoAdjust="0"/>
    <p:restoredTop sz="89303" autoAdjust="0"/>
  </p:normalViewPr>
  <p:slideViewPr>
    <p:cSldViewPr>
      <p:cViewPr varScale="1">
        <p:scale>
          <a:sx n="101" d="100"/>
          <a:sy n="101" d="100"/>
        </p:scale>
        <p:origin x="-11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218"/>
    </p:cViewPr>
  </p:sorterViewPr>
  <p:notesViewPr>
    <p:cSldViewPr>
      <p:cViewPr varScale="1">
        <p:scale>
          <a:sx n="56" d="100"/>
          <a:sy n="56" d="100"/>
        </p:scale>
        <p:origin x="-1782" y="-78"/>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37" tIns="48218" rIns="96437" bIns="48218" numCol="1" anchor="t" anchorCtr="0" compatLnSpc="1">
            <a:prstTxWarp prst="textNoShape">
              <a:avLst/>
            </a:prstTxWarp>
          </a:bodyPr>
          <a:lstStyle>
            <a:lvl1pPr>
              <a:defRPr sz="1200"/>
            </a:lvl1pPr>
          </a:lstStyle>
          <a:p>
            <a:pPr>
              <a:defRPr/>
            </a:pPr>
            <a:endParaRPr lang="en-US"/>
          </a:p>
        </p:txBody>
      </p:sp>
      <p:sp>
        <p:nvSpPr>
          <p:cNvPr id="12902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437" tIns="48218" rIns="96437" bIns="48218" numCol="1" anchor="t" anchorCtr="0" compatLnSpc="1">
            <a:prstTxWarp prst="textNoShape">
              <a:avLst/>
            </a:prstTxWarp>
          </a:bodyPr>
          <a:lstStyle>
            <a:lvl1pPr algn="r">
              <a:defRPr sz="1200"/>
            </a:lvl1pPr>
          </a:lstStyle>
          <a:p>
            <a:pPr>
              <a:defRPr/>
            </a:pPr>
            <a:endParaRPr lang="en-US"/>
          </a:p>
        </p:txBody>
      </p:sp>
      <p:sp>
        <p:nvSpPr>
          <p:cNvPr id="12902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437" tIns="48218" rIns="96437" bIns="48218" numCol="1" anchor="b" anchorCtr="0" compatLnSpc="1">
            <a:prstTxWarp prst="textNoShape">
              <a:avLst/>
            </a:prstTxWarp>
          </a:bodyPr>
          <a:lstStyle>
            <a:lvl1pPr>
              <a:defRPr sz="1200"/>
            </a:lvl1pPr>
          </a:lstStyle>
          <a:p>
            <a:pPr>
              <a:defRPr/>
            </a:pPr>
            <a:endParaRPr lang="en-US"/>
          </a:p>
        </p:txBody>
      </p:sp>
      <p:sp>
        <p:nvSpPr>
          <p:cNvPr id="12902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437" tIns="48218" rIns="96437" bIns="48218" numCol="1" anchor="b" anchorCtr="0" compatLnSpc="1">
            <a:prstTxWarp prst="textNoShape">
              <a:avLst/>
            </a:prstTxWarp>
          </a:bodyPr>
          <a:lstStyle>
            <a:lvl1pPr algn="r">
              <a:defRPr sz="1200"/>
            </a:lvl1pPr>
          </a:lstStyle>
          <a:p>
            <a:pPr>
              <a:defRPr/>
            </a:pPr>
            <a:fld id="{ACA8065D-EC88-4100-825A-B035288DB05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37" tIns="48218" rIns="96437" bIns="48218"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437" tIns="48218" rIns="96437" bIns="48218"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05476" name="Rectangle 4"/>
          <p:cNvSpPr>
            <a:spLocks noGrp="1" noRot="1" noChangeAspect="1" noChangeArrowheads="1" noTextEdit="1"/>
          </p:cNvSpPr>
          <p:nvPr>
            <p:ph type="sldImg" idx="2"/>
          </p:nvPr>
        </p:nvSpPr>
        <p:spPr bwMode="auto">
          <a:xfrm>
            <a:off x="1257300" y="720725"/>
            <a:ext cx="4802188" cy="3600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437" tIns="48218" rIns="96437" bIns="482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437" tIns="48218" rIns="96437" bIns="48218"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437" tIns="48218" rIns="96437" bIns="48218" numCol="1" anchor="b" anchorCtr="0" compatLnSpc="1">
            <a:prstTxWarp prst="textNoShape">
              <a:avLst/>
            </a:prstTxWarp>
          </a:bodyPr>
          <a:lstStyle>
            <a:lvl1pPr algn="r">
              <a:defRPr sz="1200">
                <a:latin typeface="Times New Roman" pitchFamily="18" charset="0"/>
              </a:defRPr>
            </a:lvl1pPr>
          </a:lstStyle>
          <a:p>
            <a:pPr>
              <a:defRPr/>
            </a:pPr>
            <a:fld id="{AD65450B-C97B-424E-AD52-07B68F0743E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9" name="Rectangle 5"/>
              <p:cNvSpPr>
                <a:spLocks noChangeArrowheads="1"/>
              </p:cNvSpPr>
              <p:nvPr/>
            </p:nvSpPr>
            <p:spPr bwMode="auto">
              <a:xfrm>
                <a:off x="9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 name="Rectangle 6"/>
              <p:cNvSpPr>
                <a:spLocks noChangeArrowheads="1"/>
              </p:cNvSpPr>
              <p:nvPr/>
            </p:nvSpPr>
            <p:spPr bwMode="auto">
              <a:xfrm>
                <a:off x="19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7"/>
              <p:cNvSpPr>
                <a:spLocks noChangeArrowheads="1"/>
              </p:cNvSpPr>
              <p:nvPr/>
            </p:nvSpPr>
            <p:spPr bwMode="auto">
              <a:xfrm>
                <a:off x="28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2" name="Rectangle 8"/>
              <p:cNvSpPr>
                <a:spLocks noChangeArrowheads="1"/>
              </p:cNvSpPr>
              <p:nvPr/>
            </p:nvSpPr>
            <p:spPr bwMode="auto">
              <a:xfrm>
                <a:off x="38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3" name="Rectangle 9"/>
              <p:cNvSpPr>
                <a:spLocks noChangeArrowheads="1"/>
              </p:cNvSpPr>
              <p:nvPr/>
            </p:nvSpPr>
            <p:spPr bwMode="auto">
              <a:xfrm>
                <a:off x="47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4" name="Rectangle 10"/>
              <p:cNvSpPr>
                <a:spLocks noChangeArrowheads="1"/>
              </p:cNvSpPr>
              <p:nvPr/>
            </p:nvSpPr>
            <p:spPr bwMode="auto">
              <a:xfrm>
                <a:off x="57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5" name="Rectangle 11"/>
              <p:cNvSpPr>
                <a:spLocks noChangeArrowheads="1"/>
              </p:cNvSpPr>
              <p:nvPr/>
            </p:nvSpPr>
            <p:spPr bwMode="auto">
              <a:xfrm>
                <a:off x="67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6" name="Rectangle 12"/>
              <p:cNvSpPr>
                <a:spLocks noChangeArrowheads="1"/>
              </p:cNvSpPr>
              <p:nvPr/>
            </p:nvSpPr>
            <p:spPr bwMode="auto">
              <a:xfrm>
                <a:off x="76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7" name="Rectangle 13"/>
              <p:cNvSpPr>
                <a:spLocks noChangeArrowheads="1"/>
              </p:cNvSpPr>
              <p:nvPr/>
            </p:nvSpPr>
            <p:spPr bwMode="auto">
              <a:xfrm>
                <a:off x="86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8" name="Rectangle 14"/>
              <p:cNvSpPr>
                <a:spLocks noChangeArrowheads="1"/>
              </p:cNvSpPr>
              <p:nvPr/>
            </p:nvSpPr>
            <p:spPr bwMode="auto">
              <a:xfrm>
                <a:off x="95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9" name="Rectangle 15"/>
              <p:cNvSpPr>
                <a:spLocks noChangeArrowheads="1"/>
              </p:cNvSpPr>
              <p:nvPr/>
            </p:nvSpPr>
            <p:spPr bwMode="auto">
              <a:xfrm>
                <a:off x="105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0" name="Rectangle 16"/>
              <p:cNvSpPr>
                <a:spLocks noChangeArrowheads="1"/>
              </p:cNvSpPr>
              <p:nvPr/>
            </p:nvSpPr>
            <p:spPr bwMode="auto">
              <a:xfrm>
                <a:off x="115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1" name="Rectangle 17"/>
              <p:cNvSpPr>
                <a:spLocks noChangeArrowheads="1"/>
              </p:cNvSpPr>
              <p:nvPr/>
            </p:nvSpPr>
            <p:spPr bwMode="auto">
              <a:xfrm>
                <a:off x="124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2" name="Rectangle 18"/>
              <p:cNvSpPr>
                <a:spLocks noChangeArrowheads="1"/>
              </p:cNvSpPr>
              <p:nvPr/>
            </p:nvSpPr>
            <p:spPr bwMode="auto">
              <a:xfrm>
                <a:off x="134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3" name="Rectangle 19"/>
              <p:cNvSpPr>
                <a:spLocks noChangeArrowheads="1"/>
              </p:cNvSpPr>
              <p:nvPr/>
            </p:nvSpPr>
            <p:spPr bwMode="auto">
              <a:xfrm>
                <a:off x="143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4" name="Rectangle 20"/>
              <p:cNvSpPr>
                <a:spLocks noChangeArrowheads="1"/>
              </p:cNvSpPr>
              <p:nvPr/>
            </p:nvSpPr>
            <p:spPr bwMode="auto">
              <a:xfrm>
                <a:off x="153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5" name="Rectangle 21"/>
              <p:cNvSpPr>
                <a:spLocks noChangeArrowheads="1"/>
              </p:cNvSpPr>
              <p:nvPr/>
            </p:nvSpPr>
            <p:spPr bwMode="auto">
              <a:xfrm>
                <a:off x="163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6" name="Rectangle 22"/>
              <p:cNvSpPr>
                <a:spLocks noChangeArrowheads="1"/>
              </p:cNvSpPr>
              <p:nvPr/>
            </p:nvSpPr>
            <p:spPr bwMode="auto">
              <a:xfrm>
                <a:off x="172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7" name="Rectangle 23"/>
              <p:cNvSpPr>
                <a:spLocks noChangeArrowheads="1"/>
              </p:cNvSpPr>
              <p:nvPr/>
            </p:nvSpPr>
            <p:spPr bwMode="auto">
              <a:xfrm>
                <a:off x="182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8" name="Rectangle 24"/>
              <p:cNvSpPr>
                <a:spLocks noChangeArrowheads="1"/>
              </p:cNvSpPr>
              <p:nvPr/>
            </p:nvSpPr>
            <p:spPr bwMode="auto">
              <a:xfrm>
                <a:off x="191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29" name="Rectangle 25"/>
              <p:cNvSpPr>
                <a:spLocks noChangeArrowheads="1"/>
              </p:cNvSpPr>
              <p:nvPr/>
            </p:nvSpPr>
            <p:spPr bwMode="auto">
              <a:xfrm>
                <a:off x="201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0" name="Rectangle 26"/>
              <p:cNvSpPr>
                <a:spLocks noChangeArrowheads="1"/>
              </p:cNvSpPr>
              <p:nvPr/>
            </p:nvSpPr>
            <p:spPr bwMode="auto">
              <a:xfrm>
                <a:off x="211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1" name="Rectangle 27"/>
              <p:cNvSpPr>
                <a:spLocks noChangeArrowheads="1"/>
              </p:cNvSpPr>
              <p:nvPr/>
            </p:nvSpPr>
            <p:spPr bwMode="auto">
              <a:xfrm>
                <a:off x="220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2" name="Rectangle 28"/>
              <p:cNvSpPr>
                <a:spLocks noChangeArrowheads="1"/>
              </p:cNvSpPr>
              <p:nvPr/>
            </p:nvSpPr>
            <p:spPr bwMode="auto">
              <a:xfrm>
                <a:off x="230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3" name="Rectangle 29"/>
              <p:cNvSpPr>
                <a:spLocks noChangeArrowheads="1"/>
              </p:cNvSpPr>
              <p:nvPr/>
            </p:nvSpPr>
            <p:spPr bwMode="auto">
              <a:xfrm>
                <a:off x="239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4" name="Rectangle 30"/>
              <p:cNvSpPr>
                <a:spLocks noChangeArrowheads="1"/>
              </p:cNvSpPr>
              <p:nvPr/>
            </p:nvSpPr>
            <p:spPr bwMode="auto">
              <a:xfrm>
                <a:off x="249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5" name="Rectangle 31"/>
              <p:cNvSpPr>
                <a:spLocks noChangeArrowheads="1"/>
              </p:cNvSpPr>
              <p:nvPr/>
            </p:nvSpPr>
            <p:spPr bwMode="auto">
              <a:xfrm>
                <a:off x="259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6" name="Rectangle 32"/>
              <p:cNvSpPr>
                <a:spLocks noChangeArrowheads="1"/>
              </p:cNvSpPr>
              <p:nvPr/>
            </p:nvSpPr>
            <p:spPr bwMode="auto">
              <a:xfrm>
                <a:off x="268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7" name="Rectangle 33"/>
              <p:cNvSpPr>
                <a:spLocks noChangeArrowheads="1"/>
              </p:cNvSpPr>
              <p:nvPr/>
            </p:nvSpPr>
            <p:spPr bwMode="auto">
              <a:xfrm>
                <a:off x="278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8" name="Rectangle 34"/>
              <p:cNvSpPr>
                <a:spLocks noChangeArrowheads="1"/>
              </p:cNvSpPr>
              <p:nvPr/>
            </p:nvSpPr>
            <p:spPr bwMode="auto">
              <a:xfrm>
                <a:off x="287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39" name="Rectangle 35"/>
              <p:cNvSpPr>
                <a:spLocks noChangeArrowheads="1"/>
              </p:cNvSpPr>
              <p:nvPr/>
            </p:nvSpPr>
            <p:spPr bwMode="auto">
              <a:xfrm>
                <a:off x="297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0" name="Rectangle 36"/>
              <p:cNvSpPr>
                <a:spLocks noChangeArrowheads="1"/>
              </p:cNvSpPr>
              <p:nvPr/>
            </p:nvSpPr>
            <p:spPr bwMode="auto">
              <a:xfrm>
                <a:off x="307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1" name="Rectangle 37"/>
              <p:cNvSpPr>
                <a:spLocks noChangeArrowheads="1"/>
              </p:cNvSpPr>
              <p:nvPr/>
            </p:nvSpPr>
            <p:spPr bwMode="auto">
              <a:xfrm>
                <a:off x="316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2" name="Rectangle 38"/>
              <p:cNvSpPr>
                <a:spLocks noChangeArrowheads="1"/>
              </p:cNvSpPr>
              <p:nvPr/>
            </p:nvSpPr>
            <p:spPr bwMode="auto">
              <a:xfrm>
                <a:off x="326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3" name="Rectangle 39"/>
              <p:cNvSpPr>
                <a:spLocks noChangeArrowheads="1"/>
              </p:cNvSpPr>
              <p:nvPr/>
            </p:nvSpPr>
            <p:spPr bwMode="auto">
              <a:xfrm>
                <a:off x="335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4" name="Rectangle 40"/>
              <p:cNvSpPr>
                <a:spLocks noChangeArrowheads="1"/>
              </p:cNvSpPr>
              <p:nvPr/>
            </p:nvSpPr>
            <p:spPr bwMode="auto">
              <a:xfrm>
                <a:off x="345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5" name="Rectangle 41"/>
              <p:cNvSpPr>
                <a:spLocks noChangeArrowheads="1"/>
              </p:cNvSpPr>
              <p:nvPr/>
            </p:nvSpPr>
            <p:spPr bwMode="auto">
              <a:xfrm>
                <a:off x="355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6" name="Rectangle 42"/>
              <p:cNvSpPr>
                <a:spLocks noChangeArrowheads="1"/>
              </p:cNvSpPr>
              <p:nvPr/>
            </p:nvSpPr>
            <p:spPr bwMode="auto">
              <a:xfrm>
                <a:off x="364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7" name="Rectangle 43"/>
              <p:cNvSpPr>
                <a:spLocks noChangeArrowheads="1"/>
              </p:cNvSpPr>
              <p:nvPr/>
            </p:nvSpPr>
            <p:spPr bwMode="auto">
              <a:xfrm>
                <a:off x="374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8" name="Rectangle 44"/>
              <p:cNvSpPr>
                <a:spLocks noChangeArrowheads="1"/>
              </p:cNvSpPr>
              <p:nvPr/>
            </p:nvSpPr>
            <p:spPr bwMode="auto">
              <a:xfrm>
                <a:off x="383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49" name="Rectangle 45"/>
              <p:cNvSpPr>
                <a:spLocks noChangeArrowheads="1"/>
              </p:cNvSpPr>
              <p:nvPr/>
            </p:nvSpPr>
            <p:spPr bwMode="auto">
              <a:xfrm>
                <a:off x="393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0" name="Rectangle 46"/>
              <p:cNvSpPr>
                <a:spLocks noChangeArrowheads="1"/>
              </p:cNvSpPr>
              <p:nvPr/>
            </p:nvSpPr>
            <p:spPr bwMode="auto">
              <a:xfrm>
                <a:off x="403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1" name="Rectangle 47"/>
              <p:cNvSpPr>
                <a:spLocks noChangeArrowheads="1"/>
              </p:cNvSpPr>
              <p:nvPr/>
            </p:nvSpPr>
            <p:spPr bwMode="auto">
              <a:xfrm>
                <a:off x="412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2" name="Rectangle 48"/>
              <p:cNvSpPr>
                <a:spLocks noChangeArrowheads="1"/>
              </p:cNvSpPr>
              <p:nvPr/>
            </p:nvSpPr>
            <p:spPr bwMode="auto">
              <a:xfrm>
                <a:off x="422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3" name="Rectangle 49"/>
              <p:cNvSpPr>
                <a:spLocks noChangeArrowheads="1"/>
              </p:cNvSpPr>
              <p:nvPr/>
            </p:nvSpPr>
            <p:spPr bwMode="auto">
              <a:xfrm>
                <a:off x="431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4" name="Rectangle 50"/>
              <p:cNvSpPr>
                <a:spLocks noChangeArrowheads="1"/>
              </p:cNvSpPr>
              <p:nvPr/>
            </p:nvSpPr>
            <p:spPr bwMode="auto">
              <a:xfrm>
                <a:off x="441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5" name="Rectangle 51"/>
              <p:cNvSpPr>
                <a:spLocks noChangeArrowheads="1"/>
              </p:cNvSpPr>
              <p:nvPr/>
            </p:nvSpPr>
            <p:spPr bwMode="auto">
              <a:xfrm>
                <a:off x="451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6" name="Rectangle 52"/>
              <p:cNvSpPr>
                <a:spLocks noChangeArrowheads="1"/>
              </p:cNvSpPr>
              <p:nvPr/>
            </p:nvSpPr>
            <p:spPr bwMode="auto">
              <a:xfrm>
                <a:off x="460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7" name="Rectangle 53"/>
              <p:cNvSpPr>
                <a:spLocks noChangeArrowheads="1"/>
              </p:cNvSpPr>
              <p:nvPr/>
            </p:nvSpPr>
            <p:spPr bwMode="auto">
              <a:xfrm>
                <a:off x="470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8" name="Rectangle 54"/>
              <p:cNvSpPr>
                <a:spLocks noChangeArrowheads="1"/>
              </p:cNvSpPr>
              <p:nvPr/>
            </p:nvSpPr>
            <p:spPr bwMode="auto">
              <a:xfrm>
                <a:off x="479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59" name="Rectangle 55"/>
              <p:cNvSpPr>
                <a:spLocks noChangeArrowheads="1"/>
              </p:cNvSpPr>
              <p:nvPr/>
            </p:nvSpPr>
            <p:spPr bwMode="auto">
              <a:xfrm>
                <a:off x="489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60" name="Rectangle 56"/>
              <p:cNvSpPr>
                <a:spLocks noChangeArrowheads="1"/>
              </p:cNvSpPr>
              <p:nvPr/>
            </p:nvSpPr>
            <p:spPr bwMode="auto">
              <a:xfrm>
                <a:off x="499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61" name="Rectangle 57"/>
              <p:cNvSpPr>
                <a:spLocks noChangeArrowheads="1"/>
              </p:cNvSpPr>
              <p:nvPr/>
            </p:nvSpPr>
            <p:spPr bwMode="auto">
              <a:xfrm>
                <a:off x="508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62" name="Rectangle 58"/>
              <p:cNvSpPr>
                <a:spLocks noChangeArrowheads="1"/>
              </p:cNvSpPr>
              <p:nvPr/>
            </p:nvSpPr>
            <p:spPr bwMode="auto">
              <a:xfrm>
                <a:off x="518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63" name="Rectangle 59"/>
              <p:cNvSpPr>
                <a:spLocks noChangeArrowheads="1"/>
              </p:cNvSpPr>
              <p:nvPr/>
            </p:nvSpPr>
            <p:spPr bwMode="auto">
              <a:xfrm>
                <a:off x="527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64" name="Rectangle 60"/>
              <p:cNvSpPr>
                <a:spLocks noChangeArrowheads="1"/>
              </p:cNvSpPr>
              <p:nvPr/>
            </p:nvSpPr>
            <p:spPr bwMode="auto">
              <a:xfrm>
                <a:off x="537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65" name="Rectangle 61"/>
              <p:cNvSpPr>
                <a:spLocks noChangeArrowheads="1"/>
              </p:cNvSpPr>
              <p:nvPr/>
            </p:nvSpPr>
            <p:spPr bwMode="auto">
              <a:xfrm>
                <a:off x="547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66" name="Rectangle 62"/>
              <p:cNvSpPr>
                <a:spLocks noChangeArrowheads="1"/>
              </p:cNvSpPr>
              <p:nvPr/>
            </p:nvSpPr>
            <p:spPr bwMode="auto">
              <a:xfrm>
                <a:off x="556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67" name="Rectangle 63"/>
              <p:cNvSpPr>
                <a:spLocks noChangeArrowheads="1"/>
              </p:cNvSpPr>
              <p:nvPr/>
            </p:nvSpPr>
            <p:spPr bwMode="auto">
              <a:xfrm>
                <a:off x="5662" y="6"/>
                <a:ext cx="48" cy="4320"/>
              </a:xfrm>
              <a:prstGeom prst="rect">
                <a:avLst/>
              </a:prstGeom>
              <a:solidFill>
                <a:schemeClr val="accent2"/>
              </a:solidFill>
              <a:ln w="9525">
                <a:noFill/>
                <a:miter lim="800000"/>
                <a:headEnd/>
                <a:tailEnd/>
              </a:ln>
            </p:spPr>
            <p:txBody>
              <a:bodyPr wrap="none" anchor="ctr"/>
              <a:lstStyle/>
              <a:p>
                <a:pPr>
                  <a:defRPr/>
                </a:pPr>
                <a:endParaRPr lang="en-US"/>
              </a:p>
            </p:txBody>
          </p:sp>
        </p:grpSp>
        <p:sp>
          <p:nvSpPr>
            <p:cNvPr id="6" name="Rectangle 64"/>
            <p:cNvSpPr>
              <a:spLocks noChangeArrowheads="1"/>
            </p:cNvSpPr>
            <p:nvPr userDrawn="1"/>
          </p:nvSpPr>
          <p:spPr bwMode="auto">
            <a:xfrm>
              <a:off x="429" y="0"/>
              <a:ext cx="5331" cy="4320"/>
            </a:xfrm>
            <a:prstGeom prst="rect">
              <a:avLst/>
            </a:prstGeom>
            <a:solidFill>
              <a:schemeClr val="accent1">
                <a:alpha val="50195"/>
              </a:schemeClr>
            </a:solidFill>
            <a:ln w="9525">
              <a:noFill/>
              <a:miter lim="800000"/>
              <a:headEnd/>
              <a:tailEnd/>
            </a:ln>
          </p:spPr>
          <p:txBody>
            <a:bodyPr wrap="none" anchor="ctr"/>
            <a:lstStyle/>
            <a:p>
              <a:pPr>
                <a:defRPr/>
              </a:pPr>
              <a:endParaRPr lang="en-US"/>
            </a:p>
          </p:txBody>
        </p:sp>
        <p:sp>
          <p:nvSpPr>
            <p:cNvPr id="7" name="Rectangle 65"/>
            <p:cNvSpPr>
              <a:spLocks noChangeArrowheads="1"/>
            </p:cNvSpPr>
            <p:nvPr userDrawn="1"/>
          </p:nvSpPr>
          <p:spPr bwMode="auto">
            <a:xfrm>
              <a:off x="0" y="0"/>
              <a:ext cx="5760" cy="321"/>
            </a:xfrm>
            <a:prstGeom prst="rect">
              <a:avLst/>
            </a:prstGeom>
            <a:solidFill>
              <a:schemeClr val="hlink">
                <a:alpha val="50195"/>
              </a:schemeClr>
            </a:solidFill>
            <a:ln w="9525">
              <a:noFill/>
              <a:miter lim="800000"/>
              <a:headEnd/>
              <a:tailEnd/>
            </a:ln>
          </p:spPr>
          <p:txBody>
            <a:bodyPr wrap="none" anchor="ctr"/>
            <a:lstStyle/>
            <a:p>
              <a:pPr>
                <a:defRPr/>
              </a:pPr>
              <a:endParaRPr lang="en-US"/>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w="9525">
            <a:noFill/>
            <a:miter lim="800000"/>
            <a:headEnd/>
            <a:tailEnd/>
          </a:ln>
        </p:spPr>
        <p:txBody>
          <a:bodyPr wrap="none" anchor="ctr"/>
          <a:lstStyle/>
          <a:p>
            <a:pPr algn="ctr">
              <a:defRPr/>
            </a:pPr>
            <a:endParaRPr kumimoji="1" lang="en-US"/>
          </a:p>
        </p:txBody>
      </p:sp>
      <p:pic>
        <p:nvPicPr>
          <p:cNvPr id="69" name="Picture 72" descr="I:\Certification\2001-2003\IGS-Inst_2color.jpg"/>
          <p:cNvPicPr>
            <a:picLocks noChangeAspect="1" noChangeArrowheads="1"/>
          </p:cNvPicPr>
          <p:nvPr userDrawn="1"/>
        </p:nvPicPr>
        <p:blipFill>
          <a:blip r:embed="rId2" cstate="print"/>
          <a:srcRect/>
          <a:stretch>
            <a:fillRect/>
          </a:stretch>
        </p:blipFill>
        <p:spPr bwMode="auto">
          <a:xfrm>
            <a:off x="7848600" y="5638800"/>
            <a:ext cx="1295400" cy="1219200"/>
          </a:xfrm>
          <a:prstGeom prst="rect">
            <a:avLst/>
          </a:prstGeom>
          <a:noFill/>
          <a:ln w="9525">
            <a:noFill/>
            <a:miter lim="800000"/>
            <a:headEnd/>
            <a:tailEnd/>
          </a:ln>
        </p:spPr>
      </p:pic>
      <p:sp>
        <p:nvSpPr>
          <p:cNvPr id="117827" name="Rectangle 67"/>
          <p:cNvSpPr>
            <a:spLocks noGrp="1" noChangeArrowheads="1"/>
          </p:cNvSpPr>
          <p:nvPr>
            <p:ph type="ctrTitle" sz="quarter"/>
          </p:nvPr>
        </p:nvSpPr>
        <p:spPr>
          <a:xfrm>
            <a:off x="779463" y="1096963"/>
            <a:ext cx="7678737" cy="1431925"/>
          </a:xfrm>
        </p:spPr>
        <p:txBody>
          <a:bodyPr/>
          <a:lstStyle>
            <a:lvl1pPr algn="r">
              <a:defRPr/>
            </a:lvl1pPr>
          </a:lstStyle>
          <a:p>
            <a:r>
              <a:rPr lang="en-US"/>
              <a:t>Click to edit Master title style</a:t>
            </a:r>
          </a:p>
        </p:txBody>
      </p:sp>
      <p:sp>
        <p:nvSpPr>
          <p:cNvPr id="117828"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70"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p>
        </p:txBody>
      </p:sp>
      <p:sp>
        <p:nvSpPr>
          <p:cNvPr id="71"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2" name="Rectangle 71"/>
          <p:cNvSpPr>
            <a:spLocks noGrp="1" noChangeArrowheads="1"/>
          </p:cNvSpPr>
          <p:nvPr>
            <p:ph type="sldNum" sz="quarter" idx="12"/>
          </p:nvPr>
        </p:nvSpPr>
        <p:spPr>
          <a:xfrm>
            <a:off x="6553200" y="6248400"/>
            <a:ext cx="1905000" cy="457200"/>
          </a:xfrm>
        </p:spPr>
        <p:txBody>
          <a:bodyPr/>
          <a:lstStyle>
            <a:lvl1pPr>
              <a:defRPr/>
            </a:lvl1pPr>
          </a:lstStyle>
          <a:p>
            <a:pPr>
              <a:defRPr/>
            </a:pPr>
            <a:fld id="{7EBC81D0-188B-4D72-9D92-DDF65B1D207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DB31C13F-3C74-4E72-AC1E-B77C35725E3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92088"/>
            <a:ext cx="2039938"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1538" y="192088"/>
            <a:ext cx="5970587"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7AE44C16-9B9B-4BC2-8E71-6D6606C8410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0647788A-52B5-4DA4-95E1-0E021AA8B63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83EEE87F-FDDD-4965-ABF9-5F318A6D75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F2B66253-91D8-46F2-AD67-90F084091EA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pPr>
              <a:defRPr/>
            </a:pPr>
            <a:fld id="{4D69F52A-D084-480E-B064-133F2D34798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pPr>
              <a:defRPr/>
            </a:pPr>
            <a:fld id="{8EA0E16D-9205-469A-9FB3-1E5D9BA935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pPr>
              <a:defRPr/>
            </a:pPr>
            <a:fld id="{95CB893D-2FEE-4440-BBED-8F803584217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9AFD17E2-C15D-414F-8BB7-2F303FD79F8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029BF85B-DDB5-4D3E-A427-A6CC5770CF1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7175" cy="6867525"/>
            <a:chOff x="0" y="0"/>
            <a:chExt cx="5762" cy="4326"/>
          </a:xfrm>
        </p:grpSpPr>
        <p:sp>
          <p:nvSpPr>
            <p:cNvPr id="1033" name="Rectangle 3"/>
            <p:cNvSpPr>
              <a:spLocks noChangeArrowheads="1"/>
            </p:cNvSpPr>
            <p:nvPr userDrawn="1"/>
          </p:nvSpPr>
          <p:spPr bwMode="hidden">
            <a:xfrm>
              <a:off x="0" y="0"/>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34" name="Rectangle 4"/>
            <p:cNvSpPr>
              <a:spLocks noChangeArrowheads="1"/>
            </p:cNvSpPr>
            <p:nvPr userDrawn="1"/>
          </p:nvSpPr>
          <p:spPr bwMode="hidden">
            <a:xfrm>
              <a:off x="9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35" name="Rectangle 5"/>
            <p:cNvSpPr>
              <a:spLocks noChangeArrowheads="1"/>
            </p:cNvSpPr>
            <p:nvPr userDrawn="1"/>
          </p:nvSpPr>
          <p:spPr bwMode="hidden">
            <a:xfrm>
              <a:off x="19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36" name="Rectangle 6"/>
            <p:cNvSpPr>
              <a:spLocks noChangeArrowheads="1"/>
            </p:cNvSpPr>
            <p:nvPr userDrawn="1"/>
          </p:nvSpPr>
          <p:spPr bwMode="hidden">
            <a:xfrm>
              <a:off x="28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37" name="Rectangle 7"/>
            <p:cNvSpPr>
              <a:spLocks noChangeArrowheads="1"/>
            </p:cNvSpPr>
            <p:nvPr userDrawn="1"/>
          </p:nvSpPr>
          <p:spPr bwMode="hidden">
            <a:xfrm>
              <a:off x="38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38" name="Rectangle 8"/>
            <p:cNvSpPr>
              <a:spLocks noChangeArrowheads="1"/>
            </p:cNvSpPr>
            <p:nvPr userDrawn="1"/>
          </p:nvSpPr>
          <p:spPr bwMode="hidden">
            <a:xfrm>
              <a:off x="48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39" name="Rectangle 9"/>
            <p:cNvSpPr>
              <a:spLocks noChangeArrowheads="1"/>
            </p:cNvSpPr>
            <p:nvPr userDrawn="1"/>
          </p:nvSpPr>
          <p:spPr bwMode="hidden">
            <a:xfrm>
              <a:off x="57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0" name="Rectangle 10"/>
            <p:cNvSpPr>
              <a:spLocks noChangeArrowheads="1"/>
            </p:cNvSpPr>
            <p:nvPr userDrawn="1"/>
          </p:nvSpPr>
          <p:spPr bwMode="hidden">
            <a:xfrm>
              <a:off x="67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1" name="Rectangle 11"/>
            <p:cNvSpPr>
              <a:spLocks noChangeArrowheads="1"/>
            </p:cNvSpPr>
            <p:nvPr userDrawn="1"/>
          </p:nvSpPr>
          <p:spPr bwMode="hidden">
            <a:xfrm>
              <a:off x="76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2" name="Rectangle 12"/>
            <p:cNvSpPr>
              <a:spLocks noChangeArrowheads="1"/>
            </p:cNvSpPr>
            <p:nvPr userDrawn="1"/>
          </p:nvSpPr>
          <p:spPr bwMode="hidden">
            <a:xfrm>
              <a:off x="86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3" name="Rectangle 13"/>
            <p:cNvSpPr>
              <a:spLocks noChangeArrowheads="1"/>
            </p:cNvSpPr>
            <p:nvPr userDrawn="1"/>
          </p:nvSpPr>
          <p:spPr bwMode="hidden">
            <a:xfrm>
              <a:off x="96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4" name="Rectangle 14"/>
            <p:cNvSpPr>
              <a:spLocks noChangeArrowheads="1"/>
            </p:cNvSpPr>
            <p:nvPr userDrawn="1"/>
          </p:nvSpPr>
          <p:spPr bwMode="hidden">
            <a:xfrm>
              <a:off x="105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5" name="Rectangle 15"/>
            <p:cNvSpPr>
              <a:spLocks noChangeArrowheads="1"/>
            </p:cNvSpPr>
            <p:nvPr userDrawn="1"/>
          </p:nvSpPr>
          <p:spPr bwMode="hidden">
            <a:xfrm>
              <a:off x="115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6" name="Rectangle 16"/>
            <p:cNvSpPr>
              <a:spLocks noChangeArrowheads="1"/>
            </p:cNvSpPr>
            <p:nvPr userDrawn="1"/>
          </p:nvSpPr>
          <p:spPr bwMode="hidden">
            <a:xfrm>
              <a:off x="124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7" name="Rectangle 17"/>
            <p:cNvSpPr>
              <a:spLocks noChangeArrowheads="1"/>
            </p:cNvSpPr>
            <p:nvPr userDrawn="1"/>
          </p:nvSpPr>
          <p:spPr bwMode="hidden">
            <a:xfrm>
              <a:off x="134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8" name="Rectangle 18"/>
            <p:cNvSpPr>
              <a:spLocks noChangeArrowheads="1"/>
            </p:cNvSpPr>
            <p:nvPr userDrawn="1"/>
          </p:nvSpPr>
          <p:spPr bwMode="hidden">
            <a:xfrm>
              <a:off x="144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49" name="Rectangle 19"/>
            <p:cNvSpPr>
              <a:spLocks noChangeArrowheads="1"/>
            </p:cNvSpPr>
            <p:nvPr userDrawn="1"/>
          </p:nvSpPr>
          <p:spPr bwMode="hidden">
            <a:xfrm>
              <a:off x="153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0" name="Rectangle 20"/>
            <p:cNvSpPr>
              <a:spLocks noChangeArrowheads="1"/>
            </p:cNvSpPr>
            <p:nvPr userDrawn="1"/>
          </p:nvSpPr>
          <p:spPr bwMode="hidden">
            <a:xfrm>
              <a:off x="163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1" name="Rectangle 21"/>
            <p:cNvSpPr>
              <a:spLocks noChangeArrowheads="1"/>
            </p:cNvSpPr>
            <p:nvPr userDrawn="1"/>
          </p:nvSpPr>
          <p:spPr bwMode="hidden">
            <a:xfrm>
              <a:off x="172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2" name="Rectangle 22"/>
            <p:cNvSpPr>
              <a:spLocks noChangeArrowheads="1"/>
            </p:cNvSpPr>
            <p:nvPr userDrawn="1"/>
          </p:nvSpPr>
          <p:spPr bwMode="hidden">
            <a:xfrm>
              <a:off x="182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3" name="Rectangle 23"/>
            <p:cNvSpPr>
              <a:spLocks noChangeArrowheads="1"/>
            </p:cNvSpPr>
            <p:nvPr userDrawn="1"/>
          </p:nvSpPr>
          <p:spPr bwMode="hidden">
            <a:xfrm>
              <a:off x="192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4" name="Rectangle 24"/>
            <p:cNvSpPr>
              <a:spLocks noChangeArrowheads="1"/>
            </p:cNvSpPr>
            <p:nvPr userDrawn="1"/>
          </p:nvSpPr>
          <p:spPr bwMode="hidden">
            <a:xfrm>
              <a:off x="201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5" name="Rectangle 25"/>
            <p:cNvSpPr>
              <a:spLocks noChangeArrowheads="1"/>
            </p:cNvSpPr>
            <p:nvPr userDrawn="1"/>
          </p:nvSpPr>
          <p:spPr bwMode="hidden">
            <a:xfrm>
              <a:off x="211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6" name="Rectangle 26"/>
            <p:cNvSpPr>
              <a:spLocks noChangeArrowheads="1"/>
            </p:cNvSpPr>
            <p:nvPr userDrawn="1"/>
          </p:nvSpPr>
          <p:spPr bwMode="hidden">
            <a:xfrm>
              <a:off x="220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7" name="Rectangle 27"/>
            <p:cNvSpPr>
              <a:spLocks noChangeArrowheads="1"/>
            </p:cNvSpPr>
            <p:nvPr userDrawn="1"/>
          </p:nvSpPr>
          <p:spPr bwMode="hidden">
            <a:xfrm>
              <a:off x="230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8" name="Rectangle 28"/>
            <p:cNvSpPr>
              <a:spLocks noChangeArrowheads="1"/>
            </p:cNvSpPr>
            <p:nvPr userDrawn="1"/>
          </p:nvSpPr>
          <p:spPr bwMode="hidden">
            <a:xfrm>
              <a:off x="240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59" name="Rectangle 29"/>
            <p:cNvSpPr>
              <a:spLocks noChangeArrowheads="1"/>
            </p:cNvSpPr>
            <p:nvPr userDrawn="1"/>
          </p:nvSpPr>
          <p:spPr bwMode="hidden">
            <a:xfrm>
              <a:off x="249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0" name="Rectangle 30"/>
            <p:cNvSpPr>
              <a:spLocks noChangeArrowheads="1"/>
            </p:cNvSpPr>
            <p:nvPr userDrawn="1"/>
          </p:nvSpPr>
          <p:spPr bwMode="hidden">
            <a:xfrm>
              <a:off x="259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1" name="Rectangle 31"/>
            <p:cNvSpPr>
              <a:spLocks noChangeArrowheads="1"/>
            </p:cNvSpPr>
            <p:nvPr userDrawn="1"/>
          </p:nvSpPr>
          <p:spPr bwMode="hidden">
            <a:xfrm>
              <a:off x="268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2" name="Rectangle 32"/>
            <p:cNvSpPr>
              <a:spLocks noChangeArrowheads="1"/>
            </p:cNvSpPr>
            <p:nvPr userDrawn="1"/>
          </p:nvSpPr>
          <p:spPr bwMode="hidden">
            <a:xfrm>
              <a:off x="278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3" name="Rectangle 33"/>
            <p:cNvSpPr>
              <a:spLocks noChangeArrowheads="1"/>
            </p:cNvSpPr>
            <p:nvPr userDrawn="1"/>
          </p:nvSpPr>
          <p:spPr bwMode="hidden">
            <a:xfrm>
              <a:off x="288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4" name="Rectangle 34"/>
            <p:cNvSpPr>
              <a:spLocks noChangeArrowheads="1"/>
            </p:cNvSpPr>
            <p:nvPr userDrawn="1"/>
          </p:nvSpPr>
          <p:spPr bwMode="hidden">
            <a:xfrm>
              <a:off x="297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5" name="Rectangle 35"/>
            <p:cNvSpPr>
              <a:spLocks noChangeArrowheads="1"/>
            </p:cNvSpPr>
            <p:nvPr userDrawn="1"/>
          </p:nvSpPr>
          <p:spPr bwMode="hidden">
            <a:xfrm>
              <a:off x="307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6" name="Rectangle 36"/>
            <p:cNvSpPr>
              <a:spLocks noChangeArrowheads="1"/>
            </p:cNvSpPr>
            <p:nvPr userDrawn="1"/>
          </p:nvSpPr>
          <p:spPr bwMode="hidden">
            <a:xfrm>
              <a:off x="316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7" name="Rectangle 37"/>
            <p:cNvSpPr>
              <a:spLocks noChangeArrowheads="1"/>
            </p:cNvSpPr>
            <p:nvPr userDrawn="1"/>
          </p:nvSpPr>
          <p:spPr bwMode="hidden">
            <a:xfrm>
              <a:off x="326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8" name="Rectangle 38"/>
            <p:cNvSpPr>
              <a:spLocks noChangeArrowheads="1"/>
            </p:cNvSpPr>
            <p:nvPr userDrawn="1"/>
          </p:nvSpPr>
          <p:spPr bwMode="hidden">
            <a:xfrm>
              <a:off x="336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69" name="Rectangle 39"/>
            <p:cNvSpPr>
              <a:spLocks noChangeArrowheads="1"/>
            </p:cNvSpPr>
            <p:nvPr userDrawn="1"/>
          </p:nvSpPr>
          <p:spPr bwMode="hidden">
            <a:xfrm>
              <a:off x="345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0" name="Rectangle 40"/>
            <p:cNvSpPr>
              <a:spLocks noChangeArrowheads="1"/>
            </p:cNvSpPr>
            <p:nvPr userDrawn="1"/>
          </p:nvSpPr>
          <p:spPr bwMode="hidden">
            <a:xfrm>
              <a:off x="355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1" name="Rectangle 41"/>
            <p:cNvSpPr>
              <a:spLocks noChangeArrowheads="1"/>
            </p:cNvSpPr>
            <p:nvPr userDrawn="1"/>
          </p:nvSpPr>
          <p:spPr bwMode="hidden">
            <a:xfrm>
              <a:off x="364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2" name="Rectangle 42"/>
            <p:cNvSpPr>
              <a:spLocks noChangeArrowheads="1"/>
            </p:cNvSpPr>
            <p:nvPr userDrawn="1"/>
          </p:nvSpPr>
          <p:spPr bwMode="hidden">
            <a:xfrm>
              <a:off x="374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3" name="Rectangle 43"/>
            <p:cNvSpPr>
              <a:spLocks noChangeArrowheads="1"/>
            </p:cNvSpPr>
            <p:nvPr userDrawn="1"/>
          </p:nvSpPr>
          <p:spPr bwMode="hidden">
            <a:xfrm>
              <a:off x="384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4" name="Rectangle 44"/>
            <p:cNvSpPr>
              <a:spLocks noChangeArrowheads="1"/>
            </p:cNvSpPr>
            <p:nvPr userDrawn="1"/>
          </p:nvSpPr>
          <p:spPr bwMode="hidden">
            <a:xfrm>
              <a:off x="393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5" name="Rectangle 45"/>
            <p:cNvSpPr>
              <a:spLocks noChangeArrowheads="1"/>
            </p:cNvSpPr>
            <p:nvPr userDrawn="1"/>
          </p:nvSpPr>
          <p:spPr bwMode="hidden">
            <a:xfrm>
              <a:off x="403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6" name="Rectangle 46"/>
            <p:cNvSpPr>
              <a:spLocks noChangeArrowheads="1"/>
            </p:cNvSpPr>
            <p:nvPr userDrawn="1"/>
          </p:nvSpPr>
          <p:spPr bwMode="hidden">
            <a:xfrm>
              <a:off x="412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7" name="Rectangle 47"/>
            <p:cNvSpPr>
              <a:spLocks noChangeArrowheads="1"/>
            </p:cNvSpPr>
            <p:nvPr userDrawn="1"/>
          </p:nvSpPr>
          <p:spPr bwMode="hidden">
            <a:xfrm>
              <a:off x="422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8" name="Rectangle 48"/>
            <p:cNvSpPr>
              <a:spLocks noChangeArrowheads="1"/>
            </p:cNvSpPr>
            <p:nvPr userDrawn="1"/>
          </p:nvSpPr>
          <p:spPr bwMode="hidden">
            <a:xfrm>
              <a:off x="432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79" name="Rectangle 49"/>
            <p:cNvSpPr>
              <a:spLocks noChangeArrowheads="1"/>
            </p:cNvSpPr>
            <p:nvPr userDrawn="1"/>
          </p:nvSpPr>
          <p:spPr bwMode="hidden">
            <a:xfrm>
              <a:off x="441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0" name="Rectangle 50"/>
            <p:cNvSpPr>
              <a:spLocks noChangeArrowheads="1"/>
            </p:cNvSpPr>
            <p:nvPr userDrawn="1"/>
          </p:nvSpPr>
          <p:spPr bwMode="hidden">
            <a:xfrm>
              <a:off x="451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1" name="Rectangle 51"/>
            <p:cNvSpPr>
              <a:spLocks noChangeArrowheads="1"/>
            </p:cNvSpPr>
            <p:nvPr userDrawn="1"/>
          </p:nvSpPr>
          <p:spPr bwMode="hidden">
            <a:xfrm>
              <a:off x="460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2" name="Rectangle 52"/>
            <p:cNvSpPr>
              <a:spLocks noChangeArrowheads="1"/>
            </p:cNvSpPr>
            <p:nvPr userDrawn="1"/>
          </p:nvSpPr>
          <p:spPr bwMode="hidden">
            <a:xfrm>
              <a:off x="470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3" name="Rectangle 53"/>
            <p:cNvSpPr>
              <a:spLocks noChangeArrowheads="1"/>
            </p:cNvSpPr>
            <p:nvPr userDrawn="1"/>
          </p:nvSpPr>
          <p:spPr bwMode="hidden">
            <a:xfrm>
              <a:off x="480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4" name="Rectangle 54"/>
            <p:cNvSpPr>
              <a:spLocks noChangeArrowheads="1"/>
            </p:cNvSpPr>
            <p:nvPr userDrawn="1"/>
          </p:nvSpPr>
          <p:spPr bwMode="hidden">
            <a:xfrm>
              <a:off x="489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5" name="Rectangle 55"/>
            <p:cNvSpPr>
              <a:spLocks noChangeArrowheads="1"/>
            </p:cNvSpPr>
            <p:nvPr userDrawn="1"/>
          </p:nvSpPr>
          <p:spPr bwMode="hidden">
            <a:xfrm>
              <a:off x="499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6" name="Rectangle 56"/>
            <p:cNvSpPr>
              <a:spLocks noChangeArrowheads="1"/>
            </p:cNvSpPr>
            <p:nvPr userDrawn="1"/>
          </p:nvSpPr>
          <p:spPr bwMode="hidden">
            <a:xfrm>
              <a:off x="508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7" name="Rectangle 57"/>
            <p:cNvSpPr>
              <a:spLocks noChangeArrowheads="1"/>
            </p:cNvSpPr>
            <p:nvPr userDrawn="1"/>
          </p:nvSpPr>
          <p:spPr bwMode="hidden">
            <a:xfrm>
              <a:off x="518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8" name="Rectangle 58"/>
            <p:cNvSpPr>
              <a:spLocks noChangeArrowheads="1"/>
            </p:cNvSpPr>
            <p:nvPr userDrawn="1"/>
          </p:nvSpPr>
          <p:spPr bwMode="hidden">
            <a:xfrm>
              <a:off x="5280"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89" name="Rectangle 59"/>
            <p:cNvSpPr>
              <a:spLocks noChangeArrowheads="1"/>
            </p:cNvSpPr>
            <p:nvPr userDrawn="1"/>
          </p:nvSpPr>
          <p:spPr bwMode="hidden">
            <a:xfrm>
              <a:off x="5376"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90" name="Rectangle 60"/>
            <p:cNvSpPr>
              <a:spLocks noChangeArrowheads="1"/>
            </p:cNvSpPr>
            <p:nvPr userDrawn="1"/>
          </p:nvSpPr>
          <p:spPr bwMode="hidden">
            <a:xfrm>
              <a:off x="5472"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91" name="Rectangle 61"/>
            <p:cNvSpPr>
              <a:spLocks noChangeArrowheads="1"/>
            </p:cNvSpPr>
            <p:nvPr userDrawn="1"/>
          </p:nvSpPr>
          <p:spPr bwMode="hidden">
            <a:xfrm>
              <a:off x="5568"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92" name="Rectangle 62"/>
            <p:cNvSpPr>
              <a:spLocks noChangeArrowheads="1"/>
            </p:cNvSpPr>
            <p:nvPr userDrawn="1"/>
          </p:nvSpPr>
          <p:spPr bwMode="hidden">
            <a:xfrm>
              <a:off x="5664" y="6"/>
              <a:ext cx="48" cy="4320"/>
            </a:xfrm>
            <a:prstGeom prst="rect">
              <a:avLst/>
            </a:prstGeom>
            <a:solidFill>
              <a:schemeClr val="accent2"/>
            </a:solidFill>
            <a:ln w="9525">
              <a:noFill/>
              <a:miter lim="800000"/>
              <a:headEnd/>
              <a:tailEnd/>
            </a:ln>
          </p:spPr>
          <p:txBody>
            <a:bodyPr wrap="none" anchor="ctr"/>
            <a:lstStyle/>
            <a:p>
              <a:pPr>
                <a:defRPr/>
              </a:pPr>
              <a:endParaRPr lang="en-US"/>
            </a:p>
          </p:txBody>
        </p:sp>
        <p:sp>
          <p:nvSpPr>
            <p:cNvPr id="1093" name="Rectangle 63"/>
            <p:cNvSpPr>
              <a:spLocks noChangeArrowheads="1"/>
            </p:cNvSpPr>
            <p:nvPr userDrawn="1"/>
          </p:nvSpPr>
          <p:spPr bwMode="hidden">
            <a:xfrm>
              <a:off x="431" y="0"/>
              <a:ext cx="5331" cy="4320"/>
            </a:xfrm>
            <a:prstGeom prst="rect">
              <a:avLst/>
            </a:prstGeom>
            <a:solidFill>
              <a:schemeClr val="accent1">
                <a:alpha val="50195"/>
              </a:schemeClr>
            </a:solidFill>
            <a:ln w="9525">
              <a:noFill/>
              <a:miter lim="800000"/>
              <a:headEnd/>
              <a:tailEnd/>
            </a:ln>
          </p:spPr>
          <p:txBody>
            <a:bodyPr wrap="none" anchor="ctr"/>
            <a:lstStyle/>
            <a:p>
              <a:pPr>
                <a:defRPr/>
              </a:pPr>
              <a:endParaRPr lang="en-US"/>
            </a:p>
          </p:txBody>
        </p:sp>
        <p:sp>
          <p:nvSpPr>
            <p:cNvPr id="1094" name="Rectangle 64"/>
            <p:cNvSpPr>
              <a:spLocks noChangeArrowheads="1"/>
            </p:cNvSpPr>
            <p:nvPr userDrawn="1"/>
          </p:nvSpPr>
          <p:spPr bwMode="blackGray">
            <a:xfrm>
              <a:off x="0" y="1081"/>
              <a:ext cx="4378" cy="47"/>
            </a:xfrm>
            <a:prstGeom prst="rect">
              <a:avLst/>
            </a:prstGeom>
            <a:solidFill>
              <a:schemeClr val="hlink">
                <a:alpha val="50195"/>
              </a:schemeClr>
            </a:solidFill>
            <a:ln w="9525">
              <a:noFill/>
              <a:miter lim="800000"/>
              <a:headEnd/>
              <a:tailEnd/>
            </a:ln>
          </p:spPr>
          <p:txBody>
            <a:bodyPr wrap="none" anchor="ctr"/>
            <a:lstStyle/>
            <a:p>
              <a:pPr>
                <a:defRPr/>
              </a:pPr>
              <a:endParaRPr lang="en-US"/>
            </a:p>
          </p:txBody>
        </p:sp>
      </p:grpSp>
      <p:sp>
        <p:nvSpPr>
          <p:cNvPr id="1027" name="Rectangle 65"/>
          <p:cNvSpPr>
            <a:spLocks noGrp="1" noChangeArrowheads="1"/>
          </p:cNvSpPr>
          <p:nvPr>
            <p:ph type="title"/>
          </p:nvPr>
        </p:nvSpPr>
        <p:spPr bwMode="auto">
          <a:xfrm>
            <a:off x="871538" y="192088"/>
            <a:ext cx="8162925" cy="1431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altLang="en-US" smtClean="0"/>
              <a:t>Click to edit Master title style</a:t>
            </a:r>
          </a:p>
        </p:txBody>
      </p:sp>
      <p:sp>
        <p:nvSpPr>
          <p:cNvPr id="1028"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6803"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116804"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116805"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CF372036-8117-41F9-BB34-CECC03F642FC}" type="slidenum">
              <a:rPr lang="en-US"/>
              <a:pPr>
                <a:defRPr/>
              </a:pPr>
              <a:t>‹#›</a:t>
            </a:fld>
            <a:endParaRPr lang="en-US"/>
          </a:p>
        </p:txBody>
      </p:sp>
      <p:pic>
        <p:nvPicPr>
          <p:cNvPr id="1032" name="Picture 70" descr="I:\Certification\2001-2003\IGS-Inst_2color.jpg"/>
          <p:cNvPicPr>
            <a:picLocks noChangeAspect="1" noChangeArrowheads="1"/>
          </p:cNvPicPr>
          <p:nvPr/>
        </p:nvPicPr>
        <p:blipFill>
          <a:blip r:embed="rId13" cstate="print"/>
          <a:srcRect/>
          <a:stretch>
            <a:fillRect/>
          </a:stretch>
        </p:blipFill>
        <p:spPr bwMode="auto">
          <a:xfrm>
            <a:off x="7848600" y="5638800"/>
            <a:ext cx="1295400" cy="1219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file:///C:\Documents%20and%20Settings\scott.SCOTT\Local%20Settings\Temporary%20Internet%20Files\OLKA\IGS-Inst_2color.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C:\Documents%20and%20Settings\scott.SCOTT\Local%20Settings\Temporary%20Internet%20Files\OLKA\IGS-Inst_2color.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file:///C:\Documents%20and%20Settings\scott.SCOTT\Local%20Settings\Temporary%20Internet%20Files\OLKA\IGS-Inst_2color.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file:///C:\Documents%20and%20Settings\scott.SCOTT\Local%20Settings\Temporary%20Internet%20Files\OLKA\IGS-Inst_2color.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file:///C:\Documents%20and%20Settings\scott.SCOTT\Local%20Settings\Temporary%20Internet%20Files\OLKA\IGS-Inst_2color.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gisci.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isci.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C:\Documents%20and%20Settings\scott.SCOTT\Local%20Settings\Temporary%20Internet%20Files\OLKA\IGS-Inst_2color.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6247864"/>
          </a:xfrm>
        </p:spPr>
        <p:txBody>
          <a:bodyPr/>
          <a:lstStyle/>
          <a:p>
            <a:pPr algn="ctr" eaLnBrk="1" hangingPunct="1">
              <a:defRPr/>
            </a:pPr>
            <a:r>
              <a:rPr lang="en-US" sz="6000" b="1" dirty="0" smtClean="0">
                <a:effectLst>
                  <a:outerShdw blurRad="38100" dist="38100" dir="2700000" algn="tl">
                    <a:srgbClr val="000000"/>
                  </a:outerShdw>
                </a:effectLst>
              </a:rPr>
              <a:t>Applying for  </a:t>
            </a:r>
            <a:br>
              <a:rPr lang="en-US" sz="6000" b="1" dirty="0" smtClean="0">
                <a:effectLst>
                  <a:outerShdw blurRad="38100" dist="38100" dir="2700000" algn="tl">
                    <a:srgbClr val="000000"/>
                  </a:outerShdw>
                </a:effectLst>
              </a:rPr>
            </a:br>
            <a:r>
              <a:rPr lang="en-US" sz="6000" b="1" dirty="0" smtClean="0">
                <a:effectLst>
                  <a:outerShdw blurRad="38100" dist="38100" dir="2700000" algn="tl">
                    <a:srgbClr val="000000"/>
                  </a:outerShdw>
                </a:effectLst>
              </a:rPr>
              <a:t>GISCI Certification:</a:t>
            </a:r>
            <a:br>
              <a:rPr lang="en-US" sz="6000" b="1" dirty="0" smtClean="0">
                <a:effectLst>
                  <a:outerShdw blurRad="38100" dist="38100" dir="2700000" algn="tl">
                    <a:srgbClr val="000000"/>
                  </a:outerShdw>
                </a:effectLst>
              </a:rPr>
            </a:br>
            <a:r>
              <a:rPr lang="en-US" sz="6000" b="1" dirty="0" smtClean="0">
                <a:effectLst>
                  <a:outerShdw blurRad="38100" dist="38100" dir="2700000" algn="tl">
                    <a:srgbClr val="000000"/>
                  </a:outerShdw>
                </a:effectLst>
              </a:rPr>
              <a:t/>
            </a:r>
            <a:br>
              <a:rPr lang="en-US" sz="6000" b="1" dirty="0" smtClean="0">
                <a:effectLst>
                  <a:outerShdw blurRad="38100" dist="38100" dir="2700000" algn="tl">
                    <a:srgbClr val="000000"/>
                  </a:outerShdw>
                </a:effectLst>
              </a:rPr>
            </a:br>
            <a:r>
              <a:rPr lang="en-US" sz="3200" b="1" dirty="0" smtClean="0">
                <a:effectLst>
                  <a:outerShdw blurRad="38100" dist="38100" dir="2700000" algn="tl">
                    <a:srgbClr val="000000"/>
                  </a:outerShdw>
                </a:effectLst>
              </a:rPr>
              <a:t>A Step by Step Guide to Completing an Application for GIS Professional Certification</a:t>
            </a:r>
            <a:br>
              <a:rPr lang="en-US" sz="3200" b="1" dirty="0" smtClean="0">
                <a:effectLst>
                  <a:outerShdw blurRad="38100" dist="38100" dir="2700000" algn="tl">
                    <a:srgbClr val="000000"/>
                  </a:outerShdw>
                </a:effectLst>
              </a:rPr>
            </a:br>
            <a:r>
              <a:rPr lang="en-US" sz="3200" b="1" dirty="0" smtClean="0">
                <a:effectLst>
                  <a:outerShdw blurRad="38100" dist="38100" dir="2700000" algn="tl">
                    <a:srgbClr val="000000"/>
                  </a:outerShdw>
                </a:effectLst>
              </a:rPr>
              <a:t/>
            </a:r>
            <a:br>
              <a:rPr lang="en-US" sz="3200" b="1" dirty="0" smtClean="0">
                <a:effectLst>
                  <a:outerShdw blurRad="38100" dist="38100" dir="2700000" algn="tl">
                    <a:srgbClr val="000000"/>
                  </a:outerShdw>
                </a:effectLst>
              </a:rPr>
            </a:br>
            <a:r>
              <a:rPr lang="en-US" sz="3200" b="1" dirty="0" smtClean="0">
                <a:effectLst>
                  <a:outerShdw blurRad="38100" dist="38100" dir="2700000" algn="tl">
                    <a:srgbClr val="000000"/>
                  </a:outerShdw>
                </a:effectLst>
              </a:rPr>
              <a:t>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000000"/>
                  </a:outerShdw>
                </a:effectLst>
              </a:rPr>
              <a:t>The Professional Experience Component</a:t>
            </a:r>
          </a:p>
        </p:txBody>
      </p:sp>
      <p:sp>
        <p:nvSpPr>
          <p:cNvPr id="38915" name="Rectangle 3"/>
          <p:cNvSpPr>
            <a:spLocks noChangeArrowheads="1"/>
          </p:cNvSpPr>
          <p:nvPr/>
        </p:nvSpPr>
        <p:spPr bwMode="auto">
          <a:xfrm>
            <a:off x="2528888" y="1404938"/>
            <a:ext cx="9144000" cy="0"/>
          </a:xfrm>
          <a:prstGeom prst="rect">
            <a:avLst/>
          </a:prstGeom>
          <a:noFill/>
          <a:ln w="9525">
            <a:noFill/>
            <a:miter lim="800000"/>
            <a:headEnd/>
            <a:tailEnd/>
          </a:ln>
        </p:spPr>
        <p:txBody>
          <a:bodyPr>
            <a:spAutoFit/>
          </a:bodyPr>
          <a:lstStyle/>
          <a:p>
            <a:endParaRPr lang="en-US" altLang="en-US"/>
          </a:p>
        </p:txBody>
      </p:sp>
      <p:pic>
        <p:nvPicPr>
          <p:cNvPr id="38916" name="Picture 4" descr="C:\Documents and Settings\scott.SCOTT\Local Settings\Temporary Internet Files\OLKA\IGS-Inst_2color.jpg"/>
          <p:cNvPicPr>
            <a:picLocks noChangeAspect="1" noChangeArrowheads="1"/>
          </p:cNvPicPr>
          <p:nvPr/>
        </p:nvPicPr>
        <p:blipFill>
          <a:blip r:embed="rId2" r:link="rId3" cstate="print"/>
          <a:srcRect/>
          <a:stretch>
            <a:fillRect/>
          </a:stretch>
        </p:blipFill>
        <p:spPr bwMode="auto">
          <a:xfrm>
            <a:off x="2590800" y="2286000"/>
            <a:ext cx="4086225" cy="4048125"/>
          </a:xfrm>
          <a:prstGeom prst="rect">
            <a:avLst/>
          </a:prstGeom>
          <a:noFill/>
          <a:ln w="9525">
            <a:noFill/>
            <a:miter lim="800000"/>
            <a:headEnd/>
            <a:tailEnd/>
          </a:ln>
        </p:spPr>
      </p:pic>
      <p:sp>
        <p:nvSpPr>
          <p:cNvPr id="5" name="Rectangle 4"/>
          <p:cNvSpPr/>
          <p:nvPr/>
        </p:nvSpPr>
        <p:spPr>
          <a:xfrm>
            <a:off x="1524000" y="5791200"/>
            <a:ext cx="4572000" cy="1015663"/>
          </a:xfrm>
          <a:prstGeom prst="rect">
            <a:avLst/>
          </a:prstGeom>
        </p:spPr>
        <p:txBody>
          <a:bodyPr>
            <a:spAutoFit/>
          </a:bodyPr>
          <a:lstStyle/>
          <a:p>
            <a:r>
              <a:rPr lang="en-US" sz="2000" b="1" dirty="0" smtClean="0">
                <a:effectLst>
                  <a:outerShdw blurRad="38100" dist="38100" dir="2700000" algn="tl">
                    <a:srgbClr val="000000"/>
                  </a:outerShdw>
                </a:effectLst>
              </a:rPr>
              <a:t>See The Professional Experience Component Instructions</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000000"/>
                  </a:outerShdw>
                </a:effectLst>
              </a:rPr>
              <a:t>The Contributions to the Profession Component</a:t>
            </a:r>
          </a:p>
        </p:txBody>
      </p:sp>
      <p:sp>
        <p:nvSpPr>
          <p:cNvPr id="63491" name="Rectangle 3"/>
          <p:cNvSpPr>
            <a:spLocks noChangeArrowheads="1"/>
          </p:cNvSpPr>
          <p:nvPr/>
        </p:nvSpPr>
        <p:spPr bwMode="auto">
          <a:xfrm>
            <a:off x="2528888" y="1404938"/>
            <a:ext cx="9144000" cy="0"/>
          </a:xfrm>
          <a:prstGeom prst="rect">
            <a:avLst/>
          </a:prstGeom>
          <a:noFill/>
          <a:ln w="9525">
            <a:noFill/>
            <a:miter lim="800000"/>
            <a:headEnd/>
            <a:tailEnd/>
          </a:ln>
        </p:spPr>
        <p:txBody>
          <a:bodyPr>
            <a:spAutoFit/>
          </a:bodyPr>
          <a:lstStyle/>
          <a:p>
            <a:endParaRPr lang="en-US" altLang="en-US"/>
          </a:p>
        </p:txBody>
      </p:sp>
      <p:pic>
        <p:nvPicPr>
          <p:cNvPr id="63492" name="Picture 4" descr="C:\Documents and Settings\scott.SCOTT\Local Settings\Temporary Internet Files\OLKA\IGS-Inst_2color.jpg"/>
          <p:cNvPicPr>
            <a:picLocks noChangeAspect="1" noChangeArrowheads="1"/>
          </p:cNvPicPr>
          <p:nvPr/>
        </p:nvPicPr>
        <p:blipFill>
          <a:blip r:embed="rId2" r:link="rId3" cstate="print"/>
          <a:srcRect/>
          <a:stretch>
            <a:fillRect/>
          </a:stretch>
        </p:blipFill>
        <p:spPr bwMode="auto">
          <a:xfrm>
            <a:off x="2590800" y="2286000"/>
            <a:ext cx="4086225" cy="4048125"/>
          </a:xfrm>
          <a:prstGeom prst="rect">
            <a:avLst/>
          </a:prstGeom>
          <a:noFill/>
          <a:ln w="9525">
            <a:noFill/>
            <a:miter lim="800000"/>
            <a:headEnd/>
            <a:tailEnd/>
          </a:ln>
        </p:spPr>
      </p:pic>
      <p:sp>
        <p:nvSpPr>
          <p:cNvPr id="5" name="Rectangle 4"/>
          <p:cNvSpPr/>
          <p:nvPr/>
        </p:nvSpPr>
        <p:spPr>
          <a:xfrm>
            <a:off x="914400" y="5657671"/>
            <a:ext cx="4572000" cy="707886"/>
          </a:xfrm>
          <a:prstGeom prst="rect">
            <a:avLst/>
          </a:prstGeom>
        </p:spPr>
        <p:txBody>
          <a:bodyPr>
            <a:spAutoFit/>
          </a:bodyPr>
          <a:lstStyle/>
          <a:p>
            <a:r>
              <a:rPr lang="en-US" sz="2000" b="1" dirty="0" smtClean="0">
                <a:effectLst>
                  <a:outerShdw blurRad="38100" dist="38100" dir="2700000" algn="tl">
                    <a:srgbClr val="000000"/>
                  </a:outerShdw>
                </a:effectLst>
              </a:rPr>
              <a:t>See The Contributions Component Instructions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The Total Certification Points Component</a:t>
            </a:r>
          </a:p>
        </p:txBody>
      </p:sp>
      <p:sp>
        <p:nvSpPr>
          <p:cNvPr id="89091" name="Rectangle 3"/>
          <p:cNvSpPr>
            <a:spLocks noChangeArrowheads="1"/>
          </p:cNvSpPr>
          <p:nvPr/>
        </p:nvSpPr>
        <p:spPr bwMode="auto">
          <a:xfrm>
            <a:off x="2528888" y="1404938"/>
            <a:ext cx="9144000" cy="0"/>
          </a:xfrm>
          <a:prstGeom prst="rect">
            <a:avLst/>
          </a:prstGeom>
          <a:noFill/>
          <a:ln w="9525">
            <a:noFill/>
            <a:miter lim="800000"/>
            <a:headEnd/>
            <a:tailEnd/>
          </a:ln>
        </p:spPr>
        <p:txBody>
          <a:bodyPr>
            <a:spAutoFit/>
          </a:bodyPr>
          <a:lstStyle/>
          <a:p>
            <a:endParaRPr lang="en-US" altLang="en-US"/>
          </a:p>
        </p:txBody>
      </p:sp>
      <p:pic>
        <p:nvPicPr>
          <p:cNvPr id="89092" name="Picture 4" descr="C:\Documents and Settings\scott.SCOTT\Local Settings\Temporary Internet Files\OLKA\IGS-Inst_2color.jpg"/>
          <p:cNvPicPr>
            <a:picLocks noChangeAspect="1" noChangeArrowheads="1"/>
          </p:cNvPicPr>
          <p:nvPr/>
        </p:nvPicPr>
        <p:blipFill>
          <a:blip r:embed="rId2" r:link="rId3" cstate="print"/>
          <a:srcRect/>
          <a:stretch>
            <a:fillRect/>
          </a:stretch>
        </p:blipFill>
        <p:spPr bwMode="auto">
          <a:xfrm>
            <a:off x="2590800" y="2286000"/>
            <a:ext cx="4086225" cy="40481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871538" y="312738"/>
            <a:ext cx="8162925" cy="1311275"/>
          </a:xfrm>
        </p:spPr>
        <p:txBody>
          <a:bodyPr/>
          <a:lstStyle/>
          <a:p>
            <a:pPr eaLnBrk="1" hangingPunct="1">
              <a:defRPr/>
            </a:pPr>
            <a:r>
              <a:rPr lang="en-US" sz="4000" b="1" smtClean="0">
                <a:effectLst>
                  <a:outerShdw blurRad="38100" dist="38100" dir="2700000" algn="tl">
                    <a:srgbClr val="000000"/>
                  </a:outerShdw>
                </a:effectLst>
              </a:rPr>
              <a:t>The Total Certification Points Component</a:t>
            </a:r>
          </a:p>
        </p:txBody>
      </p:sp>
      <p:sp>
        <p:nvSpPr>
          <p:cNvPr id="90115" name="Rectangle 3"/>
          <p:cNvSpPr>
            <a:spLocks noGrp="1" noChangeArrowheads="1"/>
          </p:cNvSpPr>
          <p:nvPr>
            <p:ph type="body" idx="1"/>
          </p:nvPr>
        </p:nvSpPr>
        <p:spPr/>
        <p:txBody>
          <a:bodyPr/>
          <a:lstStyle/>
          <a:p>
            <a:pPr eaLnBrk="1" hangingPunct="1"/>
            <a:endParaRPr lang="en-US" altLang="en-US" smtClean="0"/>
          </a:p>
          <a:p>
            <a:pPr eaLnBrk="1" hangingPunct="1"/>
            <a:r>
              <a:rPr lang="en-US" altLang="en-US" smtClean="0"/>
              <a:t>The Applicant will need a minimum of 150.0 Points to become certified.</a:t>
            </a:r>
          </a:p>
          <a:p>
            <a:pPr eaLnBrk="1" hangingPunct="1"/>
            <a:endParaRPr lang="en-US" altLang="en-US" smtClean="0"/>
          </a:p>
          <a:p>
            <a:pPr eaLnBrk="1" hangingPunct="1">
              <a:buFont typeface="Wingdings" pitchFamily="2" charset="2"/>
              <a:buNone/>
            </a:pPr>
            <a:r>
              <a:rPr lang="en-US" altLang="en-US" smtClean="0"/>
              <a:t> </a:t>
            </a:r>
          </a:p>
          <a:p>
            <a:pPr eaLnBrk="1" hangingPunct="1"/>
            <a:endParaRPr lang="en-US"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871538" y="312738"/>
            <a:ext cx="8162925" cy="1311275"/>
          </a:xfrm>
        </p:spPr>
        <p:txBody>
          <a:bodyPr/>
          <a:lstStyle/>
          <a:p>
            <a:pPr eaLnBrk="1" hangingPunct="1">
              <a:defRPr/>
            </a:pPr>
            <a:r>
              <a:rPr lang="en-US" sz="4000" b="1" smtClean="0">
                <a:effectLst>
                  <a:outerShdw blurRad="38100" dist="38100" dir="2700000" algn="tl">
                    <a:srgbClr val="000000"/>
                  </a:outerShdw>
                </a:effectLst>
              </a:rPr>
              <a:t>The Total Certification Points Component</a:t>
            </a:r>
          </a:p>
        </p:txBody>
      </p:sp>
      <p:sp>
        <p:nvSpPr>
          <p:cNvPr id="91139" name="Rectangle 3"/>
          <p:cNvSpPr>
            <a:spLocks noGrp="1" noChangeArrowheads="1"/>
          </p:cNvSpPr>
          <p:nvPr>
            <p:ph type="body" idx="1"/>
          </p:nvPr>
        </p:nvSpPr>
        <p:spPr/>
        <p:txBody>
          <a:bodyPr/>
          <a:lstStyle/>
          <a:p>
            <a:pPr eaLnBrk="1" hangingPunct="1">
              <a:lnSpc>
                <a:spcPct val="90000"/>
              </a:lnSpc>
            </a:pPr>
            <a:r>
              <a:rPr lang="en-US" altLang="en-US" sz="2800" smtClean="0"/>
              <a:t>The applicant will need the following minimums in the three achievement categories:</a:t>
            </a:r>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r>
              <a:rPr lang="en-US" altLang="en-US" sz="2800" smtClean="0"/>
              <a:t>The candidates will also need an additional 52 points in any of the </a:t>
            </a:r>
            <a:br>
              <a:rPr lang="en-US" altLang="en-US" sz="2800" smtClean="0"/>
            </a:br>
            <a:r>
              <a:rPr lang="en-US" altLang="en-US" sz="2800" smtClean="0"/>
              <a:t>three categories.</a:t>
            </a:r>
            <a:endParaRPr lang="en-US" altLang="en-US" sz="2800" b="1" smtClean="0"/>
          </a:p>
          <a:p>
            <a:pPr eaLnBrk="1" hangingPunct="1">
              <a:lnSpc>
                <a:spcPct val="90000"/>
              </a:lnSpc>
            </a:pPr>
            <a:endParaRPr lang="en-US" altLang="en-US" sz="2800" smtClean="0"/>
          </a:p>
        </p:txBody>
      </p:sp>
      <p:pic>
        <p:nvPicPr>
          <p:cNvPr id="91140" name="Picture 4"/>
          <p:cNvPicPr>
            <a:picLocks noChangeAspect="1" noChangeArrowheads="1"/>
          </p:cNvPicPr>
          <p:nvPr/>
        </p:nvPicPr>
        <p:blipFill>
          <a:blip r:embed="rId2" cstate="print"/>
          <a:srcRect/>
          <a:stretch>
            <a:fillRect/>
          </a:stretch>
        </p:blipFill>
        <p:spPr bwMode="auto">
          <a:xfrm>
            <a:off x="1219200" y="3200400"/>
            <a:ext cx="6496050" cy="1676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4"/>
          <p:cNvPicPr>
            <a:picLocks noChangeAspect="1" noChangeArrowheads="1"/>
          </p:cNvPicPr>
          <p:nvPr/>
        </p:nvPicPr>
        <p:blipFill>
          <a:blip r:embed="rId2" cstate="print"/>
          <a:srcRect/>
          <a:stretch>
            <a:fillRect/>
          </a:stretch>
        </p:blipFill>
        <p:spPr bwMode="auto">
          <a:xfrm>
            <a:off x="838200" y="3505200"/>
            <a:ext cx="7678738" cy="3124200"/>
          </a:xfrm>
          <a:prstGeom prst="rect">
            <a:avLst/>
          </a:prstGeom>
          <a:noFill/>
          <a:ln w="9525">
            <a:noFill/>
            <a:miter lim="800000"/>
            <a:headEnd/>
            <a:tailEnd/>
          </a:ln>
        </p:spPr>
      </p:pic>
      <p:sp>
        <p:nvSpPr>
          <p:cNvPr id="201730" name="Rectangle 2"/>
          <p:cNvSpPr>
            <a:spLocks noGrp="1" noChangeArrowheads="1"/>
          </p:cNvSpPr>
          <p:nvPr>
            <p:ph type="title"/>
          </p:nvPr>
        </p:nvSpPr>
        <p:spPr>
          <a:xfrm>
            <a:off x="871538" y="557213"/>
            <a:ext cx="8162925" cy="1066800"/>
          </a:xfrm>
        </p:spPr>
        <p:txBody>
          <a:bodyPr/>
          <a:lstStyle/>
          <a:p>
            <a:pPr eaLnBrk="1" hangingPunct="1">
              <a:defRPr/>
            </a:pPr>
            <a:r>
              <a:rPr lang="en-US" sz="3200" b="1" smtClean="0">
                <a:effectLst>
                  <a:outerShdw blurRad="38100" dist="38100" dir="2700000" algn="tl">
                    <a:srgbClr val="000000"/>
                  </a:outerShdw>
                </a:effectLst>
              </a:rPr>
              <a:t>Completing the Total Certification Point Sheet (Form TOT-1)</a:t>
            </a:r>
          </a:p>
        </p:txBody>
      </p:sp>
      <p:sp>
        <p:nvSpPr>
          <p:cNvPr id="92164" name="Rectangle 3"/>
          <p:cNvSpPr>
            <a:spLocks noGrp="1" noChangeArrowheads="1"/>
          </p:cNvSpPr>
          <p:nvPr>
            <p:ph type="body" idx="1"/>
          </p:nvPr>
        </p:nvSpPr>
        <p:spPr>
          <a:xfrm>
            <a:off x="381000" y="1981200"/>
            <a:ext cx="8110538" cy="1600200"/>
          </a:xfrm>
          <a:solidFill>
            <a:schemeClr val="accent1"/>
          </a:solidFill>
          <a:ln w="47625">
            <a:solidFill>
              <a:srgbClr val="FF0000"/>
            </a:solidFill>
          </a:ln>
        </p:spPr>
        <p:txBody>
          <a:bodyPr/>
          <a:lstStyle/>
          <a:p>
            <a:pPr eaLnBrk="1" hangingPunct="1">
              <a:lnSpc>
                <a:spcPct val="90000"/>
              </a:lnSpc>
              <a:buFont typeface="Wingdings" pitchFamily="2" charset="2"/>
              <a:buNone/>
            </a:pPr>
            <a:r>
              <a:rPr lang="en-US" altLang="en-US" sz="2800" smtClean="0">
                <a:solidFill>
                  <a:srgbClr val="FF3300"/>
                </a:solidFill>
                <a:latin typeface="Arial" pitchFamily="34" charset="0"/>
                <a:cs typeface="Times New Roman" pitchFamily="18" charset="0"/>
              </a:rPr>
              <a:t>After all three components have been completed, the totals from each form (EDU, EXP, and CON) should be added to the Total Certification Points sheet (TOT-1)</a:t>
            </a:r>
            <a:endParaRPr lang="en-US" altLang="en-US" sz="2800" smtClean="0">
              <a:solidFill>
                <a:srgbClr val="FF3300"/>
              </a:solidFill>
            </a:endParaRPr>
          </a:p>
        </p:txBody>
      </p:sp>
      <p:sp>
        <p:nvSpPr>
          <p:cNvPr id="92165" name="Oval 5"/>
          <p:cNvSpPr>
            <a:spLocks noChangeArrowheads="1"/>
          </p:cNvSpPr>
          <p:nvPr/>
        </p:nvSpPr>
        <p:spPr bwMode="auto">
          <a:xfrm>
            <a:off x="5867400" y="4114800"/>
            <a:ext cx="1066800" cy="1828800"/>
          </a:xfrm>
          <a:prstGeom prst="ellipse">
            <a:avLst/>
          </a:prstGeom>
          <a:noFill/>
          <a:ln w="47625">
            <a:solidFill>
              <a:srgbClr val="FF0000"/>
            </a:solidFill>
            <a:miter lim="800000"/>
            <a:headEnd/>
            <a:tailEnd/>
          </a:ln>
        </p:spPr>
        <p:txBody>
          <a:bodyPr wrap="none" anchor="ctr"/>
          <a:lstStyle/>
          <a:p>
            <a:endParaRPr lang="en-US" altLang="en-US"/>
          </a:p>
        </p:txBody>
      </p:sp>
      <p:sp>
        <p:nvSpPr>
          <p:cNvPr id="92166" name="Line 6"/>
          <p:cNvSpPr>
            <a:spLocks noChangeShapeType="1"/>
          </p:cNvSpPr>
          <p:nvPr/>
        </p:nvSpPr>
        <p:spPr bwMode="auto">
          <a:xfrm>
            <a:off x="5486400" y="3581400"/>
            <a:ext cx="533400" cy="838200"/>
          </a:xfrm>
          <a:prstGeom prst="line">
            <a:avLst/>
          </a:prstGeom>
          <a:noFill/>
          <a:ln w="47625">
            <a:solidFill>
              <a:srgbClr val="FF0000"/>
            </a:solidFill>
            <a:miter lim="800000"/>
            <a:headEnd/>
            <a:tailEnd type="triangle" w="med" len="med"/>
          </a:ln>
        </p:spPr>
        <p:txBody>
          <a:bodyPr wrap="none"/>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p:cNvPicPr>
            <a:picLocks noChangeAspect="1" noChangeArrowheads="1"/>
          </p:cNvPicPr>
          <p:nvPr/>
        </p:nvPicPr>
        <p:blipFill>
          <a:blip r:embed="rId2" cstate="print"/>
          <a:srcRect/>
          <a:stretch>
            <a:fillRect/>
          </a:stretch>
        </p:blipFill>
        <p:spPr bwMode="auto">
          <a:xfrm>
            <a:off x="838200" y="3505200"/>
            <a:ext cx="7678738" cy="3124200"/>
          </a:xfrm>
          <a:prstGeom prst="rect">
            <a:avLst/>
          </a:prstGeom>
          <a:noFill/>
          <a:ln w="9525">
            <a:noFill/>
            <a:miter lim="800000"/>
            <a:headEnd/>
            <a:tailEnd/>
          </a:ln>
        </p:spPr>
      </p:pic>
      <p:sp>
        <p:nvSpPr>
          <p:cNvPr id="204802" name="Rectangle 2"/>
          <p:cNvSpPr>
            <a:spLocks noGrp="1" noChangeArrowheads="1"/>
          </p:cNvSpPr>
          <p:nvPr>
            <p:ph type="title"/>
          </p:nvPr>
        </p:nvSpPr>
        <p:spPr>
          <a:xfrm>
            <a:off x="871538" y="557213"/>
            <a:ext cx="8162925" cy="1066800"/>
          </a:xfrm>
        </p:spPr>
        <p:txBody>
          <a:bodyPr/>
          <a:lstStyle/>
          <a:p>
            <a:pPr eaLnBrk="1" hangingPunct="1">
              <a:defRPr/>
            </a:pPr>
            <a:r>
              <a:rPr lang="en-US" sz="3200" b="1" smtClean="0">
                <a:effectLst>
                  <a:outerShdw blurRad="38100" dist="38100" dir="2700000" algn="tl">
                    <a:srgbClr val="000000"/>
                  </a:outerShdw>
                </a:effectLst>
              </a:rPr>
              <a:t>Completing the Total Certification Point Sheet (Form TOT-1)</a:t>
            </a:r>
          </a:p>
        </p:txBody>
      </p:sp>
      <p:sp>
        <p:nvSpPr>
          <p:cNvPr id="93188" name="Rectangle 3"/>
          <p:cNvSpPr>
            <a:spLocks noGrp="1" noChangeArrowheads="1"/>
          </p:cNvSpPr>
          <p:nvPr>
            <p:ph type="body" idx="1"/>
          </p:nvPr>
        </p:nvSpPr>
        <p:spPr>
          <a:xfrm>
            <a:off x="381000" y="2057400"/>
            <a:ext cx="8110538" cy="1600200"/>
          </a:xfrm>
          <a:solidFill>
            <a:schemeClr val="accent1"/>
          </a:solidFill>
          <a:ln w="47625">
            <a:solidFill>
              <a:srgbClr val="3366FF"/>
            </a:solidFill>
          </a:ln>
        </p:spPr>
        <p:txBody>
          <a:bodyPr/>
          <a:lstStyle/>
          <a:p>
            <a:pPr eaLnBrk="1" hangingPunct="1">
              <a:lnSpc>
                <a:spcPct val="90000"/>
              </a:lnSpc>
              <a:buFont typeface="Wingdings" pitchFamily="2" charset="2"/>
              <a:buNone/>
            </a:pPr>
            <a:r>
              <a:rPr lang="en-US" altLang="en-US" smtClean="0">
                <a:solidFill>
                  <a:srgbClr val="3366FF"/>
                </a:solidFill>
                <a:latin typeface="Arial" pitchFamily="34" charset="0"/>
              </a:rPr>
              <a:t>This number must meet or exceed 150 points in order to be considered eligible for GISCI certification.</a:t>
            </a:r>
            <a:r>
              <a:rPr lang="en-US" altLang="en-US" smtClean="0">
                <a:solidFill>
                  <a:srgbClr val="3366FF"/>
                </a:solidFill>
                <a:latin typeface="TimesNewRoman"/>
              </a:rPr>
              <a:t> </a:t>
            </a:r>
          </a:p>
          <a:p>
            <a:pPr eaLnBrk="1" hangingPunct="1">
              <a:lnSpc>
                <a:spcPct val="90000"/>
              </a:lnSpc>
            </a:pPr>
            <a:endParaRPr lang="en-US" altLang="en-US" smtClean="0">
              <a:solidFill>
                <a:srgbClr val="3366FF"/>
              </a:solidFill>
            </a:endParaRPr>
          </a:p>
        </p:txBody>
      </p:sp>
      <p:sp>
        <p:nvSpPr>
          <p:cNvPr id="93189" name="Oval 5"/>
          <p:cNvSpPr>
            <a:spLocks noChangeArrowheads="1"/>
          </p:cNvSpPr>
          <p:nvPr/>
        </p:nvSpPr>
        <p:spPr bwMode="auto">
          <a:xfrm>
            <a:off x="5638800" y="5791200"/>
            <a:ext cx="1524000" cy="838200"/>
          </a:xfrm>
          <a:prstGeom prst="ellipse">
            <a:avLst/>
          </a:prstGeom>
          <a:noFill/>
          <a:ln w="47625">
            <a:solidFill>
              <a:srgbClr val="0000FF"/>
            </a:solidFill>
            <a:miter lim="800000"/>
            <a:headEnd/>
            <a:tailEnd/>
          </a:ln>
        </p:spPr>
        <p:txBody>
          <a:bodyPr wrap="none" anchor="ctr"/>
          <a:lstStyle/>
          <a:p>
            <a:endParaRPr lang="en-US" altLang="en-US"/>
          </a:p>
        </p:txBody>
      </p:sp>
      <p:sp>
        <p:nvSpPr>
          <p:cNvPr id="93190" name="Line 6"/>
          <p:cNvSpPr>
            <a:spLocks noChangeShapeType="1"/>
          </p:cNvSpPr>
          <p:nvPr/>
        </p:nvSpPr>
        <p:spPr bwMode="auto">
          <a:xfrm>
            <a:off x="5638800" y="3657600"/>
            <a:ext cx="228600" cy="2209800"/>
          </a:xfrm>
          <a:prstGeom prst="line">
            <a:avLst/>
          </a:prstGeom>
          <a:noFill/>
          <a:ln w="47625">
            <a:solidFill>
              <a:srgbClr val="3366FF"/>
            </a:solidFill>
            <a:miter lim="800000"/>
            <a:headEnd/>
            <a:tailEnd type="triangle" w="med" len="med"/>
          </a:ln>
        </p:spPr>
        <p:txBody>
          <a:bodyPr wrap="none"/>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71538" y="192088"/>
            <a:ext cx="8162925" cy="2124075"/>
          </a:xfrm>
        </p:spPr>
        <p:txBody>
          <a:bodyPr/>
          <a:lstStyle/>
          <a:p>
            <a:pPr eaLnBrk="1" hangingPunct="1">
              <a:defRPr/>
            </a:pPr>
            <a:r>
              <a:rPr lang="en-US" b="1" dirty="0" smtClean="0">
                <a:effectLst>
                  <a:outerShdw blurRad="38100" dist="38100" dir="2700000" algn="tl">
                    <a:srgbClr val="000000"/>
                  </a:outerShdw>
                </a:effectLst>
              </a:rPr>
              <a:t>You have now completed the body of the Application.</a:t>
            </a:r>
          </a:p>
        </p:txBody>
      </p:sp>
      <p:sp>
        <p:nvSpPr>
          <p:cNvPr id="94211" name="Rectangle 3"/>
          <p:cNvSpPr>
            <a:spLocks noChangeArrowheads="1"/>
          </p:cNvSpPr>
          <p:nvPr/>
        </p:nvSpPr>
        <p:spPr bwMode="auto">
          <a:xfrm>
            <a:off x="2528888" y="1404938"/>
            <a:ext cx="9144000" cy="0"/>
          </a:xfrm>
          <a:prstGeom prst="rect">
            <a:avLst/>
          </a:prstGeom>
          <a:noFill/>
          <a:ln w="9525">
            <a:noFill/>
            <a:miter lim="800000"/>
            <a:headEnd/>
            <a:tailEnd/>
          </a:ln>
        </p:spPr>
        <p:txBody>
          <a:bodyPr>
            <a:spAutoFit/>
          </a:bodyPr>
          <a:lstStyle/>
          <a:p>
            <a:endParaRPr lang="en-US" altLang="en-US"/>
          </a:p>
        </p:txBody>
      </p:sp>
      <p:pic>
        <p:nvPicPr>
          <p:cNvPr id="94212" name="Picture 4" descr="C:\Documents and Settings\scott.SCOTT\Local Settings\Temporary Internet Files\OLKA\IGS-Inst_2color.jpg"/>
          <p:cNvPicPr>
            <a:picLocks noChangeAspect="1" noChangeArrowheads="1"/>
          </p:cNvPicPr>
          <p:nvPr/>
        </p:nvPicPr>
        <p:blipFill>
          <a:blip r:embed="rId2" r:link="rId3" cstate="print"/>
          <a:srcRect/>
          <a:stretch>
            <a:fillRect/>
          </a:stretch>
        </p:blipFill>
        <p:spPr bwMode="auto">
          <a:xfrm>
            <a:off x="2590800" y="2286000"/>
            <a:ext cx="4086225" cy="4048125"/>
          </a:xfrm>
          <a:prstGeom prst="rect">
            <a:avLst/>
          </a:prstGeom>
          <a:noFill/>
          <a:ln w="9525">
            <a:noFill/>
            <a:miter lim="800000"/>
            <a:headEnd/>
            <a:tailEnd/>
          </a:ln>
        </p:spPr>
      </p:pic>
      <p:sp>
        <p:nvSpPr>
          <p:cNvPr id="94213" name="Text Box 5"/>
          <p:cNvSpPr txBox="1">
            <a:spLocks noChangeArrowheads="1"/>
          </p:cNvSpPr>
          <p:nvPr/>
        </p:nvSpPr>
        <p:spPr bwMode="auto">
          <a:xfrm>
            <a:off x="4876800" y="3962400"/>
            <a:ext cx="2438400" cy="1601788"/>
          </a:xfrm>
          <a:prstGeom prst="rect">
            <a:avLst/>
          </a:prstGeom>
          <a:solidFill>
            <a:schemeClr val="accent1"/>
          </a:solidFill>
          <a:ln w="47625">
            <a:solidFill>
              <a:srgbClr val="FF0000"/>
            </a:solidFill>
            <a:miter lim="800000"/>
            <a:headEnd/>
            <a:tailEnd/>
          </a:ln>
        </p:spPr>
        <p:txBody>
          <a:bodyPr>
            <a:spAutoFit/>
          </a:bodyPr>
          <a:lstStyle/>
          <a:p>
            <a:pPr>
              <a:spcBef>
                <a:spcPct val="50000"/>
              </a:spcBef>
            </a:pPr>
            <a:r>
              <a:rPr lang="en-US" altLang="en-US" sz="3200">
                <a:solidFill>
                  <a:srgbClr val="FF3300"/>
                </a:solidFill>
              </a:rPr>
              <a:t>But you aren’t done yet!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Full Payment and Payment Form</a:t>
            </a:r>
          </a:p>
        </p:txBody>
      </p:sp>
      <p:sp>
        <p:nvSpPr>
          <p:cNvPr id="95235" name="Rectangle 3"/>
          <p:cNvSpPr>
            <a:spLocks noGrp="1" noChangeArrowheads="1"/>
          </p:cNvSpPr>
          <p:nvPr>
            <p:ph type="body" idx="1"/>
          </p:nvPr>
        </p:nvSpPr>
        <p:spPr/>
        <p:txBody>
          <a:bodyPr/>
          <a:lstStyle/>
          <a:p>
            <a:pPr eaLnBrk="1" hangingPunct="1"/>
            <a:r>
              <a:rPr lang="en-US" altLang="en-US" smtClean="0">
                <a:latin typeface="Arial" pitchFamily="34" charset="0"/>
                <a:cs typeface="Arial" pitchFamily="34" charset="0"/>
              </a:rPr>
              <a:t>A GISCI application will not be processed unless full payment accompanies the portfolio. </a:t>
            </a:r>
            <a:br>
              <a:rPr lang="en-US" altLang="en-US" smtClean="0">
                <a:latin typeface="Arial" pitchFamily="34" charset="0"/>
                <a:cs typeface="Arial" pitchFamily="34" charset="0"/>
              </a:rPr>
            </a:br>
            <a:endParaRPr lang="en-US" altLang="en-US" smtClean="0">
              <a:latin typeface="Arial" pitchFamily="34" charset="0"/>
              <a:cs typeface="Arial" pitchFamily="34" charset="0"/>
            </a:endParaRPr>
          </a:p>
          <a:p>
            <a:pPr eaLnBrk="1" hangingPunct="1"/>
            <a:r>
              <a:rPr lang="en-US" altLang="en-US" smtClean="0">
                <a:latin typeface="Arial" pitchFamily="34" charset="0"/>
                <a:cs typeface="Arial" pitchFamily="34" charset="0"/>
              </a:rPr>
              <a:t>GISCI accepts checks and credit cards.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The Code of Ethics Acknowledgment Form</a:t>
            </a:r>
          </a:p>
        </p:txBody>
      </p:sp>
      <p:sp>
        <p:nvSpPr>
          <p:cNvPr id="96259" name="Rectangle 3"/>
          <p:cNvSpPr>
            <a:spLocks noGrp="1" noChangeArrowheads="1"/>
          </p:cNvSpPr>
          <p:nvPr>
            <p:ph type="body" idx="1"/>
          </p:nvPr>
        </p:nvSpPr>
        <p:spPr/>
        <p:txBody>
          <a:bodyPr/>
          <a:lstStyle/>
          <a:p>
            <a:pPr eaLnBrk="1" hangingPunct="1"/>
            <a:r>
              <a:rPr lang="en-US" altLang="en-US" sz="2800" smtClean="0">
                <a:latin typeface="Arial" pitchFamily="34" charset="0"/>
                <a:cs typeface="Times New Roman" pitchFamily="18" charset="0"/>
              </a:rPr>
              <a:t>Included with the application packet is a copy of the GISCI Code of Ethics. </a:t>
            </a:r>
          </a:p>
          <a:p>
            <a:pPr eaLnBrk="1" hangingPunct="1"/>
            <a:r>
              <a:rPr lang="en-US" altLang="en-US" sz="2800" smtClean="0">
                <a:latin typeface="Arial" pitchFamily="34" charset="0"/>
                <a:cs typeface="Times New Roman" pitchFamily="18" charset="0"/>
              </a:rPr>
              <a:t>The first page of the Code contains an acknowledgement form that must be signed and dated and returned with the application. </a:t>
            </a:r>
          </a:p>
          <a:p>
            <a:pPr eaLnBrk="1" hangingPunct="1"/>
            <a:r>
              <a:rPr lang="en-US" altLang="en-US" sz="2800" b="1" smtClean="0">
                <a:latin typeface="Arial" pitchFamily="34" charset="0"/>
                <a:cs typeface="Arial" pitchFamily="34" charset="0"/>
              </a:rPr>
              <a:t>No candidate, regardless of points will be considered certified without signing the GISCI Code of Ethics.</a:t>
            </a:r>
            <a:r>
              <a:rPr lang="en-US" altLang="en-US" sz="280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57200" y="914400"/>
            <a:ext cx="8305800" cy="4346575"/>
          </a:xfrm>
          <a:prstGeom prst="rect">
            <a:avLst/>
          </a:prstGeom>
          <a:noFill/>
          <a:ln w="9525">
            <a:noFill/>
            <a:miter lim="800000"/>
            <a:headEnd/>
            <a:tailEnd/>
          </a:ln>
        </p:spPr>
        <p:txBody>
          <a:bodyPr>
            <a:spAutoFit/>
          </a:bodyPr>
          <a:lstStyle/>
          <a:p>
            <a:pPr>
              <a:spcBef>
                <a:spcPct val="50000"/>
              </a:spcBef>
              <a:defRPr/>
            </a:pPr>
            <a:r>
              <a:rPr lang="en-US" sz="4400" b="1" dirty="0">
                <a:solidFill>
                  <a:schemeClr val="tx2"/>
                </a:solidFill>
              </a:rPr>
              <a:t>Steps</a:t>
            </a:r>
          </a:p>
          <a:p>
            <a:pPr>
              <a:lnSpc>
                <a:spcPct val="90000"/>
              </a:lnSpc>
              <a:spcBef>
                <a:spcPct val="50000"/>
              </a:spcBef>
              <a:buFontTx/>
              <a:buChar char="•"/>
              <a:defRPr/>
            </a:pPr>
            <a:r>
              <a:rPr lang="en-US" sz="2800" dirty="0">
                <a:latin typeface="+mj-lt"/>
              </a:rPr>
              <a:t> The </a:t>
            </a:r>
            <a:r>
              <a:rPr lang="en-US" sz="2800" b="1" dirty="0">
                <a:latin typeface="+mj-lt"/>
              </a:rPr>
              <a:t>Educational</a:t>
            </a:r>
            <a:r>
              <a:rPr lang="en-US" sz="2800" dirty="0">
                <a:latin typeface="+mj-lt"/>
              </a:rPr>
              <a:t> Achievement Component (forms EDU 1, 2, 3, S &amp; X)</a:t>
            </a:r>
          </a:p>
          <a:p>
            <a:pPr>
              <a:lnSpc>
                <a:spcPct val="90000"/>
              </a:lnSpc>
              <a:spcBef>
                <a:spcPct val="50000"/>
              </a:spcBef>
              <a:buFontTx/>
              <a:buChar char="•"/>
              <a:defRPr/>
            </a:pPr>
            <a:r>
              <a:rPr lang="en-US" sz="2800" dirty="0">
                <a:latin typeface="+mj-lt"/>
              </a:rPr>
              <a:t> The </a:t>
            </a:r>
            <a:r>
              <a:rPr lang="en-US" sz="2800" b="1" dirty="0">
                <a:latin typeface="+mj-lt"/>
              </a:rPr>
              <a:t>Professional</a:t>
            </a:r>
            <a:r>
              <a:rPr lang="en-US" sz="2800" dirty="0">
                <a:latin typeface="+mj-lt"/>
              </a:rPr>
              <a:t> Experience Component </a:t>
            </a:r>
            <a:br>
              <a:rPr lang="en-US" sz="2800" dirty="0">
                <a:latin typeface="+mj-lt"/>
              </a:rPr>
            </a:br>
            <a:r>
              <a:rPr lang="en-US" sz="2800" dirty="0">
                <a:latin typeface="+mj-lt"/>
              </a:rPr>
              <a:t>(forms EXP W, P &amp; S)</a:t>
            </a:r>
          </a:p>
          <a:p>
            <a:pPr>
              <a:lnSpc>
                <a:spcPct val="90000"/>
              </a:lnSpc>
              <a:spcBef>
                <a:spcPct val="50000"/>
              </a:spcBef>
              <a:buFontTx/>
              <a:buChar char="•"/>
              <a:defRPr/>
            </a:pPr>
            <a:r>
              <a:rPr lang="en-US" sz="2800" dirty="0">
                <a:latin typeface="+mj-lt"/>
              </a:rPr>
              <a:t> The </a:t>
            </a:r>
            <a:r>
              <a:rPr lang="en-US" sz="2800" b="1" dirty="0">
                <a:latin typeface="+mj-lt"/>
              </a:rPr>
              <a:t>Contributions</a:t>
            </a:r>
            <a:r>
              <a:rPr lang="en-US" sz="2800" dirty="0">
                <a:latin typeface="+mj-lt"/>
              </a:rPr>
              <a:t> to the Profession Component         (form CON-1)</a:t>
            </a:r>
          </a:p>
          <a:p>
            <a:pPr>
              <a:lnSpc>
                <a:spcPct val="90000"/>
              </a:lnSpc>
              <a:spcBef>
                <a:spcPct val="50000"/>
              </a:spcBef>
              <a:buFontTx/>
              <a:buChar char="•"/>
              <a:defRPr/>
            </a:pPr>
            <a:r>
              <a:rPr lang="en-US" sz="2800" dirty="0">
                <a:latin typeface="+mj-lt"/>
              </a:rPr>
              <a:t> Total Certification Points (form TOT-1)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
          <p:cNvPicPr>
            <a:picLocks noChangeAspect="1" noChangeArrowheads="1"/>
          </p:cNvPicPr>
          <p:nvPr/>
        </p:nvPicPr>
        <p:blipFill>
          <a:blip r:embed="rId2" cstate="print"/>
          <a:srcRect/>
          <a:stretch>
            <a:fillRect/>
          </a:stretch>
        </p:blipFill>
        <p:spPr bwMode="auto">
          <a:xfrm>
            <a:off x="381000" y="381000"/>
            <a:ext cx="8458200" cy="6172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Optional Demographics Questionnaire</a:t>
            </a:r>
            <a:r>
              <a:rPr lang="en-US" smtClean="0"/>
              <a:t> </a:t>
            </a:r>
          </a:p>
        </p:txBody>
      </p:sp>
      <p:sp>
        <p:nvSpPr>
          <p:cNvPr id="98307" name="Rectangle 3"/>
          <p:cNvSpPr>
            <a:spLocks noGrp="1" noChangeArrowheads="1"/>
          </p:cNvSpPr>
          <p:nvPr>
            <p:ph type="body" idx="1"/>
          </p:nvPr>
        </p:nvSpPr>
        <p:spPr/>
        <p:txBody>
          <a:bodyPr/>
          <a:lstStyle/>
          <a:p>
            <a:pPr eaLnBrk="1" hangingPunct="1"/>
            <a:r>
              <a:rPr lang="en-US" altLang="en-US" smtClean="0"/>
              <a:t>The application packet contains a questionnaire that will provide GISCI some background information on their certified members. </a:t>
            </a:r>
            <a:br>
              <a:rPr lang="en-US" altLang="en-US" smtClean="0"/>
            </a:br>
            <a:endParaRPr lang="en-US" altLang="en-US" smtClean="0"/>
          </a:p>
          <a:p>
            <a:pPr eaLnBrk="1" hangingPunct="1"/>
            <a:r>
              <a:rPr lang="en-US" altLang="en-US" smtClean="0"/>
              <a:t>Not completing the questionnaire will in no way jeopardize the consideration of your application.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Arranging the Completed Application</a:t>
            </a:r>
          </a:p>
        </p:txBody>
      </p:sp>
      <p:sp>
        <p:nvSpPr>
          <p:cNvPr id="99331" name="Rectangle 3"/>
          <p:cNvSpPr>
            <a:spLocks noGrp="1" noChangeArrowheads="1"/>
          </p:cNvSpPr>
          <p:nvPr>
            <p:ph type="body" idx="1"/>
          </p:nvPr>
        </p:nvSpPr>
        <p:spPr/>
        <p:txBody>
          <a:bodyPr/>
          <a:lstStyle/>
          <a:p>
            <a:pPr eaLnBrk="1" hangingPunct="1">
              <a:lnSpc>
                <a:spcPct val="90000"/>
              </a:lnSpc>
            </a:pPr>
            <a:r>
              <a:rPr lang="en-US" altLang="en-US" sz="2800" smtClean="0">
                <a:latin typeface="Arial" pitchFamily="34" charset="0"/>
                <a:cs typeface="Arial" pitchFamily="34" charset="0"/>
              </a:rPr>
              <a:t>NO STAPLES, PAPER CLIPS, or OTHER FASTENERS should be included in the portfolio. </a:t>
            </a:r>
          </a:p>
          <a:p>
            <a:pPr eaLnBrk="1" hangingPunct="1">
              <a:lnSpc>
                <a:spcPct val="90000"/>
              </a:lnSpc>
            </a:pPr>
            <a:r>
              <a:rPr lang="en-US" altLang="en-US" sz="2800" smtClean="0">
                <a:latin typeface="Arial" pitchFamily="34" charset="0"/>
                <a:cs typeface="Arial" pitchFamily="34" charset="0"/>
              </a:rPr>
              <a:t>All items should be grouped together loose and sent in a pocket folder. </a:t>
            </a:r>
          </a:p>
          <a:p>
            <a:pPr eaLnBrk="1" hangingPunct="1">
              <a:lnSpc>
                <a:spcPct val="90000"/>
              </a:lnSpc>
            </a:pPr>
            <a:r>
              <a:rPr lang="en-US" altLang="en-US" sz="2800" smtClean="0">
                <a:latin typeface="Arial" pitchFamily="34" charset="0"/>
                <a:cs typeface="Arial" pitchFamily="34" charset="0"/>
              </a:rPr>
              <a:t>Portfolios should not be bound, laminated, or enhanced aesthetically. </a:t>
            </a:r>
          </a:p>
          <a:p>
            <a:pPr eaLnBrk="1" hangingPunct="1">
              <a:lnSpc>
                <a:spcPct val="90000"/>
              </a:lnSpc>
            </a:pPr>
            <a:r>
              <a:rPr lang="en-US" altLang="en-US" sz="2800" smtClean="0">
                <a:latin typeface="Arial" pitchFamily="34" charset="0"/>
                <a:cs typeface="Arial" pitchFamily="34" charset="0"/>
              </a:rPr>
              <a:t>All portfolios are scanned electronically and inclusion of these items may substantially delay the processing of an application.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Arranging the Completed Application</a:t>
            </a:r>
          </a:p>
        </p:txBody>
      </p:sp>
      <p:sp>
        <p:nvSpPr>
          <p:cNvPr id="100355" name="Rectangle 3"/>
          <p:cNvSpPr>
            <a:spLocks noGrp="1" noChangeArrowheads="1"/>
          </p:cNvSpPr>
          <p:nvPr>
            <p:ph type="body" idx="1"/>
          </p:nvPr>
        </p:nvSpPr>
        <p:spPr/>
        <p:txBody>
          <a:bodyPr/>
          <a:lstStyle/>
          <a:p>
            <a:pPr eaLnBrk="1" hangingPunct="1"/>
            <a:endParaRPr lang="en-US" altLang="en-US" b="1" smtClean="0">
              <a:latin typeface="Arial" pitchFamily="34" charset="0"/>
              <a:cs typeface="Arial" pitchFamily="34" charset="0"/>
            </a:endParaRPr>
          </a:p>
          <a:p>
            <a:pPr eaLnBrk="1" hangingPunct="1"/>
            <a:r>
              <a:rPr lang="en-US" altLang="en-US" b="1" smtClean="0">
                <a:latin typeface="Arial" pitchFamily="34" charset="0"/>
                <a:cs typeface="Arial" pitchFamily="34" charset="0"/>
              </a:rPr>
              <a:t>NOTE: </a:t>
            </a:r>
            <a:r>
              <a:rPr lang="en-US" altLang="en-US" b="1" smtClean="0">
                <a:latin typeface="Arial" pitchFamily="34" charset="0"/>
                <a:cs typeface="Times New Roman" pitchFamily="18" charset="0"/>
              </a:rPr>
              <a:t>No completed applications or individual application materials, under any circumstances, will be returned to the submitter.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The Completed Application</a:t>
            </a:r>
          </a:p>
        </p:txBody>
      </p:sp>
      <p:sp>
        <p:nvSpPr>
          <p:cNvPr id="101379" name="Rectangle 3"/>
          <p:cNvSpPr>
            <a:spLocks noGrp="1" noChangeArrowheads="1"/>
          </p:cNvSpPr>
          <p:nvPr>
            <p:ph type="body" idx="1"/>
          </p:nvPr>
        </p:nvSpPr>
        <p:spPr/>
        <p:txBody>
          <a:bodyPr/>
          <a:lstStyle/>
          <a:p>
            <a:pPr eaLnBrk="1" hangingPunct="1">
              <a:lnSpc>
                <a:spcPct val="90000"/>
              </a:lnSpc>
            </a:pPr>
            <a:r>
              <a:rPr lang="en-US" altLang="en-US" sz="2400" b="1" smtClean="0">
                <a:latin typeface="Arial" pitchFamily="34" charset="0"/>
                <a:cs typeface="Arial" pitchFamily="34" charset="0"/>
              </a:rPr>
              <a:t>Mailing Instructions</a:t>
            </a:r>
            <a:br>
              <a:rPr lang="en-US" altLang="en-US" sz="2400" b="1" smtClean="0">
                <a:latin typeface="Arial" pitchFamily="34" charset="0"/>
                <a:cs typeface="Arial" pitchFamily="34" charset="0"/>
              </a:rPr>
            </a:br>
            <a:r>
              <a:rPr lang="en-US" altLang="en-US" sz="2400" smtClean="0">
                <a:latin typeface="Arial" pitchFamily="34" charset="0"/>
                <a:cs typeface="Times New Roman" pitchFamily="18" charset="0"/>
              </a:rPr>
              <a:t>The completed application should be placed in a file or pocket folder and sealed in an envelope. </a:t>
            </a:r>
          </a:p>
          <a:p>
            <a:pPr eaLnBrk="1" hangingPunct="1">
              <a:lnSpc>
                <a:spcPct val="90000"/>
              </a:lnSpc>
            </a:pPr>
            <a:r>
              <a:rPr lang="en-US" altLang="en-US" sz="2400" smtClean="0">
                <a:latin typeface="Arial" pitchFamily="34" charset="0"/>
                <a:cs typeface="Times New Roman" pitchFamily="18" charset="0"/>
              </a:rPr>
              <a:t>Proper postage should be applied and the portfolio should be sent to GISCI headquarters at the following address:</a:t>
            </a:r>
          </a:p>
          <a:p>
            <a:pPr algn="ctr" eaLnBrk="1" hangingPunct="1">
              <a:lnSpc>
                <a:spcPct val="90000"/>
              </a:lnSpc>
              <a:buFont typeface="Wingdings" pitchFamily="2" charset="2"/>
              <a:buNone/>
            </a:pPr>
            <a:r>
              <a:rPr lang="en-US" altLang="en-US" sz="2400" smtClean="0">
                <a:latin typeface="Arial" pitchFamily="34" charset="0"/>
                <a:cs typeface="Times New Roman" pitchFamily="18" charset="0"/>
              </a:rPr>
              <a:t>GIS Certification Institute</a:t>
            </a:r>
          </a:p>
          <a:p>
            <a:pPr algn="ctr" eaLnBrk="1" hangingPunct="1">
              <a:lnSpc>
                <a:spcPct val="90000"/>
              </a:lnSpc>
              <a:buFont typeface="Wingdings" pitchFamily="2" charset="2"/>
              <a:buNone/>
            </a:pPr>
            <a:r>
              <a:rPr lang="en-US" altLang="en-US" sz="2400" smtClean="0">
                <a:latin typeface="Arial" pitchFamily="34" charset="0"/>
                <a:cs typeface="Times New Roman" pitchFamily="18" charset="0"/>
              </a:rPr>
              <a:t>701 Lee Street, Suite 680</a:t>
            </a:r>
          </a:p>
          <a:p>
            <a:pPr algn="ctr" eaLnBrk="1" hangingPunct="1">
              <a:lnSpc>
                <a:spcPct val="90000"/>
              </a:lnSpc>
              <a:buFont typeface="Wingdings" pitchFamily="2" charset="2"/>
              <a:buNone/>
            </a:pPr>
            <a:r>
              <a:rPr lang="en-US" altLang="en-US" sz="2400" smtClean="0">
                <a:latin typeface="Arial" pitchFamily="34" charset="0"/>
                <a:cs typeface="Times New Roman" pitchFamily="18" charset="0"/>
              </a:rPr>
              <a:t>Des Plaines, IL 60016</a:t>
            </a:r>
          </a:p>
          <a:p>
            <a:pPr eaLnBrk="1" hangingPunct="1">
              <a:lnSpc>
                <a:spcPct val="90000"/>
              </a:lnSpc>
            </a:pPr>
            <a:r>
              <a:rPr lang="en-US" altLang="en-US" sz="2400" smtClean="0">
                <a:latin typeface="Arial" pitchFamily="34" charset="0"/>
                <a:cs typeface="Times New Roman" pitchFamily="18" charset="0"/>
              </a:rPr>
              <a:t>Upon receipt, a confirmation notice will be sent to the applicant.  </a:t>
            </a:r>
          </a:p>
          <a:p>
            <a:pPr eaLnBrk="1" hangingPunct="1">
              <a:lnSpc>
                <a:spcPct val="90000"/>
              </a:lnSpc>
            </a:pPr>
            <a:endParaRPr lang="en-US" alt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871538" y="862013"/>
            <a:ext cx="8162925" cy="762000"/>
          </a:xfrm>
        </p:spPr>
        <p:txBody>
          <a:bodyPr/>
          <a:lstStyle/>
          <a:p>
            <a:pPr eaLnBrk="1" hangingPunct="1">
              <a:defRPr/>
            </a:pPr>
            <a:r>
              <a:rPr lang="en-US" b="1" smtClean="0">
                <a:effectLst>
                  <a:outerShdw blurRad="38100" dist="38100" dir="2700000" algn="tl">
                    <a:srgbClr val="000000"/>
                  </a:outerShdw>
                </a:effectLst>
              </a:rPr>
              <a:t>Application Checklist</a:t>
            </a:r>
          </a:p>
        </p:txBody>
      </p:sp>
      <p:pic>
        <p:nvPicPr>
          <p:cNvPr id="102403" name="Picture 3"/>
          <p:cNvPicPr>
            <a:picLocks noGrp="1" noChangeAspect="1" noChangeArrowheads="1"/>
          </p:cNvPicPr>
          <p:nvPr>
            <p:ph type="body" idx="1"/>
          </p:nvPr>
        </p:nvPicPr>
        <p:blipFill>
          <a:blip r:embed="rId2" cstate="print"/>
          <a:srcRect/>
          <a:stretch>
            <a:fillRect/>
          </a:stretch>
        </p:blipFill>
        <p:spPr>
          <a:xfrm>
            <a:off x="533400" y="1905000"/>
            <a:ext cx="8110538" cy="4191000"/>
          </a:xfrm>
        </p:spPr>
      </p:pic>
      <p:pic>
        <p:nvPicPr>
          <p:cNvPr id="102404" name="Picture 2" descr="C:\Documents and Settings\dbernius\Local Settings\Temporary Internet Files\Content.IE5\WUYOYTK8\MCj04244660000[1].wmf"/>
          <p:cNvPicPr>
            <a:picLocks noChangeAspect="1" noChangeArrowheads="1"/>
          </p:cNvPicPr>
          <p:nvPr/>
        </p:nvPicPr>
        <p:blipFill>
          <a:blip r:embed="rId3" cstate="print"/>
          <a:srcRect/>
          <a:stretch>
            <a:fillRect/>
          </a:stretch>
        </p:blipFill>
        <p:spPr bwMode="auto">
          <a:xfrm>
            <a:off x="533400" y="3657600"/>
            <a:ext cx="796925" cy="685800"/>
          </a:xfrm>
          <a:prstGeom prst="rect">
            <a:avLst/>
          </a:prstGeom>
          <a:noFill/>
          <a:ln w="9525">
            <a:noFill/>
            <a:miter lim="800000"/>
            <a:headEnd/>
            <a:tailEnd/>
          </a:ln>
        </p:spPr>
      </p:pic>
      <p:pic>
        <p:nvPicPr>
          <p:cNvPr id="102405" name="Picture 2" descr="C:\Documents and Settings\dbernius\Local Settings\Temporary Internet Files\Content.IE5\WUYOYTK8\MCj04244660000[1].wmf"/>
          <p:cNvPicPr>
            <a:picLocks noChangeAspect="1" noChangeArrowheads="1"/>
          </p:cNvPicPr>
          <p:nvPr/>
        </p:nvPicPr>
        <p:blipFill>
          <a:blip r:embed="rId3" cstate="print"/>
          <a:srcRect/>
          <a:stretch>
            <a:fillRect/>
          </a:stretch>
        </p:blipFill>
        <p:spPr bwMode="auto">
          <a:xfrm>
            <a:off x="533400" y="2057400"/>
            <a:ext cx="796925" cy="685800"/>
          </a:xfrm>
          <a:prstGeom prst="rect">
            <a:avLst/>
          </a:prstGeom>
          <a:noFill/>
          <a:ln w="9525">
            <a:noFill/>
            <a:miter lim="800000"/>
            <a:headEnd/>
            <a:tailEnd/>
          </a:ln>
        </p:spPr>
      </p:pic>
      <p:pic>
        <p:nvPicPr>
          <p:cNvPr id="102406" name="Picture 2" descr="C:\Documents and Settings\dbernius\Local Settings\Temporary Internet Files\Content.IE5\WUYOYTK8\MCj04244660000[1].wmf"/>
          <p:cNvPicPr>
            <a:picLocks noChangeAspect="1" noChangeArrowheads="1"/>
          </p:cNvPicPr>
          <p:nvPr/>
        </p:nvPicPr>
        <p:blipFill>
          <a:blip r:embed="rId3" cstate="print"/>
          <a:srcRect/>
          <a:stretch>
            <a:fillRect/>
          </a:stretch>
        </p:blipFill>
        <p:spPr bwMode="auto">
          <a:xfrm>
            <a:off x="533400" y="2895600"/>
            <a:ext cx="796925" cy="685800"/>
          </a:xfrm>
          <a:prstGeom prst="rect">
            <a:avLst/>
          </a:prstGeom>
          <a:noFill/>
          <a:ln w="9525">
            <a:noFill/>
            <a:miter lim="800000"/>
            <a:headEnd/>
            <a:tailEnd/>
          </a:ln>
        </p:spPr>
      </p:pic>
      <p:pic>
        <p:nvPicPr>
          <p:cNvPr id="102407" name="Picture 2" descr="C:\Documents and Settings\dbernius\Local Settings\Temporary Internet Files\Content.IE5\WUYOYTK8\MCj04244660000[1].wmf"/>
          <p:cNvPicPr>
            <a:picLocks noChangeAspect="1" noChangeArrowheads="1"/>
          </p:cNvPicPr>
          <p:nvPr/>
        </p:nvPicPr>
        <p:blipFill>
          <a:blip r:embed="rId3" cstate="print"/>
          <a:srcRect/>
          <a:stretch>
            <a:fillRect/>
          </a:stretch>
        </p:blipFill>
        <p:spPr bwMode="auto">
          <a:xfrm>
            <a:off x="533400" y="4495800"/>
            <a:ext cx="796925" cy="685800"/>
          </a:xfrm>
          <a:prstGeom prst="rect">
            <a:avLst/>
          </a:prstGeom>
          <a:noFill/>
          <a:ln w="9525">
            <a:noFill/>
            <a:miter lim="800000"/>
            <a:headEnd/>
            <a:tailEnd/>
          </a:ln>
        </p:spPr>
      </p:pic>
      <p:pic>
        <p:nvPicPr>
          <p:cNvPr id="102408" name="Picture 2" descr="C:\Documents and Settings\dbernius\Local Settings\Temporary Internet Files\Content.IE5\WUYOYTK8\MCj04244660000[1].wmf"/>
          <p:cNvPicPr>
            <a:picLocks noChangeAspect="1" noChangeArrowheads="1"/>
          </p:cNvPicPr>
          <p:nvPr/>
        </p:nvPicPr>
        <p:blipFill>
          <a:blip r:embed="rId3" cstate="print"/>
          <a:srcRect/>
          <a:stretch>
            <a:fillRect/>
          </a:stretch>
        </p:blipFill>
        <p:spPr bwMode="auto">
          <a:xfrm>
            <a:off x="533400" y="5257800"/>
            <a:ext cx="796925" cy="6858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871538" y="433388"/>
            <a:ext cx="8162925" cy="1190625"/>
          </a:xfrm>
        </p:spPr>
        <p:txBody>
          <a:bodyPr/>
          <a:lstStyle/>
          <a:p>
            <a:pPr eaLnBrk="1" hangingPunct="1">
              <a:defRPr/>
            </a:pPr>
            <a:r>
              <a:rPr lang="en-US" sz="3600" b="1" smtClean="0">
                <a:effectLst>
                  <a:outerShdw blurRad="38100" dist="38100" dir="2700000" algn="tl">
                    <a:srgbClr val="000000"/>
                  </a:outerShdw>
                </a:effectLst>
              </a:rPr>
              <a:t>You are now completed with the GISCI Certification Process</a:t>
            </a:r>
          </a:p>
        </p:txBody>
      </p:sp>
      <p:sp>
        <p:nvSpPr>
          <p:cNvPr id="103427" name="Rectangle 3"/>
          <p:cNvSpPr>
            <a:spLocks noChangeArrowheads="1"/>
          </p:cNvSpPr>
          <p:nvPr/>
        </p:nvSpPr>
        <p:spPr bwMode="auto">
          <a:xfrm>
            <a:off x="2528888" y="1404938"/>
            <a:ext cx="9144000" cy="0"/>
          </a:xfrm>
          <a:prstGeom prst="rect">
            <a:avLst/>
          </a:prstGeom>
          <a:noFill/>
          <a:ln w="9525">
            <a:noFill/>
            <a:miter lim="800000"/>
            <a:headEnd/>
            <a:tailEnd/>
          </a:ln>
        </p:spPr>
        <p:txBody>
          <a:bodyPr>
            <a:spAutoFit/>
          </a:bodyPr>
          <a:lstStyle/>
          <a:p>
            <a:endParaRPr lang="en-US" altLang="en-US"/>
          </a:p>
        </p:txBody>
      </p:sp>
      <p:pic>
        <p:nvPicPr>
          <p:cNvPr id="103428" name="Picture 4" descr="C:\Documents and Settings\scott.SCOTT\Local Settings\Temporary Internet Files\OLKA\IGS-Inst_2color.jpg"/>
          <p:cNvPicPr>
            <a:picLocks noChangeAspect="1" noChangeArrowheads="1"/>
          </p:cNvPicPr>
          <p:nvPr/>
        </p:nvPicPr>
        <p:blipFill>
          <a:blip r:embed="rId2" r:link="rId3" cstate="print"/>
          <a:srcRect/>
          <a:stretch>
            <a:fillRect/>
          </a:stretch>
        </p:blipFill>
        <p:spPr bwMode="auto">
          <a:xfrm>
            <a:off x="2590800" y="2286000"/>
            <a:ext cx="4086225" cy="4048125"/>
          </a:xfrm>
          <a:prstGeom prst="rect">
            <a:avLst/>
          </a:prstGeom>
          <a:noFill/>
          <a:ln w="9525">
            <a:noFill/>
            <a:miter lim="800000"/>
            <a:headEnd/>
            <a:tailEnd/>
          </a:ln>
        </p:spPr>
      </p:pic>
      <p:sp>
        <p:nvSpPr>
          <p:cNvPr id="103429" name="Text Box 5"/>
          <p:cNvSpPr txBox="1">
            <a:spLocks noChangeArrowheads="1"/>
          </p:cNvSpPr>
          <p:nvPr/>
        </p:nvSpPr>
        <p:spPr bwMode="auto">
          <a:xfrm>
            <a:off x="4953000" y="3200400"/>
            <a:ext cx="2971800" cy="2576513"/>
          </a:xfrm>
          <a:prstGeom prst="rect">
            <a:avLst/>
          </a:prstGeom>
          <a:solidFill>
            <a:schemeClr val="accent1"/>
          </a:solidFill>
          <a:ln w="47625">
            <a:solidFill>
              <a:srgbClr val="FF0000"/>
            </a:solidFill>
            <a:miter lim="800000"/>
            <a:headEnd/>
            <a:tailEnd/>
          </a:ln>
        </p:spPr>
        <p:txBody>
          <a:bodyPr>
            <a:spAutoFit/>
          </a:bodyPr>
          <a:lstStyle/>
          <a:p>
            <a:pPr>
              <a:spcBef>
                <a:spcPct val="50000"/>
              </a:spcBef>
            </a:pPr>
            <a:r>
              <a:rPr lang="en-US" altLang="en-US" sz="3200">
                <a:solidFill>
                  <a:srgbClr val="FF3300"/>
                </a:solidFill>
              </a:rPr>
              <a:t>Thank you very much for your interest and support.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871538" y="862013"/>
            <a:ext cx="8162925" cy="762000"/>
          </a:xfrm>
        </p:spPr>
        <p:txBody>
          <a:bodyPr/>
          <a:lstStyle/>
          <a:p>
            <a:pPr eaLnBrk="1" hangingPunct="1">
              <a:defRPr/>
            </a:pPr>
            <a:r>
              <a:rPr lang="en-US" b="1" smtClean="0">
                <a:effectLst>
                  <a:outerShdw blurRad="38100" dist="38100" dir="2700000" algn="tl">
                    <a:srgbClr val="000000"/>
                  </a:outerShdw>
                </a:effectLst>
              </a:rPr>
              <a:t>Any Questions?</a:t>
            </a:r>
          </a:p>
        </p:txBody>
      </p:sp>
      <p:sp>
        <p:nvSpPr>
          <p:cNvPr id="104451" name="Text Box 5"/>
          <p:cNvSpPr txBox="1">
            <a:spLocks noChangeArrowheads="1"/>
          </p:cNvSpPr>
          <p:nvPr/>
        </p:nvSpPr>
        <p:spPr bwMode="auto">
          <a:xfrm>
            <a:off x="762000" y="2971800"/>
            <a:ext cx="4572000" cy="1938338"/>
          </a:xfrm>
          <a:prstGeom prst="rect">
            <a:avLst/>
          </a:prstGeom>
          <a:noFill/>
          <a:ln w="9525">
            <a:noFill/>
            <a:miter lim="800000"/>
            <a:headEnd/>
            <a:tailEnd/>
          </a:ln>
        </p:spPr>
        <p:txBody>
          <a:bodyPr>
            <a:spAutoFit/>
          </a:bodyPr>
          <a:lstStyle/>
          <a:p>
            <a:r>
              <a:rPr lang="en-US" altLang="en-US" b="1"/>
              <a:t>Contact GISCI</a:t>
            </a:r>
          </a:p>
          <a:p>
            <a:r>
              <a:rPr lang="en-US" altLang="en-US" b="1">
                <a:hlinkClick r:id="rId2"/>
              </a:rPr>
              <a:t>www.gisci.org</a:t>
            </a:r>
            <a:endParaRPr lang="en-US" altLang="en-US" b="1"/>
          </a:p>
          <a:p>
            <a:r>
              <a:rPr lang="en-US" altLang="en-US" b="1"/>
              <a:t>Email: info@gisci.org</a:t>
            </a:r>
          </a:p>
          <a:p>
            <a:r>
              <a:rPr lang="en-US" altLang="en-US" b="1"/>
              <a:t>Phone 847-824-7768</a:t>
            </a:r>
          </a:p>
          <a:p>
            <a:r>
              <a:rPr lang="en-US" altLang="en-US" b="1"/>
              <a:t>Fax 847-824-6363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898525"/>
            <a:ext cx="7848600" cy="762000"/>
          </a:xfrm>
        </p:spPr>
        <p:txBody>
          <a:bodyPr/>
          <a:lstStyle/>
          <a:p>
            <a:pPr eaLnBrk="1" hangingPunct="1">
              <a:defRPr/>
            </a:pPr>
            <a:r>
              <a:rPr lang="en-US" b="1" smtClean="0">
                <a:effectLst>
                  <a:outerShdw blurRad="38100" dist="38100" dir="2700000" algn="tl">
                    <a:srgbClr val="000000"/>
                  </a:outerShdw>
                </a:effectLst>
              </a:rPr>
              <a:t>Getting Started</a:t>
            </a:r>
          </a:p>
        </p:txBody>
      </p:sp>
      <p:sp>
        <p:nvSpPr>
          <p:cNvPr id="5123" name="Rectangle 3"/>
          <p:cNvSpPr>
            <a:spLocks noGrp="1" noChangeArrowheads="1"/>
          </p:cNvSpPr>
          <p:nvPr>
            <p:ph type="body" idx="1"/>
          </p:nvPr>
        </p:nvSpPr>
        <p:spPr>
          <a:xfrm>
            <a:off x="533400" y="2057400"/>
            <a:ext cx="7772400" cy="2971800"/>
          </a:xfrm>
        </p:spPr>
        <p:txBody>
          <a:bodyPr/>
          <a:lstStyle/>
          <a:p>
            <a:pPr marL="609600" indent="-609600" eaLnBrk="1" hangingPunct="1">
              <a:lnSpc>
                <a:spcPct val="90000"/>
              </a:lnSpc>
            </a:pPr>
            <a:r>
              <a:rPr lang="en-US" altLang="en-US" sz="2800" smtClean="0"/>
              <a:t>Download all necessary documents from the GISCI website at </a:t>
            </a:r>
            <a:r>
              <a:rPr lang="en-US" altLang="en-US" sz="2800" smtClean="0">
                <a:hlinkClick r:id="rId2"/>
              </a:rPr>
              <a:t>www.gisci.org</a:t>
            </a:r>
            <a:r>
              <a:rPr lang="en-US" altLang="en-US" sz="2800" smtClean="0"/>
              <a:t/>
            </a:r>
            <a:br>
              <a:rPr lang="en-US" altLang="en-US" sz="2800" smtClean="0"/>
            </a:br>
            <a:endParaRPr lang="en-US" altLang="en-US" sz="2800" smtClean="0"/>
          </a:p>
          <a:p>
            <a:pPr marL="609600" indent="-609600" eaLnBrk="1" hangingPunct="1">
              <a:lnSpc>
                <a:spcPct val="90000"/>
              </a:lnSpc>
            </a:pPr>
            <a:r>
              <a:rPr lang="en-US" altLang="en-US" sz="2800" smtClean="0"/>
              <a:t>An application packet includes:</a:t>
            </a:r>
          </a:p>
          <a:p>
            <a:pPr marL="609600" indent="-609600" eaLnBrk="1" hangingPunct="1">
              <a:lnSpc>
                <a:spcPct val="90000"/>
              </a:lnSpc>
              <a:buFont typeface="Wingdings" pitchFamily="2" charset="2"/>
              <a:buAutoNum type="arabicPeriod"/>
            </a:pPr>
            <a:r>
              <a:rPr lang="en-US" altLang="en-US" sz="2800" smtClean="0"/>
              <a:t>The Application</a:t>
            </a:r>
          </a:p>
          <a:p>
            <a:pPr marL="609600" indent="-609600" eaLnBrk="1" hangingPunct="1">
              <a:lnSpc>
                <a:spcPct val="90000"/>
              </a:lnSpc>
              <a:buFont typeface="Wingdings" pitchFamily="2" charset="2"/>
              <a:buAutoNum type="arabicPeriod"/>
            </a:pPr>
            <a:r>
              <a:rPr lang="en-US" altLang="en-US" sz="2800" smtClean="0"/>
              <a:t>A Procedures Manual </a:t>
            </a:r>
          </a:p>
          <a:p>
            <a:pPr marL="609600" indent="-609600" eaLnBrk="1" hangingPunct="1">
              <a:lnSpc>
                <a:spcPct val="90000"/>
              </a:lnSpc>
              <a:buFont typeface="Wingdings" pitchFamily="2" charset="2"/>
              <a:buAutoNum type="arabicPeriod"/>
            </a:pPr>
            <a:r>
              <a:rPr lang="en-US" altLang="en-US" sz="2800" smtClean="0"/>
              <a:t>The GIS Code of Ethics</a:t>
            </a:r>
          </a:p>
          <a:p>
            <a:pPr marL="609600" indent="-609600" eaLnBrk="1" hangingPunct="1">
              <a:lnSpc>
                <a:spcPct val="90000"/>
              </a:lnSpc>
              <a:buFont typeface="Wingdings" pitchFamily="2" charset="2"/>
              <a:buAutoNum type="arabicPeriod"/>
            </a:pPr>
            <a:r>
              <a:rPr lang="en-US" altLang="en-US" sz="2800" smtClean="0"/>
              <a:t>An Application Packet containing a welcome letter, payment form, checklist, and questionnaire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Filling out the Application</a:t>
            </a:r>
          </a:p>
        </p:txBody>
      </p:sp>
      <p:sp>
        <p:nvSpPr>
          <p:cNvPr id="6147" name="Rectangle 3"/>
          <p:cNvSpPr>
            <a:spLocks noGrp="1" noChangeArrowheads="1"/>
          </p:cNvSpPr>
          <p:nvPr>
            <p:ph type="body" idx="1"/>
          </p:nvPr>
        </p:nvSpPr>
        <p:spPr/>
        <p:txBody>
          <a:bodyPr/>
          <a:lstStyle/>
          <a:p>
            <a:pPr eaLnBrk="1" hangingPunct="1">
              <a:lnSpc>
                <a:spcPct val="90000"/>
              </a:lnSpc>
            </a:pPr>
            <a:r>
              <a:rPr lang="en-US" altLang="en-US" sz="2800" smtClean="0"/>
              <a:t>The application may be completed in two ways: </a:t>
            </a:r>
            <a:br>
              <a:rPr lang="en-US" altLang="en-US" sz="2800" smtClean="0"/>
            </a:br>
            <a:r>
              <a:rPr lang="en-US" altLang="en-US" sz="2800" smtClean="0"/>
              <a:t>1. Manual Entry (print out forms and complete in ink)</a:t>
            </a:r>
            <a:br>
              <a:rPr lang="en-US" altLang="en-US" sz="2800" smtClean="0"/>
            </a:br>
            <a:r>
              <a:rPr lang="en-US" altLang="en-US" sz="2800" smtClean="0"/>
              <a:t>2. Electronic Entry (complete the forms electronically, print, and combine with documentation)</a:t>
            </a:r>
          </a:p>
          <a:p>
            <a:pPr eaLnBrk="1" hangingPunct="1">
              <a:lnSpc>
                <a:spcPct val="90000"/>
              </a:lnSpc>
            </a:pPr>
            <a:r>
              <a:rPr lang="en-US" altLang="en-US" sz="2800" smtClean="0"/>
              <a:t>All applications need to be sent as paper copies. No electronic documents will be accepted</a:t>
            </a:r>
          </a:p>
          <a:p>
            <a:pPr eaLnBrk="1" hangingPunct="1">
              <a:lnSpc>
                <a:spcPct val="90000"/>
              </a:lnSpc>
              <a:buFont typeface="Wingdings" pitchFamily="2" charset="2"/>
              <a:buNone/>
            </a:pPr>
            <a:endParaRPr lang="en-US" altLang="en-US"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Helpful Tip </a:t>
            </a:r>
            <a:br>
              <a:rPr lang="en-US" b="1" smtClean="0">
                <a:effectLst>
                  <a:outerShdw blurRad="38100" dist="38100" dir="2700000" algn="tl">
                    <a:srgbClr val="000000"/>
                  </a:outerShdw>
                </a:effectLst>
              </a:rPr>
            </a:br>
            <a:r>
              <a:rPr lang="en-US" b="1" smtClean="0">
                <a:effectLst>
                  <a:outerShdw blurRad="38100" dist="38100" dir="2700000" algn="tl">
                    <a:srgbClr val="000000"/>
                  </a:outerShdw>
                </a:effectLst>
              </a:rPr>
              <a:t>Before you Begin</a:t>
            </a:r>
          </a:p>
        </p:txBody>
      </p:sp>
      <p:sp>
        <p:nvSpPr>
          <p:cNvPr id="7171" name="Rectangle 3"/>
          <p:cNvSpPr>
            <a:spLocks noGrp="1" noChangeArrowheads="1"/>
          </p:cNvSpPr>
          <p:nvPr>
            <p:ph type="body" idx="1"/>
          </p:nvPr>
        </p:nvSpPr>
        <p:spPr>
          <a:xfrm>
            <a:off x="609600" y="1905000"/>
            <a:ext cx="7772400" cy="4114800"/>
          </a:xfrm>
        </p:spPr>
        <p:txBody>
          <a:bodyPr/>
          <a:lstStyle/>
          <a:p>
            <a:pPr eaLnBrk="1" hangingPunct="1"/>
            <a:r>
              <a:rPr lang="en-US" altLang="en-US" smtClean="0">
                <a:latin typeface="Arial" pitchFamily="34" charset="0"/>
                <a:cs typeface="Arial" pitchFamily="34" charset="0"/>
              </a:rPr>
              <a:t>There is no benefit to documenting a high point total. The point total is used only during application assessment and is not noted or reflected in your final certificate. It is unnecessary to expend extensive effort documenting minor achievements </a:t>
            </a:r>
            <a:r>
              <a:rPr lang="en-US" altLang="en-US" i="1" smtClean="0">
                <a:latin typeface="Arial" pitchFamily="34" charset="0"/>
                <a:cs typeface="Arial" pitchFamily="34" charset="0"/>
              </a:rPr>
              <a:t>unless the point values are needed to meet the minimum. </a:t>
            </a:r>
            <a:endParaRPr lang="en-US"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000000"/>
                  </a:outerShdw>
                </a:effectLst>
                <a:latin typeface="Arial" pitchFamily="34" charset="0"/>
                <a:cs typeface="Arial" pitchFamily="34" charset="0"/>
              </a:rPr>
              <a:t>Request External Official Documentation</a:t>
            </a:r>
            <a:r>
              <a:rPr lang="en-US" dirty="0" smtClean="0"/>
              <a:t> </a:t>
            </a:r>
          </a:p>
        </p:txBody>
      </p:sp>
      <p:sp>
        <p:nvSpPr>
          <p:cNvPr id="8195" name="Rectangle 3"/>
          <p:cNvSpPr>
            <a:spLocks noGrp="1" noChangeArrowheads="1"/>
          </p:cNvSpPr>
          <p:nvPr>
            <p:ph type="body" idx="1"/>
          </p:nvPr>
        </p:nvSpPr>
        <p:spPr/>
        <p:txBody>
          <a:bodyPr/>
          <a:lstStyle/>
          <a:p>
            <a:pPr eaLnBrk="1" hangingPunct="1"/>
            <a:r>
              <a:rPr lang="en-US" altLang="en-US" sz="2800" smtClean="0">
                <a:latin typeface="Arial" pitchFamily="34" charset="0"/>
                <a:cs typeface="Arial" pitchFamily="34" charset="0"/>
              </a:rPr>
              <a:t>Primary materials include:</a:t>
            </a:r>
            <a:r>
              <a:rPr lang="en-US" altLang="en-US" sz="2800" smtClean="0"/>
              <a:t> </a:t>
            </a:r>
          </a:p>
          <a:p>
            <a:pPr lvl="1" eaLnBrk="1" hangingPunct="1"/>
            <a:r>
              <a:rPr lang="en-US" altLang="en-US" sz="2400" smtClean="0">
                <a:latin typeface="Arial" pitchFamily="34" charset="0"/>
                <a:cs typeface="Arial" pitchFamily="34" charset="0"/>
              </a:rPr>
              <a:t>Letter from your immediate supervisor</a:t>
            </a:r>
            <a:r>
              <a:rPr lang="en-US" altLang="en-US" sz="2400" smtClean="0"/>
              <a:t> </a:t>
            </a:r>
          </a:p>
          <a:p>
            <a:pPr lvl="1" eaLnBrk="1" hangingPunct="1"/>
            <a:r>
              <a:rPr lang="en-US" altLang="en-US" sz="2400" smtClean="0">
                <a:latin typeface="Arial" pitchFamily="34" charset="0"/>
                <a:cs typeface="Arial" pitchFamily="34" charset="0"/>
              </a:rPr>
              <a:t>college transcript(s)</a:t>
            </a:r>
            <a:r>
              <a:rPr lang="en-US" altLang="en-US" sz="2400" smtClean="0"/>
              <a:t> </a:t>
            </a:r>
          </a:p>
          <a:p>
            <a:pPr eaLnBrk="1" hangingPunct="1"/>
            <a:r>
              <a:rPr lang="en-US" altLang="en-US" sz="2800" smtClean="0">
                <a:latin typeface="Arial" pitchFamily="34" charset="0"/>
                <a:cs typeface="Arial" pitchFamily="34" charset="0"/>
              </a:rPr>
              <a:t>Secondary materials may include:</a:t>
            </a:r>
            <a:r>
              <a:rPr lang="en-US" altLang="en-US" sz="2800" smtClean="0"/>
              <a:t> </a:t>
            </a:r>
          </a:p>
          <a:p>
            <a:pPr lvl="1" eaLnBrk="1" hangingPunct="1"/>
            <a:r>
              <a:rPr lang="en-US" altLang="en-US" sz="2400" smtClean="0">
                <a:latin typeface="Arial" pitchFamily="34" charset="0"/>
                <a:cs typeface="Arial" pitchFamily="34" charset="0"/>
              </a:rPr>
              <a:t>certificates of completion / participation</a:t>
            </a:r>
            <a:r>
              <a:rPr lang="en-US" altLang="en-US" sz="2400" smtClean="0"/>
              <a:t> </a:t>
            </a:r>
          </a:p>
          <a:p>
            <a:pPr lvl="1" eaLnBrk="1" hangingPunct="1"/>
            <a:r>
              <a:rPr lang="en-US" altLang="en-US" sz="2400" smtClean="0">
                <a:latin typeface="Arial" pitchFamily="34" charset="0"/>
                <a:cs typeface="Arial" pitchFamily="34" charset="0"/>
              </a:rPr>
              <a:t>awards</a:t>
            </a:r>
            <a:r>
              <a:rPr lang="en-US" altLang="en-US" sz="2400" smtClean="0"/>
              <a:t> </a:t>
            </a:r>
          </a:p>
          <a:p>
            <a:pPr lvl="1" eaLnBrk="1" hangingPunct="1"/>
            <a:r>
              <a:rPr lang="en-US" altLang="en-US" sz="2400" smtClean="0">
                <a:latin typeface="Arial" pitchFamily="34" charset="0"/>
                <a:cs typeface="Arial" pitchFamily="34" charset="0"/>
              </a:rPr>
              <a:t>publications</a:t>
            </a:r>
            <a:r>
              <a:rPr lang="en-US" altLang="en-US" sz="2400" smtClean="0"/>
              <a:t> </a:t>
            </a:r>
          </a:p>
          <a:p>
            <a:pPr lvl="1" eaLnBrk="1" hangingPunct="1"/>
            <a:r>
              <a:rPr lang="en-US" altLang="en-US" sz="2400" smtClean="0">
                <a:latin typeface="Arial" pitchFamily="34" charset="0"/>
                <a:cs typeface="Arial" pitchFamily="34" charset="0"/>
              </a:rPr>
              <a:t>course catalogs, class syllabi, class reports/projects</a:t>
            </a:r>
            <a:r>
              <a:rPr lang="en-US" altLang="en-US" sz="2400" smtClean="0"/>
              <a:t> </a:t>
            </a:r>
          </a:p>
          <a:p>
            <a:pPr lvl="1" eaLnBrk="1" hangingPunct="1"/>
            <a:endParaRPr lang="en-US" altLang="en-US" sz="2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Removal of Personal Information</a:t>
            </a:r>
          </a:p>
        </p:txBody>
      </p:sp>
      <p:sp>
        <p:nvSpPr>
          <p:cNvPr id="9219" name="Rectangle 3"/>
          <p:cNvSpPr>
            <a:spLocks noGrp="1" noChangeArrowheads="1"/>
          </p:cNvSpPr>
          <p:nvPr>
            <p:ph type="body" idx="1"/>
          </p:nvPr>
        </p:nvSpPr>
        <p:spPr/>
        <p:txBody>
          <a:bodyPr/>
          <a:lstStyle/>
          <a:p>
            <a:pPr eaLnBrk="1" hangingPunct="1"/>
            <a:r>
              <a:rPr lang="en-US" altLang="en-US" smtClean="0">
                <a:latin typeface="Arial" pitchFamily="34" charset="0"/>
                <a:cs typeface="Arial" pitchFamily="34" charset="0"/>
              </a:rPr>
              <a:t>All sensitive or personal information (i.e. social security number, drivers license number, maiden name, etc.) may be removed or obscured from any document. If this information is included only the GISCI staff and Review Committee Members will view it.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871538" y="192088"/>
            <a:ext cx="8162925" cy="769937"/>
          </a:xfrm>
        </p:spPr>
        <p:txBody>
          <a:bodyPr/>
          <a:lstStyle/>
          <a:p>
            <a:pPr eaLnBrk="1" hangingPunct="1">
              <a:defRPr/>
            </a:pPr>
            <a:r>
              <a:rPr lang="en-US" b="1" dirty="0" smtClean="0">
                <a:effectLst>
                  <a:outerShdw blurRad="38100" dist="38100" dir="2700000" algn="tl">
                    <a:srgbClr val="000000"/>
                  </a:outerShdw>
                </a:effectLst>
              </a:rPr>
              <a:t>The Certification Process</a:t>
            </a:r>
          </a:p>
        </p:txBody>
      </p:sp>
      <p:sp>
        <p:nvSpPr>
          <p:cNvPr id="10243" name="Rectangle 3"/>
          <p:cNvSpPr>
            <a:spLocks noGrp="1" noChangeArrowheads="1"/>
          </p:cNvSpPr>
          <p:nvPr>
            <p:ph type="body" idx="1"/>
          </p:nvPr>
        </p:nvSpPr>
        <p:spPr/>
        <p:txBody>
          <a:bodyPr/>
          <a:lstStyle/>
          <a:p>
            <a:pPr eaLnBrk="1" hangingPunct="1">
              <a:buFont typeface="Wingdings" pitchFamily="2" charset="2"/>
              <a:buNone/>
            </a:pPr>
            <a:endParaRPr lang="en-US" altLang="en-US" smtClean="0"/>
          </a:p>
          <a:p>
            <a:pPr eaLnBrk="1" hangingPunct="1"/>
            <a:r>
              <a:rPr lang="en-US" altLang="en-US" smtClean="0"/>
              <a:t>Requires completion of all three components (EDU, EXP, &amp; CON).</a:t>
            </a:r>
          </a:p>
          <a:p>
            <a:pPr eaLnBrk="1" hangingPunct="1"/>
            <a:r>
              <a:rPr lang="en-US" altLang="en-US" smtClean="0"/>
              <a:t> Requires providing proper documentation.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000000"/>
                  </a:outerShdw>
                </a:effectLst>
              </a:rPr>
              <a:t>The Educational Achievement Component</a:t>
            </a:r>
          </a:p>
        </p:txBody>
      </p:sp>
      <p:sp>
        <p:nvSpPr>
          <p:cNvPr id="11267" name="Rectangle 5"/>
          <p:cNvSpPr>
            <a:spLocks noChangeArrowheads="1"/>
          </p:cNvSpPr>
          <p:nvPr/>
        </p:nvSpPr>
        <p:spPr bwMode="auto">
          <a:xfrm>
            <a:off x="2528888" y="1404938"/>
            <a:ext cx="9144000" cy="0"/>
          </a:xfrm>
          <a:prstGeom prst="rect">
            <a:avLst/>
          </a:prstGeom>
          <a:noFill/>
          <a:ln w="9525">
            <a:noFill/>
            <a:miter lim="800000"/>
            <a:headEnd/>
            <a:tailEnd/>
          </a:ln>
        </p:spPr>
        <p:txBody>
          <a:bodyPr>
            <a:spAutoFit/>
          </a:bodyPr>
          <a:lstStyle/>
          <a:p>
            <a:endParaRPr lang="en-US" altLang="en-US"/>
          </a:p>
        </p:txBody>
      </p:sp>
      <p:pic>
        <p:nvPicPr>
          <p:cNvPr id="11268" name="Picture 4" descr="C:\Documents and Settings\scott.SCOTT\Local Settings\Temporary Internet Files\OLKA\IGS-Inst_2color.jpg"/>
          <p:cNvPicPr>
            <a:picLocks noChangeAspect="1" noChangeArrowheads="1"/>
          </p:cNvPicPr>
          <p:nvPr/>
        </p:nvPicPr>
        <p:blipFill>
          <a:blip r:embed="rId2" r:link="rId3" cstate="print"/>
          <a:srcRect/>
          <a:stretch>
            <a:fillRect/>
          </a:stretch>
        </p:blipFill>
        <p:spPr bwMode="auto">
          <a:xfrm>
            <a:off x="2590800" y="2286000"/>
            <a:ext cx="4086225" cy="4048125"/>
          </a:xfrm>
          <a:prstGeom prst="rect">
            <a:avLst/>
          </a:prstGeom>
          <a:noFill/>
          <a:ln w="9525">
            <a:noFill/>
            <a:miter lim="800000"/>
            <a:headEnd/>
            <a:tailEnd/>
          </a:ln>
        </p:spPr>
      </p:pic>
      <p:sp>
        <p:nvSpPr>
          <p:cNvPr id="5" name="Rectangle 4"/>
          <p:cNvSpPr/>
          <p:nvPr/>
        </p:nvSpPr>
        <p:spPr>
          <a:xfrm>
            <a:off x="914400" y="5486400"/>
            <a:ext cx="4572000" cy="1015663"/>
          </a:xfrm>
          <a:prstGeom prst="rect">
            <a:avLst/>
          </a:prstGeom>
        </p:spPr>
        <p:txBody>
          <a:bodyPr>
            <a:spAutoFit/>
          </a:bodyPr>
          <a:lstStyle/>
          <a:p>
            <a:r>
              <a:rPr lang="en-US" sz="2000" b="1" dirty="0" smtClean="0">
                <a:effectLst>
                  <a:outerShdw blurRad="38100" dist="38100" dir="2700000" algn="tl">
                    <a:srgbClr val="000000"/>
                  </a:outerShdw>
                </a:effectLst>
              </a:rPr>
              <a:t>See The Educational Experience Component Instructions</a:t>
            </a:r>
            <a:endParaRPr lang="en-US" sz="2000" dirty="0"/>
          </a:p>
        </p:txBody>
      </p:sp>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7674</TotalTime>
  <Words>618</Words>
  <Application>Microsoft Office PowerPoint</Application>
  <PresentationFormat>On-screen Show (4:3)</PresentationFormat>
  <Paragraphs>92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Bold Stripes</vt:lpstr>
      <vt:lpstr>Applying for   GISCI Certification:  A Step by Step Guide to Completing an Application for GIS Professional Certification  Overview</vt:lpstr>
      <vt:lpstr>Slide 2</vt:lpstr>
      <vt:lpstr>Getting Started</vt:lpstr>
      <vt:lpstr>Filling out the Application</vt:lpstr>
      <vt:lpstr>Helpful Tip  Before you Begin</vt:lpstr>
      <vt:lpstr>Request External Official Documentation </vt:lpstr>
      <vt:lpstr>Removal of Personal Information</vt:lpstr>
      <vt:lpstr>The Certification Process</vt:lpstr>
      <vt:lpstr>The Educational Achievement Component</vt:lpstr>
      <vt:lpstr>The Professional Experience Component</vt:lpstr>
      <vt:lpstr>The Contributions to the Profession Component</vt:lpstr>
      <vt:lpstr>The Total Certification Points Component</vt:lpstr>
      <vt:lpstr>The Total Certification Points Component</vt:lpstr>
      <vt:lpstr>The Total Certification Points Component</vt:lpstr>
      <vt:lpstr>Completing the Total Certification Point Sheet (Form TOT-1)</vt:lpstr>
      <vt:lpstr>Completing the Total Certification Point Sheet (Form TOT-1)</vt:lpstr>
      <vt:lpstr>You have now completed the body of the Application.</vt:lpstr>
      <vt:lpstr>Full Payment and Payment Form</vt:lpstr>
      <vt:lpstr>The Code of Ethics Acknowledgment Form</vt:lpstr>
      <vt:lpstr>Slide 20</vt:lpstr>
      <vt:lpstr>Optional Demographics Questionnaire </vt:lpstr>
      <vt:lpstr>Arranging the Completed Application</vt:lpstr>
      <vt:lpstr>Arranging the Completed Application</vt:lpstr>
      <vt:lpstr>The Completed Application</vt:lpstr>
      <vt:lpstr>Application Checklist</vt:lpstr>
      <vt:lpstr>You are now completed with the GISCI Certification Process</vt:lpstr>
      <vt:lpstr>Any Questions?</vt:lpstr>
    </vt:vector>
  </TitlesOfParts>
  <Company>UWM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 Ethics, and the GISCI</dc:title>
  <dc:creator>UWM</dc:creator>
  <cp:lastModifiedBy> Bill Hodge</cp:lastModifiedBy>
  <cp:revision>242</cp:revision>
  <dcterms:created xsi:type="dcterms:W3CDTF">2002-10-24T17:38:22Z</dcterms:created>
  <dcterms:modified xsi:type="dcterms:W3CDTF">2014-01-11T15:51:04Z</dcterms:modified>
</cp:coreProperties>
</file>