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handoutMasterIdLst>
    <p:handoutMasterId r:id="rId8"/>
  </p:handoutMasterIdLst>
  <p:sldIdLst>
    <p:sldId id="1312" r:id="rId2"/>
    <p:sldId id="1311" r:id="rId3"/>
    <p:sldId id="1319" r:id="rId4"/>
    <p:sldId id="1317" r:id="rId5"/>
    <p:sldId id="1315" r:id="rId6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7098C-9AA5-4370-9191-79E9260EE360}">
          <p14:sldIdLst>
            <p14:sldId id="1312"/>
            <p14:sldId id="1311"/>
            <p14:sldId id="1319"/>
            <p14:sldId id="1317"/>
          </p14:sldIdLst>
        </p14:section>
        <p14:section name="Untitled Section" id="{FABC571D-A607-4469-A9B3-7E707848E50E}">
          <p14:sldIdLst>
            <p14:sldId id="13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  <a:srgbClr val="800000"/>
    <a:srgbClr val="500000"/>
    <a:srgbClr val="580000"/>
    <a:srgbClr val="99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3668" autoAdjust="0"/>
  </p:normalViewPr>
  <p:slideViewPr>
    <p:cSldViewPr>
      <p:cViewPr varScale="1">
        <p:scale>
          <a:sx n="125" d="100"/>
          <a:sy n="125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fld id="{349DAAA1-610E-4003-BFC9-7B6C48CE468C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E77FA8F7-7265-4161-977E-1CE8443BFB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24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fld id="{33D78267-1970-44EC-B27A-718093A98862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6138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2398" tIns="46200" rIns="92398" bIns="46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7A5754D1-FAF7-464A-A4FF-F13278C2B6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8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54D1-FAF7-464A-A4FF-F13278C2B6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3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754D1-FAF7-464A-A4FF-F13278C2B6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1A30A-D980-45C7-B7B6-5A9828E3A8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9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5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  <a:ea typeface="+mn-ea"/>
                <a:cs typeface="Arial" charset="0"/>
              </a:rPr>
              <a:t>Texas</a:t>
            </a:r>
            <a:r>
              <a:rPr lang="en-US" sz="1400" b="1" baseline="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Arial" charset="0"/>
              </a:rPr>
              <a:t> A&amp;M University</a:t>
            </a:r>
            <a:endParaRPr lang="en-US" sz="1400" b="1" dirty="0">
              <a:solidFill>
                <a:schemeClr val="bg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1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5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  <a:ea typeface="+mn-ea"/>
                <a:cs typeface="Arial" charset="0"/>
              </a:rPr>
              <a:t>Texas</a:t>
            </a:r>
            <a:r>
              <a:rPr lang="en-US" sz="1400" b="1" baseline="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Arial" charset="0"/>
              </a:rPr>
              <a:t> A&amp;M University</a:t>
            </a:r>
            <a:endParaRPr lang="en-US" sz="1400" b="1" dirty="0">
              <a:solidFill>
                <a:schemeClr val="bg1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048000" y="1803710"/>
            <a:ext cx="4178300" cy="4970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charset="0"/>
              <a:defRPr sz="4400">
                <a:solidFill>
                  <a:srgbClr val="990000"/>
                </a:solidFill>
                <a:latin typeface="+mj-lt"/>
                <a:ea typeface="Lucida Sans Unicode" pitchFamily="34" charset="0"/>
                <a:cs typeface="+mj-cs"/>
              </a:defRPr>
            </a:lvl1pPr>
            <a:lvl2pPr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charset="0"/>
              <a:defRPr sz="4400">
                <a:solidFill>
                  <a:srgbClr val="99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charset="0"/>
              <a:defRPr sz="4400">
                <a:solidFill>
                  <a:srgbClr val="99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charset="0"/>
              <a:defRPr sz="4400">
                <a:solidFill>
                  <a:srgbClr val="99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Arial" charset="0"/>
              <a:defRPr sz="4400">
                <a:solidFill>
                  <a:srgbClr val="99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1536700" indent="-215900"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990000"/>
                </a:solidFill>
                <a:latin typeface="Arial" charset="0"/>
                <a:cs typeface="Lucida Sans Unicode" pitchFamily="34" charset="0"/>
              </a:defRPr>
            </a:lvl6pPr>
            <a:lvl7pPr marL="1993900" indent="-215900"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990000"/>
                </a:solidFill>
                <a:latin typeface="Arial" charset="0"/>
                <a:cs typeface="Lucida Sans Unicode" pitchFamily="34" charset="0"/>
              </a:defRPr>
            </a:lvl7pPr>
            <a:lvl8pPr marL="2451100" indent="-215900"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990000"/>
                </a:solidFill>
                <a:latin typeface="Arial" charset="0"/>
                <a:cs typeface="Lucida Sans Unicode" pitchFamily="34" charset="0"/>
              </a:defRPr>
            </a:lvl8pPr>
            <a:lvl9pPr marL="2908300" indent="-215900" algn="ctr" defTabSz="457200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990000"/>
                </a:solidFill>
                <a:latin typeface="Arial" charset="0"/>
                <a:cs typeface="Lucida Sans Unicode" pitchFamily="34" charset="0"/>
              </a:defRPr>
            </a:lvl9pPr>
          </a:lstStyle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400" dirty="0" smtClean="0"/>
              <a:t>Kissingbug.tamu.edu</a:t>
            </a:r>
            <a:endParaRPr lang="en-US" sz="3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4000" y="3811726"/>
            <a:ext cx="8686800" cy="2278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100000"/>
              <a:buFont typeface="Arial" charset="0"/>
              <a:buNone/>
            </a:pPr>
            <a:r>
              <a:rPr lang="en-GB" sz="1400" dirty="0"/>
              <a:t>Presented to: </a:t>
            </a:r>
            <a:r>
              <a:rPr lang="en-GB" sz="1400" dirty="0" smtClean="0"/>
              <a:t>Geography 489/689</a:t>
            </a:r>
            <a:br>
              <a:rPr lang="en-GB" sz="1400" dirty="0" smtClean="0"/>
            </a:br>
            <a:r>
              <a:rPr lang="en-GB" sz="1400" dirty="0" smtClean="0"/>
              <a:t>Texas A&amp;M University, College Station, Texas</a:t>
            </a:r>
          </a:p>
          <a:p>
            <a:pPr algn="ctr">
              <a:lnSpc>
                <a:spcPct val="93000"/>
              </a:lnSpc>
              <a:spcBef>
                <a:spcPts val="800"/>
              </a:spcBef>
              <a:buClr>
                <a:srgbClr val="FFCC00"/>
              </a:buClr>
              <a:buSzPct val="100000"/>
              <a:buFont typeface="Arial" charset="0"/>
              <a:buNone/>
            </a:pPr>
            <a:r>
              <a:rPr lang="en-GB" sz="1400" dirty="0" smtClean="0"/>
              <a:t>2-25-2014</a:t>
            </a:r>
            <a:endParaRPr lang="en-GB" sz="1400" dirty="0"/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  <a:buFont typeface="Arial" charset="0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  <a:buFont typeface="Arial" charset="0"/>
              <a:buNone/>
            </a:pPr>
            <a:r>
              <a:rPr lang="en-GB" sz="2000" dirty="0" smtClean="0">
                <a:solidFill>
                  <a:srgbClr val="990000"/>
                </a:solidFill>
              </a:rPr>
              <a:t>Yolanda J. </a:t>
            </a:r>
            <a:r>
              <a:rPr lang="en-GB" sz="2000" dirty="0" smtClean="0">
                <a:solidFill>
                  <a:srgbClr val="990000"/>
                </a:solidFill>
              </a:rPr>
              <a:t>McDonald</a:t>
            </a: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  <a:buFont typeface="Arial" charset="0"/>
              <a:buNone/>
            </a:pPr>
            <a:r>
              <a:rPr lang="en-GB" sz="2000" dirty="0" err="1" smtClean="0">
                <a:solidFill>
                  <a:srgbClr val="990000"/>
                </a:solidFill>
              </a:rPr>
              <a:t>Jannel</a:t>
            </a:r>
            <a:r>
              <a:rPr lang="en-GB" sz="2000" dirty="0" smtClean="0">
                <a:solidFill>
                  <a:srgbClr val="990000"/>
                </a:solidFill>
              </a:rPr>
              <a:t> Gonzales</a:t>
            </a:r>
            <a:endParaRPr lang="en-GB" sz="2000" dirty="0" smtClean="0">
              <a:solidFill>
                <a:srgbClr val="990000"/>
              </a:solidFill>
            </a:endParaRP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</a:pPr>
            <a:endParaRPr lang="en-GB" sz="1400" dirty="0" smtClean="0">
              <a:solidFill>
                <a:srgbClr val="990000"/>
              </a:solidFill>
            </a:endParaRP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</a:pPr>
            <a:r>
              <a:rPr lang="en-GB" sz="1400" b="1" dirty="0" smtClean="0">
                <a:solidFill>
                  <a:srgbClr val="990000"/>
                </a:solidFill>
              </a:rPr>
              <a:t>Department of Geography</a:t>
            </a: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</a:pPr>
            <a:r>
              <a:rPr lang="en-GB" sz="1400" b="1" dirty="0" smtClean="0">
                <a:solidFill>
                  <a:srgbClr val="990000"/>
                </a:solidFill>
              </a:rPr>
              <a:t>Texas A&amp;M University</a:t>
            </a:r>
          </a:p>
          <a:p>
            <a:pPr algn="ctr">
              <a:lnSpc>
                <a:spcPct val="93000"/>
              </a:lnSpc>
              <a:buClr>
                <a:srgbClr val="FFCC00"/>
              </a:buClr>
              <a:buSzPct val="100000"/>
            </a:pPr>
            <a:endParaRPr lang="en-GB" sz="1400" dirty="0" smtClean="0">
              <a:solidFill>
                <a:srgbClr val="990000"/>
              </a:solidFill>
            </a:endParaRPr>
          </a:p>
        </p:txBody>
      </p:sp>
      <p:pic>
        <p:nvPicPr>
          <p:cNvPr id="5" name="Picture 4" descr="GeographyHea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4865" y="6330761"/>
            <a:ext cx="60198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14399"/>
            <a:ext cx="1464658" cy="2103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366">
            <a:off x="294259" y="766074"/>
            <a:ext cx="2389187" cy="226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962400"/>
            <a:ext cx="2295882" cy="2096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70" y="4343400"/>
            <a:ext cx="2222430" cy="171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4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Problem </a:t>
            </a:r>
            <a:r>
              <a:rPr lang="en-US" sz="2800" dirty="0" smtClean="0"/>
              <a:t>– </a:t>
            </a:r>
            <a:r>
              <a:rPr lang="en-US" sz="2800" b="1" dirty="0" smtClean="0"/>
              <a:t>Lack of a Public </a:t>
            </a:r>
            <a:r>
              <a:rPr lang="en-US" sz="2800" b="1" dirty="0" smtClean="0"/>
              <a:t>Access </a:t>
            </a:r>
            <a:br>
              <a:rPr lang="en-US" sz="2800" b="1" dirty="0" smtClean="0"/>
            </a:br>
            <a:r>
              <a:rPr lang="en-US" sz="2800" b="1" dirty="0" smtClean="0"/>
              <a:t>Interactive Map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4960"/>
            <a:ext cx="8229600" cy="5044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Need: </a:t>
            </a:r>
            <a:r>
              <a:rPr lang="en-US" dirty="0" smtClean="0"/>
              <a:t>Due </a:t>
            </a:r>
            <a:r>
              <a:rPr lang="en-US" dirty="0"/>
              <a:t>to the large number of kissing </a:t>
            </a:r>
            <a:r>
              <a:rPr lang="en-US" dirty="0" smtClean="0"/>
              <a:t>bugs</a:t>
            </a:r>
          </a:p>
          <a:p>
            <a:pPr marL="0" indent="0">
              <a:buNone/>
            </a:pPr>
            <a:r>
              <a:rPr lang="en-US" dirty="0" smtClean="0"/>
              <a:t>submitted to </a:t>
            </a:r>
            <a:r>
              <a:rPr lang="en-US" dirty="0"/>
              <a:t>the lab by the general public, the lab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would </a:t>
            </a:r>
            <a:r>
              <a:rPr lang="en-US" dirty="0"/>
              <a:t>like </a:t>
            </a:r>
            <a:r>
              <a:rPr lang="en-US" dirty="0" smtClean="0"/>
              <a:t>to </a:t>
            </a:r>
            <a:r>
              <a:rPr lang="en-US" dirty="0"/>
              <a:t>establish a site </a:t>
            </a:r>
            <a:r>
              <a:rPr lang="en-US" dirty="0">
                <a:solidFill>
                  <a:srgbClr val="FF0000"/>
                </a:solidFill>
              </a:rPr>
              <a:t>where submitters can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see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role</a:t>
            </a:r>
            <a:r>
              <a:rPr lang="en-US" dirty="0" smtClean="0"/>
              <a:t> </a:t>
            </a:r>
            <a:r>
              <a:rPr lang="en-US" dirty="0"/>
              <a:t>that their submissions play in Chagas research throughout Texas.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Solution: </a:t>
            </a:r>
            <a:r>
              <a:rPr lang="en-US" dirty="0" smtClean="0"/>
              <a:t>The </a:t>
            </a:r>
            <a:r>
              <a:rPr lang="en-US" dirty="0"/>
              <a:t>interactive map will be at the county-level, and it will have the number of kissing bugs found by type of bug, location (county), </a:t>
            </a:r>
            <a:r>
              <a:rPr lang="en-US" dirty="0" smtClean="0"/>
              <a:t>and the tested and </a:t>
            </a:r>
            <a:r>
              <a:rPr lang="en-US" dirty="0"/>
              <a:t>infected status. It will </a:t>
            </a:r>
            <a:r>
              <a:rPr lang="en-US" dirty="0" smtClean="0"/>
              <a:t>be updated </a:t>
            </a:r>
            <a:r>
              <a:rPr lang="en-US" dirty="0"/>
              <a:t>monthly, as well as contain user-defined time intervals to search kissing bugs status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381000"/>
            <a:ext cx="135636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Steps/Deliverables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0131">
            <a:off x="6708264" y="722402"/>
            <a:ext cx="2032000" cy="1356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905000"/>
            <a:ext cx="601979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92763"/>
            <a:ext cx="8458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385" y="4722167"/>
            <a:ext cx="886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with a database file – aggregating point data to polygon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72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HIghlighted</a:t>
            </a:r>
            <a:r>
              <a:rPr lang="en-US" dirty="0" smtClean="0"/>
              <a:t> Project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62100"/>
            <a:ext cx="391885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62050"/>
            <a:ext cx="4648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953000"/>
            <a:ext cx="6324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6200" y="469106"/>
            <a:ext cx="7772400" cy="15001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Questions?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59636"/>
            <a:ext cx="3031346" cy="1657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1965960" cy="3173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J:\GIS_WEB_689\Chagas\Kissing Bug #2-gerstaecker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935480" cy="3374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1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JUs1Jgl6icViBPoyteq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JUs1Jgl6icViBPoyteq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uxw1iNyEaSZH6exLE5mG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m1sf3vXAcGk977RXNDt1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5NMXZdYTXBtY03Xxskjj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bR2LvqnWEawzEWfuvdG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2139</TotalTime>
  <Words>137</Words>
  <Application>Microsoft Office PowerPoint</Application>
  <PresentationFormat>On-screen Show (4:3)</PresentationFormat>
  <Paragraphs>26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PowerPoint Presentation</vt:lpstr>
      <vt:lpstr>Client Problem – Lack of a Public Access  Interactive Map </vt:lpstr>
      <vt:lpstr>Steps/Deliverables</vt:lpstr>
      <vt:lpstr>HIghlighted Project Steps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Trojan Alert An iCampus Project</dc:title>
  <dc:creator>Kaveh</dc:creator>
  <cp:lastModifiedBy>McDonald, Yolanda</cp:lastModifiedBy>
  <cp:revision>270</cp:revision>
  <cp:lastPrinted>2013-12-04T05:42:49Z</cp:lastPrinted>
  <dcterms:created xsi:type="dcterms:W3CDTF">2006-08-16T00:00:00Z</dcterms:created>
  <dcterms:modified xsi:type="dcterms:W3CDTF">2014-02-24T04:56:53Z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1ZXie4x16C34mYjI63d8rvksITWFLur9smNN-MqjfIt4</vt:lpwstr>
  </property>
  <property fmtid="{D5CDD505-2E9C-101B-9397-08002B2CF9AE}" pid="4" name="Google.Documents.RevisionId">
    <vt:lpwstr>14646357391251392025</vt:lpwstr>
  </property>
  <property fmtid="{D5CDD505-2E9C-101B-9397-08002B2CF9AE}" pid="5" name="Google.Documents.PreviousRevisionId">
    <vt:lpwstr>18370392774466156567</vt:lpwstr>
  </property>
  <property fmtid="{D5CDD505-2E9C-101B-9397-08002B2CF9AE}" pid="6" name="Google.Documents.PluginVersion">
    <vt:lpwstr>2.0.2026.3768</vt:lpwstr>
  </property>
  <property fmtid="{D5CDD505-2E9C-101B-9397-08002B2CF9AE}" pid="7" name="Google.Documents.MergeIncapabilityFlags">
    <vt:i4>0</vt:i4>
  </property>
</Properties>
</file>