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sldIdLst>
    <p:sldId id="256" r:id="rId2"/>
    <p:sldId id="285" r:id="rId3"/>
    <p:sldId id="258" r:id="rId4"/>
    <p:sldId id="259" r:id="rId5"/>
    <p:sldId id="260" r:id="rId6"/>
    <p:sldId id="261" r:id="rId7"/>
    <p:sldId id="263" r:id="rId8"/>
    <p:sldId id="265" r:id="rId9"/>
    <p:sldId id="278" r:id="rId10"/>
    <p:sldId id="279" r:id="rId11"/>
    <p:sldId id="282" r:id="rId12"/>
    <p:sldId id="281" r:id="rId13"/>
    <p:sldId id="283" r:id="rId14"/>
    <p:sldId id="266" r:id="rId15"/>
    <p:sldId id="289" r:id="rId16"/>
    <p:sldId id="269" r:id="rId17"/>
    <p:sldId id="267" r:id="rId18"/>
    <p:sldId id="268" r:id="rId19"/>
    <p:sldId id="288" r:id="rId20"/>
    <p:sldId id="270" r:id="rId21"/>
    <p:sldId id="273" r:id="rId22"/>
    <p:sldId id="284" r:id="rId23"/>
    <p:sldId id="274" r:id="rId24"/>
    <p:sldId id="271" r:id="rId25"/>
    <p:sldId id="272" r:id="rId26"/>
    <p:sldId id="277" r:id="rId27"/>
    <p:sldId id="287"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A130F08-BF8B-4185-B6C6-938DB30EAF04}" type="datetimeFigureOut">
              <a:rPr lang="en-US" smtClean="0"/>
              <a:t>10/25/2016</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8BAB9228-B162-45AD-BB7B-79B5F492606C}" type="slidenum">
              <a:rPr lang="en-US" smtClean="0"/>
              <a:t>‹#›</a:t>
            </a:fld>
            <a:endParaRPr lang="en-US"/>
          </a:p>
        </p:txBody>
      </p:sp>
    </p:spTree>
    <p:extLst>
      <p:ext uri="{BB962C8B-B14F-4D97-AF65-F5344CB8AC3E}">
        <p14:creationId xmlns:p14="http://schemas.microsoft.com/office/powerpoint/2010/main" val="1909386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30F08-BF8B-4185-B6C6-938DB30EAF04}"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B9228-B162-45AD-BB7B-79B5F492606C}" type="slidenum">
              <a:rPr lang="en-US" smtClean="0"/>
              <a:t>‹#›</a:t>
            </a:fld>
            <a:endParaRPr lang="en-US"/>
          </a:p>
        </p:txBody>
      </p:sp>
    </p:spTree>
    <p:extLst>
      <p:ext uri="{BB962C8B-B14F-4D97-AF65-F5344CB8AC3E}">
        <p14:creationId xmlns:p14="http://schemas.microsoft.com/office/powerpoint/2010/main" val="217367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A130F08-BF8B-4185-B6C6-938DB30EAF04}" type="datetimeFigureOut">
              <a:rPr lang="en-US" smtClean="0"/>
              <a:t>10/26/2016</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BAB9228-B162-45AD-BB7B-79B5F492606C}" type="slidenum">
              <a:rPr lang="en-US" smtClean="0"/>
              <a:t>‹#›</a:t>
            </a:fld>
            <a:endParaRPr lang="en-US"/>
          </a:p>
        </p:txBody>
      </p:sp>
    </p:spTree>
    <p:extLst>
      <p:ext uri="{BB962C8B-B14F-4D97-AF65-F5344CB8AC3E}">
        <p14:creationId xmlns:p14="http://schemas.microsoft.com/office/powerpoint/2010/main" val="3456144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A130F08-BF8B-4185-B6C6-938DB30EAF04}" type="datetimeFigureOut">
              <a:rPr lang="en-US" smtClean="0"/>
              <a:t>10/25/2016</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BAB9228-B162-45AD-BB7B-79B5F492606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710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A130F08-BF8B-4185-B6C6-938DB30EAF04}" type="datetimeFigureOut">
              <a:rPr lang="en-US" smtClean="0"/>
              <a:t>10/25/2016</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BAB9228-B162-45AD-BB7B-79B5F492606C}" type="slidenum">
              <a:rPr lang="en-US" smtClean="0"/>
              <a:t>‹#›</a:t>
            </a:fld>
            <a:endParaRPr lang="en-US"/>
          </a:p>
        </p:txBody>
      </p:sp>
    </p:spTree>
    <p:extLst>
      <p:ext uri="{BB962C8B-B14F-4D97-AF65-F5344CB8AC3E}">
        <p14:creationId xmlns:p14="http://schemas.microsoft.com/office/powerpoint/2010/main" val="623138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A130F08-BF8B-4185-B6C6-938DB30EAF04}"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AB9228-B162-45AD-BB7B-79B5F492606C}" type="slidenum">
              <a:rPr lang="en-US" smtClean="0"/>
              <a:t>‹#›</a:t>
            </a:fld>
            <a:endParaRPr lang="en-US"/>
          </a:p>
        </p:txBody>
      </p:sp>
    </p:spTree>
    <p:extLst>
      <p:ext uri="{BB962C8B-B14F-4D97-AF65-F5344CB8AC3E}">
        <p14:creationId xmlns:p14="http://schemas.microsoft.com/office/powerpoint/2010/main" val="4048166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A130F08-BF8B-4185-B6C6-938DB30EAF04}"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AB9228-B162-45AD-BB7B-79B5F492606C}" type="slidenum">
              <a:rPr lang="en-US" smtClean="0"/>
              <a:t>‹#›</a:t>
            </a:fld>
            <a:endParaRPr lang="en-US"/>
          </a:p>
        </p:txBody>
      </p:sp>
    </p:spTree>
    <p:extLst>
      <p:ext uri="{BB962C8B-B14F-4D97-AF65-F5344CB8AC3E}">
        <p14:creationId xmlns:p14="http://schemas.microsoft.com/office/powerpoint/2010/main" val="1713604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130F08-BF8B-4185-B6C6-938DB30EAF04}"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B9228-B162-45AD-BB7B-79B5F492606C}" type="slidenum">
              <a:rPr lang="en-US" smtClean="0"/>
              <a:t>‹#›</a:t>
            </a:fld>
            <a:endParaRPr lang="en-US"/>
          </a:p>
        </p:txBody>
      </p:sp>
    </p:spTree>
    <p:extLst>
      <p:ext uri="{BB962C8B-B14F-4D97-AF65-F5344CB8AC3E}">
        <p14:creationId xmlns:p14="http://schemas.microsoft.com/office/powerpoint/2010/main" val="2463236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A130F08-BF8B-4185-B6C6-938DB30EAF04}" type="datetimeFigureOut">
              <a:rPr lang="en-US" smtClean="0"/>
              <a:t>10/25/2016</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BAB9228-B162-45AD-BB7B-79B5F492606C}" type="slidenum">
              <a:rPr lang="en-US" smtClean="0"/>
              <a:t>‹#›</a:t>
            </a:fld>
            <a:endParaRPr lang="en-US"/>
          </a:p>
        </p:txBody>
      </p:sp>
    </p:spTree>
    <p:extLst>
      <p:ext uri="{BB962C8B-B14F-4D97-AF65-F5344CB8AC3E}">
        <p14:creationId xmlns:p14="http://schemas.microsoft.com/office/powerpoint/2010/main" val="13767001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130F08-BF8B-4185-B6C6-938DB30EAF04}"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B9228-B162-45AD-BB7B-79B5F492606C}" type="slidenum">
              <a:rPr lang="en-US" smtClean="0"/>
              <a:t>‹#›</a:t>
            </a:fld>
            <a:endParaRPr lang="en-US"/>
          </a:p>
        </p:txBody>
      </p:sp>
    </p:spTree>
    <p:extLst>
      <p:ext uri="{BB962C8B-B14F-4D97-AF65-F5344CB8AC3E}">
        <p14:creationId xmlns:p14="http://schemas.microsoft.com/office/powerpoint/2010/main" val="55298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A130F08-BF8B-4185-B6C6-938DB30EAF04}" type="datetimeFigureOut">
              <a:rPr lang="en-US" smtClean="0"/>
              <a:t>10/25/2016</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BAB9228-B162-45AD-BB7B-79B5F492606C}" type="slidenum">
              <a:rPr lang="en-US" smtClean="0"/>
              <a:t>‹#›</a:t>
            </a:fld>
            <a:endParaRPr lang="en-US"/>
          </a:p>
        </p:txBody>
      </p:sp>
    </p:spTree>
    <p:extLst>
      <p:ext uri="{BB962C8B-B14F-4D97-AF65-F5344CB8AC3E}">
        <p14:creationId xmlns:p14="http://schemas.microsoft.com/office/powerpoint/2010/main" val="94032395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130F08-BF8B-4185-B6C6-938DB30EAF04}"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B9228-B162-45AD-BB7B-79B5F492606C}" type="slidenum">
              <a:rPr lang="en-US" smtClean="0"/>
              <a:t>‹#›</a:t>
            </a:fld>
            <a:endParaRPr lang="en-US"/>
          </a:p>
        </p:txBody>
      </p:sp>
    </p:spTree>
    <p:extLst>
      <p:ext uri="{BB962C8B-B14F-4D97-AF65-F5344CB8AC3E}">
        <p14:creationId xmlns:p14="http://schemas.microsoft.com/office/powerpoint/2010/main" val="275888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130F08-BF8B-4185-B6C6-938DB30EAF04}" type="datetimeFigureOut">
              <a:rPr lang="en-US" smtClean="0"/>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AB9228-B162-45AD-BB7B-79B5F492606C}" type="slidenum">
              <a:rPr lang="en-US" smtClean="0"/>
              <a:t>‹#›</a:t>
            </a:fld>
            <a:endParaRPr lang="en-US"/>
          </a:p>
        </p:txBody>
      </p:sp>
    </p:spTree>
    <p:extLst>
      <p:ext uri="{BB962C8B-B14F-4D97-AF65-F5344CB8AC3E}">
        <p14:creationId xmlns:p14="http://schemas.microsoft.com/office/powerpoint/2010/main" val="1659603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130F08-BF8B-4185-B6C6-938DB30EAF04}"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AB9228-B162-45AD-BB7B-79B5F492606C}" type="slidenum">
              <a:rPr lang="en-US" smtClean="0"/>
              <a:t>‹#›</a:t>
            </a:fld>
            <a:endParaRPr lang="en-US"/>
          </a:p>
        </p:txBody>
      </p:sp>
    </p:spTree>
    <p:extLst>
      <p:ext uri="{BB962C8B-B14F-4D97-AF65-F5344CB8AC3E}">
        <p14:creationId xmlns:p14="http://schemas.microsoft.com/office/powerpoint/2010/main" val="1622777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30F08-BF8B-4185-B6C6-938DB30EAF04}" type="datetimeFigureOut">
              <a:rPr lang="en-US" smtClean="0"/>
              <a:t>10/25/2016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AB9228-B162-45AD-BB7B-79B5F492606C}" type="slidenum">
              <a:rPr lang="en-US" smtClean="0"/>
              <a:t>‹#›</a:t>
            </a:fld>
            <a:endParaRPr lang="en-US"/>
          </a:p>
        </p:txBody>
      </p:sp>
    </p:spTree>
    <p:extLst>
      <p:ext uri="{BB962C8B-B14F-4D97-AF65-F5344CB8AC3E}">
        <p14:creationId xmlns:p14="http://schemas.microsoft.com/office/powerpoint/2010/main" val="406014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30F08-BF8B-4185-B6C6-938DB30EAF04}"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B9228-B162-45AD-BB7B-79B5F492606C}" type="slidenum">
              <a:rPr lang="en-US" smtClean="0"/>
              <a:t>‹#›</a:t>
            </a:fld>
            <a:endParaRPr lang="en-US"/>
          </a:p>
        </p:txBody>
      </p:sp>
    </p:spTree>
    <p:extLst>
      <p:ext uri="{BB962C8B-B14F-4D97-AF65-F5344CB8AC3E}">
        <p14:creationId xmlns:p14="http://schemas.microsoft.com/office/powerpoint/2010/main" val="254189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30F08-BF8B-4185-B6C6-938DB30EAF04}"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B9228-B162-45AD-BB7B-79B5F492606C}" type="slidenum">
              <a:rPr lang="en-US" smtClean="0"/>
              <a:t>‹#›</a:t>
            </a:fld>
            <a:endParaRPr lang="en-US"/>
          </a:p>
        </p:txBody>
      </p:sp>
    </p:spTree>
    <p:extLst>
      <p:ext uri="{BB962C8B-B14F-4D97-AF65-F5344CB8AC3E}">
        <p14:creationId xmlns:p14="http://schemas.microsoft.com/office/powerpoint/2010/main" val="104253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130F08-BF8B-4185-B6C6-938DB30EAF04}" type="datetimeFigureOut">
              <a:rPr lang="en-US" smtClean="0"/>
              <a:t>10/25/2016</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BAB9228-B162-45AD-BB7B-79B5F492606C}" type="slidenum">
              <a:rPr lang="en-US" smtClean="0"/>
              <a:t>‹#›</a:t>
            </a:fld>
            <a:endParaRPr lang="en-US"/>
          </a:p>
        </p:txBody>
      </p:sp>
    </p:spTree>
    <p:extLst>
      <p:ext uri="{BB962C8B-B14F-4D97-AF65-F5344CB8AC3E}">
        <p14:creationId xmlns:p14="http://schemas.microsoft.com/office/powerpoint/2010/main" val="4195058111"/>
      </p:ext>
    </p:extLst>
  </p:cSld>
  <p:clrMap bg1="dk1" tx1="lt1" bg2="dk2" tx2="lt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13704"/>
            <a:ext cx="9689056" cy="2158285"/>
          </a:xfrm>
        </p:spPr>
        <p:txBody>
          <a:bodyPr/>
          <a:lstStyle/>
          <a:p>
            <a:r>
              <a:rPr lang="en-US" dirty="0" smtClean="0"/>
              <a:t>HEART attack PREDICTION </a:t>
            </a:r>
            <a:endParaRPr lang="en-US" dirty="0"/>
          </a:p>
        </p:txBody>
      </p:sp>
      <p:sp>
        <p:nvSpPr>
          <p:cNvPr id="3" name="Subtitle 2"/>
          <p:cNvSpPr>
            <a:spLocks noGrp="1"/>
          </p:cNvSpPr>
          <p:nvPr>
            <p:ph type="subTitle" idx="1"/>
          </p:nvPr>
        </p:nvSpPr>
        <p:spPr>
          <a:xfrm>
            <a:off x="4507605" y="4043285"/>
            <a:ext cx="6232861" cy="1430236"/>
          </a:xfrm>
        </p:spPr>
        <p:txBody>
          <a:bodyPr>
            <a:normAutofit/>
          </a:bodyPr>
          <a:lstStyle/>
          <a:p>
            <a:r>
              <a:rPr lang="en-US" dirty="0" smtClean="0">
                <a:solidFill>
                  <a:schemeClr val="tx1"/>
                </a:solidFill>
              </a:rPr>
              <a:t>BY   	SHRAVYA MOTAMARY(160114737025)</a:t>
            </a:r>
          </a:p>
          <a:p>
            <a:r>
              <a:rPr lang="en-US" dirty="0">
                <a:solidFill>
                  <a:schemeClr val="tx1"/>
                </a:solidFill>
              </a:rPr>
              <a:t>	</a:t>
            </a:r>
            <a:r>
              <a:rPr lang="en-US" dirty="0" smtClean="0">
                <a:solidFill>
                  <a:schemeClr val="tx1"/>
                </a:solidFill>
              </a:rPr>
              <a:t>&amp;</a:t>
            </a:r>
          </a:p>
          <a:p>
            <a:r>
              <a:rPr lang="en-US" dirty="0" smtClean="0">
                <a:solidFill>
                  <a:schemeClr val="tx1"/>
                </a:solidFill>
              </a:rPr>
              <a:t>	 SINDHUJA REDDY KAMIDI(160114737027</a:t>
            </a:r>
            <a:r>
              <a:rPr lang="en-US" dirty="0" smtClean="0"/>
              <a:t>)</a:t>
            </a:r>
            <a:endParaRPr lang="en-US" dirty="0"/>
          </a:p>
        </p:txBody>
      </p:sp>
    </p:spTree>
    <p:extLst>
      <p:ext uri="{BB962C8B-B14F-4D97-AF65-F5344CB8AC3E}">
        <p14:creationId xmlns:p14="http://schemas.microsoft.com/office/powerpoint/2010/main" val="2857628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 1"/>
          <p:cNvSpPr txBox="1">
            <a:spLocks noGrp="1"/>
          </p:cNvSpPr>
          <p:nvPr/>
        </p:nvSpPr>
        <p:spPr>
          <a:xfrm>
            <a:off x="3430587" y="4684713"/>
            <a:ext cx="5486400" cy="566737"/>
          </a:xfrm>
          <a:prstGeom prst="rect">
            <a:avLst/>
          </a:prstGeom>
          <a:noFill/>
        </p:spPr>
        <p:txBody>
          <a:bodyPr wrap="square" lIns="91440" tIns="45720" rIns="91440" bIns="45720" anchor="b"/>
          <a:lstStyle>
            <a:lvl1pPr lvl="0" algn="l">
              <a:buNone/>
              <a:defRPr sz="2000" b="1">
                <a:solidFill>
                  <a:schemeClr val="tx1"/>
                </a:solidFill>
                <a:latin typeface="Calibri"/>
              </a:defRPr>
            </a:lvl1pPr>
          </a:lstStyle>
          <a:p>
            <a:pPr lvl="0"/>
            <a:r>
              <a:rPr/>
              <a:t> </a:t>
            </a:r>
          </a:p>
        </p:txBody>
      </p:sp>
      <p:sp>
        <p:nvSpPr>
          <p:cNvPr id="5" name=" 2"/>
          <p:cNvSpPr txBox="1">
            <a:spLocks noGrp="1"/>
          </p:cNvSpPr>
          <p:nvPr/>
        </p:nvSpPr>
        <p:spPr>
          <a:xfrm>
            <a:off x="1943100" y="4456113"/>
            <a:ext cx="8382000" cy="1905000"/>
          </a:xfrm>
          <a:prstGeom prst="rect">
            <a:avLst/>
          </a:prstGeom>
          <a:noFill/>
        </p:spPr>
        <p:txBody>
          <a:bodyPr wrap="square" lIns="91440" tIns="45720" rIns="91440" bIns="45720"/>
          <a:lstStyle>
            <a:lvl1pPr marL="0" lvl="0" indent="0" algn="l">
              <a:spcBef>
                <a:spcPct val="20000"/>
              </a:spcBef>
              <a:buFont typeface="Arial"/>
              <a:buNone/>
              <a:defRPr sz="1400">
                <a:solidFill>
                  <a:schemeClr val="tx1"/>
                </a:solidFill>
                <a:latin typeface="Calibri"/>
              </a:defRPr>
            </a:lvl1pPr>
            <a:lvl2pPr marL="742950" lvl="0" indent="-285750" algn="l">
              <a:spcBef>
                <a:spcPct val="20000"/>
              </a:spcBef>
              <a:buFont typeface="Arial"/>
              <a:buChar char="–"/>
              <a:defRPr sz="2800">
                <a:solidFill>
                  <a:schemeClr val="tx1"/>
                </a:solidFill>
                <a:latin typeface="Calibri"/>
              </a:defRPr>
            </a:lvl2pPr>
            <a:lvl3pPr marL="1143000" lvl="0" indent="-228600" algn="l">
              <a:spcBef>
                <a:spcPct val="20000"/>
              </a:spcBef>
              <a:buFont typeface="Arial"/>
              <a:buChar char="•"/>
              <a:defRPr sz="2400">
                <a:solidFill>
                  <a:schemeClr val="tx1"/>
                </a:solidFill>
                <a:latin typeface="Calibri"/>
              </a:defRPr>
            </a:lvl3pPr>
            <a:lvl4pPr marL="1600200" lvl="0" indent="-228600" algn="l">
              <a:spcBef>
                <a:spcPct val="20000"/>
              </a:spcBef>
              <a:buFont typeface="Arial"/>
              <a:buChar char="–"/>
              <a:defRPr sz="2000">
                <a:solidFill>
                  <a:schemeClr val="tx1"/>
                </a:solidFill>
                <a:latin typeface="Calibri"/>
              </a:defRPr>
            </a:lvl4pPr>
            <a:lvl5pPr marL="2057400" lvl="0" indent="-228600" algn="l">
              <a:spcBef>
                <a:spcPct val="20000"/>
              </a:spcBef>
              <a:buFont typeface="Arial"/>
              <a:buChar char="»"/>
              <a:defRPr sz="2000">
                <a:solidFill>
                  <a:schemeClr val="tx1"/>
                </a:solidFill>
                <a:latin typeface="Calibri"/>
              </a:defRPr>
            </a:lvl5pPr>
            <a:lvl6pPr marL="2514600" lvl="0" indent="-228600" algn="l">
              <a:spcBef>
                <a:spcPct val="20000"/>
              </a:spcBef>
              <a:buFont typeface="Arial"/>
              <a:buChar char="•"/>
              <a:defRPr sz="2000">
                <a:solidFill>
                  <a:schemeClr val="tx1"/>
                </a:solidFill>
                <a:latin typeface="Calibri"/>
              </a:defRPr>
            </a:lvl6pPr>
            <a:lvl7pPr marL="2971800" lvl="0" indent="-228600" algn="l">
              <a:spcBef>
                <a:spcPct val="20000"/>
              </a:spcBef>
              <a:buFont typeface="Arial"/>
              <a:buChar char="•"/>
              <a:defRPr sz="2000">
                <a:solidFill>
                  <a:schemeClr val="tx1"/>
                </a:solidFill>
                <a:latin typeface="Calibri"/>
              </a:defRPr>
            </a:lvl7pPr>
            <a:lvl8pPr marL="3429000" lvl="0" indent="-228600" algn="l">
              <a:spcBef>
                <a:spcPct val="20000"/>
              </a:spcBef>
              <a:buFont typeface="Arial"/>
              <a:buChar char="•"/>
              <a:defRPr sz="2000">
                <a:solidFill>
                  <a:schemeClr val="tx1"/>
                </a:solidFill>
                <a:latin typeface="Calibri"/>
              </a:defRPr>
            </a:lvl8pPr>
            <a:lvl9pPr marL="3886200" lvl="0" indent="-228600" algn="l">
              <a:spcBef>
                <a:spcPct val="20000"/>
              </a:spcBef>
              <a:buFont typeface="Arial"/>
              <a:buChar char="•"/>
              <a:defRPr sz="2000">
                <a:solidFill>
                  <a:schemeClr val="tx1"/>
                </a:solidFill>
                <a:latin typeface="Calibri"/>
              </a:defRPr>
            </a:lvl9pPr>
          </a:lstStyle>
          <a:p>
            <a:pPr lvl="0"/>
            <a:r>
              <a:rPr sz="2800"/>
              <a:t>Term supervised learning refers to the fact that we gave the algorithm a dataset  in which right answers were given.</a:t>
            </a:r>
          </a:p>
        </p:txBody>
      </p:sp>
      <p:pic>
        <p:nvPicPr>
          <p:cNvPr id="6" name="Picture 5"/>
          <p:cNvPicPr/>
          <p:nvPr/>
        </p:nvPicPr>
        <p:blipFill>
          <a:blip r:embed="rId2"/>
          <a:srcRect t="2503" b="2503"/>
          <a:stretch>
            <a:fillRect/>
          </a:stretch>
        </p:blipFill>
        <p:spPr>
          <a:xfrm>
            <a:off x="1943100" y="573088"/>
            <a:ext cx="8077200" cy="3883025"/>
          </a:xfrm>
          <a:prstGeom prst="rect">
            <a:avLst/>
          </a:prstGeom>
          <a:noFill/>
        </p:spPr>
      </p:pic>
    </p:spTree>
    <p:extLst>
      <p:ext uri="{BB962C8B-B14F-4D97-AF65-F5344CB8AC3E}">
        <p14:creationId xmlns:p14="http://schemas.microsoft.com/office/powerpoint/2010/main" val="3895044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 1"/>
          <p:cNvSpPr txBox="1">
            <a:spLocks noGrp="1"/>
          </p:cNvSpPr>
          <p:nvPr/>
        </p:nvSpPr>
        <p:spPr>
          <a:xfrm>
            <a:off x="1981200" y="746918"/>
            <a:ext cx="8229600" cy="1143000"/>
          </a:xfrm>
          <a:prstGeom prst="rect">
            <a:avLst/>
          </a:prstGeom>
          <a:noFill/>
        </p:spPr>
        <p:txBody>
          <a:bodyPr wrap="square" lIns="91440" tIns="45720" rIns="91440" bIns="45720" anchor="ctr"/>
          <a:lstStyle>
            <a:lvl1pPr lvl="0" algn="ctr">
              <a:buNone/>
              <a:defRPr sz="4400">
                <a:solidFill>
                  <a:schemeClr val="tx1"/>
                </a:solidFill>
                <a:latin typeface="Calibri"/>
              </a:defRPr>
            </a:lvl1pPr>
          </a:lstStyle>
          <a:p>
            <a:pPr lvl="0"/>
            <a:r>
              <a:rPr/>
              <a:t>Classification problem</a:t>
            </a:r>
          </a:p>
        </p:txBody>
      </p:sp>
      <p:pic>
        <p:nvPicPr>
          <p:cNvPr id="5" name="Picture 4"/>
          <p:cNvPicPr/>
          <p:nvPr/>
        </p:nvPicPr>
        <p:blipFill>
          <a:blip r:embed="rId2"/>
          <a:srcRect/>
          <a:stretch>
            <a:fillRect/>
          </a:stretch>
        </p:blipFill>
        <p:spPr>
          <a:xfrm>
            <a:off x="1265350" y="2074856"/>
            <a:ext cx="3581400" cy="4114800"/>
          </a:xfrm>
          <a:prstGeom prst="rect">
            <a:avLst/>
          </a:prstGeom>
          <a:noFill/>
          <a:ln>
            <a:noFill/>
          </a:ln>
        </p:spPr>
      </p:pic>
      <p:pic>
        <p:nvPicPr>
          <p:cNvPr id="6" name="Picture 5"/>
          <p:cNvPicPr/>
          <p:nvPr/>
        </p:nvPicPr>
        <p:blipFill>
          <a:blip r:embed="rId3"/>
          <a:srcRect/>
          <a:stretch>
            <a:fillRect/>
          </a:stretch>
        </p:blipFill>
        <p:spPr>
          <a:xfrm>
            <a:off x="6379335" y="2194560"/>
            <a:ext cx="4848225" cy="3686175"/>
          </a:xfrm>
          <a:prstGeom prst="rect">
            <a:avLst/>
          </a:prstGeom>
          <a:noFill/>
          <a:ln>
            <a:noFill/>
          </a:ln>
        </p:spPr>
      </p:pic>
    </p:spTree>
    <p:extLst>
      <p:ext uri="{BB962C8B-B14F-4D97-AF65-F5344CB8AC3E}">
        <p14:creationId xmlns:p14="http://schemas.microsoft.com/office/powerpoint/2010/main" val="636753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 1"/>
          <p:cNvSpPr txBox="1">
            <a:spLocks noGrp="1"/>
          </p:cNvSpPr>
          <p:nvPr/>
        </p:nvSpPr>
        <p:spPr>
          <a:xfrm>
            <a:off x="1672107" y="542048"/>
            <a:ext cx="8229600" cy="1143000"/>
          </a:xfrm>
          <a:prstGeom prst="rect">
            <a:avLst/>
          </a:prstGeom>
          <a:noFill/>
        </p:spPr>
        <p:txBody>
          <a:bodyPr wrap="square" lIns="91440" tIns="45720" rIns="91440" bIns="45720" anchor="ctr">
            <a:normAutofit fontScale="52500" lnSpcReduction="20000"/>
          </a:bodyPr>
          <a:lstStyle>
            <a:lvl1pPr lvl="0" algn="ctr">
              <a:buNone/>
              <a:defRPr sz="4400">
                <a:solidFill>
                  <a:schemeClr val="tx1"/>
                </a:solidFill>
                <a:latin typeface="Calibri"/>
              </a:defRPr>
            </a:lvl1pPr>
          </a:lstStyle>
          <a:p>
            <a:pPr lvl="0"/>
            <a:r>
              <a:rPr dirty="0"/>
              <a:t/>
            </a:r>
            <a:br>
              <a:rPr dirty="0"/>
            </a:br>
            <a:r>
              <a:rPr b="1" dirty="0"/>
              <a:t> </a:t>
            </a:r>
            <a:r>
              <a:rPr sz="7300" b="1" dirty="0"/>
              <a:t>Unsupervised learning </a:t>
            </a:r>
            <a:r>
              <a:rPr sz="7300" dirty="0"/>
              <a:t/>
            </a:r>
            <a:br>
              <a:rPr sz="7300" dirty="0"/>
            </a:br>
            <a:r>
              <a:rPr lang="en-US" dirty="0" smtClean="0"/>
              <a:t>  </a:t>
            </a:r>
            <a:endParaRPr dirty="0"/>
          </a:p>
        </p:txBody>
      </p:sp>
      <p:sp>
        <p:nvSpPr>
          <p:cNvPr id="5" name=" 2"/>
          <p:cNvSpPr txBox="1">
            <a:spLocks noGrp="1"/>
          </p:cNvSpPr>
          <p:nvPr/>
        </p:nvSpPr>
        <p:spPr>
          <a:xfrm>
            <a:off x="1981200" y="2318536"/>
            <a:ext cx="8229600" cy="4036225"/>
          </a:xfrm>
          <a:prstGeom prst="rect">
            <a:avLst/>
          </a:prstGeom>
          <a:noFill/>
        </p:spPr>
        <p:txBody>
          <a:bodyPr wrap="square" lIns="91440" tIns="45720" rIns="91440" bIns="45720"/>
          <a:lstStyle>
            <a:lvl1pPr marL="342900" lvl="0" indent="-342900" algn="l">
              <a:spcBef>
                <a:spcPct val="20000"/>
              </a:spcBef>
              <a:buFont typeface="Arial"/>
              <a:buChar char="•"/>
              <a:defRPr sz="3200">
                <a:solidFill>
                  <a:schemeClr val="tx1"/>
                </a:solidFill>
                <a:latin typeface="Calibri"/>
              </a:defRPr>
            </a:lvl1pPr>
            <a:lvl2pPr marL="742950" lvl="0" indent="-285750" algn="l">
              <a:spcBef>
                <a:spcPct val="20000"/>
              </a:spcBef>
              <a:buFont typeface="Arial"/>
              <a:buChar char="–"/>
              <a:defRPr sz="2800">
                <a:solidFill>
                  <a:schemeClr val="tx1"/>
                </a:solidFill>
                <a:latin typeface="Calibri"/>
              </a:defRPr>
            </a:lvl2pPr>
            <a:lvl3pPr marL="1143000" lvl="0" indent="-228600" algn="l">
              <a:spcBef>
                <a:spcPct val="20000"/>
              </a:spcBef>
              <a:buFont typeface="Arial"/>
              <a:buChar char="•"/>
              <a:defRPr sz="2400">
                <a:solidFill>
                  <a:schemeClr val="tx1"/>
                </a:solidFill>
                <a:latin typeface="Calibri"/>
              </a:defRPr>
            </a:lvl3pPr>
            <a:lvl4pPr marL="1600200" lvl="0" indent="-228600" algn="l">
              <a:spcBef>
                <a:spcPct val="20000"/>
              </a:spcBef>
              <a:buFont typeface="Arial"/>
              <a:buChar char="–"/>
              <a:defRPr sz="2000">
                <a:solidFill>
                  <a:schemeClr val="tx1"/>
                </a:solidFill>
                <a:latin typeface="Calibri"/>
              </a:defRPr>
            </a:lvl4pPr>
            <a:lvl5pPr marL="2057400" lvl="0" indent="-228600" algn="l">
              <a:spcBef>
                <a:spcPct val="20000"/>
              </a:spcBef>
              <a:buFont typeface="Arial"/>
              <a:buChar char="»"/>
              <a:defRPr sz="2000">
                <a:solidFill>
                  <a:schemeClr val="tx1"/>
                </a:solidFill>
                <a:latin typeface="Calibri"/>
              </a:defRPr>
            </a:lvl5pPr>
            <a:lvl6pPr marL="2514600" lvl="0" indent="-228600" algn="l">
              <a:spcBef>
                <a:spcPct val="20000"/>
              </a:spcBef>
              <a:buFont typeface="Arial"/>
              <a:buChar char="•"/>
              <a:defRPr sz="2000">
                <a:solidFill>
                  <a:schemeClr val="tx1"/>
                </a:solidFill>
                <a:latin typeface="Calibri"/>
              </a:defRPr>
            </a:lvl6pPr>
            <a:lvl7pPr marL="2971800" lvl="0" indent="-228600" algn="l">
              <a:spcBef>
                <a:spcPct val="20000"/>
              </a:spcBef>
              <a:buFont typeface="Arial"/>
              <a:buChar char="•"/>
              <a:defRPr sz="2000">
                <a:solidFill>
                  <a:schemeClr val="tx1"/>
                </a:solidFill>
                <a:latin typeface="Calibri"/>
              </a:defRPr>
            </a:lvl7pPr>
            <a:lvl8pPr marL="3429000" lvl="0" indent="-228600" algn="l">
              <a:spcBef>
                <a:spcPct val="20000"/>
              </a:spcBef>
              <a:buFont typeface="Arial"/>
              <a:buChar char="•"/>
              <a:defRPr sz="2000">
                <a:solidFill>
                  <a:schemeClr val="tx1"/>
                </a:solidFill>
                <a:latin typeface="Calibri"/>
              </a:defRPr>
            </a:lvl8pPr>
            <a:lvl9pPr marL="3886200" lvl="0" indent="-228600" algn="l">
              <a:spcBef>
                <a:spcPct val="20000"/>
              </a:spcBef>
              <a:buFont typeface="Arial"/>
              <a:buChar char="•"/>
              <a:defRPr sz="2000">
                <a:solidFill>
                  <a:schemeClr val="tx1"/>
                </a:solidFill>
                <a:latin typeface="Calibri"/>
              </a:defRPr>
            </a:lvl9pPr>
          </a:lstStyle>
          <a:p>
            <a:pPr lvl="0" algn="just"/>
            <a:r>
              <a:rPr sz="2400" dirty="0"/>
              <a:t>Unsupervised learning allows us to approach problems with little or no idea what our results should look like. We can derive structure from data where we don't necessarily know the effect of the variables.</a:t>
            </a:r>
          </a:p>
          <a:p>
            <a:pPr lvl="0" algn="just"/>
            <a:r>
              <a:rPr sz="2400" dirty="0"/>
              <a:t>We can derive this structure by clustering the data based on relationships among the variables in the data.</a:t>
            </a:r>
          </a:p>
          <a:p>
            <a:pPr lvl="0" algn="just"/>
            <a:r>
              <a:rPr sz="2400" dirty="0"/>
              <a:t>Examples</a:t>
            </a:r>
          </a:p>
          <a:p>
            <a:pPr lvl="1" algn="just"/>
            <a:r>
              <a:rPr sz="2000" dirty="0"/>
              <a:t>Google</a:t>
            </a:r>
          </a:p>
          <a:p>
            <a:pPr lvl="1" algn="just"/>
            <a:r>
              <a:rPr sz="2000" dirty="0"/>
              <a:t>DNA</a:t>
            </a:r>
          </a:p>
          <a:p>
            <a:pPr lvl="1"/>
            <a:r>
              <a:rPr sz="2000" dirty="0"/>
              <a:t>Cocktail party</a:t>
            </a:r>
          </a:p>
        </p:txBody>
      </p:sp>
    </p:spTree>
    <p:extLst>
      <p:ext uri="{BB962C8B-B14F-4D97-AF65-F5344CB8AC3E}">
        <p14:creationId xmlns:p14="http://schemas.microsoft.com/office/powerpoint/2010/main" val="2331047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8479" y="764373"/>
            <a:ext cx="8610600" cy="1293028"/>
          </a:xfrm>
        </p:spPr>
        <p:txBody>
          <a:bodyPr/>
          <a:lstStyle/>
          <a:p>
            <a:r>
              <a:rPr lang="en-US" dirty="0" smtClean="0"/>
              <a:t>Octave  </a:t>
            </a:r>
            <a:endParaRPr lang="en-US" dirty="0"/>
          </a:p>
        </p:txBody>
      </p:sp>
      <p:sp>
        <p:nvSpPr>
          <p:cNvPr id="3" name="Content Placeholder 2"/>
          <p:cNvSpPr>
            <a:spLocks noGrp="1"/>
          </p:cNvSpPr>
          <p:nvPr>
            <p:ph idx="1"/>
          </p:nvPr>
        </p:nvSpPr>
        <p:spPr/>
        <p:txBody>
          <a:bodyPr/>
          <a:lstStyle/>
          <a:p>
            <a:pPr algn="just"/>
            <a:r>
              <a:rPr lang="en-US" dirty="0" smtClean="0"/>
              <a:t>Open source</a:t>
            </a:r>
          </a:p>
          <a:p>
            <a:pPr algn="just"/>
            <a:r>
              <a:rPr lang="en-US" dirty="0" smtClean="0"/>
              <a:t>General Arithmetic operations</a:t>
            </a:r>
          </a:p>
          <a:p>
            <a:pPr algn="just"/>
            <a:r>
              <a:rPr lang="en-US" dirty="0" smtClean="0"/>
              <a:t>Saving variables</a:t>
            </a:r>
          </a:p>
          <a:p>
            <a:pPr lvl="1" algn="just"/>
            <a:r>
              <a:rPr lang="en-US" dirty="0" smtClean="0"/>
              <a:t>Save filename </a:t>
            </a:r>
            <a:r>
              <a:rPr lang="en-US" dirty="0" err="1" smtClean="0"/>
              <a:t>variablename</a:t>
            </a:r>
            <a:endParaRPr lang="en-US" dirty="0" smtClean="0"/>
          </a:p>
          <a:p>
            <a:pPr lvl="1" algn="just"/>
            <a:r>
              <a:rPr lang="en-US" dirty="0" smtClean="0"/>
              <a:t>By default it will store with .m </a:t>
            </a:r>
            <a:r>
              <a:rPr lang="en-US" dirty="0" err="1" smtClean="0"/>
              <a:t>extention</a:t>
            </a:r>
            <a:endParaRPr lang="en-US" dirty="0" smtClean="0"/>
          </a:p>
          <a:p>
            <a:pPr lvl="1" algn="just">
              <a:buFont typeface="Wingdings" panose="05000000000000000000" pitchFamily="2" charset="2"/>
              <a:buChar char="q"/>
            </a:pPr>
            <a:r>
              <a:rPr lang="en-US" dirty="0" smtClean="0"/>
              <a:t>Arrays and vectors</a:t>
            </a:r>
          </a:p>
          <a:p>
            <a:pPr lvl="1" algn="just">
              <a:buFont typeface="Wingdings" panose="05000000000000000000" pitchFamily="2" charset="2"/>
              <a:buChar char="q"/>
            </a:pPr>
            <a:r>
              <a:rPr lang="en-US" dirty="0" smtClean="0"/>
              <a:t>Zeros(</a:t>
            </a:r>
            <a:r>
              <a:rPr lang="en-US" dirty="0" err="1" smtClean="0"/>
              <a:t>x,y</a:t>
            </a:r>
            <a:r>
              <a:rPr lang="en-US" dirty="0" smtClean="0"/>
              <a:t>)</a:t>
            </a:r>
          </a:p>
          <a:p>
            <a:pPr lvl="1" algn="just">
              <a:buFont typeface="Wingdings" panose="05000000000000000000" pitchFamily="2" charset="2"/>
              <a:buChar char="q"/>
            </a:pPr>
            <a:r>
              <a:rPr lang="en-US" dirty="0" smtClean="0"/>
              <a:t>Control statements</a:t>
            </a:r>
          </a:p>
          <a:p>
            <a:pPr lvl="1" algn="just">
              <a:buFont typeface="Wingdings" panose="05000000000000000000" pitchFamily="2" charset="2"/>
              <a:buChar char="q"/>
            </a:pPr>
            <a:r>
              <a:rPr lang="en-US" dirty="0" smtClean="0"/>
              <a:t>Functions</a:t>
            </a:r>
          </a:p>
          <a:p>
            <a:pPr lvl="2" algn="just">
              <a:buFont typeface="Wingdings" panose="05000000000000000000" pitchFamily="2" charset="2"/>
              <a:buChar char="q"/>
            </a:pPr>
            <a:r>
              <a:rPr lang="en-US" dirty="0" err="1" smtClean="0"/>
              <a:t>Fn</a:t>
            </a:r>
            <a:r>
              <a:rPr lang="en-US" dirty="0" smtClean="0"/>
              <a:t>[o1,o2,…..]=name(i1,i2…)</a:t>
            </a:r>
          </a:p>
          <a:p>
            <a:pPr lvl="1">
              <a:buFont typeface="Wingdings" panose="05000000000000000000" pitchFamily="2" charset="2"/>
              <a:buChar char="q"/>
            </a:pPr>
            <a:endParaRPr lang="en-US" dirty="0" smtClean="0"/>
          </a:p>
        </p:txBody>
      </p:sp>
    </p:spTree>
    <p:extLst>
      <p:ext uri="{BB962C8B-B14F-4D97-AF65-F5344CB8AC3E}">
        <p14:creationId xmlns:p14="http://schemas.microsoft.com/office/powerpoint/2010/main" val="2817281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Cellular neural network: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618" y="2057402"/>
            <a:ext cx="8422782" cy="4227488"/>
          </a:xfrm>
        </p:spPr>
      </p:pic>
    </p:spTree>
    <p:extLst>
      <p:ext uri="{BB962C8B-B14F-4D97-AF65-F5344CB8AC3E}">
        <p14:creationId xmlns:p14="http://schemas.microsoft.com/office/powerpoint/2010/main" val="3992337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85800" y="1868719"/>
            <a:ext cx="5504762" cy="4989281"/>
          </a:xfrm>
          <a:prstGeom prst="rect">
            <a:avLst/>
          </a:prstGeom>
        </p:spPr>
      </p:pic>
      <p:pic>
        <p:nvPicPr>
          <p:cNvPr id="5" name="Picture 4"/>
          <p:cNvPicPr>
            <a:picLocks noChangeAspect="1"/>
          </p:cNvPicPr>
          <p:nvPr/>
        </p:nvPicPr>
        <p:blipFill>
          <a:blip r:embed="rId3"/>
          <a:stretch>
            <a:fillRect/>
          </a:stretch>
        </p:blipFill>
        <p:spPr>
          <a:xfrm>
            <a:off x="6190562" y="1939549"/>
            <a:ext cx="5495238" cy="4847619"/>
          </a:xfrm>
          <a:prstGeom prst="rect">
            <a:avLst/>
          </a:prstGeom>
        </p:spPr>
      </p:pic>
    </p:spTree>
    <p:extLst>
      <p:ext uri="{BB962C8B-B14F-4D97-AF65-F5344CB8AC3E}">
        <p14:creationId xmlns:p14="http://schemas.microsoft.com/office/powerpoint/2010/main" val="2958197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lstStyle/>
          <a:p>
            <a:pPr algn="just"/>
            <a:r>
              <a:rPr lang="en-US" dirty="0" smtClean="0"/>
              <a:t>Random theta values</a:t>
            </a:r>
          </a:p>
          <a:p>
            <a:pPr algn="just"/>
            <a:r>
              <a:rPr lang="en-US" dirty="0" err="1"/>
              <a:t>epsilon_init</a:t>
            </a:r>
            <a:r>
              <a:rPr lang="en-US" dirty="0"/>
              <a:t> = 0.12;W = rand(</a:t>
            </a:r>
            <a:r>
              <a:rPr lang="en-US" dirty="0" err="1"/>
              <a:t>L_out</a:t>
            </a:r>
            <a:r>
              <a:rPr lang="en-US" dirty="0"/>
              <a:t>, 1 + </a:t>
            </a:r>
            <a:r>
              <a:rPr lang="en-US" dirty="0" err="1"/>
              <a:t>L_in</a:t>
            </a:r>
            <a:r>
              <a:rPr lang="en-US" dirty="0"/>
              <a:t>) * 2 * </a:t>
            </a:r>
            <a:r>
              <a:rPr lang="en-US" dirty="0" err="1"/>
              <a:t>epsilon_init</a:t>
            </a:r>
            <a:r>
              <a:rPr lang="en-US" dirty="0"/>
              <a:t> - </a:t>
            </a:r>
            <a:r>
              <a:rPr lang="en-US" dirty="0" err="1"/>
              <a:t>epsilon_init</a:t>
            </a:r>
            <a:r>
              <a:rPr lang="en-US" dirty="0" smtClean="0"/>
              <a:t>;</a:t>
            </a:r>
          </a:p>
          <a:p>
            <a:pPr algn="just"/>
            <a:r>
              <a:rPr lang="en-US" dirty="0" smtClean="0"/>
              <a:t>Loading the dataset</a:t>
            </a:r>
          </a:p>
          <a:p>
            <a:pPr algn="just"/>
            <a:r>
              <a:rPr lang="en-US" dirty="0" smtClean="0"/>
              <a:t>Load(xyz.dat);</a:t>
            </a:r>
          </a:p>
          <a:p>
            <a:pPr algn="just"/>
            <a:r>
              <a:rPr lang="en-US" dirty="0" smtClean="0"/>
              <a:t>Predicting:</a:t>
            </a:r>
          </a:p>
          <a:p>
            <a:pPr algn="just"/>
            <a:r>
              <a:rPr lang="en-US" dirty="0"/>
              <a:t>h1 = sigmoid([ones(m, 1) X] * Theta1');h2 = sigmoid([ones(m, 1) h1] * Theta2');[dummy, p] = max(h2, [], 2);p=p-1</a:t>
            </a:r>
            <a:r>
              <a:rPr lang="en-US" dirty="0" smtClean="0"/>
              <a:t>;</a:t>
            </a:r>
          </a:p>
          <a:p>
            <a:pPr algn="just"/>
            <a:endParaRPr lang="en-US" dirty="0"/>
          </a:p>
        </p:txBody>
      </p:sp>
    </p:spTree>
    <p:extLst>
      <p:ext uri="{BB962C8B-B14F-4D97-AF65-F5344CB8AC3E}">
        <p14:creationId xmlns:p14="http://schemas.microsoft.com/office/powerpoint/2010/main" val="2443185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propagation:</a:t>
            </a:r>
            <a:endParaRPr lang="en-US" dirty="0"/>
          </a:p>
        </p:txBody>
      </p:sp>
      <p:sp>
        <p:nvSpPr>
          <p:cNvPr id="3" name="Content Placeholder 2"/>
          <p:cNvSpPr>
            <a:spLocks noGrp="1"/>
          </p:cNvSpPr>
          <p:nvPr>
            <p:ph idx="1"/>
          </p:nvPr>
        </p:nvSpPr>
        <p:spPr/>
        <p:txBody>
          <a:bodyPr/>
          <a:lstStyle/>
          <a:p>
            <a:r>
              <a:rPr lang="en-US" dirty="0" smtClean="0"/>
              <a:t>Activation values from Theta and input</a:t>
            </a:r>
          </a:p>
          <a:p>
            <a:r>
              <a:rPr lang="en-US" dirty="0" smtClean="0"/>
              <a:t>Sigmoid gradient</a:t>
            </a:r>
          </a:p>
          <a:p>
            <a:r>
              <a:rPr lang="en-US" dirty="0" smtClean="0"/>
              <a:t>Hypothesis finding</a:t>
            </a:r>
          </a:p>
          <a:p>
            <a:r>
              <a:rPr lang="en-US" dirty="0" smtClean="0"/>
              <a:t>Cost function formula</a:t>
            </a:r>
            <a:endParaRPr lang="en-US" dirty="0"/>
          </a:p>
        </p:txBody>
      </p:sp>
    </p:spTree>
    <p:extLst>
      <p:ext uri="{BB962C8B-B14F-4D97-AF65-F5344CB8AC3E}">
        <p14:creationId xmlns:p14="http://schemas.microsoft.com/office/powerpoint/2010/main" val="3659799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a:t>
            </a:r>
            <a:endParaRPr lang="en-US" dirty="0"/>
          </a:p>
        </p:txBody>
      </p:sp>
      <p:sp>
        <p:nvSpPr>
          <p:cNvPr id="3" name="Content Placeholder 2"/>
          <p:cNvSpPr>
            <a:spLocks noGrp="1"/>
          </p:cNvSpPr>
          <p:nvPr>
            <p:ph idx="1"/>
          </p:nvPr>
        </p:nvSpPr>
        <p:spPr/>
        <p:txBody>
          <a:bodyPr/>
          <a:lstStyle/>
          <a:p>
            <a:r>
              <a:rPr lang="en-US" dirty="0" smtClean="0"/>
              <a:t>Used to find the gradient value</a:t>
            </a:r>
          </a:p>
          <a:p>
            <a:r>
              <a:rPr lang="en-US" dirty="0" smtClean="0"/>
              <a:t>Error for hypothesis</a:t>
            </a:r>
          </a:p>
          <a:p>
            <a:r>
              <a:rPr lang="en-US" dirty="0" smtClean="0"/>
              <a:t>Back propagation errors to each individual activation</a:t>
            </a:r>
          </a:p>
          <a:p>
            <a:r>
              <a:rPr lang="en-US" dirty="0" smtClean="0"/>
              <a:t>Finding delta</a:t>
            </a:r>
          </a:p>
          <a:p>
            <a:r>
              <a:rPr lang="en-US" dirty="0" smtClean="0"/>
              <a:t>Gradient from finding</a:t>
            </a:r>
            <a:endParaRPr lang="en-US" dirty="0"/>
          </a:p>
        </p:txBody>
      </p:sp>
    </p:spTree>
    <p:extLst>
      <p:ext uri="{BB962C8B-B14F-4D97-AF65-F5344CB8AC3E}">
        <p14:creationId xmlns:p14="http://schemas.microsoft.com/office/powerpoint/2010/main" val="669273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Plotted graph:		</a:t>
            </a:r>
            <a:endParaRPr lang="en-US" dirty="0"/>
          </a:p>
        </p:txBody>
      </p:sp>
      <p:pic>
        <p:nvPicPr>
          <p:cNvPr id="4" name="Content Placeholder 3"/>
          <p:cNvPicPr>
            <a:picLocks noGrp="1" noChangeAspect="1"/>
          </p:cNvPicPr>
          <p:nvPr>
            <p:ph idx="1"/>
          </p:nvPr>
        </p:nvPicPr>
        <p:blipFill>
          <a:blip r:embed="rId2"/>
          <a:stretch>
            <a:fillRect/>
          </a:stretch>
        </p:blipFill>
        <p:spPr>
          <a:xfrm>
            <a:off x="978795" y="1777285"/>
            <a:ext cx="10097036" cy="4662152"/>
          </a:xfrm>
          <a:prstGeom prst="rect">
            <a:avLst/>
          </a:prstGeom>
        </p:spPr>
      </p:pic>
    </p:spTree>
    <p:extLst>
      <p:ext uri="{BB962C8B-B14F-4D97-AF65-F5344CB8AC3E}">
        <p14:creationId xmlns:p14="http://schemas.microsoft.com/office/powerpoint/2010/main" val="1133539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Software and hardware requirements</a:t>
            </a:r>
          </a:p>
          <a:p>
            <a:r>
              <a:rPr lang="en-US" dirty="0" smtClean="0"/>
              <a:t>Machine learning</a:t>
            </a:r>
          </a:p>
          <a:p>
            <a:r>
              <a:rPr lang="en-US" dirty="0" smtClean="0"/>
              <a:t>Implementation</a:t>
            </a:r>
          </a:p>
          <a:p>
            <a:r>
              <a:rPr lang="en-US" dirty="0" smtClean="0"/>
              <a:t>CNN algorithm</a:t>
            </a:r>
          </a:p>
          <a:p>
            <a:r>
              <a:rPr lang="en-US" dirty="0" smtClean="0"/>
              <a:t>Results</a:t>
            </a:r>
          </a:p>
          <a:p>
            <a:r>
              <a:rPr lang="en-US" dirty="0" smtClean="0"/>
              <a:t>Conclusion and Future scope</a:t>
            </a:r>
          </a:p>
          <a:p>
            <a:endParaRPr lang="en-US" dirty="0"/>
          </a:p>
        </p:txBody>
      </p:sp>
    </p:spTree>
    <p:extLst>
      <p:ext uri="{BB962C8B-B14F-4D97-AF65-F5344CB8AC3E}">
        <p14:creationId xmlns:p14="http://schemas.microsoft.com/office/powerpoint/2010/main" val="814686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costFunction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1674" y="1931831"/>
            <a:ext cx="8683240" cy="4494727"/>
          </a:xfrm>
        </p:spPr>
      </p:pic>
    </p:spTree>
    <p:extLst>
      <p:ext uri="{BB962C8B-B14F-4D97-AF65-F5344CB8AC3E}">
        <p14:creationId xmlns:p14="http://schemas.microsoft.com/office/powerpoint/2010/main" val="3393421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Attribute Information:</a:t>
            </a:r>
            <a:endParaRPr lang="en-US" dirty="0"/>
          </a:p>
          <a:p>
            <a:r>
              <a:rPr lang="en-US" dirty="0"/>
              <a:t>Only 14 attributes used: </a:t>
            </a:r>
            <a:br>
              <a:rPr lang="en-US" dirty="0"/>
            </a:br>
            <a:r>
              <a:rPr lang="en-US" dirty="0"/>
              <a:t>1. </a:t>
            </a:r>
            <a:r>
              <a:rPr lang="en-US" dirty="0" smtClean="0"/>
              <a:t> </a:t>
            </a:r>
            <a:r>
              <a:rPr lang="en-US" dirty="0"/>
              <a:t>(age) </a:t>
            </a:r>
            <a:br>
              <a:rPr lang="en-US" dirty="0"/>
            </a:br>
            <a:r>
              <a:rPr lang="en-US" dirty="0"/>
              <a:t>2. </a:t>
            </a:r>
            <a:r>
              <a:rPr lang="en-US" dirty="0" smtClean="0"/>
              <a:t> </a:t>
            </a:r>
            <a:r>
              <a:rPr lang="en-US" dirty="0"/>
              <a:t>(sex) </a:t>
            </a:r>
            <a:br>
              <a:rPr lang="en-US" dirty="0"/>
            </a:br>
            <a:r>
              <a:rPr lang="en-US" dirty="0"/>
              <a:t>3. </a:t>
            </a:r>
            <a:r>
              <a:rPr lang="en-US" dirty="0" smtClean="0"/>
              <a:t> </a:t>
            </a:r>
            <a:r>
              <a:rPr lang="en-US" dirty="0"/>
              <a:t>(</a:t>
            </a:r>
            <a:r>
              <a:rPr lang="en-US" dirty="0" err="1" smtClean="0"/>
              <a:t>cp</a:t>
            </a:r>
            <a:r>
              <a:rPr lang="en-US" dirty="0" smtClean="0"/>
              <a:t> )</a:t>
            </a:r>
            <a:r>
              <a:rPr lang="en-US" dirty="0"/>
              <a:t> </a:t>
            </a:r>
            <a:r>
              <a:rPr lang="en-US" dirty="0" smtClean="0"/>
              <a:t>(</a:t>
            </a:r>
            <a:r>
              <a:rPr lang="en-US" dirty="0"/>
              <a:t> chest pain type </a:t>
            </a:r>
            <a:r>
              <a:rPr lang="en-US" dirty="0"/>
              <a:t/>
            </a:r>
            <a:br>
              <a:rPr lang="en-US" dirty="0"/>
            </a:br>
            <a:r>
              <a:rPr lang="en-US" dirty="0"/>
              <a:t>-- Value 1: typical angina </a:t>
            </a:r>
            <a:r>
              <a:rPr lang="en-US" dirty="0"/>
              <a:t/>
            </a:r>
            <a:br>
              <a:rPr lang="en-US" dirty="0"/>
            </a:br>
            <a:r>
              <a:rPr lang="en-US" dirty="0"/>
              <a:t>-- Value 2: atypical angina </a:t>
            </a:r>
            <a:r>
              <a:rPr lang="en-US" dirty="0"/>
              <a:t/>
            </a:r>
            <a:br>
              <a:rPr lang="en-US" dirty="0"/>
            </a:br>
            <a:r>
              <a:rPr lang="en-US" dirty="0"/>
              <a:t>-- Value 3: non-</a:t>
            </a:r>
            <a:r>
              <a:rPr lang="en-US" dirty="0" err="1"/>
              <a:t>anginal</a:t>
            </a:r>
            <a:r>
              <a:rPr lang="en-US" dirty="0"/>
              <a:t> pain </a:t>
            </a:r>
            <a:r>
              <a:rPr lang="en-US" dirty="0"/>
              <a:t/>
            </a:r>
            <a:br>
              <a:rPr lang="en-US" dirty="0"/>
            </a:br>
            <a:r>
              <a:rPr lang="en-US" dirty="0"/>
              <a:t>-- Value 4: asymptomatic </a:t>
            </a:r>
            <a:r>
              <a:rPr lang="en-US" dirty="0" smtClean="0"/>
              <a:t>)</a:t>
            </a:r>
            <a:r>
              <a:rPr lang="en-US" dirty="0"/>
              <a:t/>
            </a:r>
            <a:br>
              <a:rPr lang="en-US" dirty="0"/>
            </a:br>
            <a:r>
              <a:rPr lang="en-US" dirty="0" smtClean="0"/>
              <a:t>4.  </a:t>
            </a:r>
            <a:r>
              <a:rPr lang="en-US" dirty="0"/>
              <a:t>(</a:t>
            </a:r>
            <a:r>
              <a:rPr lang="en-US" dirty="0" err="1" smtClean="0"/>
              <a:t>trestbps</a:t>
            </a:r>
            <a:r>
              <a:rPr lang="en-US" dirty="0" smtClean="0"/>
              <a:t> ) </a:t>
            </a:r>
            <a:r>
              <a:rPr lang="en-US" dirty="0"/>
              <a:t> resting blood pressure </a:t>
            </a:r>
            <a:br>
              <a:rPr lang="en-US" dirty="0"/>
            </a:br>
            <a:r>
              <a:rPr lang="en-US" dirty="0"/>
              <a:t>5. </a:t>
            </a:r>
            <a:r>
              <a:rPr lang="en-US" dirty="0" smtClean="0"/>
              <a:t> </a:t>
            </a:r>
            <a:r>
              <a:rPr lang="en-US" dirty="0"/>
              <a:t>(</a:t>
            </a:r>
            <a:r>
              <a:rPr lang="en-US" dirty="0" err="1" smtClean="0"/>
              <a:t>chol</a:t>
            </a:r>
            <a:r>
              <a:rPr lang="en-US" dirty="0" smtClean="0"/>
              <a:t> )</a:t>
            </a:r>
            <a:r>
              <a:rPr lang="en-US" dirty="0"/>
              <a:t> </a:t>
            </a:r>
            <a:br>
              <a:rPr lang="en-US" dirty="0"/>
            </a:br>
            <a:r>
              <a:rPr lang="en-US" dirty="0"/>
              <a:t>6. </a:t>
            </a:r>
            <a:r>
              <a:rPr lang="en-US" dirty="0" smtClean="0"/>
              <a:t> </a:t>
            </a:r>
            <a:r>
              <a:rPr lang="en-US" dirty="0"/>
              <a:t>(</a:t>
            </a:r>
            <a:r>
              <a:rPr lang="en-US" dirty="0" err="1" smtClean="0"/>
              <a:t>fbs</a:t>
            </a:r>
            <a:r>
              <a:rPr lang="en-US" dirty="0" smtClean="0"/>
              <a:t>)</a:t>
            </a:r>
            <a:r>
              <a:rPr lang="en-US" dirty="0"/>
              <a:t> </a:t>
            </a:r>
            <a:r>
              <a:rPr lang="en-US" dirty="0" smtClean="0"/>
              <a:t>blood </a:t>
            </a:r>
            <a:r>
              <a:rPr lang="en-US" dirty="0" err="1" smtClean="0"/>
              <a:t>suger</a:t>
            </a:r>
            <a:r>
              <a:rPr lang="en-US" dirty="0" smtClean="0"/>
              <a:t> level</a:t>
            </a:r>
            <a:r>
              <a:rPr lang="en-US" dirty="0"/>
              <a:t/>
            </a:r>
            <a:br>
              <a:rPr lang="en-US" dirty="0"/>
            </a:br>
            <a:r>
              <a:rPr lang="en-US" dirty="0"/>
              <a:t>7. </a:t>
            </a:r>
            <a:r>
              <a:rPr lang="en-US" dirty="0" smtClean="0"/>
              <a:t> </a:t>
            </a:r>
            <a:r>
              <a:rPr lang="en-US" dirty="0"/>
              <a:t>(</a:t>
            </a:r>
            <a:r>
              <a:rPr lang="en-US" dirty="0" err="1" smtClean="0"/>
              <a:t>restecg</a:t>
            </a:r>
            <a:r>
              <a:rPr lang="en-US" dirty="0" smtClean="0"/>
              <a:t> )</a:t>
            </a:r>
            <a:r>
              <a:rPr lang="en-US" dirty="0"/>
              <a:t> </a:t>
            </a:r>
            <a:r>
              <a:rPr lang="en-US" dirty="0" err="1"/>
              <a:t>cardiographic</a:t>
            </a:r>
            <a:r>
              <a:rPr lang="en-US" dirty="0"/>
              <a:t> results </a:t>
            </a:r>
            <a:br>
              <a:rPr lang="en-US" dirty="0"/>
            </a:br>
            <a:r>
              <a:rPr lang="en-US" dirty="0"/>
              <a:t>8. </a:t>
            </a:r>
            <a:r>
              <a:rPr lang="en-US" dirty="0" smtClean="0"/>
              <a:t> </a:t>
            </a:r>
            <a:r>
              <a:rPr lang="en-US" dirty="0"/>
              <a:t>(</a:t>
            </a:r>
            <a:r>
              <a:rPr lang="en-US" dirty="0" err="1" smtClean="0"/>
              <a:t>thalach</a:t>
            </a:r>
            <a:r>
              <a:rPr lang="en-US" dirty="0" smtClean="0"/>
              <a:t> )</a:t>
            </a:r>
            <a:r>
              <a:rPr lang="en-US" dirty="0"/>
              <a:t>  maximum heart rate achieved </a:t>
            </a:r>
            <a:br>
              <a:rPr lang="en-US" dirty="0"/>
            </a:br>
            <a:r>
              <a:rPr lang="en-US" dirty="0"/>
              <a:t>9. </a:t>
            </a:r>
            <a:r>
              <a:rPr lang="en-US" dirty="0" smtClean="0"/>
              <a:t> </a:t>
            </a:r>
            <a:r>
              <a:rPr lang="en-US" dirty="0"/>
              <a:t>(</a:t>
            </a:r>
            <a:r>
              <a:rPr lang="en-US" dirty="0" err="1" smtClean="0"/>
              <a:t>exang</a:t>
            </a:r>
            <a:r>
              <a:rPr lang="en-US" dirty="0" smtClean="0"/>
              <a:t> )</a:t>
            </a:r>
            <a:r>
              <a:rPr lang="en-US" dirty="0"/>
              <a:t> </a:t>
            </a:r>
            <a:r>
              <a:rPr lang="en-US" dirty="0" smtClean="0"/>
              <a:t>exercise</a:t>
            </a:r>
            <a:r>
              <a:rPr lang="en-US" dirty="0"/>
              <a:t/>
            </a:r>
            <a:br>
              <a:rPr lang="en-US" dirty="0"/>
            </a:br>
            <a:r>
              <a:rPr lang="en-US" dirty="0" smtClean="0"/>
              <a:t>10. </a:t>
            </a:r>
            <a:r>
              <a:rPr lang="en-US" dirty="0"/>
              <a:t>(</a:t>
            </a:r>
            <a:r>
              <a:rPr lang="en-US" dirty="0" err="1"/>
              <a:t>oldpeak</a:t>
            </a:r>
            <a:r>
              <a:rPr lang="en-US" dirty="0"/>
              <a:t>) </a:t>
            </a:r>
            <a:br>
              <a:rPr lang="en-US" dirty="0"/>
            </a:br>
            <a:r>
              <a:rPr lang="en-US" dirty="0"/>
              <a:t>11. </a:t>
            </a:r>
            <a:r>
              <a:rPr lang="en-US" dirty="0" smtClean="0"/>
              <a:t> </a:t>
            </a:r>
            <a:r>
              <a:rPr lang="en-US" dirty="0"/>
              <a:t>(slope) </a:t>
            </a:r>
            <a:br>
              <a:rPr lang="en-US" dirty="0"/>
            </a:br>
            <a:r>
              <a:rPr lang="en-US" dirty="0"/>
              <a:t>12. </a:t>
            </a:r>
            <a:r>
              <a:rPr lang="en-US" dirty="0" smtClean="0"/>
              <a:t> </a:t>
            </a:r>
            <a:r>
              <a:rPr lang="en-US" dirty="0"/>
              <a:t>(ca) </a:t>
            </a:r>
            <a:r>
              <a:rPr lang="en-US" dirty="0" smtClean="0"/>
              <a:t>number of major blood vessels</a:t>
            </a:r>
            <a:r>
              <a:rPr lang="en-US" dirty="0"/>
              <a:t/>
            </a:r>
            <a:br>
              <a:rPr lang="en-US" dirty="0"/>
            </a:br>
            <a:r>
              <a:rPr lang="en-US" dirty="0"/>
              <a:t>13. </a:t>
            </a:r>
            <a:r>
              <a:rPr lang="en-US" dirty="0" smtClean="0"/>
              <a:t> </a:t>
            </a:r>
            <a:r>
              <a:rPr lang="en-US" dirty="0"/>
              <a:t>(</a:t>
            </a:r>
            <a:r>
              <a:rPr lang="en-US" dirty="0" err="1"/>
              <a:t>thal</a:t>
            </a:r>
            <a:r>
              <a:rPr lang="en-US" dirty="0"/>
              <a:t>) </a:t>
            </a:r>
            <a:br>
              <a:rPr lang="en-US" dirty="0"/>
            </a:br>
            <a:r>
              <a:rPr lang="en-US" dirty="0"/>
              <a:t>14. </a:t>
            </a:r>
            <a:r>
              <a:rPr lang="en-US" dirty="0" smtClean="0"/>
              <a:t> </a:t>
            </a:r>
            <a:r>
              <a:rPr lang="en-US" dirty="0"/>
              <a:t>(</a:t>
            </a:r>
            <a:r>
              <a:rPr lang="en-US" dirty="0" err="1"/>
              <a:t>num</a:t>
            </a:r>
            <a:r>
              <a:rPr lang="en-US" dirty="0"/>
              <a:t>) (the predicted attribute) </a:t>
            </a:r>
          </a:p>
          <a:p>
            <a:endParaRPr lang="en-US" dirty="0"/>
          </a:p>
        </p:txBody>
      </p:sp>
    </p:spTree>
    <p:extLst>
      <p:ext uri="{BB962C8B-B14F-4D97-AF65-F5344CB8AC3E}">
        <p14:creationId xmlns:p14="http://schemas.microsoft.com/office/powerpoint/2010/main" val="2475146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41" y="540913"/>
            <a:ext cx="11616743" cy="6014433"/>
          </a:xfrm>
        </p:spPr>
      </p:pic>
    </p:spTree>
    <p:extLst>
      <p:ext uri="{BB962C8B-B14F-4D97-AF65-F5344CB8AC3E}">
        <p14:creationId xmlns:p14="http://schemas.microsoft.com/office/powerpoint/2010/main" val="396261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538" y="210582"/>
            <a:ext cx="8610600" cy="729576"/>
          </a:xfrm>
        </p:spPr>
        <p:txBody>
          <a:bodyPr/>
          <a:lstStyle/>
          <a:p>
            <a:r>
              <a:rPr lang="en-US" dirty="0" smtClean="0"/>
              <a:t>Dataset: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034" y="940158"/>
            <a:ext cx="11037194" cy="5525035"/>
          </a:xfrm>
        </p:spPr>
      </p:pic>
    </p:spTree>
    <p:extLst>
      <p:ext uri="{BB962C8B-B14F-4D97-AF65-F5344CB8AC3E}">
        <p14:creationId xmlns:p14="http://schemas.microsoft.com/office/powerpoint/2010/main" val="3215266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stretch>
            <a:fillRect/>
          </a:stretch>
        </p:blipFill>
        <p:spPr>
          <a:xfrm>
            <a:off x="1444997" y="1859075"/>
            <a:ext cx="7905065" cy="4644756"/>
          </a:xfrm>
          <a:prstGeom prst="rect">
            <a:avLst/>
          </a:prstGeom>
        </p:spPr>
      </p:pic>
    </p:spTree>
    <p:extLst>
      <p:ext uri="{BB962C8B-B14F-4D97-AF65-F5344CB8AC3E}">
        <p14:creationId xmlns:p14="http://schemas.microsoft.com/office/powerpoint/2010/main" val="16072746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5" name="Content Placeholder 4"/>
          <p:cNvPicPr>
            <a:picLocks noGrp="1" noChangeAspect="1"/>
          </p:cNvPicPr>
          <p:nvPr>
            <p:ph idx="1"/>
          </p:nvPr>
        </p:nvPicPr>
        <p:blipFill>
          <a:blip r:embed="rId2"/>
          <a:stretch>
            <a:fillRect/>
          </a:stretch>
        </p:blipFill>
        <p:spPr>
          <a:xfrm>
            <a:off x="5060555" y="920277"/>
            <a:ext cx="6380952" cy="5123809"/>
          </a:xfrm>
          <a:prstGeom prst="rect">
            <a:avLst/>
          </a:prstGeom>
        </p:spPr>
      </p:pic>
      <p:sp>
        <p:nvSpPr>
          <p:cNvPr id="4" name="Text Placeholder 3"/>
          <p:cNvSpPr>
            <a:spLocks noGrp="1"/>
          </p:cNvSpPr>
          <p:nvPr>
            <p:ph type="body" sz="half" idx="2"/>
          </p:nvPr>
        </p:nvSpPr>
        <p:spPr/>
        <p:txBody>
          <a:bodyPr/>
          <a:lstStyle/>
          <a:p>
            <a:pPr algn="just"/>
            <a:r>
              <a:rPr lang="en-US" dirty="0" smtClean="0"/>
              <a:t>It gives the accuracy and also the stage of the heart attack that is predicted</a:t>
            </a:r>
            <a:endParaRPr lang="en-US" dirty="0"/>
          </a:p>
        </p:txBody>
      </p:sp>
    </p:spTree>
    <p:extLst>
      <p:ext uri="{BB962C8B-B14F-4D97-AF65-F5344CB8AC3E}">
        <p14:creationId xmlns:p14="http://schemas.microsoft.com/office/powerpoint/2010/main" val="22583988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p:txBody>
          <a:bodyPr/>
          <a:lstStyle/>
          <a:p>
            <a:r>
              <a:rPr lang="en-US" dirty="0" smtClean="0"/>
              <a:t>It is more accurate and efficient</a:t>
            </a:r>
          </a:p>
          <a:p>
            <a:r>
              <a:rPr lang="en-US" dirty="0" smtClean="0"/>
              <a:t>It gives most fastest prediction</a:t>
            </a:r>
          </a:p>
          <a:p>
            <a:r>
              <a:rPr lang="en-US" dirty="0" smtClean="0"/>
              <a:t>Disadvantages:</a:t>
            </a:r>
          </a:p>
          <a:p>
            <a:r>
              <a:rPr lang="en-US" dirty="0" smtClean="0"/>
              <a:t>We can’t replace a man with machine(cannot predict 100% accurate)</a:t>
            </a:r>
          </a:p>
          <a:p>
            <a:r>
              <a:rPr lang="en-US" dirty="0" smtClean="0"/>
              <a:t> </a:t>
            </a:r>
            <a:endParaRPr lang="en-US" dirty="0"/>
          </a:p>
        </p:txBody>
      </p:sp>
    </p:spTree>
    <p:extLst>
      <p:ext uri="{BB962C8B-B14F-4D97-AF65-F5344CB8AC3E}">
        <p14:creationId xmlns:p14="http://schemas.microsoft.com/office/powerpoint/2010/main" val="23112822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Can predict the severity of attack</a:t>
            </a:r>
          </a:p>
          <a:p>
            <a:r>
              <a:rPr lang="en-US" dirty="0" smtClean="0"/>
              <a:t>More accuracy and efficient</a:t>
            </a:r>
            <a:endParaRPr lang="en-US" dirty="0"/>
          </a:p>
        </p:txBody>
      </p:sp>
    </p:spTree>
    <p:extLst>
      <p:ext uri="{BB962C8B-B14F-4D97-AF65-F5344CB8AC3E}">
        <p14:creationId xmlns:p14="http://schemas.microsoft.com/office/powerpoint/2010/main" val="4900789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dirty="0" smtClean="0"/>
              <a:t>Can include the age prediction when the attack may prone</a:t>
            </a:r>
          </a:p>
          <a:p>
            <a:r>
              <a:rPr lang="en-US" dirty="0" smtClean="0"/>
              <a:t>Can increase more accuracy</a:t>
            </a:r>
          </a:p>
          <a:p>
            <a:r>
              <a:rPr lang="en-US" dirty="0" smtClean="0"/>
              <a:t>Can also include the genetic information to  predict</a:t>
            </a:r>
            <a:endParaRPr lang="en-US" dirty="0"/>
          </a:p>
        </p:txBody>
      </p:sp>
    </p:spTree>
    <p:extLst>
      <p:ext uri="{BB962C8B-B14F-4D97-AF65-F5344CB8AC3E}">
        <p14:creationId xmlns:p14="http://schemas.microsoft.com/office/powerpoint/2010/main" val="1368510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Health checkup every 6 months</a:t>
            </a:r>
          </a:p>
          <a:p>
            <a:pPr algn="just"/>
            <a:r>
              <a:rPr lang="en-US" dirty="0" smtClean="0"/>
              <a:t>Work is done manually</a:t>
            </a:r>
          </a:p>
          <a:p>
            <a:pPr algn="just"/>
            <a:r>
              <a:rPr lang="en-US" dirty="0" smtClean="0"/>
              <a:t>Prediction is done by specialists based on the previous experience and data collected</a:t>
            </a:r>
          </a:p>
          <a:p>
            <a:pPr algn="just"/>
            <a:r>
              <a:rPr lang="en-US" dirty="0" smtClean="0"/>
              <a:t>Involving machine in even predicting makes work more easy , fast and effective.</a:t>
            </a:r>
          </a:p>
          <a:p>
            <a:pPr algn="just"/>
            <a:r>
              <a:rPr lang="en-US" dirty="0" smtClean="0"/>
              <a:t>Our project predicts the stage of severity of heart attack that may prone.</a:t>
            </a:r>
          </a:p>
          <a:p>
            <a:pPr algn="just"/>
            <a:endParaRPr lang="en-US" dirty="0"/>
          </a:p>
        </p:txBody>
      </p:sp>
    </p:spTree>
    <p:extLst>
      <p:ext uri="{BB962C8B-B14F-4D97-AF65-F5344CB8AC3E}">
        <p14:creationId xmlns:p14="http://schemas.microsoft.com/office/powerpoint/2010/main" val="3742510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idx="1"/>
          </p:nvPr>
        </p:nvSpPr>
        <p:spPr/>
        <p:txBody>
          <a:bodyPr/>
          <a:lstStyle/>
          <a:p>
            <a:pPr algn="just"/>
            <a:r>
              <a:rPr lang="en-US" dirty="0" smtClean="0"/>
              <a:t>Octave tool version 3.6.4</a:t>
            </a:r>
          </a:p>
          <a:p>
            <a:pPr algn="just"/>
            <a:r>
              <a:rPr lang="en-US" dirty="0" smtClean="0"/>
              <a:t>JDK for interface</a:t>
            </a:r>
          </a:p>
          <a:p>
            <a:pPr algn="just"/>
            <a:endParaRPr lang="en-US" dirty="0" smtClean="0"/>
          </a:p>
          <a:p>
            <a:pPr algn="just"/>
            <a:r>
              <a:rPr lang="en-US" dirty="0" smtClean="0"/>
              <a:t>ALGORITHMS IMPLEMENTED:</a:t>
            </a:r>
          </a:p>
          <a:p>
            <a:pPr algn="just"/>
            <a:r>
              <a:rPr lang="en-US" dirty="0" smtClean="0"/>
              <a:t>gradient descent</a:t>
            </a:r>
          </a:p>
          <a:p>
            <a:pPr algn="just"/>
            <a:r>
              <a:rPr lang="en-US" dirty="0" smtClean="0"/>
              <a:t>Cellular neural network(CNN)</a:t>
            </a:r>
          </a:p>
          <a:p>
            <a:pPr algn="just"/>
            <a:r>
              <a:rPr lang="en-US" dirty="0" smtClean="0"/>
              <a:t>Machine learning concepts</a:t>
            </a:r>
          </a:p>
          <a:p>
            <a:pPr algn="just"/>
            <a:endParaRPr lang="en-US" dirty="0"/>
          </a:p>
          <a:p>
            <a:r>
              <a:rPr lang="en-US" dirty="0" smtClean="0"/>
              <a:t>Languages involved: java, basic math, predefined packages in octave.</a:t>
            </a:r>
          </a:p>
          <a:p>
            <a:endParaRPr lang="en-US" dirty="0"/>
          </a:p>
        </p:txBody>
      </p:sp>
    </p:spTree>
    <p:extLst>
      <p:ext uri="{BB962C8B-B14F-4D97-AF65-F5344CB8AC3E}">
        <p14:creationId xmlns:p14="http://schemas.microsoft.com/office/powerpoint/2010/main" val="301097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idx="1"/>
          </p:nvPr>
        </p:nvSpPr>
        <p:spPr/>
        <p:txBody>
          <a:bodyPr/>
          <a:lstStyle/>
          <a:p>
            <a:r>
              <a:rPr lang="en-US" dirty="0" smtClean="0"/>
              <a:t>Windows XP operating system</a:t>
            </a:r>
          </a:p>
          <a:p>
            <a:r>
              <a:rPr lang="en-US" dirty="0" smtClean="0"/>
              <a:t>Processor</a:t>
            </a:r>
          </a:p>
          <a:p>
            <a:r>
              <a:rPr lang="en-US" dirty="0" smtClean="0"/>
              <a:t>Memory (35MB)</a:t>
            </a:r>
          </a:p>
          <a:p>
            <a:endParaRPr lang="en-US" dirty="0" smtClean="0"/>
          </a:p>
          <a:p>
            <a:endParaRPr lang="en-US" dirty="0"/>
          </a:p>
        </p:txBody>
      </p:sp>
    </p:spTree>
    <p:extLst>
      <p:ext uri="{BB962C8B-B14F-4D97-AF65-F5344CB8AC3E}">
        <p14:creationId xmlns:p14="http://schemas.microsoft.com/office/powerpoint/2010/main" val="2023232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r>
              <a:rPr lang="en-US" dirty="0" smtClean="0"/>
              <a:t>Defining machine learning.</a:t>
            </a:r>
          </a:p>
          <a:p>
            <a:r>
              <a:rPr lang="en-US" dirty="0" smtClean="0"/>
              <a:t>Applications:</a:t>
            </a:r>
          </a:p>
          <a:p>
            <a:r>
              <a:rPr lang="en-US" dirty="0" smtClean="0"/>
              <a:t>Computer vision</a:t>
            </a:r>
          </a:p>
          <a:p>
            <a:r>
              <a:rPr lang="en-US" dirty="0" smtClean="0"/>
              <a:t>Hadoop</a:t>
            </a:r>
          </a:p>
          <a:p>
            <a:r>
              <a:rPr lang="en-US" dirty="0" smtClean="0"/>
              <a:t>Data mining …….</a:t>
            </a:r>
          </a:p>
          <a:p>
            <a:r>
              <a:rPr lang="en-US" dirty="0" smtClean="0"/>
              <a:t>Supervised and unsupervised learning</a:t>
            </a:r>
          </a:p>
          <a:p>
            <a:r>
              <a:rPr lang="en-US" dirty="0" smtClean="0"/>
              <a:t>Supervised: regression and classification</a:t>
            </a:r>
          </a:p>
          <a:p>
            <a:endParaRPr lang="en-US" dirty="0" smtClean="0"/>
          </a:p>
          <a:p>
            <a:endParaRPr lang="en-US" dirty="0"/>
          </a:p>
        </p:txBody>
      </p:sp>
    </p:spTree>
    <p:extLst>
      <p:ext uri="{BB962C8B-B14F-4D97-AF65-F5344CB8AC3E}">
        <p14:creationId xmlns:p14="http://schemas.microsoft.com/office/powerpoint/2010/main" val="1419159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a:t>
            </a:r>
            <a:br>
              <a:rPr lang="en-US" dirty="0" smtClean="0"/>
            </a:br>
            <a:endParaRPr lang="en-US" dirty="0"/>
          </a:p>
        </p:txBody>
      </p:sp>
      <p:sp>
        <p:nvSpPr>
          <p:cNvPr id="3" name="Content Placeholder 2"/>
          <p:cNvSpPr>
            <a:spLocks noGrp="1"/>
          </p:cNvSpPr>
          <p:nvPr>
            <p:ph idx="1"/>
          </p:nvPr>
        </p:nvSpPr>
        <p:spPr/>
        <p:txBody>
          <a:bodyPr/>
          <a:lstStyle/>
          <a:p>
            <a:r>
              <a:rPr lang="en-US" dirty="0" smtClean="0"/>
              <a:t>Regression:</a:t>
            </a:r>
          </a:p>
          <a:p>
            <a:r>
              <a:rPr lang="en-US" dirty="0" smtClean="0"/>
              <a:t>We try to predict the continuous value of output.</a:t>
            </a:r>
          </a:p>
          <a:p>
            <a:r>
              <a:rPr lang="en-US" dirty="0" smtClean="0"/>
              <a:t>-E. g. House prices</a:t>
            </a:r>
          </a:p>
          <a:p>
            <a:r>
              <a:rPr lang="en-US" dirty="0" smtClean="0"/>
              <a:t>Classification: Discrete value output(0 or 1)</a:t>
            </a:r>
          </a:p>
          <a:p>
            <a:r>
              <a:rPr lang="en-US" dirty="0" smtClean="0"/>
              <a:t>-E. g. To predict type of tumor.</a:t>
            </a:r>
            <a:endParaRPr lang="en-US" dirty="0"/>
          </a:p>
        </p:txBody>
      </p:sp>
    </p:spTree>
    <p:extLst>
      <p:ext uri="{BB962C8B-B14F-4D97-AF65-F5344CB8AC3E}">
        <p14:creationId xmlns:p14="http://schemas.microsoft.com/office/powerpoint/2010/main" val="595000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3979" y="759854"/>
            <a:ext cx="10820400" cy="5626257"/>
          </a:xfrm>
        </p:spPr>
        <p:txBody>
          <a:bodyPr/>
          <a:lstStyle/>
          <a:p>
            <a:r>
              <a:rPr lang="en-US" dirty="0" smtClean="0"/>
              <a:t>       </a:t>
            </a:r>
            <a:endParaRPr lang="en-US" dirty="0"/>
          </a:p>
        </p:txBody>
      </p:sp>
      <p:sp>
        <p:nvSpPr>
          <p:cNvPr id="4" name=" 1"/>
          <p:cNvSpPr txBox="1">
            <a:spLocks noGrp="1"/>
          </p:cNvSpPr>
          <p:nvPr/>
        </p:nvSpPr>
        <p:spPr>
          <a:xfrm>
            <a:off x="1981200" y="975518"/>
            <a:ext cx="8229600" cy="1143000"/>
          </a:xfrm>
          <a:prstGeom prst="rect">
            <a:avLst/>
          </a:prstGeom>
          <a:noFill/>
        </p:spPr>
        <p:txBody>
          <a:bodyPr wrap="square" lIns="91440" tIns="45720" rIns="91440" bIns="45720" anchor="ctr"/>
          <a:lstStyle>
            <a:lvl1pPr lvl="0" algn="ctr">
              <a:buNone/>
              <a:defRPr sz="4400">
                <a:solidFill>
                  <a:schemeClr val="tx1"/>
                </a:solidFill>
                <a:latin typeface="Calibri"/>
              </a:defRPr>
            </a:lvl1pPr>
          </a:lstStyle>
          <a:p>
            <a:pPr lvl="0"/>
            <a:r>
              <a:rPr/>
              <a:t>     </a:t>
            </a:r>
          </a:p>
        </p:txBody>
      </p:sp>
      <p:pic>
        <p:nvPicPr>
          <p:cNvPr id="5" name="Picture 4"/>
          <p:cNvPicPr/>
          <p:nvPr/>
        </p:nvPicPr>
        <p:blipFill>
          <a:blip r:embed="rId2"/>
          <a:srcRect/>
          <a:stretch>
            <a:fillRect/>
          </a:stretch>
        </p:blipFill>
        <p:spPr>
          <a:xfrm>
            <a:off x="2209800" y="2301081"/>
            <a:ext cx="6686550" cy="3581400"/>
          </a:xfrm>
          <a:prstGeom prst="rect">
            <a:avLst/>
          </a:prstGeom>
          <a:noFill/>
        </p:spPr>
      </p:pic>
    </p:spTree>
    <p:extLst>
      <p:ext uri="{BB962C8B-B14F-4D97-AF65-F5344CB8AC3E}">
        <p14:creationId xmlns:p14="http://schemas.microsoft.com/office/powerpoint/2010/main" val="117734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 1"/>
          <p:cNvSpPr txBox="1">
            <a:spLocks noGrp="1"/>
          </p:cNvSpPr>
          <p:nvPr/>
        </p:nvSpPr>
        <p:spPr>
          <a:xfrm>
            <a:off x="1981200" y="632618"/>
            <a:ext cx="8229600" cy="1143000"/>
          </a:xfrm>
          <a:prstGeom prst="rect">
            <a:avLst/>
          </a:prstGeom>
          <a:noFill/>
        </p:spPr>
        <p:txBody>
          <a:bodyPr wrap="square" lIns="91440" tIns="45720" rIns="91440" bIns="45720" anchor="ctr"/>
          <a:lstStyle>
            <a:lvl1pPr lvl="0" algn="ctr">
              <a:buNone/>
              <a:defRPr sz="4400">
                <a:solidFill>
                  <a:schemeClr val="tx1"/>
                </a:solidFill>
                <a:latin typeface="Calibri"/>
              </a:defRPr>
            </a:lvl1pPr>
          </a:lstStyle>
          <a:p>
            <a:pPr lvl="0"/>
            <a:r>
              <a:rPr/>
              <a:t>   </a:t>
            </a:r>
          </a:p>
        </p:txBody>
      </p:sp>
      <p:pic>
        <p:nvPicPr>
          <p:cNvPr id="5" name="Picture 4"/>
          <p:cNvPicPr/>
          <p:nvPr/>
        </p:nvPicPr>
        <p:blipFill>
          <a:blip r:embed="rId2"/>
          <a:srcRect/>
          <a:stretch>
            <a:fillRect/>
          </a:stretch>
        </p:blipFill>
        <p:spPr>
          <a:xfrm>
            <a:off x="2514600" y="967581"/>
            <a:ext cx="7391400" cy="5257800"/>
          </a:xfrm>
          <a:prstGeom prst="rect">
            <a:avLst/>
          </a:prstGeom>
          <a:noFill/>
        </p:spPr>
      </p:pic>
    </p:spTree>
    <p:extLst>
      <p:ext uri="{BB962C8B-B14F-4D97-AF65-F5344CB8AC3E}">
        <p14:creationId xmlns:p14="http://schemas.microsoft.com/office/powerpoint/2010/main" val="1296553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994</TotalTime>
  <Words>524</Words>
  <Application>Microsoft Office PowerPoint</Application>
  <PresentationFormat>Widescreen</PresentationFormat>
  <Paragraphs>121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Wingdings</vt:lpstr>
      <vt:lpstr>Vapor Trail</vt:lpstr>
      <vt:lpstr>HEART attack PREDICTION </vt:lpstr>
      <vt:lpstr>agenda:     </vt:lpstr>
      <vt:lpstr>introduction</vt:lpstr>
      <vt:lpstr>Software requirements:</vt:lpstr>
      <vt:lpstr>Hardware requirements:</vt:lpstr>
      <vt:lpstr>Machine learning</vt:lpstr>
      <vt:lpstr>Supervised: </vt:lpstr>
      <vt:lpstr>PowerPoint Presentation</vt:lpstr>
      <vt:lpstr> </vt:lpstr>
      <vt:lpstr>    </vt:lpstr>
      <vt:lpstr>        </vt:lpstr>
      <vt:lpstr> </vt:lpstr>
      <vt:lpstr>Octave  </vt:lpstr>
      <vt:lpstr>Cellular neural network:</vt:lpstr>
      <vt:lpstr>Regularization:    </vt:lpstr>
      <vt:lpstr>Implementation:   </vt:lpstr>
      <vt:lpstr>Forward propagation:</vt:lpstr>
      <vt:lpstr>Back propagation</vt:lpstr>
      <vt:lpstr>Plotted graph:  </vt:lpstr>
      <vt:lpstr>costFunction</vt:lpstr>
      <vt:lpstr>Inputs:</vt:lpstr>
      <vt:lpstr>         </vt:lpstr>
      <vt:lpstr>Dataset: </vt:lpstr>
      <vt:lpstr>Output:</vt:lpstr>
      <vt:lpstr>Output:</vt:lpstr>
      <vt:lpstr>Advantages and disadvantages:</vt:lpstr>
      <vt:lpstr>Conclusion:</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sindhuja</dc:creator>
  <cp:lastModifiedBy>sindhuja</cp:lastModifiedBy>
  <cp:revision>20</cp:revision>
  <dcterms:created xsi:type="dcterms:W3CDTF">2016-10-25T17:21:37Z</dcterms:created>
  <dcterms:modified xsi:type="dcterms:W3CDTF">2016-10-26T09:56:27Z</dcterms:modified>
</cp:coreProperties>
</file>