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62" r:id="rId5"/>
    <p:sldId id="264" r:id="rId6"/>
    <p:sldId id="265" r:id="rId7"/>
    <p:sldId id="267"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514D-1965-9C21-0B7D-692F84A328FC}" v="39" dt="2022-01-27T08:46:35.077"/>
    <p1510:client id="{EDDFC7A5-5D8D-3A19-0E58-C6BC154F7671}" v="17" dt="2021-07-13T03:50:54.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87" autoAdjust="0"/>
  </p:normalViewPr>
  <p:slideViewPr>
    <p:cSldViewPr snapToGrid="0">
      <p:cViewPr varScale="1">
        <p:scale>
          <a:sx n="79" d="100"/>
          <a:sy n="79" d="100"/>
        </p:scale>
        <p:origin x="850" y="72"/>
      </p:cViewPr>
      <p:guideLst>
        <p:guide orient="horz" pos="2160"/>
        <p:guide pos="3840"/>
      </p:guideLst>
    </p:cSldViewPr>
  </p:slideViewPr>
  <p:outlineViewPr>
    <p:cViewPr>
      <p:scale>
        <a:sx n="33" d="100"/>
        <a:sy n="33" d="100"/>
      </p:scale>
      <p:origin x="0" y="-37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3062723-6941-4ABE-8146-AC6FA530B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17859B3-4C91-478D-929D-BB6433F90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784060" y="1917639"/>
            <a:ext cx="7742034" cy="1645920"/>
          </a:xfrm>
        </p:spPr>
        <p:txBody>
          <a:bodyPr vert="horz" lIns="91440" tIns="45720" rIns="91440" bIns="45720" rtlCol="0" anchor="ctr">
            <a:normAutofit/>
          </a:bodyPr>
          <a:lstStyle/>
          <a:p>
            <a:pPr algn="l"/>
            <a:r>
              <a:rPr lang="en-US" sz="4800" b="1" kern="1200" dirty="0">
                <a:solidFill>
                  <a:srgbClr val="FF33CC"/>
                </a:solidFill>
                <a:latin typeface="Constantia" panose="02030602050306030303" pitchFamily="18" charset="0"/>
              </a:rPr>
              <a:t>COLLEGE E-COMMERECE WEBSITE </a:t>
            </a:r>
          </a:p>
        </p:txBody>
      </p:sp>
      <p:pic>
        <p:nvPicPr>
          <p:cNvPr id="21" name="Picture 20">
            <a:extLst>
              <a:ext uri="{FF2B5EF4-FFF2-40B4-BE49-F238E27FC236}">
                <a16:creationId xmlns:a16="http://schemas.microsoft.com/office/drawing/2014/main" id="{C895721E-C261-8E65-B129-8724A21BD35C}"/>
              </a:ext>
            </a:extLst>
          </p:cNvPr>
          <p:cNvPicPr>
            <a:picLocks noChangeAspect="1"/>
          </p:cNvPicPr>
          <p:nvPr/>
        </p:nvPicPr>
        <p:blipFill rotWithShape="1">
          <a:blip r:embed="rId2"/>
          <a:srcRect l="26645" r="29338" b="3"/>
          <a:stretch/>
        </p:blipFill>
        <p:spPr>
          <a:xfrm>
            <a:off x="20" y="-13"/>
            <a:ext cx="2926060" cy="4005072"/>
          </a:xfrm>
          <a:prstGeom prst="rect">
            <a:avLst/>
          </a:prstGeom>
        </p:spPr>
      </p:pic>
      <p:sp>
        <p:nvSpPr>
          <p:cNvPr id="29" name="Rectangle 28">
            <a:extLst>
              <a:ext uri="{FF2B5EF4-FFF2-40B4-BE49-F238E27FC236}">
                <a16:creationId xmlns:a16="http://schemas.microsoft.com/office/drawing/2014/main" id="{6283FBD2-A663-469F-855C-06D86E3C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8A1279FC-7441-4E55-B082-2774E6316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11220"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3597965" y="51164"/>
            <a:ext cx="7928129" cy="1645920"/>
          </a:xfrm>
          <a:prstGeom prst="rect">
            <a:avLst/>
          </a:prstGeom>
        </p:spPr>
        <p:txBody>
          <a:bodyPr vert="horz" lIns="91440" tIns="45720" rIns="91440" bIns="45720" rtlCol="0" anchor="ctr">
            <a:normAutofit/>
          </a:bodyPr>
          <a:lstStyle/>
          <a:p>
            <a:pPr>
              <a:lnSpc>
                <a:spcPct val="90000"/>
              </a:lnSpc>
              <a:spcAft>
                <a:spcPts val="600"/>
              </a:spcAft>
            </a:pPr>
            <a:r>
              <a:rPr lang="en-US" sz="4000" b="1" dirty="0">
                <a:solidFill>
                  <a:schemeClr val="accent2">
                    <a:lumMod val="75000"/>
                  </a:schemeClr>
                </a:solidFill>
              </a:rPr>
              <a:t>TS- WEB/CC/AI TRACK CAPSTONE PROJECT</a:t>
            </a:r>
          </a:p>
        </p:txBody>
      </p:sp>
      <p:sp>
        <p:nvSpPr>
          <p:cNvPr id="6" name="Footer Placeholder 5"/>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 Edunet Foundation. All rights reserved.</a:t>
            </a:r>
          </a:p>
        </p:txBody>
      </p:sp>
      <p:sp>
        <p:nvSpPr>
          <p:cNvPr id="4" name="TextBox 3"/>
          <p:cNvSpPr txBox="1"/>
          <p:nvPr/>
        </p:nvSpPr>
        <p:spPr>
          <a:xfrm>
            <a:off x="7265141" y="5252787"/>
            <a:ext cx="4436451" cy="1314281"/>
          </a:xfrm>
          <a:prstGeom prst="rect">
            <a:avLst/>
          </a:prstGeom>
        </p:spPr>
        <p:txBody>
          <a:bodyPr vert="horz" lIns="91440" tIns="45720" rIns="91440" bIns="45720" numCol="2" rtlCol="0">
            <a:normAutofit fontScale="92500" lnSpcReduction="20000"/>
          </a:bodyPr>
          <a:lstStyle/>
          <a:p>
            <a:pPr algn="ctr">
              <a:lnSpc>
                <a:spcPct val="90000"/>
              </a:lnSpc>
              <a:spcBef>
                <a:spcPts val="1000"/>
              </a:spcBef>
            </a:pPr>
            <a:r>
              <a:rPr lang="en-US" sz="2000" b="1" dirty="0">
                <a:solidFill>
                  <a:srgbClr val="0070C0"/>
                </a:solidFill>
              </a:rPr>
              <a:t>Presented By:</a:t>
            </a:r>
          </a:p>
          <a:p>
            <a:pPr algn="ctr">
              <a:lnSpc>
                <a:spcPct val="90000"/>
              </a:lnSpc>
              <a:spcBef>
                <a:spcPts val="1000"/>
              </a:spcBef>
            </a:pPr>
            <a:r>
              <a:rPr lang="en-US" sz="2400" b="1" dirty="0">
                <a:solidFill>
                  <a:srgbClr val="0070C0"/>
                </a:solidFill>
              </a:rPr>
              <a:t>S.K. Jani Begum</a:t>
            </a:r>
          </a:p>
          <a:p>
            <a:pPr algn="ctr">
              <a:lnSpc>
                <a:spcPct val="90000"/>
              </a:lnSpc>
              <a:spcBef>
                <a:spcPts val="1000"/>
              </a:spcBef>
            </a:pPr>
            <a:r>
              <a:rPr lang="en-US" sz="2400" b="1" dirty="0">
                <a:solidFill>
                  <a:srgbClr val="0070C0"/>
                </a:solidFill>
              </a:rPr>
              <a:t>B. Shravya Vani</a:t>
            </a:r>
          </a:p>
          <a:p>
            <a:pPr algn="ctr">
              <a:lnSpc>
                <a:spcPct val="90000"/>
              </a:lnSpc>
              <a:spcBef>
                <a:spcPts val="1000"/>
              </a:spcBef>
            </a:pPr>
            <a:r>
              <a:rPr lang="en-US" sz="2400" b="1" dirty="0">
                <a:solidFill>
                  <a:srgbClr val="0070C0"/>
                </a:solidFill>
              </a:rPr>
              <a:t> </a:t>
            </a:r>
          </a:p>
          <a:p>
            <a:pPr algn="ctr">
              <a:lnSpc>
                <a:spcPct val="90000"/>
              </a:lnSpc>
              <a:spcBef>
                <a:spcPts val="1000"/>
              </a:spcBef>
            </a:pPr>
            <a:r>
              <a:rPr lang="en-US" sz="2400" b="1" dirty="0">
                <a:solidFill>
                  <a:srgbClr val="0070C0"/>
                </a:solidFill>
              </a:rPr>
              <a:t>N. </a:t>
            </a:r>
            <a:r>
              <a:rPr lang="en-US" sz="2400" b="1" dirty="0" err="1">
                <a:solidFill>
                  <a:srgbClr val="0070C0"/>
                </a:solidFill>
              </a:rPr>
              <a:t>Vidyavathi</a:t>
            </a:r>
            <a:endParaRPr lang="en-US" sz="2400" b="1" dirty="0">
              <a:solidFill>
                <a:srgbClr val="0070C0"/>
              </a:solidFill>
            </a:endParaRPr>
          </a:p>
          <a:p>
            <a:pPr algn="ctr">
              <a:lnSpc>
                <a:spcPct val="90000"/>
              </a:lnSpc>
              <a:spcBef>
                <a:spcPts val="1000"/>
              </a:spcBef>
            </a:pPr>
            <a:r>
              <a:rPr lang="en-US" sz="2400" b="1" dirty="0">
                <a:solidFill>
                  <a:srgbClr val="0070C0"/>
                </a:solidFill>
              </a:rPr>
              <a:t>Jayalakshmi</a:t>
            </a:r>
          </a:p>
          <a:p>
            <a:pPr algn="ctr">
              <a:lnSpc>
                <a:spcPct val="90000"/>
              </a:lnSpc>
              <a:spcBef>
                <a:spcPts val="1000"/>
              </a:spcBef>
            </a:pPr>
            <a:r>
              <a:rPr lang="en-US" sz="800" b="1" dirty="0">
                <a:solidFill>
                  <a:srgbClr val="FFFFFE"/>
                </a:solidFill>
              </a:rPr>
              <a:t>S.K Jani B. </a:t>
            </a:r>
          </a:p>
        </p:txBody>
      </p:sp>
      <p:sp>
        <p:nvSpPr>
          <p:cNvPr id="5" name="TextBox 4"/>
          <p:cNvSpPr txBox="1"/>
          <p:nvPr/>
        </p:nvSpPr>
        <p:spPr>
          <a:xfrm>
            <a:off x="580560" y="5619036"/>
            <a:ext cx="4691040" cy="400110"/>
          </a:xfrm>
          <a:prstGeom prst="rect">
            <a:avLst/>
          </a:prstGeom>
          <a:noFill/>
        </p:spPr>
        <p:txBody>
          <a:bodyPr wrap="square" rtlCol="0">
            <a:spAutoFit/>
          </a:bodyPr>
          <a:lstStyle/>
          <a:p>
            <a:pPr>
              <a:spcAft>
                <a:spcPts val="600"/>
              </a:spcAft>
            </a:pPr>
            <a:r>
              <a:rPr lang="en-US" sz="2000" b="1" dirty="0">
                <a:solidFill>
                  <a:schemeClr val="accent1">
                    <a:lumMod val="75000"/>
                  </a:schemeClr>
                </a:solidFill>
                <a:latin typeface="Arial" pitchFamily="34" charset="0"/>
                <a:cs typeface="Arial" pitchFamily="34" charset="0"/>
              </a:rPr>
              <a:t>Guided By: Uma Maheshwari Mam</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Arial" panose="020B0604020202020204" pitchFamily="34" charset="0"/>
                <a:cs typeface="Arial" panose="020B0604020202020204" pitchFamily="34" charset="0"/>
              </a:rPr>
              <a:t>OUTLINE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b="1">
                <a:latin typeface="Arial"/>
                <a:ea typeface="+mn-lt"/>
                <a:cs typeface="Arial"/>
              </a:rPr>
              <a:t>Abstract     </a:t>
            </a:r>
            <a:endParaRPr lang="en-US" dirty="0">
              <a:latin typeface="Arial"/>
              <a:cs typeface="Arial"/>
            </a:endParaRPr>
          </a:p>
          <a:p>
            <a:r>
              <a:rPr lang="en-US" b="1">
                <a:latin typeface="Arial"/>
                <a:ea typeface="+mn-lt"/>
                <a:cs typeface="Arial"/>
              </a:rPr>
              <a:t>Problem Statement </a:t>
            </a:r>
            <a:r>
              <a:rPr lang="en-US">
                <a:latin typeface="Arial"/>
                <a:ea typeface="+mn-lt"/>
                <a:cs typeface="Arial"/>
              </a:rPr>
              <a:t>(Should not include solution)</a:t>
            </a:r>
            <a:endParaRPr lang="en-US" dirty="0">
              <a:latin typeface="Arial"/>
              <a:cs typeface="Arial"/>
            </a:endParaRPr>
          </a:p>
          <a:p>
            <a:r>
              <a:rPr lang="en-US" b="1">
                <a:latin typeface="Arial"/>
                <a:ea typeface="+mn-lt"/>
                <a:cs typeface="Arial"/>
              </a:rPr>
              <a:t>Aims , Objective &amp; Proposed System/Solution</a:t>
            </a:r>
            <a:endParaRPr lang="en-US" dirty="0">
              <a:latin typeface="Arial"/>
              <a:cs typeface="Arial"/>
            </a:endParaRPr>
          </a:p>
          <a:p>
            <a:r>
              <a:rPr lang="en-US" b="1">
                <a:latin typeface="Arial"/>
                <a:ea typeface="+mn-lt"/>
                <a:cs typeface="Arial"/>
              </a:rPr>
              <a:t>System Design </a:t>
            </a:r>
            <a:endParaRPr lang="en-US" b="1">
              <a:latin typeface="Arial"/>
              <a:cs typeface="Arial"/>
            </a:endParaRPr>
          </a:p>
          <a:p>
            <a:r>
              <a:rPr lang="en-US" b="1">
                <a:latin typeface="Arial"/>
                <a:ea typeface="+mn-lt"/>
                <a:cs typeface="+mn-lt"/>
              </a:rPr>
              <a:t>System Development Approach(Technology Used) </a:t>
            </a:r>
            <a:endParaRPr lang="en-US" dirty="0">
              <a:latin typeface="Arial"/>
              <a:ea typeface="+mn-lt"/>
              <a:cs typeface="+mn-lt"/>
            </a:endParaRPr>
          </a:p>
          <a:p>
            <a:r>
              <a:rPr lang="en-US" b="1">
                <a:latin typeface="Arial"/>
                <a:ea typeface="+mn-lt"/>
                <a:cs typeface="Arial"/>
              </a:rPr>
              <a:t>Conclusion</a:t>
            </a:r>
            <a:endParaRPr lang="en-US" dirty="0">
              <a:latin typeface="Arial"/>
              <a:cs typeface="Arial"/>
            </a:endParaRPr>
          </a:p>
          <a:p>
            <a:r>
              <a:rPr lang="en-US" b="1">
                <a:latin typeface="Arial"/>
                <a:ea typeface="+mn-lt"/>
                <a:cs typeface="Arial"/>
              </a:rPr>
              <a:t>References</a:t>
            </a:r>
            <a:endParaRPr lang="en-US" dirty="0">
              <a:latin typeface="Arial"/>
              <a:cs typeface="Arial"/>
            </a:endParaRPr>
          </a:p>
          <a:p>
            <a:r>
              <a:rPr lang="en-US" b="1">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38600" y="6356350"/>
            <a:ext cx="5251174" cy="365125"/>
          </a:xfrm>
        </p:spPr>
        <p:txBody>
          <a:bodyPr>
            <a:normAutofit/>
          </a:bodyPr>
          <a:lstStyle/>
          <a:p>
            <a:pPr>
              <a:spcAft>
                <a:spcPts val="600"/>
              </a:spcAft>
            </a:pPr>
            <a:r>
              <a:rPr lang="en-US" dirty="0"/>
              <a:t>© </a:t>
            </a:r>
            <a:r>
              <a:rPr lang="en-US" dirty="0" err="1"/>
              <a:t>Edunet</a:t>
            </a:r>
            <a:r>
              <a:rPr lang="en-US" dirty="0"/>
              <a:t> Foundation. All rights reserved.</a:t>
            </a: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838200" y="365125"/>
            <a:ext cx="5558489" cy="1325563"/>
          </a:xfrm>
        </p:spPr>
        <p:txBody>
          <a:bodyPr vert="horz" lIns="91440" tIns="45720" rIns="91440" bIns="45720" rtlCol="0" anchor="ctr">
            <a:normAutofit/>
          </a:bodyPr>
          <a:lstStyle/>
          <a:p>
            <a:pPr algn="l"/>
            <a:r>
              <a:rPr lang="en-US" sz="4400" b="1" kern="1200" dirty="0">
                <a:solidFill>
                  <a:schemeClr val="tx1"/>
                </a:solidFill>
                <a:latin typeface="+mj-lt"/>
                <a:ea typeface="+mj-ea"/>
                <a:cs typeface="+mj-cs"/>
              </a:rPr>
              <a:t>Abstract</a:t>
            </a:r>
            <a:endParaRPr lang="en-US" sz="4400" kern="1200" dirty="0">
              <a:solidFill>
                <a:schemeClr val="tx1"/>
              </a:solidFill>
              <a:latin typeface="+mj-lt"/>
              <a:ea typeface="+mj-ea"/>
              <a:cs typeface="+mj-cs"/>
            </a:endParaRPr>
          </a:p>
        </p:txBody>
      </p:sp>
      <p:sp>
        <p:nvSpPr>
          <p:cNvPr id="13" name="Freeform: Shape 12">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838200" y="1825625"/>
            <a:ext cx="5558489" cy="4351338"/>
          </a:xfrm>
        </p:spPr>
        <p:txBody>
          <a:bodyPr vert="horz" lIns="91440" tIns="45720" rIns="91440" bIns="45720" rtlCol="0">
            <a:normAutofit fontScale="92500" lnSpcReduction="10000"/>
          </a:bodyPr>
          <a:lstStyle/>
          <a:p>
            <a:pPr indent="-2286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System which maintains the information about the book Present in the syllabus, their authors, This is very difficult to Organize manually. Maintenance of all this information manually is a very complex task. It reduced the workload of management as most of the manual work done is reduced</a:t>
            </a:r>
          </a:p>
          <a:p>
            <a:pPr indent="-22860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To help support </a:t>
            </a:r>
            <a:r>
              <a:rPr lang="en-US" sz="1800" dirty="0">
                <a:latin typeface="Times New Roman" panose="02020603050405020304" pitchFamily="18" charset="0"/>
                <a:cs typeface="Times New Roman" panose="02020603050405020304" pitchFamily="18" charset="0"/>
              </a:rPr>
              <a:t>notes </a:t>
            </a:r>
            <a:r>
              <a:rPr lang="en-US" sz="1800" b="0" i="0" dirty="0">
                <a:effectLst/>
                <a:latin typeface="Times New Roman" panose="02020603050405020304" pitchFamily="18" charset="0"/>
                <a:cs typeface="Times New Roman" panose="02020603050405020304" pitchFamily="18" charset="0"/>
              </a:rPr>
              <a:t>collections, the digital initiatives, and external partner institution digital projects, It provide services that include the digitization of analog objects, metadata management, digital preservation, and discovery and access of digital collections. “Notes Management System” is a web application written for all operating systems, designed to help users maintain and organize shop virtually.</a:t>
            </a:r>
          </a:p>
          <a:p>
            <a:pPr indent="-22860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This software is easy to use for both beginners and advanced users. It features a familiar and well thought- out, an attractive user interface, combined with strong searching Insertion and reporting capabilities. The report generation facility of notes system helps to get a good idea of which helps the students in during examination.</a:t>
            </a:r>
          </a:p>
        </p:txBody>
      </p:sp>
      <p:sp>
        <p:nvSpPr>
          <p:cNvPr id="15" name="Oval 14">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Block Arc 16">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1" name="Straight Connector 20">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Footer Placeholder 3"/>
          <p:cNvSpPr>
            <a:spLocks noGrp="1"/>
          </p:cNvSpPr>
          <p:nvPr>
            <p:ph type="ftr" sz="quarter" idx="11"/>
          </p:nvPr>
        </p:nvSpPr>
        <p:spPr>
          <a:xfrm>
            <a:off x="2727338" y="6356350"/>
            <a:ext cx="3669352"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 Edunet Foundation. All rights reserved.</a:t>
            </a:r>
          </a:p>
        </p:txBody>
      </p:sp>
      <p:sp>
        <p:nvSpPr>
          <p:cNvPr id="25" name="Arc 24">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970908" y="637046"/>
            <a:ext cx="5174207" cy="2971473"/>
          </a:xfrm>
        </p:spPr>
        <p:txBody>
          <a:bodyPr>
            <a:normAutofit/>
          </a:bodyPr>
          <a:lstStyle/>
          <a:p>
            <a:pPr algn="l"/>
            <a:r>
              <a:rPr lang="en-US" b="1">
                <a:solidFill>
                  <a:srgbClr val="FFFFFF"/>
                </a:solidFill>
                <a:latin typeface="Arial" panose="020B0604020202020204" pitchFamily="34" charset="0"/>
                <a:cs typeface="Arial" panose="020B0604020202020204" pitchFamily="34" charset="0"/>
              </a:rPr>
              <a:t>Problem Statement</a:t>
            </a:r>
            <a:endParaRPr lang="en-US">
              <a:solidFill>
                <a:srgbClr val="FFFFFF"/>
              </a:solidFill>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970908" y="3700594"/>
            <a:ext cx="5174207" cy="1963486"/>
          </a:xfrm>
        </p:spPr>
        <p:txBody>
          <a:bodyPr>
            <a:normAutofit/>
          </a:bodyPr>
          <a:lstStyle/>
          <a:p>
            <a:pPr algn="l">
              <a:buFont typeface="Arial" pitchFamily="34" charset="0"/>
              <a:buChar char="•"/>
            </a:pPr>
            <a:r>
              <a:rPr lang="en-US">
                <a:solidFill>
                  <a:srgbClr val="FFFFFF"/>
                </a:solidFill>
                <a:latin typeface="Arial" panose="020B0604020202020204" pitchFamily="34" charset="0"/>
                <a:cs typeface="Arial" panose="020B0604020202020204" pitchFamily="34" charset="0"/>
              </a:rPr>
              <a:t>The</a:t>
            </a:r>
            <a:r>
              <a:rPr lang="en-IN">
                <a:solidFill>
                  <a:srgbClr val="FFFFFF"/>
                </a:solidFill>
                <a:latin typeface="Arial" panose="020B0604020202020204" pitchFamily="34" charset="0"/>
                <a:cs typeface="Arial" panose="020B0604020202020204" pitchFamily="34" charset="0"/>
              </a:rPr>
              <a:t> problem statement of this website is to create an easy reference of notes and helping the students to enhance the last year question papers</a:t>
            </a:r>
          </a:p>
          <a:p>
            <a:pPr algn="l">
              <a:buFont typeface="Arial" pitchFamily="34" charset="0"/>
              <a:buChar char="•"/>
            </a:pPr>
            <a:endParaRPr lang="en-IN">
              <a:solidFill>
                <a:srgbClr val="FFFFFF"/>
              </a:solidFill>
              <a:latin typeface="Arial" panose="020B0604020202020204" pitchFamily="34" charset="0"/>
              <a:cs typeface="Arial" panose="020B0604020202020204" pitchFamily="34" charset="0"/>
            </a:endParaRPr>
          </a:p>
          <a:p>
            <a:pPr algn="l">
              <a:buFont typeface="Arial" pitchFamily="34" charset="0"/>
              <a:buChar char="•"/>
            </a:pPr>
            <a:endParaRPr lang="en-US">
              <a:solidFill>
                <a:srgbClr val="FFFFFF"/>
              </a:solidFill>
              <a:latin typeface="Arial" panose="020B0604020202020204" pitchFamily="34" charset="0"/>
              <a:cs typeface="Arial" panose="020B0604020202020204" pitchFamily="34" charset="0"/>
            </a:endParaRPr>
          </a:p>
        </p:txBody>
      </p:sp>
      <p:sp>
        <p:nvSpPr>
          <p:cNvPr id="13" name="Freeform: Shape 1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lock Arc 1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21" name="Straight Connector 20">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4" name="Footer Placeholder 3"/>
          <p:cNvSpPr>
            <a:spLocks noGrp="1"/>
          </p:cNvSpPr>
          <p:nvPr>
            <p:ph type="ftr" sz="quarter" idx="11"/>
          </p:nvPr>
        </p:nvSpPr>
        <p:spPr>
          <a:xfrm>
            <a:off x="3264996" y="6356350"/>
            <a:ext cx="3391004" cy="365125"/>
          </a:xfrm>
        </p:spPr>
        <p:txBody>
          <a:bodyPr>
            <a:normAutofit/>
          </a:bodyPr>
          <a:lstStyle/>
          <a:p>
            <a:pPr>
              <a:spcAft>
                <a:spcPts val="600"/>
              </a:spcAft>
            </a:pPr>
            <a:r>
              <a:rPr lang="en-US">
                <a:solidFill>
                  <a:srgbClr val="FFFFFF"/>
                </a:solidFill>
              </a:rPr>
              <a:t>© Edunet Foundation. All rights reserved.</a:t>
            </a:r>
          </a:p>
        </p:txBody>
      </p:sp>
      <p:sp>
        <p:nvSpPr>
          <p:cNvPr id="25" name="Arc 24">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457200" y="1598246"/>
            <a:ext cx="4412419" cy="3626217"/>
          </a:xfrm>
        </p:spPr>
        <p:txBody>
          <a:bodyPr anchor="t">
            <a:normAutofit/>
          </a:bodyPr>
          <a:lstStyle/>
          <a:p>
            <a:pPr algn="r"/>
            <a:r>
              <a:rPr lang="en-US" sz="5600" b="1">
                <a:solidFill>
                  <a:srgbClr val="FFFFFF"/>
                </a:solidFill>
                <a:latin typeface="Arial" panose="020B0604020202020204" pitchFamily="34" charset="0"/>
                <a:cs typeface="Arial" panose="020B0604020202020204" pitchFamily="34" charset="0"/>
              </a:rPr>
              <a:t>System Architecture</a:t>
            </a:r>
            <a:endParaRPr lang="en-US" sz="5600">
              <a:solidFill>
                <a:srgbClr val="FFFFFF"/>
              </a:solidFill>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457200" y="5350213"/>
            <a:ext cx="4412417" cy="1031537"/>
          </a:xfrm>
        </p:spPr>
        <p:txBody>
          <a:bodyPr>
            <a:normAutofit/>
          </a:bodyPr>
          <a:lstStyle/>
          <a:p>
            <a:pPr algn="r">
              <a:buFont typeface="Arial" pitchFamily="34" charset="0"/>
              <a:buChar char="•"/>
            </a:pPr>
            <a:endParaRPr lang="en-US" sz="3200">
              <a:solidFill>
                <a:srgbClr val="FFFFFF"/>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4038600" y="224937"/>
            <a:ext cx="4114800" cy="365125"/>
          </a:xfrm>
        </p:spPr>
        <p:txBody>
          <a:bodyPr>
            <a:normAutofit/>
          </a:bodyPr>
          <a:lstStyle/>
          <a:p>
            <a:pPr>
              <a:spcAft>
                <a:spcPts val="600"/>
              </a:spcAft>
            </a:pPr>
            <a:r>
              <a:rPr lang="en-US">
                <a:solidFill>
                  <a:srgbClr val="FFFFFF"/>
                </a:solidFill>
              </a:rPr>
              <a:t>© Edunet Foundation. All rights reserved.</a:t>
            </a: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BC237CA5-05C4-D702-28A1-8FF4892B9537}"/>
              </a:ext>
            </a:extLst>
          </p:cNvPr>
          <p:cNvPicPr>
            <a:picLocks noChangeAspect="1"/>
          </p:cNvPicPr>
          <p:nvPr/>
        </p:nvPicPr>
        <p:blipFill rotWithShape="1">
          <a:blip r:embed="rId2">
            <a:extLst>
              <a:ext uri="{28A0092B-C50C-407E-A947-70E740481C1C}">
                <a14:useLocalDpi xmlns:a14="http://schemas.microsoft.com/office/drawing/2010/main" val="0"/>
              </a:ext>
            </a:extLst>
          </a:blip>
          <a:srcRect l="20886" t="17778" r="36098" b="21482"/>
          <a:stretch/>
        </p:blipFill>
        <p:spPr>
          <a:xfrm>
            <a:off x="6361254" y="1598246"/>
            <a:ext cx="4915474" cy="4719754"/>
          </a:xfrm>
          <a:prstGeom prst="rect">
            <a:avLst/>
          </a:prstGeom>
        </p:spPr>
      </p:pic>
      <p:grpSp>
        <p:nvGrpSpPr>
          <p:cNvPr id="24" name="Group 23">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2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6090D5F-01AF-4676-ADF9-09DA80A26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a:extLst>
              <a:ext uri="{FF2B5EF4-FFF2-40B4-BE49-F238E27FC236}">
                <a16:creationId xmlns:a16="http://schemas.microsoft.com/office/drawing/2014/main" id="{129A6924-D08B-45DD-8219-D130D09C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0427" y="683791"/>
            <a:ext cx="2987899" cy="2987899"/>
          </a:xfrm>
          <a:prstGeom prst="arc">
            <a:avLst>
              <a:gd name="adj1" fmla="val 16200000"/>
              <a:gd name="adj2" fmla="val 2120553"/>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6621863" y="643467"/>
            <a:ext cx="4926669" cy="2866496"/>
          </a:xfrm>
        </p:spPr>
        <p:txBody>
          <a:bodyPr vert="horz" lIns="91440" tIns="45720" rIns="91440" bIns="45720" rtlCol="0">
            <a:normAutofit/>
          </a:bodyPr>
          <a:lstStyle/>
          <a:p>
            <a:r>
              <a:rPr lang="en-US" b="1">
                <a:solidFill>
                  <a:srgbClr val="FFFFFF"/>
                </a:solidFill>
              </a:rPr>
              <a:t>System Deployment Approach</a:t>
            </a:r>
            <a:endParaRPr lang="en-US">
              <a:solidFill>
                <a:srgbClr val="FFFFFF"/>
              </a:solidFill>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621863" y="3671690"/>
            <a:ext cx="4926669" cy="2532618"/>
          </a:xfrm>
        </p:spPr>
        <p:txBody>
          <a:bodyPr vert="horz" lIns="91440" tIns="45720" rIns="91440" bIns="45720" rtlCol="0">
            <a:normAutofit/>
          </a:bodyPr>
          <a:lstStyle/>
          <a:p>
            <a:pPr indent="-228600">
              <a:buFont typeface="Arial" panose="020B0604020202020204" pitchFamily="34" charset="0"/>
              <a:buChar char="•"/>
            </a:pPr>
            <a:r>
              <a:rPr lang="en-US" sz="1500">
                <a:solidFill>
                  <a:srgbClr val="FFFFFF"/>
                </a:solidFill>
              </a:rPr>
              <a:t>The front end is designed using of HTML , PHP ,CSS, Java script</a:t>
            </a:r>
          </a:p>
          <a:p>
            <a:pPr indent="-228600">
              <a:buFont typeface="Arial" panose="020B0604020202020204" pitchFamily="34" charset="0"/>
              <a:buChar char="•"/>
            </a:pPr>
            <a:r>
              <a:rPr lang="en-US" sz="1500">
                <a:solidFill>
                  <a:srgbClr val="FFFFFF"/>
                </a:solidFill>
              </a:rPr>
              <a:t> </a:t>
            </a:r>
            <a:r>
              <a:rPr lang="en-US" sz="1500" b="1">
                <a:solidFill>
                  <a:srgbClr val="FFFFFF"/>
                </a:solidFill>
              </a:rPr>
              <a:t>HTML:</a:t>
            </a:r>
          </a:p>
          <a:p>
            <a:pPr marL="0" indent="-228600">
              <a:buFont typeface="Arial" panose="020B0604020202020204" pitchFamily="34" charset="0"/>
              <a:buChar char="•"/>
            </a:pPr>
            <a:r>
              <a:rPr lang="en-US" sz="1500">
                <a:solidFill>
                  <a:srgbClr val="FFFFFF"/>
                </a:solidFill>
              </a:rPr>
              <a:t>HTML or Hypertext Markup Language Is the main markup language for creating web pages and other information that can be displayed in a web browser.HTML is written in the form of HTML elements consisting of tags enclosed in angle brackets (like ), within the web page content.HTML tags most commonly come in pairs like &lt;h1&gt; and &lt;/h1&gt;, although some tags represent empty elements and so are unpaired.</a:t>
            </a:r>
          </a:p>
          <a:p>
            <a:pPr indent="-228600">
              <a:buFont typeface="Arial" panose="020B0604020202020204" pitchFamily="34" charset="0"/>
              <a:buChar char="•"/>
            </a:pPr>
            <a:endParaRPr lang="en-US" sz="1500">
              <a:solidFill>
                <a:srgbClr val="FFFFFF"/>
              </a:solidFill>
            </a:endParaRPr>
          </a:p>
        </p:txBody>
      </p:sp>
      <p:pic>
        <p:nvPicPr>
          <p:cNvPr id="8" name="Picture 7">
            <a:extLst>
              <a:ext uri="{FF2B5EF4-FFF2-40B4-BE49-F238E27FC236}">
                <a16:creationId xmlns:a16="http://schemas.microsoft.com/office/drawing/2014/main" id="{B2B023AC-27F5-F8FD-CAD7-E0B79B248010}"/>
              </a:ext>
            </a:extLst>
          </p:cNvPr>
          <p:cNvPicPr>
            <a:picLocks noChangeAspect="1"/>
          </p:cNvPicPr>
          <p:nvPr/>
        </p:nvPicPr>
        <p:blipFill rotWithShape="1">
          <a:blip r:embed="rId2"/>
          <a:srcRect l="21827" r="21924" b="1"/>
          <a:stretch/>
        </p:blipFill>
        <p:spPr>
          <a:xfrm>
            <a:off x="643466" y="721046"/>
            <a:ext cx="5334930" cy="5334930"/>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p:spPr>
      </p:pic>
      <p:sp>
        <p:nvSpPr>
          <p:cNvPr id="31" name="Rectangle 30">
            <a:extLst>
              <a:ext uri="{FF2B5EF4-FFF2-40B4-BE49-F238E27FC236}">
                <a16:creationId xmlns:a16="http://schemas.microsoft.com/office/drawing/2014/main" id="{01B0AB56-1C73-492F-9E03-DF7B546AF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0321" y="4381081"/>
            <a:ext cx="784976" cy="784976"/>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defRPr/>
            </a:pPr>
            <a:r>
              <a:rPr lang="en-US" kern="1200">
                <a:solidFill>
                  <a:srgbClr val="FFFFFF"/>
                </a:solidFill>
                <a:latin typeface="Calibri" panose="020F0502020204030204"/>
                <a:ea typeface="+mn-ea"/>
                <a:cs typeface="+mn-cs"/>
              </a:rPr>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838200" y="365125"/>
            <a:ext cx="5558489" cy="1325563"/>
          </a:xfrm>
        </p:spPr>
        <p:txBody>
          <a:bodyPr vert="horz" lIns="91440" tIns="45720" rIns="91440" bIns="45720" rtlCol="0" anchor="ctr">
            <a:normAutofit/>
          </a:bodyPr>
          <a:lstStyle/>
          <a:p>
            <a:pPr algn="l"/>
            <a:r>
              <a:rPr lang="en-US" sz="4400" b="1" kern="1200">
                <a:solidFill>
                  <a:schemeClr val="tx1"/>
                </a:solidFill>
                <a:latin typeface="+mj-lt"/>
                <a:ea typeface="+mj-ea"/>
                <a:cs typeface="+mj-cs"/>
              </a:rPr>
              <a:t>System Deployment Approach</a:t>
            </a:r>
            <a:endParaRPr lang="en-US" sz="4400" kern="1200">
              <a:solidFill>
                <a:schemeClr val="tx1"/>
              </a:solidFill>
              <a:latin typeface="+mj-lt"/>
              <a:ea typeface="+mj-ea"/>
              <a:cs typeface="+mj-cs"/>
            </a:endParaRPr>
          </a:p>
        </p:txBody>
      </p:sp>
      <p:sp>
        <p:nvSpPr>
          <p:cNvPr id="13" name="Freeform: Shape 12">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838200" y="1825625"/>
            <a:ext cx="5558489" cy="4351338"/>
          </a:xfrm>
        </p:spPr>
        <p:txBody>
          <a:bodyPr vert="horz" lIns="91440" tIns="45720" rIns="91440" bIns="45720" rtlCol="0">
            <a:normAutofit/>
          </a:bodyPr>
          <a:lstStyle/>
          <a:p>
            <a:pPr marL="342900" indent="-228600" algn="l">
              <a:buFont typeface="Arial" panose="020B0604020202020204" pitchFamily="34" charset="0"/>
              <a:buChar char="•"/>
            </a:pPr>
            <a:r>
              <a:rPr lang="en-US" sz="1700" b="1"/>
              <a:t>CSS:</a:t>
            </a:r>
          </a:p>
          <a:p>
            <a:pPr indent="-228600" algn="l">
              <a:buFont typeface="Arial" panose="020B0604020202020204" pitchFamily="34" charset="0"/>
              <a:buChar char="•"/>
            </a:pPr>
            <a:r>
              <a:rPr lang="en-US" sz="1700"/>
              <a:t>Cascading Style Sheets (CSS) is a style sheet language used for describing the look and formatting of a document written in a markup language. While most often used to style web pages and interfaces written in HTML and XHTML, the language can be applied to any kind of XML document, including plain XML, SVG and XUL.</a:t>
            </a:r>
          </a:p>
          <a:p>
            <a:pPr marL="342900" indent="-228600" algn="l">
              <a:buFont typeface="Arial" panose="020B0604020202020204" pitchFamily="34" charset="0"/>
              <a:buChar char="•"/>
            </a:pPr>
            <a:r>
              <a:rPr lang="en-US" sz="1700" b="1"/>
              <a:t>Java script: </a:t>
            </a:r>
          </a:p>
          <a:p>
            <a:pPr indent="-228600" algn="l">
              <a:buFont typeface="Arial" panose="020B0604020202020204" pitchFamily="34" charset="0"/>
              <a:buChar char="•"/>
            </a:pPr>
            <a:r>
              <a:rPr lang="en-US" sz="1700"/>
              <a:t>JavaScript (JS) is a dynamic computer programming language. It is most commonly used as part of web browsers, whose implementations allow client-side scripts to interact with the user, control the browser, communicate asynchronously, and alter the document content that is displayed. It is also being used in server-side programming, game development and the creation of desktop and mobile applications.</a:t>
            </a:r>
          </a:p>
          <a:p>
            <a:pPr indent="-228600" algn="l">
              <a:buFont typeface="Arial" panose="020B0604020202020204" pitchFamily="34" charset="0"/>
              <a:buChar char="•"/>
            </a:pPr>
            <a:endParaRPr lang="en-US" sz="1700"/>
          </a:p>
        </p:txBody>
      </p:sp>
      <p:sp>
        <p:nvSpPr>
          <p:cNvPr id="15" name="Oval 14">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Block Arc 16">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1" name="Straight Connector 20">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Footer Placeholder 3"/>
          <p:cNvSpPr>
            <a:spLocks noGrp="1"/>
          </p:cNvSpPr>
          <p:nvPr>
            <p:ph type="ftr" sz="quarter" idx="11"/>
          </p:nvPr>
        </p:nvSpPr>
        <p:spPr>
          <a:xfrm>
            <a:off x="2727338" y="6356350"/>
            <a:ext cx="3669352"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 Edunet Foundation. All rights reserved.</a:t>
            </a:r>
          </a:p>
        </p:txBody>
      </p:sp>
      <p:sp>
        <p:nvSpPr>
          <p:cNvPr id="25" name="Arc 24">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42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1D45E1D-F2A6-A374-BA66-E4632FE2BCB6}"/>
              </a:ext>
            </a:extLst>
          </p:cNvPr>
          <p:cNvPicPr>
            <a:picLocks noChangeAspect="1"/>
          </p:cNvPicPr>
          <p:nvPr/>
        </p:nvPicPr>
        <p:blipFill rotWithShape="1">
          <a:blip r:embed="rId2">
            <a:alphaModFix amt="50000"/>
          </a:blip>
          <a:srcRect t="9814" b="5916"/>
          <a:stretch/>
        </p:blipFill>
        <p:spPr>
          <a:xfrm>
            <a:off x="20" y="1"/>
            <a:ext cx="12191980" cy="6857999"/>
          </a:xfrm>
          <a:prstGeom prst="rect">
            <a:avLst/>
          </a:prstGeom>
        </p:spPr>
      </p:pic>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a:solidFill>
                  <a:srgbClr val="FFFFFF"/>
                </a:solidFill>
              </a:rPr>
              <a:t>THANK YOU</a:t>
            </a:r>
          </a:p>
        </p:txBody>
      </p:sp>
      <p:sp>
        <p:nvSpPr>
          <p:cNvPr id="3" name="Footer Placeholder 2"/>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rgbClr val="FFFFFF"/>
                </a:solidFill>
                <a:latin typeface="Calibri" panose="020F0502020204030204"/>
                <a:ea typeface="+mn-ea"/>
                <a:cs typeface="+mn-cs"/>
              </a:rPr>
              <a:t>© Edunet Foundation. All rights reserved.</a:t>
            </a:r>
          </a:p>
        </p:txBody>
      </p:sp>
    </p:spTree>
    <p:extLst>
      <p:ext uri="{BB962C8B-B14F-4D97-AF65-F5344CB8AC3E}">
        <p14:creationId xmlns:p14="http://schemas.microsoft.com/office/powerpoint/2010/main" val="40662553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583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Constantia</vt:lpstr>
      <vt:lpstr>Times New Roman</vt:lpstr>
      <vt:lpstr>Office Theme</vt:lpstr>
      <vt:lpstr>COLLEGE E-COMMERECE WEBSITE </vt:lpstr>
      <vt:lpstr>OUTLINE</vt:lpstr>
      <vt:lpstr>Abstract</vt:lpstr>
      <vt:lpstr>Problem Statement</vt:lpstr>
      <vt:lpstr>System Architecture</vt:lpstr>
      <vt:lpstr>System Deployment Approach</vt:lpstr>
      <vt:lpstr>System Deployment Approach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Shaik Jani Begum</cp:lastModifiedBy>
  <cp:revision>47</cp:revision>
  <dcterms:created xsi:type="dcterms:W3CDTF">2021-04-26T07:43:48Z</dcterms:created>
  <dcterms:modified xsi:type="dcterms:W3CDTF">2023-04-05T16:20:53Z</dcterms:modified>
</cp:coreProperties>
</file>