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50F-0CEC-4A5E-B004-3CFF8D3C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37E1-3386-4522-AECF-98C9BD28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E705-03C5-44C7-A116-B52C7F36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8DA6-9C01-432A-931C-1D988A1E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C857-D099-42B8-B304-7BD773B3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0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641F-408E-47F3-97AF-250A5AE0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37D5-D9F3-450D-B93C-95391E79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4629-0112-458F-B99B-47EBBB2A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FDC4-FF90-4A8F-BCFE-CF89CD1D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F65D-F7DF-447C-A123-10CDF65C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B7571-9E12-47B4-8950-3A6799ED0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16B99-FE6A-4EE5-A836-05441C61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49CB-F1D9-4F6F-B02B-A97A02B5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537F-B1D4-42DA-A860-B6B9BD7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0E5F-9663-4F9C-A942-2FD6ABFC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0F3B-AB4B-478C-B643-AC1F787C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6A80-AA5B-4886-807E-F6495DB2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0DF7-CF01-4C49-9F40-8F21EFD0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C632-4B06-40CE-9F25-A052D1E1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469A-8B9E-4CAA-9241-D0547EA2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3658-80E7-46AD-AAD6-041C5DAD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88B2-B366-4086-AECA-8E38AF75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B0AF-4E3D-4862-BD9E-4963A170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327C-8DD1-4F6E-A9D9-99863FF6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6E75-1768-4C14-8B8A-5F7BC63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C3E2-E68F-4F1E-9123-52ABC687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F1EA-8C0A-4576-9D4E-D6B5677FE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8E6D-6D0E-42D9-ACA3-46C074DA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1A16-A19E-4BB0-9152-1C2068D0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AC8D5-BF44-4D34-AC91-9CCA1F7E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C976-DF59-4DE2-BC90-1E3936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41B7-E64B-4F81-8D92-037CA2BD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1E65-6F15-4084-8D46-E0093ED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053A-2B7F-4A3B-AB57-082212F3A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393A-FBE4-43DD-B662-E04ADE34C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1767B-6C35-451F-8048-35894327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0F53-8171-4371-B323-33B45995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5B2F9-3C75-40D7-856F-2ADD2A20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2FDE3-095B-45F8-9486-5300C49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8EF8-6C6E-4F60-B830-B823AD45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B3B1-6A3D-453D-B5A1-D2507669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4150-85A2-4C66-B439-9B5A957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AAD3-0F27-4E52-AD48-1955196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3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99FA6-9950-4573-913D-21FE48D6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46604-06EC-4385-86D3-0F419A81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540B-5AFE-44FE-8875-314D4057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CBA2-A60B-4521-9B12-BDE6F15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075B-D41E-49EB-AC3C-89820610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CCF90-04C5-4AFB-BDAD-EA73E378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10BE-FEE0-46A9-A0F7-737B74BE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6353-CB0E-45E1-94CD-F25D6872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107C-9098-44B0-80C7-2E33178E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B885-8FC6-4308-97E9-AE911555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C8B82-ECE5-417F-B4E6-7D450577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C877-D3F2-43CA-BF60-4BB80B49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88FC-8B73-4ADA-A793-860C4238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E8F6-73C7-4CF6-9E7B-ECF6D0B1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55082-F485-4D9F-929A-13AEC9D3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B2F92-9611-49C6-B725-926A6BFE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6241-EDB3-40E5-9E62-FD440C01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6EE1-84BB-4C5A-B216-02CF4AD63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CFC2-8607-4E90-97DB-C784315D28CA}" type="datetimeFigureOut">
              <a:rPr lang="en-US" smtClean="0"/>
              <a:t>2018-08-28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7988-3C75-4CD9-817C-51EE5B0A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35E6-38D5-41BD-8C3F-56A7E1291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69F4-9BF3-4B59-908D-9A67AD5A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1"/>
            <a:ext cx="9144000" cy="670559"/>
          </a:xfrm>
        </p:spPr>
        <p:txBody>
          <a:bodyPr>
            <a:normAutofit/>
          </a:bodyPr>
          <a:lstStyle/>
          <a:p>
            <a:r>
              <a:rPr lang="en-US" sz="3600" dirty="0"/>
              <a:t>Hierarchy of lipidomics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822CD-8C23-4498-90BC-C30AD5C7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3292"/>
              </p:ext>
            </p:extLst>
          </p:nvPr>
        </p:nvGraphicFramePr>
        <p:xfrm>
          <a:off x="406397" y="762000"/>
          <a:ext cx="11563930" cy="225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6">
                  <a:extLst>
                    <a:ext uri="{9D8B030D-6E8A-4147-A177-3AD203B41FA5}">
                      <a16:colId xmlns:a16="http://schemas.microsoft.com/office/drawing/2014/main" val="4074859653"/>
                    </a:ext>
                  </a:extLst>
                </a:gridCol>
                <a:gridCol w="746227">
                  <a:extLst>
                    <a:ext uri="{9D8B030D-6E8A-4147-A177-3AD203B41FA5}">
                      <a16:colId xmlns:a16="http://schemas.microsoft.com/office/drawing/2014/main" val="3784347487"/>
                    </a:ext>
                  </a:extLst>
                </a:gridCol>
                <a:gridCol w="581509">
                  <a:extLst>
                    <a:ext uri="{9D8B030D-6E8A-4147-A177-3AD203B41FA5}">
                      <a16:colId xmlns:a16="http://schemas.microsoft.com/office/drawing/2014/main" val="3880342993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0857640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657234814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824243039"/>
                    </a:ext>
                  </a:extLst>
                </a:gridCol>
                <a:gridCol w="691689">
                  <a:extLst>
                    <a:ext uri="{9D8B030D-6E8A-4147-A177-3AD203B41FA5}">
                      <a16:colId xmlns:a16="http://schemas.microsoft.com/office/drawing/2014/main" val="3005415002"/>
                    </a:ext>
                  </a:extLst>
                </a:gridCol>
                <a:gridCol w="734458">
                  <a:extLst>
                    <a:ext uri="{9D8B030D-6E8A-4147-A177-3AD203B41FA5}">
                      <a16:colId xmlns:a16="http://schemas.microsoft.com/office/drawing/2014/main" val="167712680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10883599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60983300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25764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641927072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43323311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274391898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456202546"/>
                    </a:ext>
                  </a:extLst>
                </a:gridCol>
                <a:gridCol w="867831">
                  <a:extLst>
                    <a:ext uri="{9D8B030D-6E8A-4147-A177-3AD203B41FA5}">
                      <a16:colId xmlns:a16="http://schemas.microsoft.com/office/drawing/2014/main" val="2499371568"/>
                    </a:ext>
                  </a:extLst>
                </a:gridCol>
              </a:tblGrid>
              <a:tr h="4814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Sample_identifier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Sample_replicate_technical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Lipid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Category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Func_cat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Length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Db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Chain_sums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596"/>
                  </a:ext>
                </a:extLst>
              </a:tr>
              <a:tr h="101638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Id of dataset, 1 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Unique per tech-rep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With 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Individual lipid species total chain lengt:db;oh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Classification of lipids 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(finest)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 of 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Double bonds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Hydroxylation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Sum of multiple sidechains (TAGs, TAGs)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µM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37242"/>
                  </a:ext>
                </a:extLst>
              </a:tr>
              <a:tr h="29761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5Aa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05 - WT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 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0.0321595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84511"/>
                  </a:ext>
                </a:extLst>
              </a:tr>
              <a:tr h="29842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76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9E049E-D86D-4E41-9BF3-1F2EC2B428FB}"/>
              </a:ext>
            </a:extLst>
          </p:cNvPr>
          <p:cNvSpPr txBox="1"/>
          <p:nvPr/>
        </p:nvSpPr>
        <p:spPr>
          <a:xfrm>
            <a:off x="406397" y="3021689"/>
            <a:ext cx="108305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 for grouping and summarizing: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ID only 1 per dataset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Sample_identifier</a:t>
            </a:r>
            <a:r>
              <a:rPr lang="en-US" dirty="0"/>
              <a:t> is a short form of </a:t>
            </a:r>
            <a:r>
              <a:rPr lang="en-US" dirty="0" err="1"/>
              <a:t>Sample_replicate_technical</a:t>
            </a:r>
            <a:r>
              <a:rPr lang="en-US" dirty="0"/>
              <a:t>, both the most basic unit of samples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Technical replicates will be averaged into sample replicates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Sample replicates can be averaged into samples for </a:t>
            </a:r>
            <a:r>
              <a:rPr lang="en-US" dirty="0" err="1"/>
              <a:t>barplots</a:t>
            </a: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Lipid (species) is the most basic feature of each measurement: there is never more than 1 value per lipid in each sample replicate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Chains (includes prefixes like O-), </a:t>
            </a:r>
            <a:r>
              <a:rPr lang="en-US" dirty="0" err="1"/>
              <a:t>chain_sums</a:t>
            </a:r>
            <a:r>
              <a:rPr lang="en-US" dirty="0"/>
              <a:t> (no prefix, thus less specific) and length are not unique but more specific than other features: the broadest features are Category, Functional category, double bonds and hydroxylation, all encompassing multiple lipids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Each lipid class encompasses multiple lipids but is more specific than categories, </a:t>
            </a:r>
            <a:r>
              <a:rPr lang="en-US" dirty="0" err="1"/>
              <a:t>db</a:t>
            </a:r>
            <a:r>
              <a:rPr lang="en-US" dirty="0"/>
              <a:t> and oh.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 combination of class and chains/</a:t>
            </a:r>
            <a:r>
              <a:rPr lang="en-US" dirty="0" err="1"/>
              <a:t>chain_sums</a:t>
            </a:r>
            <a:r>
              <a:rPr lang="en-US" dirty="0"/>
              <a:t> is unique per sample rep.</a:t>
            </a:r>
          </a:p>
        </p:txBody>
      </p:sp>
    </p:spTree>
    <p:extLst>
      <p:ext uri="{BB962C8B-B14F-4D97-AF65-F5344CB8AC3E}">
        <p14:creationId xmlns:p14="http://schemas.microsoft.com/office/powerpoint/2010/main" val="325727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69F4-9BF3-4B59-908D-9A67AD5A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1"/>
            <a:ext cx="9144000" cy="670559"/>
          </a:xfrm>
        </p:spPr>
        <p:txBody>
          <a:bodyPr>
            <a:normAutofit/>
          </a:bodyPr>
          <a:lstStyle/>
          <a:p>
            <a:r>
              <a:rPr lang="en-US" sz="3600" dirty="0"/>
              <a:t>Hierarchy of lipidomics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822CD-8C23-4498-90BC-C30AD5C70F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397" y="762000"/>
          <a:ext cx="11563930" cy="225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6">
                  <a:extLst>
                    <a:ext uri="{9D8B030D-6E8A-4147-A177-3AD203B41FA5}">
                      <a16:colId xmlns:a16="http://schemas.microsoft.com/office/drawing/2014/main" val="4074859653"/>
                    </a:ext>
                  </a:extLst>
                </a:gridCol>
                <a:gridCol w="746227">
                  <a:extLst>
                    <a:ext uri="{9D8B030D-6E8A-4147-A177-3AD203B41FA5}">
                      <a16:colId xmlns:a16="http://schemas.microsoft.com/office/drawing/2014/main" val="3784347487"/>
                    </a:ext>
                  </a:extLst>
                </a:gridCol>
                <a:gridCol w="581509">
                  <a:extLst>
                    <a:ext uri="{9D8B030D-6E8A-4147-A177-3AD203B41FA5}">
                      <a16:colId xmlns:a16="http://schemas.microsoft.com/office/drawing/2014/main" val="3880342993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0857640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657234814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824243039"/>
                    </a:ext>
                  </a:extLst>
                </a:gridCol>
                <a:gridCol w="691689">
                  <a:extLst>
                    <a:ext uri="{9D8B030D-6E8A-4147-A177-3AD203B41FA5}">
                      <a16:colId xmlns:a16="http://schemas.microsoft.com/office/drawing/2014/main" val="3005415002"/>
                    </a:ext>
                  </a:extLst>
                </a:gridCol>
                <a:gridCol w="734458">
                  <a:extLst>
                    <a:ext uri="{9D8B030D-6E8A-4147-A177-3AD203B41FA5}">
                      <a16:colId xmlns:a16="http://schemas.microsoft.com/office/drawing/2014/main" val="167712680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10883599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60983300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25764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641927072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43323311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274391898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456202546"/>
                    </a:ext>
                  </a:extLst>
                </a:gridCol>
                <a:gridCol w="867831">
                  <a:extLst>
                    <a:ext uri="{9D8B030D-6E8A-4147-A177-3AD203B41FA5}">
                      <a16:colId xmlns:a16="http://schemas.microsoft.com/office/drawing/2014/main" val="2499371568"/>
                    </a:ext>
                  </a:extLst>
                </a:gridCol>
              </a:tblGrid>
              <a:tr h="4814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Sample_identifier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Sample_replicate_technical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Lipid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Category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Func_cat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Length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Db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Chain_sums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596"/>
                  </a:ext>
                </a:extLst>
              </a:tr>
              <a:tr h="101638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Id of dataset, 1 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Unique per tech-rep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With 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Individual lipid species total chain lengt:db;oh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Classification of lipids 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(finest)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 of 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Double bonds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Hydroxylation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Sum of multiple sidechains (TAGs, TAGs)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µM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37242"/>
                  </a:ext>
                </a:extLst>
              </a:tr>
              <a:tr h="29761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5Aa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05 - WT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 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0.0321595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84511"/>
                  </a:ext>
                </a:extLst>
              </a:tr>
              <a:tr h="29842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76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9E049E-D86D-4E41-9BF3-1F2EC2B428FB}"/>
              </a:ext>
            </a:extLst>
          </p:cNvPr>
          <p:cNvSpPr txBox="1"/>
          <p:nvPr/>
        </p:nvSpPr>
        <p:spPr>
          <a:xfrm>
            <a:off x="406397" y="3021689"/>
            <a:ext cx="1083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 for grouping and summarizing: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Value (originally µM) will be displayed on the y-axis or as the color value of the heatmap, can be µM or %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Sample (preferably </a:t>
            </a:r>
            <a:r>
              <a:rPr lang="en-US" dirty="0" err="1"/>
              <a:t>sample_replicate</a:t>
            </a:r>
            <a:r>
              <a:rPr lang="en-US" dirty="0"/>
              <a:t>) should be present in the </a:t>
            </a:r>
            <a:r>
              <a:rPr lang="en-US" dirty="0" err="1"/>
              <a:t>aes</a:t>
            </a:r>
            <a:r>
              <a:rPr lang="en-US" dirty="0"/>
              <a:t>. (x, color, facet)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7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7D38B-106A-429C-94CC-4CC1EB12C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462</Words>
  <Application>Microsoft Office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Hierarchy of lipidomics features</vt:lpstr>
      <vt:lpstr>Hierarchy of lipidomics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Hirarchy of lipidomics features</dc:title>
  <dc:creator>Jannik Buhr</dc:creator>
  <cp:lastModifiedBy>Jannik Buhr</cp:lastModifiedBy>
  <cp:revision>38</cp:revision>
  <dcterms:created xsi:type="dcterms:W3CDTF">2018-08-26T11:16:32Z</dcterms:created>
  <dcterms:modified xsi:type="dcterms:W3CDTF">2018-08-28T10:28:17Z</dcterms:modified>
</cp:coreProperties>
</file>