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3" r:id="rId3"/>
    <p:sldId id="259" r:id="rId4"/>
    <p:sldId id="303" r:id="rId5"/>
    <p:sldId id="291" r:id="rId6"/>
    <p:sldId id="304" r:id="rId7"/>
    <p:sldId id="268" r:id="rId8"/>
    <p:sldId id="302" r:id="rId9"/>
    <p:sldId id="300" r:id="rId10"/>
    <p:sldId id="271" r:id="rId11"/>
    <p:sldId id="292" r:id="rId12"/>
    <p:sldId id="308" r:id="rId13"/>
    <p:sldId id="301" r:id="rId14"/>
    <p:sldId id="299" r:id="rId15"/>
    <p:sldId id="309" r:id="rId16"/>
    <p:sldId id="310" r:id="rId17"/>
    <p:sldId id="311" r:id="rId18"/>
    <p:sldId id="312" r:id="rId19"/>
    <p:sldId id="313" r:id="rId20"/>
    <p:sldId id="279" r:id="rId21"/>
    <p:sldId id="280" r:id="rId22"/>
    <p:sldId id="297" r:id="rId23"/>
    <p:sldId id="306" r:id="rId24"/>
    <p:sldId id="314" r:id="rId25"/>
    <p:sldId id="305" r:id="rId26"/>
    <p:sldId id="2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06" y="5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other factors: careful design, extensible solutions, effective teamwork, 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1/21/2021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1/21/2021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1/21/2021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1/21/2021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1/21/2021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1/21/2021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1/21/2021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1/21/2021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1/21/2021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1/21/2021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1/21/2021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1/21/2021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nusespring2021.slack.com" TargetMode="External"/><Relationship Id="rId2" Type="http://schemas.openxmlformats.org/officeDocument/2006/relationships/hyperlink" Target="https://neu-se.github.io/CS4530-CS5500-Spring-202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CS 5500: Foundations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1.1 Course Introduction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646331"/>
          </a:xfrm>
          <a:prstGeom prst="rect">
            <a:avLst/>
          </a:prstGeom>
        </p:spPr>
        <p:txBody>
          <a:bodyPr>
            <a:spAutoFit/>
          </a:bodyPr>
          <a:lstStyle/>
          <a:p>
            <a:r>
              <a:rPr lang="en-US" dirty="0">
                <a:solidFill>
                  <a:srgbClr val="5C5962"/>
                </a:solidFill>
              </a:rPr>
              <a:t>© 2021 Jonathan Bell, John </a:t>
            </a:r>
            <a:r>
              <a:rPr lang="en-US" dirty="0" err="1">
                <a:solidFill>
                  <a:srgbClr val="5C5962"/>
                </a:solidFill>
              </a:rPr>
              <a:t>Boyland</a:t>
            </a:r>
            <a:r>
              <a:rPr lang="en-US" dirty="0">
                <a:solidFill>
                  <a:srgbClr val="5C5962"/>
                </a:solidFill>
              </a:rPr>
              <a:t> and Mitch Wand.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In our shop we use:</a:t>
            </a:r>
          </a:p>
          <a:p>
            <a:pPr lvl="1"/>
            <a:r>
              <a:rPr lang="en-US" dirty="0"/>
              <a:t>TypeScript as implementation language</a:t>
            </a:r>
          </a:p>
          <a:p>
            <a:pPr lvl="1"/>
            <a:r>
              <a:rPr lang="en-US" dirty="0"/>
              <a:t>React for web pages</a:t>
            </a:r>
          </a:p>
          <a:p>
            <a:pPr lvl="1"/>
            <a:r>
              <a:rPr lang="en-US" dirty="0"/>
              <a:t>Chakra-UI for design elements</a:t>
            </a:r>
          </a:p>
          <a:p>
            <a:pPr lvl="1"/>
            <a:r>
              <a:rPr lang="en-US" dirty="0"/>
              <a:t>Visual Studio Code</a:t>
            </a:r>
          </a:p>
          <a:p>
            <a:pPr lvl="1"/>
            <a:r>
              <a:rPr lang="en-US" dirty="0"/>
              <a:t>+ git, etc...</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a:bodyPr>
          <a:lstStyle/>
          <a:p>
            <a:r>
              <a:rPr lang="en-US" dirty="0"/>
              <a:t>Our goal is to provide a productive learning environment to both remote and on-the-ground students</a:t>
            </a:r>
          </a:p>
          <a:p>
            <a:r>
              <a:rPr lang="en-US" dirty="0"/>
              <a:t>“Flipped-Classroom” Model:</a:t>
            </a:r>
          </a:p>
          <a:p>
            <a:pPr lvl="1"/>
            <a:r>
              <a:rPr lang="en-US" dirty="0"/>
              <a:t>Lecture videos will be posted at start of week: </a:t>
            </a:r>
          </a:p>
          <a:p>
            <a:pPr lvl="2"/>
            <a:r>
              <a:rPr lang="en-US" dirty="0"/>
              <a:t>watch videos before coming to class</a:t>
            </a:r>
          </a:p>
          <a:p>
            <a:pPr lvl="2"/>
            <a:r>
              <a:rPr lang="en-US" dirty="0"/>
              <a:t>Come prepared with questions!!</a:t>
            </a:r>
          </a:p>
          <a:p>
            <a:pPr lvl="1"/>
            <a:r>
              <a:rPr lang="en-US" dirty="0"/>
              <a:t>During scheduled class time: discussion, activities. If you come in person, bring laptop and headphones</a:t>
            </a:r>
          </a:p>
          <a:p>
            <a:pPr lvl="1"/>
            <a:r>
              <a:rPr lang="en-US" dirty="0"/>
              <a:t>You are expected to come to class, either in person or remote.</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Laboratories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be regular laboratory exercises to give you practice with the technologies we will use.</a:t>
            </a:r>
          </a:p>
          <a:p>
            <a:r>
              <a:rPr lang="en-US" dirty="0"/>
              <a:t>Not graded, but highly recommended</a:t>
            </a:r>
          </a:p>
          <a:p>
            <a:r>
              <a:rPr lang="en-US" dirty="0"/>
              <a:t>Typically, will consist of structured steps that will guide you through a typical task</a:t>
            </a:r>
          </a:p>
          <a:p>
            <a:r>
              <a:rPr lang="en-US" dirty="0"/>
              <a:t>Typically asynchronous, but the TAs will have a dedicated office hour for handling your questions about the lab exercise.</a:t>
            </a:r>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50465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Pedagogy</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p:txBody>
          <a:bodyPr>
            <a:normAutofit/>
          </a:bodyPr>
          <a:lstStyle/>
          <a:p>
            <a:r>
              <a:rPr lang="en-US" dirty="0"/>
              <a:t>We are big on "learning objectives"</a:t>
            </a:r>
          </a:p>
          <a:p>
            <a:r>
              <a:rPr lang="en-US" dirty="0"/>
              <a:t>A learning objective is something you should be able to do after completing the learning experience  (</a:t>
            </a:r>
            <a:r>
              <a:rPr lang="en-US" dirty="0" err="1"/>
              <a:t>lesson|homework|etc</a:t>
            </a:r>
            <a:r>
              <a:rPr lang="en-US" dirty="0"/>
              <a:t>.).</a:t>
            </a:r>
          </a:p>
          <a:p>
            <a:r>
              <a:rPr lang="en-US" dirty="0"/>
              <a:t>Every lesson and every homework will have explicit learning goals.</a:t>
            </a:r>
          </a:p>
          <a:p>
            <a:pPr lvl="1"/>
            <a:r>
              <a:rPr lang="en-US" dirty="0"/>
              <a:t>We will tell you these before and remind you of them afterwards</a:t>
            </a:r>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cxnSp>
        <p:nvCxnSpPr>
          <p:cNvPr id="6" name="Straight Arrow Connector 5">
            <a:extLst>
              <a:ext uri="{FF2B5EF4-FFF2-40B4-BE49-F238E27FC236}">
                <a16:creationId xmlns:a16="http://schemas.microsoft.com/office/drawing/2014/main" id="{065850BF-68D3-4C48-BB2B-3ACAF23C2071}"/>
              </a:ext>
            </a:extLst>
          </p:cNvPr>
          <p:cNvCxnSpPr>
            <a:cxnSpLocks/>
            <a:stCxn id="9" idx="1"/>
          </p:cNvCxnSpPr>
          <p:nvPr/>
        </p:nvCxnSpPr>
        <p:spPr>
          <a:xfrm flipH="1" flipV="1">
            <a:off x="8610601" y="4368979"/>
            <a:ext cx="605456" cy="71024"/>
          </a:xfrm>
          <a:prstGeom prst="straightConnector1">
            <a:avLst/>
          </a:prstGeom>
          <a:noFill/>
          <a:ln w="28575" cap="flat">
            <a:solidFill>
              <a:srgbClr val="ABABAB"/>
            </a:solidFill>
            <a:prstDash val="solid"/>
            <a:miter lim="400000"/>
            <a:tailEnd type="arrow" w="lg" len="lg"/>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0737D2A1-4ACA-4B40-A708-552A22324D02}"/>
              </a:ext>
            </a:extLst>
          </p:cNvPr>
          <p:cNvSpPr/>
          <p:nvPr/>
        </p:nvSpPr>
        <p:spPr>
          <a:xfrm>
            <a:off x="9216057" y="4181396"/>
            <a:ext cx="2628940" cy="5172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tx1"/>
                </a:solidFill>
                <a:latin typeface="Ink Free" panose="03080402000500000000" pitchFamily="66" charset="0"/>
              </a:rPr>
              <a:t>Like Slides 5-6!</a:t>
            </a:r>
          </a:p>
        </p:txBody>
      </p:sp>
    </p:spTree>
    <p:extLst>
      <p:ext uri="{BB962C8B-B14F-4D97-AF65-F5344CB8AC3E}">
        <p14:creationId xmlns:p14="http://schemas.microsoft.com/office/powerpoint/2010/main" val="4230890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There will be three programming assignments and a final project. You will complete the assignments individually, and the project in a group of 3 or 4.</a:t>
            </a:r>
          </a:p>
          <a:p>
            <a:r>
              <a:rPr lang="en-US" dirty="0"/>
              <a:t>The overall grading breakdown is:</a:t>
            </a:r>
          </a:p>
          <a:p>
            <a:pPr lvl="1"/>
            <a:r>
              <a:rPr lang="en-US" dirty="0"/>
              <a:t>36% Programming Assignments</a:t>
            </a:r>
          </a:p>
          <a:p>
            <a:pPr lvl="1"/>
            <a:r>
              <a:rPr lang="en-US" dirty="0"/>
              <a:t>29% Final Project</a:t>
            </a:r>
          </a:p>
          <a:p>
            <a:pPr lvl="1"/>
            <a:r>
              <a:rPr lang="en-US" dirty="0"/>
              <a:t>10% Quizzes and in-class activities</a:t>
            </a:r>
          </a:p>
          <a:p>
            <a:pPr lvl="1"/>
            <a:r>
              <a:rPr lang="en-US" dirty="0"/>
              <a:t>25% Final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14</a:t>
            </a:fld>
            <a:endParaRPr lang="en-US"/>
          </a:p>
        </p:txBody>
      </p:sp>
    </p:spTree>
    <p:extLst>
      <p:ext uri="{BB962C8B-B14F-4D97-AF65-F5344CB8AC3E}">
        <p14:creationId xmlns:p14="http://schemas.microsoft.com/office/powerpoint/2010/main" val="319186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Grading (1)</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p:txBody>
          <a:bodyPr>
            <a:normAutofit/>
          </a:bodyPr>
          <a:lstStyle/>
          <a:p>
            <a:r>
              <a:rPr lang="en-US" dirty="0"/>
              <a:t>We will be using a new grading system this semester, called "specification grading".</a:t>
            </a:r>
          </a:p>
          <a:p>
            <a:r>
              <a:rPr lang="en-US" dirty="0"/>
              <a:t>In this system, we will give a rating on each element of each assignment.</a:t>
            </a:r>
          </a:p>
          <a:p>
            <a:r>
              <a:rPr lang="en-US" dirty="0"/>
              <a:t>there will be exactly three possible ratings for each element:</a:t>
            </a:r>
          </a:p>
          <a:p>
            <a:pPr lvl="1"/>
            <a:r>
              <a:rPr lang="en-US" dirty="0"/>
              <a:t>below minimum expectations</a:t>
            </a:r>
          </a:p>
          <a:p>
            <a:pPr lvl="1"/>
            <a:r>
              <a:rPr lang="en-US" dirty="0"/>
              <a:t>meets minimum expectations</a:t>
            </a:r>
          </a:p>
          <a:p>
            <a:pPr lvl="1"/>
            <a:r>
              <a:rPr lang="en-US" dirty="0"/>
              <a:t>satisfactory</a:t>
            </a:r>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799373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Grading (2)</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lstStyle/>
          <a:p>
            <a:r>
              <a:rPr lang="en-US" sz="2400" dirty="0"/>
              <a:t>This is called "specification grading" because we will be as precise as we can to specify what is necessary for you to achieve each rating. </a:t>
            </a:r>
          </a:p>
          <a:p>
            <a:r>
              <a:rPr lang="en-US" sz="2400" dirty="0"/>
              <a:t>Here's an example from a hypothetical assignment about code review:</a:t>
            </a:r>
          </a:p>
          <a:p>
            <a:endParaRPr lang="en-US" dirty="0"/>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16</a:t>
            </a:fld>
            <a:endParaRPr lang="en-US"/>
          </a:p>
        </p:txBody>
      </p:sp>
      <p:graphicFrame>
        <p:nvGraphicFramePr>
          <p:cNvPr id="7" name="Table 7">
            <a:extLst>
              <a:ext uri="{FF2B5EF4-FFF2-40B4-BE49-F238E27FC236}">
                <a16:creationId xmlns:a16="http://schemas.microsoft.com/office/drawing/2014/main" id="{157F6148-4E79-431E-A79C-849BBE974C40}"/>
              </a:ext>
            </a:extLst>
          </p:cNvPr>
          <p:cNvGraphicFramePr>
            <a:graphicFrameLocks noGrp="1"/>
          </p:cNvGraphicFramePr>
          <p:nvPr>
            <p:extLst>
              <p:ext uri="{D42A27DB-BD31-4B8C-83A1-F6EECF244321}">
                <p14:modId xmlns:p14="http://schemas.microsoft.com/office/powerpoint/2010/main" val="2677435490"/>
              </p:ext>
            </p:extLst>
          </p:nvPr>
        </p:nvGraphicFramePr>
        <p:xfrm>
          <a:off x="1022350" y="3553506"/>
          <a:ext cx="8128000" cy="30968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549152153"/>
                    </a:ext>
                  </a:extLst>
                </a:gridCol>
                <a:gridCol w="2032000">
                  <a:extLst>
                    <a:ext uri="{9D8B030D-6E8A-4147-A177-3AD203B41FA5}">
                      <a16:colId xmlns:a16="http://schemas.microsoft.com/office/drawing/2014/main" val="4135940857"/>
                    </a:ext>
                  </a:extLst>
                </a:gridCol>
                <a:gridCol w="2032000">
                  <a:extLst>
                    <a:ext uri="{9D8B030D-6E8A-4147-A177-3AD203B41FA5}">
                      <a16:colId xmlns:a16="http://schemas.microsoft.com/office/drawing/2014/main" val="3175581178"/>
                    </a:ext>
                  </a:extLst>
                </a:gridCol>
                <a:gridCol w="2032000">
                  <a:extLst>
                    <a:ext uri="{9D8B030D-6E8A-4147-A177-3AD203B41FA5}">
                      <a16:colId xmlns:a16="http://schemas.microsoft.com/office/drawing/2014/main" val="4225573827"/>
                    </a:ext>
                  </a:extLst>
                </a:gridCol>
              </a:tblGrid>
              <a:tr h="775306">
                <a:tc>
                  <a:txBody>
                    <a:bodyPr/>
                    <a:lstStyle/>
                    <a:p>
                      <a:r>
                        <a:rPr lang="en-US" dirty="0"/>
                        <a:t>Weight in Assignment</a:t>
                      </a:r>
                    </a:p>
                  </a:txBody>
                  <a:tcPr/>
                </a:tc>
                <a:tc>
                  <a:txBody>
                    <a:bodyPr/>
                    <a:lstStyle/>
                    <a:p>
                      <a:r>
                        <a:rPr lang="en-US" dirty="0"/>
                        <a:t>Criterion</a:t>
                      </a:r>
                    </a:p>
                  </a:txBody>
                  <a:tcPr/>
                </a:tc>
                <a:tc>
                  <a:txBody>
                    <a:bodyPr/>
                    <a:lstStyle/>
                    <a:p>
                      <a:r>
                        <a:rPr lang="en-US" dirty="0"/>
                        <a:t>Meets Minimum Expectations</a:t>
                      </a:r>
                    </a:p>
                  </a:txBody>
                  <a:tcPr/>
                </a:tc>
                <a:tc>
                  <a:txBody>
                    <a:bodyPr/>
                    <a:lstStyle/>
                    <a:p>
                      <a:r>
                        <a:rPr lang="en-US" dirty="0"/>
                        <a:t>Satisfactory</a:t>
                      </a:r>
                    </a:p>
                  </a:txBody>
                  <a:tcPr/>
                </a:tc>
                <a:extLst>
                  <a:ext uri="{0D108BD9-81ED-4DB2-BD59-A6C34878D82A}">
                    <a16:rowId xmlns:a16="http://schemas.microsoft.com/office/drawing/2014/main" val="2627169433"/>
                  </a:ext>
                </a:extLst>
              </a:tr>
              <a:tr h="740461">
                <a:tc>
                  <a:txBody>
                    <a:bodyPr/>
                    <a:lstStyle/>
                    <a:p>
                      <a:r>
                        <a:rPr lang="en-US" dirty="0"/>
                        <a:t>4%</a:t>
                      </a:r>
                    </a:p>
                  </a:txBody>
                  <a:tcPr/>
                </a:tc>
                <a:tc>
                  <a:txBody>
                    <a:bodyPr/>
                    <a:lstStyle/>
                    <a:p>
                      <a:r>
                        <a:rPr lang="en-US" dirty="0"/>
                        <a:t>Naming</a:t>
                      </a:r>
                    </a:p>
                  </a:txBody>
                  <a:tcPr/>
                </a:tc>
                <a:tc>
                  <a:txBody>
                    <a:bodyPr/>
                    <a:lstStyle/>
                    <a:p>
                      <a:r>
                        <a:rPr lang="en-US" dirty="0"/>
                        <a:t>Identify at least 1 good name and 1 bad name in the code base.  Some examples may not be well-grounded in a design rationale</a:t>
                      </a:r>
                    </a:p>
                  </a:txBody>
                  <a:tcPr/>
                </a:tc>
                <a:tc>
                  <a:txBody>
                    <a:bodyPr/>
                    <a:lstStyle/>
                    <a:p>
                      <a:pPr rtl="0" fontAlgn="t">
                        <a:spcBef>
                          <a:spcPts val="0"/>
                        </a:spcBef>
                        <a:spcAft>
                          <a:spcPts val="0"/>
                        </a:spcAft>
                      </a:pPr>
                      <a:r>
                        <a:rPr lang="en-US" sz="1800" b="0" i="0" u="none" strike="noStrike" dirty="0">
                          <a:solidFill>
                            <a:srgbClr val="000000"/>
                          </a:solidFill>
                          <a:effectLst/>
                          <a:latin typeface="+mn-lt"/>
                        </a:rPr>
                        <a:t>Identify at least 3 “good” names and 3 “bad” names. Each example is substantiated with 1 sentence justifying why this is a good or bad name.</a:t>
                      </a:r>
                      <a:endParaRPr lang="en-US" sz="1800" dirty="0">
                        <a:effectLst/>
                        <a:latin typeface="+mn-lt"/>
                      </a:endParaRPr>
                    </a:p>
                  </a:txBody>
                  <a:tcPr marL="63500" marR="63500" marT="63500" marB="63500"/>
                </a:tc>
                <a:extLst>
                  <a:ext uri="{0D108BD9-81ED-4DB2-BD59-A6C34878D82A}">
                    <a16:rowId xmlns:a16="http://schemas.microsoft.com/office/drawing/2014/main" val="998022384"/>
                  </a:ext>
                </a:extLst>
              </a:tr>
            </a:tbl>
          </a:graphicData>
        </a:graphic>
      </p:graphicFrame>
    </p:spTree>
    <p:extLst>
      <p:ext uri="{BB962C8B-B14F-4D97-AF65-F5344CB8AC3E}">
        <p14:creationId xmlns:p14="http://schemas.microsoft.com/office/powerpoint/2010/main" val="115221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Grading (3)</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p:txBody>
          <a:bodyPr>
            <a:normAutofit fontScale="92500" lnSpcReduction="20000"/>
          </a:bodyPr>
          <a:lstStyle/>
          <a:p>
            <a:r>
              <a:rPr lang="en-US" dirty="0"/>
              <a:t>Note: there is no partial credit.  For each gradable element you will get </a:t>
            </a:r>
            <a:r>
              <a:rPr lang="en-US" b="1" dirty="0"/>
              <a:t>exactly</a:t>
            </a:r>
            <a:r>
              <a:rPr lang="en-US" dirty="0"/>
              <a:t> one of those 3 ratings.</a:t>
            </a:r>
          </a:p>
          <a:p>
            <a:r>
              <a:rPr lang="en-US" dirty="0"/>
              <a:t>The factors that we might have considered for partial credit will be broken out into separate elements.  The elements will be aligned, as best we can, with the stated learning objectives of the assignment.</a:t>
            </a:r>
          </a:p>
          <a:p>
            <a:r>
              <a:rPr lang="en-US" dirty="0"/>
              <a:t>You will know the rating criteria before you do the assignment.</a:t>
            </a:r>
          </a:p>
          <a:p>
            <a:r>
              <a:rPr lang="en-US" dirty="0"/>
              <a:t>At the end of each assignment, you will receive</a:t>
            </a:r>
          </a:p>
          <a:p>
            <a:pPr lvl="1"/>
            <a:r>
              <a:rPr lang="en-US" dirty="0"/>
              <a:t>your rating on each of the elements in the assignment</a:t>
            </a:r>
          </a:p>
          <a:p>
            <a:pPr lvl="1"/>
            <a:r>
              <a:rPr lang="en-US" dirty="0"/>
              <a:t>a 3-tuple, with the weighted total of "below minimums", "minimums" and "</a:t>
            </a:r>
            <a:r>
              <a:rPr lang="en-US" dirty="0" err="1"/>
              <a:t>satisfactories</a:t>
            </a:r>
            <a:r>
              <a:rPr lang="en-US" dirty="0"/>
              <a:t>" that you got.</a:t>
            </a:r>
          </a:p>
          <a:p>
            <a:pPr lvl="1"/>
            <a:r>
              <a:rPr lang="en-US" dirty="0"/>
              <a:t>So in the example, if you got a "satisfactory", that would count as 4% towards your </a:t>
            </a:r>
            <a:r>
              <a:rPr lang="en-US" dirty="0" err="1"/>
              <a:t>satisfactories</a:t>
            </a:r>
            <a:r>
              <a:rPr lang="en-US" dirty="0"/>
              <a:t>.</a:t>
            </a:r>
          </a:p>
          <a:p>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4064371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EA07-02DE-45AB-87D9-55915BA9AC29}"/>
              </a:ext>
            </a:extLst>
          </p:cNvPr>
          <p:cNvSpPr>
            <a:spLocks noGrp="1"/>
          </p:cNvSpPr>
          <p:nvPr>
            <p:ph type="title"/>
          </p:nvPr>
        </p:nvSpPr>
        <p:spPr/>
        <p:txBody>
          <a:bodyPr/>
          <a:lstStyle/>
          <a:p>
            <a:r>
              <a:rPr lang="en-US" dirty="0"/>
              <a:t>Grading (4)</a:t>
            </a:r>
          </a:p>
        </p:txBody>
      </p:sp>
      <p:sp>
        <p:nvSpPr>
          <p:cNvPr id="4" name="Slide Number Placeholder 3">
            <a:extLst>
              <a:ext uri="{FF2B5EF4-FFF2-40B4-BE49-F238E27FC236}">
                <a16:creationId xmlns:a16="http://schemas.microsoft.com/office/drawing/2014/main" id="{4C417AD2-F659-4EAB-B50A-8D721AE6BB03}"/>
              </a:ext>
            </a:extLst>
          </p:cNvPr>
          <p:cNvSpPr>
            <a:spLocks noGrp="1"/>
          </p:cNvSpPr>
          <p:nvPr>
            <p:ph type="sldNum" sz="quarter" idx="12"/>
          </p:nvPr>
        </p:nvSpPr>
        <p:spPr/>
        <p:txBody>
          <a:bodyPr/>
          <a:lstStyle/>
          <a:p>
            <a:fld id="{20F37917-FD3A-4669-9018-DA04BCDD3D75}" type="slidenum">
              <a:rPr lang="en-US" smtClean="0"/>
              <a:pPr/>
              <a:t>18</a:t>
            </a:fld>
            <a:endParaRPr lang="en-US"/>
          </a:p>
        </p:txBody>
      </p:sp>
      <p:sp>
        <p:nvSpPr>
          <p:cNvPr id="13" name="Content Placeholder 12">
            <a:extLst>
              <a:ext uri="{FF2B5EF4-FFF2-40B4-BE49-F238E27FC236}">
                <a16:creationId xmlns:a16="http://schemas.microsoft.com/office/drawing/2014/main" id="{E5AE9418-65FA-476F-ABE6-28C673D26BBC}"/>
              </a:ext>
            </a:extLst>
          </p:cNvPr>
          <p:cNvSpPr>
            <a:spLocks noGrp="1"/>
          </p:cNvSpPr>
          <p:nvPr>
            <p:ph idx="1"/>
          </p:nvPr>
        </p:nvSpPr>
        <p:spPr/>
        <p:txBody>
          <a:bodyPr/>
          <a:lstStyle/>
          <a:p>
            <a:r>
              <a:rPr lang="en-US" dirty="0"/>
              <a:t> So if you had an assignment with 4 parts, and you got the scores indicated in the matrix below, you would wind up with a score of (0.2, 0.1, 0.7)</a:t>
            </a:r>
          </a:p>
        </p:txBody>
      </p:sp>
      <p:graphicFrame>
        <p:nvGraphicFramePr>
          <p:cNvPr id="14" name="Table 5">
            <a:extLst>
              <a:ext uri="{FF2B5EF4-FFF2-40B4-BE49-F238E27FC236}">
                <a16:creationId xmlns:a16="http://schemas.microsoft.com/office/drawing/2014/main" id="{FA84D8E3-8A38-4ABD-9BE2-0803EA22AF68}"/>
              </a:ext>
            </a:extLst>
          </p:cNvPr>
          <p:cNvGraphicFramePr>
            <a:graphicFrameLocks/>
          </p:cNvGraphicFramePr>
          <p:nvPr>
            <p:extLst>
              <p:ext uri="{D42A27DB-BD31-4B8C-83A1-F6EECF244321}">
                <p14:modId xmlns:p14="http://schemas.microsoft.com/office/powerpoint/2010/main" val="1416700772"/>
              </p:ext>
            </p:extLst>
          </p:nvPr>
        </p:nvGraphicFramePr>
        <p:xfrm>
          <a:off x="1587500" y="2941638"/>
          <a:ext cx="7886700" cy="2494280"/>
        </p:xfrm>
        <a:graphic>
          <a:graphicData uri="http://schemas.openxmlformats.org/drawingml/2006/table">
            <a:tbl>
              <a:tblPr firstRow="1" bandRow="1">
                <a:tableStyleId>{5940675A-B579-460E-94D1-54222C63F5DA}</a:tableStyleId>
              </a:tblPr>
              <a:tblGrid>
                <a:gridCol w="1577340">
                  <a:extLst>
                    <a:ext uri="{9D8B030D-6E8A-4147-A177-3AD203B41FA5}">
                      <a16:colId xmlns:a16="http://schemas.microsoft.com/office/drawing/2014/main" val="1169529622"/>
                    </a:ext>
                  </a:extLst>
                </a:gridCol>
                <a:gridCol w="1577340">
                  <a:extLst>
                    <a:ext uri="{9D8B030D-6E8A-4147-A177-3AD203B41FA5}">
                      <a16:colId xmlns:a16="http://schemas.microsoft.com/office/drawing/2014/main" val="3234018631"/>
                    </a:ext>
                  </a:extLst>
                </a:gridCol>
                <a:gridCol w="1577340">
                  <a:extLst>
                    <a:ext uri="{9D8B030D-6E8A-4147-A177-3AD203B41FA5}">
                      <a16:colId xmlns:a16="http://schemas.microsoft.com/office/drawing/2014/main" val="1442142159"/>
                    </a:ext>
                  </a:extLst>
                </a:gridCol>
                <a:gridCol w="1577340">
                  <a:extLst>
                    <a:ext uri="{9D8B030D-6E8A-4147-A177-3AD203B41FA5}">
                      <a16:colId xmlns:a16="http://schemas.microsoft.com/office/drawing/2014/main" val="299112097"/>
                    </a:ext>
                  </a:extLst>
                </a:gridCol>
                <a:gridCol w="1577340">
                  <a:extLst>
                    <a:ext uri="{9D8B030D-6E8A-4147-A177-3AD203B41FA5}">
                      <a16:colId xmlns:a16="http://schemas.microsoft.com/office/drawing/2014/main" val="4219548136"/>
                    </a:ext>
                  </a:extLst>
                </a:gridCol>
              </a:tblGrid>
              <a:tr h="370840">
                <a:tc>
                  <a:txBody>
                    <a:bodyPr/>
                    <a:lstStyle/>
                    <a:p>
                      <a:r>
                        <a:rPr lang="en-US" dirty="0"/>
                        <a:t>Item</a:t>
                      </a:r>
                    </a:p>
                  </a:txBody>
                  <a:tcPr/>
                </a:tc>
                <a:tc>
                  <a:txBody>
                    <a:bodyPr/>
                    <a:lstStyle/>
                    <a:p>
                      <a:r>
                        <a:rPr lang="en-US" dirty="0"/>
                        <a:t>Weight</a:t>
                      </a:r>
                    </a:p>
                  </a:txBody>
                  <a:tcPr/>
                </a:tc>
                <a:tc>
                  <a:txBody>
                    <a:bodyPr/>
                    <a:lstStyle/>
                    <a:p>
                      <a:pPr algn="ctr"/>
                      <a:r>
                        <a:rPr lang="en-US" dirty="0"/>
                        <a:t>Below Minimum</a:t>
                      </a:r>
                    </a:p>
                  </a:txBody>
                  <a:tcPr/>
                </a:tc>
                <a:tc>
                  <a:txBody>
                    <a:bodyPr/>
                    <a:lstStyle/>
                    <a:p>
                      <a:pPr algn="ctr"/>
                      <a:r>
                        <a:rPr lang="en-US" dirty="0"/>
                        <a:t>Minimum</a:t>
                      </a:r>
                    </a:p>
                  </a:txBody>
                  <a:tcPr/>
                </a:tc>
                <a:tc>
                  <a:txBody>
                    <a:bodyPr/>
                    <a:lstStyle/>
                    <a:p>
                      <a:pPr algn="ctr"/>
                      <a:r>
                        <a:rPr lang="en-US" dirty="0"/>
                        <a:t>Satisfactory</a:t>
                      </a:r>
                    </a:p>
                  </a:txBody>
                  <a:tcPr/>
                </a:tc>
                <a:extLst>
                  <a:ext uri="{0D108BD9-81ED-4DB2-BD59-A6C34878D82A}">
                    <a16:rowId xmlns:a16="http://schemas.microsoft.com/office/drawing/2014/main" val="3643962869"/>
                  </a:ext>
                </a:extLst>
              </a:tr>
              <a:tr h="370840">
                <a:tc>
                  <a:txBody>
                    <a:bodyPr/>
                    <a:lstStyle/>
                    <a:p>
                      <a:r>
                        <a:rPr lang="en-US" dirty="0"/>
                        <a:t>1</a:t>
                      </a:r>
                    </a:p>
                  </a:txBody>
                  <a:tcPr/>
                </a:tc>
                <a:tc>
                  <a:txBody>
                    <a:bodyPr/>
                    <a:lstStyle/>
                    <a:p>
                      <a:r>
                        <a:rPr lang="en-US" dirty="0"/>
                        <a:t>0.2</a:t>
                      </a:r>
                    </a:p>
                  </a:txBody>
                  <a:tcPr/>
                </a:tc>
                <a:tc>
                  <a:txBody>
                    <a:bodyPr/>
                    <a:lstStyle/>
                    <a:p>
                      <a:pPr algn="ctr"/>
                      <a:r>
                        <a:rPr lang="en-US" dirty="0"/>
                        <a:t>X</a:t>
                      </a:r>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043979497"/>
                  </a:ext>
                </a:extLst>
              </a:tr>
              <a:tr h="370840">
                <a:tc>
                  <a:txBody>
                    <a:bodyPr/>
                    <a:lstStyle/>
                    <a:p>
                      <a:r>
                        <a:rPr lang="en-US" dirty="0"/>
                        <a:t>2</a:t>
                      </a:r>
                    </a:p>
                  </a:txBody>
                  <a:tcPr/>
                </a:tc>
                <a:tc>
                  <a:txBody>
                    <a:bodyPr/>
                    <a:lstStyle/>
                    <a:p>
                      <a:r>
                        <a:rPr lang="en-US" dirty="0"/>
                        <a:t>0.3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421651291"/>
                  </a:ext>
                </a:extLst>
              </a:tr>
              <a:tr h="370840">
                <a:tc>
                  <a:txBody>
                    <a:bodyPr/>
                    <a:lstStyle/>
                    <a:p>
                      <a:r>
                        <a:rPr lang="en-US" dirty="0"/>
                        <a:t>3</a:t>
                      </a:r>
                    </a:p>
                  </a:txBody>
                  <a:tcPr/>
                </a:tc>
                <a:tc>
                  <a:txBody>
                    <a:bodyPr/>
                    <a:lstStyle/>
                    <a:p>
                      <a:r>
                        <a:rPr lang="en-US" dirty="0"/>
                        <a:t>0.4</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2141605749"/>
                  </a:ext>
                </a:extLst>
              </a:tr>
              <a:tr h="370840">
                <a:tc>
                  <a:txBody>
                    <a:bodyPr/>
                    <a:lstStyle/>
                    <a:p>
                      <a:r>
                        <a:rPr lang="en-US" dirty="0"/>
                        <a:t>4</a:t>
                      </a:r>
                    </a:p>
                  </a:txBody>
                  <a:tcPr/>
                </a:tc>
                <a:tc>
                  <a:txBody>
                    <a:bodyPr/>
                    <a:lstStyle/>
                    <a:p>
                      <a:r>
                        <a:rPr lang="en-US" dirty="0"/>
                        <a:t>0.1</a:t>
                      </a:r>
                    </a:p>
                  </a:txBody>
                  <a:tcPr/>
                </a:tc>
                <a:tc>
                  <a:txBody>
                    <a:bodyPr/>
                    <a:lstStyle/>
                    <a:p>
                      <a:pPr algn="ctr"/>
                      <a:endParaRPr lang="en-US"/>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1238794174"/>
                  </a:ext>
                </a:extLst>
              </a:tr>
              <a:tr h="370840">
                <a:tc>
                  <a:txBody>
                    <a:bodyPr/>
                    <a:lstStyle/>
                    <a:p>
                      <a:r>
                        <a:rPr lang="en-US" dirty="0"/>
                        <a:t>TOTAL</a:t>
                      </a:r>
                    </a:p>
                  </a:txBody>
                  <a:tcPr/>
                </a:tc>
                <a:tc>
                  <a:txBody>
                    <a:bodyPr/>
                    <a:lstStyle/>
                    <a:p>
                      <a:endParaRPr lang="en-US"/>
                    </a:p>
                  </a:txBody>
                  <a:tcPr/>
                </a:tc>
                <a:tc>
                  <a:txBody>
                    <a:bodyPr/>
                    <a:lstStyle/>
                    <a:p>
                      <a:r>
                        <a:rPr lang="en-US" dirty="0"/>
                        <a:t>0.2</a:t>
                      </a:r>
                    </a:p>
                  </a:txBody>
                  <a:tcPr/>
                </a:tc>
                <a:tc>
                  <a:txBody>
                    <a:bodyPr/>
                    <a:lstStyle/>
                    <a:p>
                      <a:r>
                        <a:rPr lang="en-US" dirty="0"/>
                        <a:t>0.1</a:t>
                      </a:r>
                    </a:p>
                  </a:txBody>
                  <a:tcPr/>
                </a:tc>
                <a:tc>
                  <a:txBody>
                    <a:bodyPr/>
                    <a:lstStyle/>
                    <a:p>
                      <a:r>
                        <a:rPr lang="en-US" dirty="0"/>
                        <a:t>0.7</a:t>
                      </a:r>
                    </a:p>
                  </a:txBody>
                  <a:tcPr/>
                </a:tc>
                <a:extLst>
                  <a:ext uri="{0D108BD9-81ED-4DB2-BD59-A6C34878D82A}">
                    <a16:rowId xmlns:a16="http://schemas.microsoft.com/office/drawing/2014/main" val="4091054236"/>
                  </a:ext>
                </a:extLst>
              </a:tr>
            </a:tbl>
          </a:graphicData>
        </a:graphic>
      </p:graphicFrame>
    </p:spTree>
    <p:extLst>
      <p:ext uri="{BB962C8B-B14F-4D97-AF65-F5344CB8AC3E}">
        <p14:creationId xmlns:p14="http://schemas.microsoft.com/office/powerpoint/2010/main" val="86618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5019-50C7-4F3B-9465-2BE4E53E2626}"/>
              </a:ext>
            </a:extLst>
          </p:cNvPr>
          <p:cNvSpPr>
            <a:spLocks noGrp="1"/>
          </p:cNvSpPr>
          <p:nvPr>
            <p:ph type="title"/>
          </p:nvPr>
        </p:nvSpPr>
        <p:spPr/>
        <p:txBody>
          <a:bodyPr/>
          <a:lstStyle/>
          <a:p>
            <a:r>
              <a:rPr lang="en-US" dirty="0"/>
              <a:t>Grading (5)</a:t>
            </a:r>
          </a:p>
        </p:txBody>
      </p:sp>
      <p:sp>
        <p:nvSpPr>
          <p:cNvPr id="3" name="Content Placeholder 2">
            <a:extLst>
              <a:ext uri="{FF2B5EF4-FFF2-40B4-BE49-F238E27FC236}">
                <a16:creationId xmlns:a16="http://schemas.microsoft.com/office/drawing/2014/main" id="{C865EF8A-0E56-4A72-812A-A6C40347C9B9}"/>
              </a:ext>
            </a:extLst>
          </p:cNvPr>
          <p:cNvSpPr>
            <a:spLocks noGrp="1"/>
          </p:cNvSpPr>
          <p:nvPr>
            <p:ph idx="1"/>
          </p:nvPr>
        </p:nvSpPr>
        <p:spPr/>
        <p:txBody>
          <a:bodyPr/>
          <a:lstStyle/>
          <a:p>
            <a:r>
              <a:rPr lang="en-US" dirty="0"/>
              <a:t>Note: Do </a:t>
            </a:r>
            <a:r>
              <a:rPr lang="en-US" b="1" dirty="0"/>
              <a:t>NOT</a:t>
            </a:r>
            <a:r>
              <a:rPr lang="en-US" dirty="0"/>
              <a:t> ask us to average your 3-dimensional grade into a single value.  The ratings are </a:t>
            </a:r>
            <a:r>
              <a:rPr lang="en-US" dirty="0">
                <a:solidFill>
                  <a:srgbClr val="FF0000"/>
                </a:solidFill>
              </a:rPr>
              <a:t>ordinal data</a:t>
            </a:r>
            <a:r>
              <a:rPr lang="en-US" dirty="0"/>
              <a:t>, not linear data, and in statistics it's a big no-no to take averages over ordinal data.</a:t>
            </a:r>
            <a:endParaRPr lang="en-US" b="1" dirty="0"/>
          </a:p>
        </p:txBody>
      </p:sp>
      <p:sp>
        <p:nvSpPr>
          <p:cNvPr id="4" name="Slide Number Placeholder 3">
            <a:extLst>
              <a:ext uri="{FF2B5EF4-FFF2-40B4-BE49-F238E27FC236}">
                <a16:creationId xmlns:a16="http://schemas.microsoft.com/office/drawing/2014/main" id="{029F4CD0-81FE-44FE-8578-30C4BC3B01DA}"/>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45319972-F4F0-4294-BCB6-43ECE67C6E78}"/>
              </a:ext>
            </a:extLst>
          </p:cNvPr>
          <p:cNvSpPr/>
          <p:nvPr/>
        </p:nvSpPr>
        <p:spPr>
          <a:xfrm>
            <a:off x="9093739" y="1593850"/>
            <a:ext cx="2177511" cy="177315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look up "ordinal data" on the internet.  It's an important but underappreciated concept.</a:t>
            </a:r>
          </a:p>
        </p:txBody>
      </p:sp>
    </p:spTree>
    <p:extLst>
      <p:ext uri="{BB962C8B-B14F-4D97-AF65-F5344CB8AC3E}">
        <p14:creationId xmlns:p14="http://schemas.microsoft.com/office/powerpoint/2010/main" val="4225377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2" name="Content Placeholder 11">
            <a:extLst>
              <a:ext uri="{FF2B5EF4-FFF2-40B4-BE49-F238E27FC236}">
                <a16:creationId xmlns:a16="http://schemas.microsoft.com/office/drawing/2014/main" id="{3DB4E3D8-144E-46A9-87CA-BAA8820EA13A}"/>
              </a:ext>
            </a:extLst>
          </p:cNvPr>
          <p:cNvSpPr>
            <a:spLocks noGrp="1"/>
          </p:cNvSpPr>
          <p:nvPr>
            <p:ph idx="1"/>
          </p:nvPr>
        </p:nvSpPr>
        <p:spPr/>
        <p:txBody>
          <a:bodyPr/>
          <a:lstStyle/>
          <a:p>
            <a:endParaRPr lang="en-US"/>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pic>
        <p:nvPicPr>
          <p:cNvPr id="9" name="IMG_5509.jpeg" descr="IMG_5509.jpeg">
            <a:extLst>
              <a:ext uri="{FF2B5EF4-FFF2-40B4-BE49-F238E27FC236}">
                <a16:creationId xmlns:a16="http://schemas.microsoft.com/office/drawing/2014/main" id="{AD459D4D-1C7C-43C4-9D61-8EB4894662B2}"/>
              </a:ext>
            </a:extLst>
          </p:cNvPr>
          <p:cNvPicPr>
            <a:picLocks noChangeAspect="1"/>
          </p:cNvPicPr>
          <p:nvPr/>
        </p:nvPicPr>
        <p:blipFill rotWithShape="1">
          <a:blip r:embed="rId2"/>
          <a:srcRect r="23587"/>
          <a:stretch/>
        </p:blipFill>
        <p:spPr>
          <a:xfrm>
            <a:off x="7827065" y="1961620"/>
            <a:ext cx="2883643" cy="2934762"/>
          </a:xfrm>
          <a:prstGeom prst="rect">
            <a:avLst/>
          </a:prstGeom>
          <a:ln w="12700">
            <a:miter lim="400000"/>
          </a:ln>
        </p:spPr>
      </p:pic>
      <p:pic>
        <p:nvPicPr>
          <p:cNvPr id="10" name="Picture 4" descr="[Mitch 2007-12]">
            <a:extLst>
              <a:ext uri="{FF2B5EF4-FFF2-40B4-BE49-F238E27FC236}">
                <a16:creationId xmlns:a16="http://schemas.microsoft.com/office/drawing/2014/main" id="{1D9765B5-3C73-4797-A776-47F1903B9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512" y="1961620"/>
            <a:ext cx="2529968" cy="29347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AF1A5E-CF2C-4F6C-AD06-8F79A5F94003}"/>
              </a:ext>
            </a:extLst>
          </p:cNvPr>
          <p:cNvSpPr txBox="1"/>
          <p:nvPr/>
        </p:nvSpPr>
        <p:spPr>
          <a:xfrm>
            <a:off x="1432297"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Mitch Wand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8178689"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Jonathan Bell</a:t>
            </a:r>
          </a:p>
        </p:txBody>
      </p:sp>
      <p:sp>
        <p:nvSpPr>
          <p:cNvPr id="15" name="TextBox 14">
            <a:extLst>
              <a:ext uri="{FF2B5EF4-FFF2-40B4-BE49-F238E27FC236}">
                <a16:creationId xmlns:a16="http://schemas.microsoft.com/office/drawing/2014/main" id="{418EBC79-D586-4EF1-9F65-B76A9E709F75}"/>
              </a:ext>
            </a:extLst>
          </p:cNvPr>
          <p:cNvSpPr txBox="1"/>
          <p:nvPr/>
        </p:nvSpPr>
        <p:spPr>
          <a:xfrm>
            <a:off x="4808186"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John </a:t>
            </a:r>
            <a:r>
              <a:rPr lang="en-US" sz="2625" dirty="0" err="1">
                <a:latin typeface="Calibri" panose="020F0502020204030204" pitchFamily="34" charset="0"/>
                <a:cs typeface="Calibri" panose="020F0502020204030204" pitchFamily="34" charset="0"/>
              </a:rPr>
              <a:t>Boyland</a:t>
            </a:r>
            <a:endParaRPr lang="en-US" sz="2625" dirty="0">
              <a:latin typeface="Calibri" panose="020F0502020204030204" pitchFamily="34" charset="0"/>
              <a:cs typeface="Calibri" panose="020F0502020204030204" pitchFamily="34" charset="0"/>
            </a:endParaRPr>
          </a:p>
        </p:txBody>
      </p:sp>
      <p:pic>
        <p:nvPicPr>
          <p:cNvPr id="13" name="Picture 2">
            <a:extLst>
              <a:ext uri="{FF2B5EF4-FFF2-40B4-BE49-F238E27FC236}">
                <a16:creationId xmlns:a16="http://schemas.microsoft.com/office/drawing/2014/main" id="{7AE6A8A0-9809-498E-A012-940833AD0F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73" r="15060"/>
          <a:stretch/>
        </p:blipFill>
        <p:spPr bwMode="auto">
          <a:xfrm>
            <a:off x="4322998" y="1961620"/>
            <a:ext cx="2968549" cy="296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 by opening a regrade request in </a:t>
            </a:r>
            <a:r>
              <a:rPr lang="en-US" dirty="0" err="1"/>
              <a:t>GradeScope</a:t>
            </a:r>
            <a:r>
              <a:rPr lang="en-US" dirty="0"/>
              <a:t>. </a:t>
            </a:r>
          </a:p>
          <a:p>
            <a:pPr lvl="1"/>
            <a:r>
              <a:rPr lang="en-US" dirty="0"/>
              <a:t>Do not post on Piazza or email your TA or instructor </a:t>
            </a:r>
          </a:p>
          <a:p>
            <a:pPr lvl="2"/>
            <a:r>
              <a:rPr lang="en-US" dirty="0" err="1"/>
              <a:t>GradeScope</a:t>
            </a:r>
            <a:r>
              <a:rPr lang="en-US" dirty="0"/>
              <a:t> provides an interface that allows us to review all regrade requests in one place. </a:t>
            </a:r>
          </a:p>
          <a:p>
            <a:pPr lvl="1"/>
            <a:r>
              <a:rPr lang="en-US" dirty="0"/>
              <a:t>All regrade requests must be submitted within 7 days from your receipt of the graded work.</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p:txBody>
          <a:bodyPr>
            <a:normAutofit/>
          </a:bodyPr>
          <a:lstStyle/>
          <a:p>
            <a:r>
              <a:rPr lang="en-US" dirty="0"/>
              <a:t>Your work is late if it is not turned in by the deadline. </a:t>
            </a:r>
          </a:p>
          <a:p>
            <a:pPr lvl="1"/>
            <a:r>
              <a:rPr lang="en-US" dirty="0"/>
              <a:t>10% will be deducted for late HW assignments turned in within 24 hours after the due date </a:t>
            </a:r>
          </a:p>
          <a:p>
            <a:pPr lvl="1"/>
            <a:r>
              <a:rPr lang="en-US" dirty="0"/>
              <a:t>HW assignments submitted more than 24 hours late will receive a zero.</a:t>
            </a:r>
          </a:p>
          <a:p>
            <a:pPr lvl="1"/>
            <a:r>
              <a:rPr lang="en-US" dirty="0"/>
              <a:t>If you're worried about being busy around the time of a HW submission, please plan ahead and get started early.</a:t>
            </a:r>
          </a:p>
        </p:txBody>
      </p:sp>
      <p:sp>
        <p:nvSpPr>
          <p:cNvPr id="259" name="Slide Number"/>
          <p:cNvSpPr txBox="1">
            <a:spLocks noGrp="1"/>
          </p:cNvSpPr>
          <p:nvPr>
            <p:ph type="sldNum" sz="quarter" idx="12"/>
          </p:nvPr>
        </p:nvSpPr>
        <p:spPr/>
        <p:txBody>
          <a:bodyPr/>
          <a:lstStyle/>
          <a:p>
            <a:fld id="{86CB4B4D-7CA3-9044-876B-883B54F8677D}"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fail the class.</a:t>
            </a:r>
          </a:p>
          <a:p>
            <a:r>
              <a:rPr lang="en-US" dirty="0"/>
              <a:t>You are responsible for protecting your work. If someone uses your work, with or without your permission, you fail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4223183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23</a:t>
            </a:fld>
            <a:endParaRPr lang="en-US"/>
          </a:p>
        </p:txBody>
      </p:sp>
    </p:spTree>
    <p:extLst>
      <p:ext uri="{BB962C8B-B14F-4D97-AF65-F5344CB8AC3E}">
        <p14:creationId xmlns:p14="http://schemas.microsoft.com/office/powerpoint/2010/main" val="1665633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p:txBody>
          <a:bodyPr>
            <a:normAutofit fontScale="92500" lnSpcReduction="10000"/>
          </a:bodyPr>
          <a:lstStyle/>
          <a:p>
            <a:r>
              <a:rPr lang="en-US" dirty="0"/>
              <a:t>Course web page (</a:t>
            </a:r>
            <a:r>
              <a:rPr lang="en-US" dirty="0">
                <a:hlinkClick r:id="rId2"/>
              </a:rPr>
              <a:t>https://neu-se.github.io/CS4530-CS5500-Spring-2021</a:t>
            </a:r>
            <a:r>
              <a:rPr lang="en-US" dirty="0"/>
              <a:t>)</a:t>
            </a:r>
          </a:p>
          <a:p>
            <a:r>
              <a:rPr lang="en-US" dirty="0"/>
              <a:t>Canvas</a:t>
            </a:r>
          </a:p>
          <a:p>
            <a:r>
              <a:rPr lang="en-US" dirty="0"/>
              <a:t>Piazza </a:t>
            </a:r>
          </a:p>
          <a:p>
            <a:pPr lvl="1"/>
            <a:r>
              <a:rPr lang="en-US" dirty="0"/>
              <a:t>for questions about assignments, etc.</a:t>
            </a:r>
          </a:p>
          <a:p>
            <a:r>
              <a:rPr lang="en-US" dirty="0"/>
              <a:t>Slack (</a:t>
            </a:r>
            <a:r>
              <a:rPr lang="en-US" dirty="0">
                <a:hlinkClick r:id="rId3" action="ppaction://hlinkfile"/>
              </a:rPr>
              <a:t>nusespring2021.slack.com</a:t>
            </a:r>
            <a:r>
              <a:rPr lang="en-US" dirty="0"/>
              <a:t>)</a:t>
            </a:r>
          </a:p>
          <a:p>
            <a:pPr lvl="1"/>
            <a:r>
              <a:rPr lang="en-US" dirty="0"/>
              <a:t>for more general discussions</a:t>
            </a:r>
          </a:p>
          <a:p>
            <a:pPr lvl="1"/>
            <a:r>
              <a:rPr lang="en-US" dirty="0"/>
              <a:t># ta-office-hours</a:t>
            </a:r>
          </a:p>
          <a:p>
            <a:pPr lvl="1"/>
            <a:r>
              <a:rPr lang="en-US" dirty="0"/>
              <a:t>knowledge-sharing (within the limits of the Academic Integrity Policy)</a:t>
            </a:r>
          </a:p>
          <a:p>
            <a:pPr lvl="1"/>
            <a:r>
              <a:rPr lang="en-US" dirty="0"/>
              <a:t>whatever else you might want (within the limits of the Code of Student Conduct)</a:t>
            </a:r>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2855917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what SE is and why it’s important</a:t>
            </a:r>
          </a:p>
          <a:p>
            <a:pPr lvl="1"/>
            <a:r>
              <a:rPr lang="en-US" dirty="0"/>
              <a:t>List your weekly obligations as a student</a:t>
            </a:r>
          </a:p>
          <a:p>
            <a:pPr lvl="1"/>
            <a:r>
              <a:rPr lang="en-US" dirty="0"/>
              <a:t>List the requirements for completing the course</a:t>
            </a:r>
          </a:p>
          <a:p>
            <a:pPr lvl="1"/>
            <a:r>
              <a:rPr lang="en-US" dirty="0"/>
              <a:t>Explain how assignments will be graded</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25</a:t>
            </a:fld>
            <a:endParaRPr lang="en-US"/>
          </a:p>
        </p:txBody>
      </p:sp>
      <p:sp>
        <p:nvSpPr>
          <p:cNvPr id="7" name="Rectangle 6">
            <a:extLst>
              <a:ext uri="{FF2B5EF4-FFF2-40B4-BE49-F238E27FC236}">
                <a16:creationId xmlns:a16="http://schemas.microsoft.com/office/drawing/2014/main" id="{974E239E-5903-4098-A40F-7459DA3C7DB7}"/>
              </a:ext>
            </a:extLst>
          </p:cNvPr>
          <p:cNvSpPr/>
          <p:nvPr/>
        </p:nvSpPr>
        <p:spPr>
          <a:xfrm>
            <a:off x="7880779" y="2374900"/>
            <a:ext cx="4202842" cy="10541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We told you that we were going to list the learning objectives at the beginning and end of each lesson, and here we are! </a:t>
            </a:r>
          </a:p>
        </p:txBody>
      </p:sp>
    </p:spTree>
    <p:extLst>
      <p:ext uri="{BB962C8B-B14F-4D97-AF65-F5344CB8AC3E}">
        <p14:creationId xmlns:p14="http://schemas.microsoft.com/office/powerpoint/2010/main" val="2798469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solidFill>
                  <a:srgbClr val="0070C0"/>
                </a:solidFill>
              </a:rPr>
              <a:t>OK, now let’s get down to work!</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r>
              <a:rPr lang="en-US" dirty="0"/>
              <a:t>In our next lesson, we'll learn about the basic principles of </a:t>
            </a:r>
            <a:r>
              <a:rPr lang="en-US"/>
              <a:t>well-designed software </a:t>
            </a:r>
            <a:endParaRPr lang="en-US" dirty="0"/>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26</a:t>
            </a:fld>
            <a:endParaRPr lang="en-US"/>
          </a:p>
        </p:txBody>
      </p:sp>
    </p:spTree>
    <p:extLst>
      <p:ext uri="{BB962C8B-B14F-4D97-AF65-F5344CB8AC3E}">
        <p14:creationId xmlns:p14="http://schemas.microsoft.com/office/powerpoint/2010/main" val="74333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a:extLst>
              <a:ext uri="{FF2B5EF4-FFF2-40B4-BE49-F238E27FC236}">
                <a16:creationId xmlns:a16="http://schemas.microsoft.com/office/drawing/2014/main" id="{B0250046-FB39-44C1-9C66-9EA577E06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997" y="1689116"/>
            <a:ext cx="2009775" cy="2009775"/>
          </a:xfrm>
          <a:prstGeom prst="rect">
            <a:avLst/>
          </a:prstGeom>
          <a:noFill/>
          <a:extLst>
            <a:ext uri="{909E8E84-426E-40DD-AFC4-6F175D3DCCD1}">
              <a14:hiddenFill xmlns:a14="http://schemas.microsoft.com/office/drawing/2010/main">
                <a:solidFill>
                  <a:srgbClr val="FFFFFF"/>
                </a:solidFill>
              </a14:hiddenFill>
            </a:ext>
          </a:extLst>
        </p:spPr>
      </p:pic>
      <p:sp>
        <p:nvSpPr>
          <p:cNvPr id="164" name="Teaching Assistants"/>
          <p:cNvSpPr txBox="1">
            <a:spLocks noGrp="1"/>
          </p:cNvSpPr>
          <p:nvPr>
            <p:ph type="title"/>
          </p:nvPr>
        </p:nvSpPr>
        <p:spPr/>
        <p:txBody>
          <a:bodyPr/>
          <a:lstStyle/>
          <a:p>
            <a:r>
              <a:rPr lang="en-US" dirty="0"/>
              <a:t>Teaching Assistants</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a:xfrm>
            <a:off x="8385517" y="6356350"/>
            <a:ext cx="2743200" cy="365125"/>
          </a:xfrm>
        </p:spPr>
        <p:txBody>
          <a:bodyPr/>
          <a:lstStyle/>
          <a:p>
            <a:fld id="{86CB4B4D-7CA3-9044-876B-883B54F8677D}" type="slidenum">
              <a:rPr lang="en-US" smtClean="0"/>
              <a:pPr/>
              <a:t>3</a:t>
            </a:fld>
            <a:endParaRPr lang="en-US"/>
          </a:p>
        </p:txBody>
      </p:sp>
      <p:pic>
        <p:nvPicPr>
          <p:cNvPr id="171" name="Satyajit Gokhale.jpg" descr="Satyajit Gokhale.jpg"/>
          <p:cNvPicPr>
            <a:picLocks noChangeAspect="1"/>
          </p:cNvPicPr>
          <p:nvPr/>
        </p:nvPicPr>
        <p:blipFill>
          <a:blip r:embed="rId3"/>
          <a:srcRect/>
          <a:stretch>
            <a:fillRect/>
          </a:stretch>
        </p:blipFill>
        <p:spPr>
          <a:xfrm>
            <a:off x="547104" y="4426827"/>
            <a:ext cx="2036615" cy="2011183"/>
          </a:xfrm>
          <a:prstGeom prst="rect">
            <a:avLst/>
          </a:prstGeom>
          <a:ln w="12700">
            <a:miter lim="400000"/>
          </a:ln>
        </p:spPr>
      </p:pic>
      <p:sp>
        <p:nvSpPr>
          <p:cNvPr id="174" name="Alexi Turcotte"/>
          <p:cNvSpPr txBox="1"/>
          <p:nvPr/>
        </p:nvSpPr>
        <p:spPr>
          <a:xfrm>
            <a:off x="840277" y="3898296"/>
            <a:ext cx="12872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a:t>Joseph Burns</a:t>
            </a:r>
            <a:endParaRPr dirty="0"/>
          </a:p>
        </p:txBody>
      </p:sp>
      <p:sp>
        <p:nvSpPr>
          <p:cNvPr id="176" name="Magnus Frennberg"/>
          <p:cNvSpPr txBox="1"/>
          <p:nvPr/>
        </p:nvSpPr>
        <p:spPr>
          <a:xfrm>
            <a:off x="2891468" y="6500713"/>
            <a:ext cx="122924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err="1"/>
              <a:t>Guneet</a:t>
            </a:r>
            <a:r>
              <a:rPr lang="en-US" dirty="0"/>
              <a:t> Kaur</a:t>
            </a:r>
            <a:endParaRPr dirty="0"/>
          </a:p>
        </p:txBody>
      </p:sp>
      <p:sp>
        <p:nvSpPr>
          <p:cNvPr id="177" name="Jake Feinbaum"/>
          <p:cNvSpPr txBox="1"/>
          <p:nvPr/>
        </p:nvSpPr>
        <p:spPr>
          <a:xfrm>
            <a:off x="8139375" y="3898295"/>
            <a:ext cx="7752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err="1"/>
              <a:t>Eiki</a:t>
            </a:r>
            <a:r>
              <a:rPr lang="en-US" dirty="0"/>
              <a:t> Kan</a:t>
            </a:r>
            <a:endParaRPr dirty="0"/>
          </a:p>
        </p:txBody>
      </p:sp>
      <p:sp>
        <p:nvSpPr>
          <p:cNvPr id="178" name="Satyajit Gokhale"/>
          <p:cNvSpPr txBox="1"/>
          <p:nvPr/>
        </p:nvSpPr>
        <p:spPr>
          <a:xfrm>
            <a:off x="719117" y="6500713"/>
            <a:ext cx="156376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dirty="0"/>
              <a:t>Satyajit Gokhale</a:t>
            </a:r>
          </a:p>
        </p:txBody>
      </p:sp>
      <p:sp>
        <p:nvSpPr>
          <p:cNvPr id="179" name="Rajath Kashyap"/>
          <p:cNvSpPr txBox="1"/>
          <p:nvPr/>
        </p:nvSpPr>
        <p:spPr>
          <a:xfrm>
            <a:off x="3161619" y="3898296"/>
            <a:ext cx="179472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r>
              <a:rPr lang="en-US" dirty="0"/>
              <a:t>Michael </a:t>
            </a:r>
            <a:r>
              <a:rPr lang="en-US" dirty="0" err="1"/>
              <a:t>Davinroy</a:t>
            </a:r>
            <a:endParaRPr dirty="0"/>
          </a:p>
        </p:txBody>
      </p:sp>
      <p:pic>
        <p:nvPicPr>
          <p:cNvPr id="1030" name="Picture 6">
            <a:extLst>
              <a:ext uri="{FF2B5EF4-FFF2-40B4-BE49-F238E27FC236}">
                <a16:creationId xmlns:a16="http://schemas.microsoft.com/office/drawing/2014/main" id="{F8425C0B-2B85-474F-ABCD-952B493ED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854" y="1760242"/>
            <a:ext cx="2000250" cy="20097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3F50BF2F-9C2D-4AEA-97F0-CD7EFFC858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7759" y="1706648"/>
            <a:ext cx="2063369" cy="206336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7C1C489-93EA-4F5B-92C2-97068C573E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1811" y="1754613"/>
            <a:ext cx="1990340" cy="199706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B5F7F39-5AA8-43AD-98B0-2C81171ED1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6566" y="4426827"/>
            <a:ext cx="2009775" cy="2009775"/>
          </a:xfrm>
          <a:prstGeom prst="rect">
            <a:avLst/>
          </a:prstGeom>
          <a:noFill/>
          <a:extLst>
            <a:ext uri="{909E8E84-426E-40DD-AFC4-6F175D3DCCD1}">
              <a14:hiddenFill xmlns:a14="http://schemas.microsoft.com/office/drawing/2010/main">
                <a:solidFill>
                  <a:srgbClr val="FFFFFF"/>
                </a:solidFill>
              </a14:hiddenFill>
            </a:ext>
          </a:extLst>
        </p:spPr>
      </p:pic>
      <p:sp>
        <p:nvSpPr>
          <p:cNvPr id="30" name="Weijie (Ben) Deng">
            <a:extLst>
              <a:ext uri="{FF2B5EF4-FFF2-40B4-BE49-F238E27FC236}">
                <a16:creationId xmlns:a16="http://schemas.microsoft.com/office/drawing/2014/main" id="{EDFAFCE9-4ACD-420B-9E71-44A8B9C66CB0}"/>
              </a:ext>
            </a:extLst>
          </p:cNvPr>
          <p:cNvSpPr txBox="1"/>
          <p:nvPr/>
        </p:nvSpPr>
        <p:spPr>
          <a:xfrm>
            <a:off x="5716123" y="3898295"/>
            <a:ext cx="1066639"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err="1"/>
              <a:t>Yuting</a:t>
            </a:r>
            <a:r>
              <a:rPr lang="en-US" dirty="0"/>
              <a:t> Gan</a:t>
            </a:r>
            <a:endParaRPr dirty="0"/>
          </a:p>
        </p:txBody>
      </p:sp>
      <p:sp>
        <p:nvSpPr>
          <p:cNvPr id="31" name="Weijie (Ben) Deng">
            <a:extLst>
              <a:ext uri="{FF2B5EF4-FFF2-40B4-BE49-F238E27FC236}">
                <a16:creationId xmlns:a16="http://schemas.microsoft.com/office/drawing/2014/main" id="{3581BE53-57AD-4437-99F9-B899981228FE}"/>
              </a:ext>
            </a:extLst>
          </p:cNvPr>
          <p:cNvSpPr txBox="1"/>
          <p:nvPr/>
        </p:nvSpPr>
        <p:spPr>
          <a:xfrm>
            <a:off x="5562680" y="6500713"/>
            <a:ext cx="1245149"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a:t>Ben Schultze</a:t>
            </a:r>
            <a:endParaRPr dirty="0"/>
          </a:p>
        </p:txBody>
      </p:sp>
      <p:pic>
        <p:nvPicPr>
          <p:cNvPr id="5" name="Picture 4">
            <a:extLst>
              <a:ext uri="{FF2B5EF4-FFF2-40B4-BE49-F238E27FC236}">
                <a16:creationId xmlns:a16="http://schemas.microsoft.com/office/drawing/2014/main" id="{3F19322F-C786-4D32-B4C9-6739D4C067E6}"/>
              </a:ext>
            </a:extLst>
          </p:cNvPr>
          <p:cNvPicPr>
            <a:picLocks noChangeAspect="1"/>
          </p:cNvPicPr>
          <p:nvPr/>
        </p:nvPicPr>
        <p:blipFill rotWithShape="1">
          <a:blip r:embed="rId8">
            <a:extLst>
              <a:ext uri="{28A0092B-C50C-407E-A947-70E740481C1C}">
                <a14:useLocalDpi xmlns:a14="http://schemas.microsoft.com/office/drawing/2010/main" val="0"/>
              </a:ext>
            </a:extLst>
          </a:blip>
          <a:srcRect l="19025" t="8228" r="6690" b="32674"/>
          <a:stretch/>
        </p:blipFill>
        <p:spPr>
          <a:xfrm>
            <a:off x="5356383" y="4426827"/>
            <a:ext cx="1887552" cy="2002230"/>
          </a:xfrm>
          <a:prstGeom prst="rect">
            <a:avLst/>
          </a:prstGeom>
        </p:spPr>
      </p:pic>
      <p:pic>
        <p:nvPicPr>
          <p:cNvPr id="4" name="Picture 3">
            <a:extLst>
              <a:ext uri="{FF2B5EF4-FFF2-40B4-BE49-F238E27FC236}">
                <a16:creationId xmlns:a16="http://schemas.microsoft.com/office/drawing/2014/main" id="{C253E4C4-061A-40E3-8B8F-1FCEE5FEF1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06711" y="4426827"/>
            <a:ext cx="2036615" cy="2036615"/>
          </a:xfrm>
          <a:prstGeom prst="rect">
            <a:avLst/>
          </a:prstGeom>
        </p:spPr>
      </p:pic>
      <p:sp>
        <p:nvSpPr>
          <p:cNvPr id="20" name="Weijie (Ben) Deng">
            <a:extLst>
              <a:ext uri="{FF2B5EF4-FFF2-40B4-BE49-F238E27FC236}">
                <a16:creationId xmlns:a16="http://schemas.microsoft.com/office/drawing/2014/main" id="{909DEB5E-6566-4619-A192-809F53977DC2}"/>
              </a:ext>
            </a:extLst>
          </p:cNvPr>
          <p:cNvSpPr txBox="1"/>
          <p:nvPr/>
        </p:nvSpPr>
        <p:spPr>
          <a:xfrm>
            <a:off x="7811141" y="6524646"/>
            <a:ext cx="1627753"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a:t>Sagar Madhu </a:t>
            </a:r>
            <a:r>
              <a:rPr lang="en-US" dirty="0" err="1"/>
              <a:t>Ayi</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encompasses the tools and processes that we use to design, construct and maintain programs 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4</a:t>
            </a:fld>
            <a:endParaRPr lang="en-US"/>
          </a:p>
        </p:txBody>
      </p:sp>
    </p:spTree>
    <p:extLst>
      <p:ext uri="{BB962C8B-B14F-4D97-AF65-F5344CB8AC3E}">
        <p14:creationId xmlns:p14="http://schemas.microsoft.com/office/powerpoint/2010/main" val="171348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9160-F1CD-46BE-8FA9-539DEA7A86A8}"/>
              </a:ext>
            </a:extLst>
          </p:cNvPr>
          <p:cNvSpPr>
            <a:spLocks noGrp="1"/>
          </p:cNvSpPr>
          <p:nvPr>
            <p:ph type="title"/>
          </p:nvPr>
        </p:nvSpPr>
        <p:spPr/>
        <p:txBody>
          <a:bodyPr/>
          <a:lstStyle/>
          <a:p>
            <a:r>
              <a:rPr lang="en-US" dirty="0"/>
              <a:t>Good code is necessary but not sufficient</a:t>
            </a:r>
          </a:p>
        </p:txBody>
      </p:sp>
      <p:sp>
        <p:nvSpPr>
          <p:cNvPr id="3" name="Text Placeholder 2">
            <a:extLst>
              <a:ext uri="{FF2B5EF4-FFF2-40B4-BE49-F238E27FC236}">
                <a16:creationId xmlns:a16="http://schemas.microsoft.com/office/drawing/2014/main" id="{9B785202-0527-4BED-9195-BD1721F90A93}"/>
              </a:ext>
            </a:extLst>
          </p:cNvPr>
          <p:cNvSpPr>
            <a:spLocks noGrp="1"/>
          </p:cNvSpPr>
          <p:nvPr>
            <p:ph idx="1"/>
          </p:nvPr>
        </p:nvSpPr>
        <p:spPr/>
        <p:txBody>
          <a:bodyPr>
            <a:normAutofit/>
          </a:bodyPr>
          <a:lstStyle/>
          <a:p>
            <a:r>
              <a:rPr lang="en-US" dirty="0"/>
              <a:t>Developing software is a </a:t>
            </a:r>
            <a:r>
              <a:rPr lang="en-US" b="1" i="1" dirty="0"/>
              <a:t>systems enterprise</a:t>
            </a:r>
          </a:p>
          <a:p>
            <a:pPr lvl="1"/>
            <a:r>
              <a:rPr lang="en-US" dirty="0"/>
              <a:t>there are many stakeholders</a:t>
            </a:r>
          </a:p>
          <a:p>
            <a:pPr lvl="1"/>
            <a:r>
              <a:rPr lang="en-US" dirty="0"/>
              <a:t>how to determine the requirements?</a:t>
            </a:r>
          </a:p>
          <a:p>
            <a:pPr lvl="1"/>
            <a:r>
              <a:rPr lang="en-US" dirty="0"/>
              <a:t>how to design code for:</a:t>
            </a:r>
          </a:p>
          <a:p>
            <a:pPr lvl="2"/>
            <a:r>
              <a:rPr lang="en-US" dirty="0"/>
              <a:t> reuse, readability, scale? other factors?</a:t>
            </a:r>
          </a:p>
          <a:p>
            <a:pPr lvl="1"/>
            <a:r>
              <a:rPr lang="en-US" dirty="0"/>
              <a:t>how to organize the development process?</a:t>
            </a:r>
          </a:p>
          <a:p>
            <a:pPr lvl="1"/>
            <a:r>
              <a:rPr lang="en-US" dirty="0"/>
              <a:t>how to make sure you've built the thing right?</a:t>
            </a:r>
          </a:p>
          <a:p>
            <a:pPr lvl="1"/>
            <a:r>
              <a:rPr lang="en-US" dirty="0"/>
              <a:t>how to make sure you've built the right thing?</a:t>
            </a:r>
          </a:p>
          <a:p>
            <a:pPr lvl="1"/>
            <a:endParaRPr lang="en-US" dirty="0"/>
          </a:p>
        </p:txBody>
      </p:sp>
      <p:sp>
        <p:nvSpPr>
          <p:cNvPr id="4" name="Slide Number Placeholder 3">
            <a:extLst>
              <a:ext uri="{FF2B5EF4-FFF2-40B4-BE49-F238E27FC236}">
                <a16:creationId xmlns:a16="http://schemas.microsoft.com/office/drawing/2014/main" id="{058D416C-4FDF-4DDB-B02D-6B36EF1E1AA4}"/>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Tree>
    <p:extLst>
      <p:ext uri="{BB962C8B-B14F-4D97-AF65-F5344CB8AC3E}">
        <p14:creationId xmlns:p14="http://schemas.microsoft.com/office/powerpoint/2010/main" val="178936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SE includes Tools and Processes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The answers to those questions will depend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6</a:t>
            </a:fld>
            <a:endParaRPr lang="en-US"/>
          </a:p>
        </p:txBody>
      </p:sp>
    </p:spTree>
    <p:extLst>
      <p:ext uri="{BB962C8B-B14F-4D97-AF65-F5344CB8AC3E}">
        <p14:creationId xmlns:p14="http://schemas.microsoft.com/office/powerpoint/2010/main" val="190933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what SE is and why it’s important</a:t>
            </a:r>
          </a:p>
          <a:p>
            <a:pPr lvl="1"/>
            <a:r>
              <a:rPr lang="en-US" dirty="0"/>
              <a:t>List your weekly obligations as a student</a:t>
            </a:r>
          </a:p>
          <a:p>
            <a:pPr lvl="1"/>
            <a:r>
              <a:rPr lang="en-US" dirty="0"/>
              <a:t>List the requirements for completing the course</a:t>
            </a:r>
          </a:p>
          <a:p>
            <a:pPr lvl="1"/>
            <a:r>
              <a:rPr lang="en-US" dirty="0"/>
              <a:t>Explain how assignments will be graded</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8</a:t>
            </a:fld>
            <a:endParaRPr lang="en-US"/>
          </a:p>
        </p:txBody>
      </p:sp>
    </p:spTree>
    <p:extLst>
      <p:ext uri="{BB962C8B-B14F-4D97-AF65-F5344CB8AC3E}">
        <p14:creationId xmlns:p14="http://schemas.microsoft.com/office/powerpoint/2010/main" val="391505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dirty="0"/>
              <a:t>We will try to mirror the experience of a young software engineer joining a new team...</a:t>
            </a:r>
          </a:p>
          <a:p>
            <a:pPr lvl="1"/>
            <a:r>
              <a:rPr lang="en-US" dirty="0"/>
              <a:t>"onboarding" to a new codebase</a:t>
            </a:r>
          </a:p>
          <a:p>
            <a:pPr lvl="1"/>
            <a:r>
              <a:rPr lang="en-US" dirty="0"/>
              <a:t>start with small individual projects (</a:t>
            </a:r>
            <a:r>
              <a:rPr lang="en-US" dirty="0" err="1"/>
              <a:t>apx</a:t>
            </a:r>
            <a:r>
              <a:rPr lang="en-US" dirty="0"/>
              <a:t>. 3 </a:t>
            </a:r>
            <a:r>
              <a:rPr lang="en-US" dirty="0" err="1"/>
              <a:t>homeworks</a:t>
            </a:r>
            <a:r>
              <a:rPr lang="en-US" dirty="0"/>
              <a:t>)</a:t>
            </a:r>
          </a:p>
          <a:p>
            <a:pPr lvl="1"/>
            <a:r>
              <a:rPr lang="en-US" dirty="0"/>
              <a:t>participate in small team project to design &amp; develop a major new feature (Team Project, with intermediate deliverables)</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9</a:t>
            </a:fld>
            <a:endParaRPr lang="en-US"/>
          </a:p>
        </p:txBody>
      </p:sp>
    </p:spTree>
    <p:extLst>
      <p:ext uri="{BB962C8B-B14F-4D97-AF65-F5344CB8AC3E}">
        <p14:creationId xmlns:p14="http://schemas.microsoft.com/office/powerpoint/2010/main" val="1165156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TotalTime>
  <Words>1676</Words>
  <Application>Microsoft Office PowerPoint</Application>
  <PresentationFormat>Widescreen</PresentationFormat>
  <Paragraphs>203</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Ink Free</vt:lpstr>
      <vt:lpstr>Verdana</vt:lpstr>
      <vt:lpstr>Office Theme</vt:lpstr>
      <vt:lpstr>CS 4350: Fundamentals of Software Engineering CS 5500: Foundations of Software Engineering  Lesson 1.1 Course Introduction</vt:lpstr>
      <vt:lpstr>Instructors</vt:lpstr>
      <vt:lpstr>Teaching Assistants</vt:lpstr>
      <vt:lpstr>What is software engineering?</vt:lpstr>
      <vt:lpstr>Good code is necessary but not sufficient</vt:lpstr>
      <vt:lpstr>SE includes Tools and Processes</vt:lpstr>
      <vt:lpstr>Learning Objectives for this course:</vt:lpstr>
      <vt:lpstr>Learning Objectives for this Lesson</vt:lpstr>
      <vt:lpstr>Approach</vt:lpstr>
      <vt:lpstr>Technology</vt:lpstr>
      <vt:lpstr>Course Mechanics</vt:lpstr>
      <vt:lpstr>Laboratories (Tutorials)</vt:lpstr>
      <vt:lpstr>Pedagogy</vt:lpstr>
      <vt:lpstr>Course Requirements</vt:lpstr>
      <vt:lpstr>Grading (1)</vt:lpstr>
      <vt:lpstr>Grading (2)</vt:lpstr>
      <vt:lpstr>Grading (3)</vt:lpstr>
      <vt:lpstr>Grading (4)</vt:lpstr>
      <vt:lpstr>Grading (5)</vt:lpstr>
      <vt:lpstr>Grade Appeal Policy</vt:lpstr>
      <vt:lpstr>Late Policy</vt:lpstr>
      <vt:lpstr>Academic Integrity (1)</vt:lpstr>
      <vt:lpstr>Academic Integrity (2)</vt:lpstr>
      <vt:lpstr>Communication</vt:lpstr>
      <vt:lpstr>Review</vt:lpstr>
      <vt:lpstr>OK, now let’s get down to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31</cp:revision>
  <dcterms:created xsi:type="dcterms:W3CDTF">2021-01-07T15:19:22Z</dcterms:created>
  <dcterms:modified xsi:type="dcterms:W3CDTF">2021-01-21T20:34:05Z</dcterms:modified>
</cp:coreProperties>
</file>