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5" r:id="rId3"/>
    <p:sldId id="302" r:id="rId4"/>
    <p:sldId id="351" r:id="rId5"/>
    <p:sldId id="352" r:id="rId6"/>
    <p:sldId id="353" r:id="rId7"/>
    <p:sldId id="357" r:id="rId8"/>
    <p:sldId id="360" r:id="rId9"/>
    <p:sldId id="369" r:id="rId10"/>
    <p:sldId id="274" r:id="rId11"/>
    <p:sldId id="361" r:id="rId12"/>
    <p:sldId id="362" r:id="rId13"/>
    <p:sldId id="363" r:id="rId14"/>
    <p:sldId id="358" r:id="rId15"/>
    <p:sldId id="364" r:id="rId16"/>
    <p:sldId id="365" r:id="rId17"/>
    <p:sldId id="366" r:id="rId18"/>
    <p:sldId id="367" r:id="rId19"/>
    <p:sldId id="368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849" autoAdjust="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one searches for “100”, one will miss the “99” :-(</a:t>
            </a:r>
          </a:p>
        </p:txBody>
      </p:sp>
    </p:spTree>
    <p:extLst>
      <p:ext uri="{BB962C8B-B14F-4D97-AF65-F5344CB8AC3E}">
        <p14:creationId xmlns:p14="http://schemas.microsoft.com/office/powerpoint/2010/main" val="3698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story: My first draft of this code was quite different and had several bugs.  I eventually located the bugs by rewriting the code with one function/one job.   When I did that, it was easy to see which part was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7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General Program Design Principles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DE4E5-A08A-45A0-8B09-E04049A0AF54}"/>
              </a:ext>
            </a:extLst>
          </p:cNvPr>
          <p:cNvSpPr/>
          <p:nvPr/>
        </p:nvSpPr>
        <p:spPr>
          <a:xfrm>
            <a:off x="539260" y="57100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10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10582" y="5100165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210582" y="3939306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791387" y="2670389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6094E96-18BB-433B-8550-072F71EB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12" y="5054615"/>
            <a:ext cx="3506019" cy="800324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A712786-5D7A-49AB-95A8-A5B6C697A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371" y="5126052"/>
            <a:ext cx="3368725" cy="702097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EDA22-BD50-4620-ABBD-93C456580562}"/>
              </a:ext>
            </a:extLst>
          </p:cNvPr>
          <p:cNvSpPr txBox="1"/>
          <p:nvPr/>
        </p:nvSpPr>
        <p:spPr>
          <a:xfrm>
            <a:off x="5349078" y="4904555"/>
            <a:ext cx="1334943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No.....!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E931-86A8-40C5-B916-6CDEEF0AFA92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Even if you search for 100, you'll miss the 99!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DC4F2-7246-4BCB-ADBC-9342A8E4FB68}"/>
              </a:ext>
            </a:extLst>
          </p:cNvPr>
          <p:cNvSpPr txBox="1"/>
          <p:nvPr/>
        </p:nvSpPr>
        <p:spPr>
          <a:xfrm>
            <a:off x="7088074" y="4888104"/>
            <a:ext cx="2227874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 use GOOD names!</a:t>
            </a:r>
          </a:p>
        </p:txBody>
      </p:sp>
    </p:spTree>
    <p:extLst>
      <p:ext uri="{BB962C8B-B14F-4D97-AF65-F5344CB8AC3E}">
        <p14:creationId xmlns:p14="http://schemas.microsoft.com/office/powerpoint/2010/main" val="2879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 autoUpdateAnimBg="0"/>
      <p:bldP spid="26631" grpId="0" animBg="1" autoUpdateAnimBg="0"/>
      <p:bldP spid="26632" grpId="0" animBg="1" autoUpdateAnimBg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7" y="1845153"/>
            <a:ext cx="5708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checkLine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6118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isLineTooLong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47248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901760" y="160944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7869594" y="3532659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3821166"/>
            <a:ext cx="507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8034998" y="2273843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what part </a:t>
            </a:r>
            <a:r>
              <a:rPr lang="en-US" sz="2800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Document how to </a:t>
            </a:r>
            <a:r>
              <a:rPr lang="en-US" sz="2800" dirty="0">
                <a:solidFill>
                  <a:srgbClr val="FF0000"/>
                </a:solidFill>
              </a:rPr>
              <a:t>interpret</a:t>
            </a:r>
            <a:r>
              <a:rPr lang="en-US" sz="2800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of course we also need to represent my shirt.</a:t>
            </a:r>
          </a:p>
          <a:p>
            <a:r>
              <a:rPr lang="en-US" dirty="0"/>
              <a:t>In that representation, we have to represent its color.</a:t>
            </a:r>
          </a:p>
          <a:p>
            <a:r>
              <a:rPr lang="en-US" dirty="0"/>
              <a:t> Here's one of many possibilities: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675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Responsibility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900E-065A-4527-9684-143FDECAA20C}"/>
              </a:ext>
            </a:extLst>
          </p:cNvPr>
          <p:cNvSpPr txBox="1"/>
          <p:nvPr/>
        </p:nvSpPr>
        <p:spPr>
          <a:xfrm>
            <a:off x="8513735" y="1636992"/>
            <a:ext cx="2936929" cy="1755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saw this before with the sales tax and array bound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48BEE-4808-4EA0-954E-2238D1C86E5C}"/>
              </a:ext>
            </a:extLst>
          </p:cNvPr>
          <p:cNvSpPr txBox="1"/>
          <p:nvPr/>
        </p:nvSpPr>
        <p:spPr>
          <a:xfrm>
            <a:off x="8513735" y="3788416"/>
            <a:ext cx="2936929" cy="94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EE87-7949-4279-ABF0-79976D5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8614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actual: T, correct: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assert.deepEqual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(actual, correct)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F64FD-FC56-4E30-A6E2-E03611437BB4}"/>
              </a:ext>
            </a:extLst>
          </p:cNvPr>
          <p:cNvSpPr txBox="1"/>
          <p:nvPr/>
        </p:nvSpPr>
        <p:spPr>
          <a:xfrm>
            <a:off x="8813764" y="2271391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Think of how much typing this saves!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64E19-1A90-4768-AED0-FDFD0330F312}"/>
              </a:ext>
            </a:extLst>
          </p:cNvPr>
          <p:cNvSpPr txBox="1"/>
          <p:nvPr/>
        </p:nvSpPr>
        <p:spPr>
          <a:xfrm>
            <a:off x="8813764" y="3675829"/>
            <a:ext cx="2936929" cy="1697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7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C710-5C5E-4F90-B98C-3329DEA458FD}"/>
              </a:ext>
            </a:extLst>
          </p:cNvPr>
          <p:cNvSpPr txBox="1"/>
          <p:nvPr/>
        </p:nvSpPr>
        <p:spPr>
          <a:xfrm>
            <a:off x="6759881" y="5152326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Ouch! Do you really want to dive into that conditional?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11FBE-8FC1-4F40-BA0A-4526D07E2C06}"/>
              </a:ext>
            </a:extLst>
          </p:cNvPr>
          <p:cNvSpPr txBox="1"/>
          <p:nvPr/>
        </p:nvSpPr>
        <p:spPr>
          <a:xfrm>
            <a:off x="7742714" y="4469092"/>
            <a:ext cx="2936929" cy="51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Not so terrible..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14CC7-E563-4AEF-B920-B2B803931B87}"/>
              </a:ext>
            </a:extLst>
          </p:cNvPr>
          <p:cNvSpPr txBox="1"/>
          <p:nvPr/>
        </p:nvSpPr>
        <p:spPr>
          <a:xfrm>
            <a:off x="8860360" y="1557514"/>
            <a:ext cx="2936929" cy="2402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also violates one function/one job:</a:t>
            </a:r>
          </a:p>
          <a:p>
            <a:r>
              <a:rPr lang="en-US" dirty="0">
                <a:solidFill>
                  <a:schemeClr val="tx1"/>
                </a:solidFill>
              </a:rPr>
              <a:t>it finds the right bracket AND calculates the appropriate tax</a:t>
            </a: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BC29-CC13-4A01-B408-EDBD73D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3061-9E15-4541-AE92-5F0C7881950B}"/>
              </a:ext>
            </a:extLst>
          </p:cNvPr>
          <p:cNvSpPr txBox="1"/>
          <p:nvPr/>
        </p:nvSpPr>
        <p:spPr>
          <a:xfrm>
            <a:off x="8811124" y="2931320"/>
            <a:ext cx="2936929" cy="2717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brackets are now a "thing".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is in one place, so we have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C700-C010-4383-B2C0-B487BBE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95FA4-EEB3-47B7-AC1D-AE66521BB601}"/>
              </a:ext>
            </a:extLst>
          </p:cNvPr>
          <p:cNvSpPr txBox="1"/>
          <p:nvPr/>
        </p:nvSpPr>
        <p:spPr>
          <a:xfrm>
            <a:off x="9377567" y="5256413"/>
            <a:ext cx="2396344" cy="106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And we are back to one function/one job.</a:t>
            </a: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obstacle: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425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Design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8041592" y="1848670"/>
            <a:ext cx="3312208" cy="1469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Good idea: make a sticky note with this list and keep it on your laptop screen.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what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functions/methods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6C5A-2723-4BE1-800E-C3B7684AFE6C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Where did that 1.06 come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2932-185F-4F3B-B0CC-A71E9E5DF034}"/>
              </a:ext>
            </a:extLst>
          </p:cNvPr>
          <p:cNvSpPr txBox="1"/>
          <p:nvPr/>
        </p:nvSpPr>
        <p:spPr>
          <a:xfrm>
            <a:off x="8053755" y="3305885"/>
            <a:ext cx="4106486" cy="2735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0C85E-D369-42A5-BF5F-D710CEBA79BF}"/>
              </a:ext>
            </a:extLst>
          </p:cNvPr>
          <p:cNvSpPr/>
          <p:nvPr/>
        </p:nvSpPr>
        <p:spPr>
          <a:xfrm>
            <a:off x="1106659" y="2192248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2248</Words>
  <Application>Microsoft Office PowerPoint</Application>
  <PresentationFormat>Widescreen</PresentationFormat>
  <Paragraphs>276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CS 5500: Foundations of Software Engineering  Lesson 1.2 General Program Design Principles</vt:lpstr>
      <vt:lpstr>Outline of this lesson</vt:lpstr>
      <vt:lpstr>Learning Objectives for this Lesson</vt:lpstr>
      <vt:lpstr>The Challenge: Controlling Complexity</vt:lpstr>
      <vt:lpstr>The Challenge: Controlling Complexity</vt:lpstr>
      <vt:lpstr>The biggest obstacle: coupling</vt:lpstr>
      <vt:lpstr>Five general-purpose principles</vt:lpstr>
      <vt:lpstr>Principle 1. Use Good Names</vt:lpstr>
      <vt:lpstr>Good Names for Constants</vt:lpstr>
      <vt:lpstr>But use good names!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A real example</vt:lpstr>
      <vt:lpstr>Principle 5: Don't Hardcode Things That Are Likely To Change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51</cp:revision>
  <dcterms:created xsi:type="dcterms:W3CDTF">2021-01-07T15:19:22Z</dcterms:created>
  <dcterms:modified xsi:type="dcterms:W3CDTF">2021-01-21T20:34:35Z</dcterms:modified>
</cp:coreProperties>
</file>