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9" r:id="rId9"/>
    <p:sldId id="264" r:id="rId10"/>
    <p:sldId id="270" r:id="rId11"/>
    <p:sldId id="265" r:id="rId12"/>
    <p:sldId id="266" r:id="rId13"/>
    <p:sldId id="271" r:id="rId14"/>
    <p:sldId id="267" r:id="rId15"/>
    <p:sldId id="272" r:id="rId16"/>
    <p:sldId id="268" r:id="rId1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0FFED-FF91-4B3E-B855-A8650F1A94D2}" type="datetimeFigureOut">
              <a:rPr lang="es-CO" smtClean="0"/>
              <a:t>6/06/2025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CDAED-F870-4B0F-B715-5A8F1841A0E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000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59937-8983-ABD4-84D0-4BE92D799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E583A7-C62F-761B-0B2B-5B685CCD2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8B663-A04B-C0BE-0578-730C65B2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D93A-EC5E-4E50-9407-B0293E5AE590}" type="datetime1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A3C43F-813A-6A95-D5A8-B899B685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2ED59A-248A-5EF2-2921-277F41DD1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401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FE2A-9CFB-F175-59BC-AEEB483F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AD277A-B1FD-4FD4-C5C4-95046C673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4FC5CB-7122-4F3C-EE74-AB58BEF0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63D9-06E2-4C0A-A18F-E2F929AB9D0E}" type="datetime1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A2E3E3-38A6-4882-0AED-267EE51A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8F198C-EA95-544F-6DB1-123C723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313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15A754-27E5-D327-B276-18BE54941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BC2C21-4F08-3752-F8B2-2875EE99A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6823E4-927B-5E10-BBF4-E190441E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A5AD-0B22-40C4-8847-AB2FB2C6BFF2}" type="datetime1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49BB44-A297-1080-DC99-7CBBEFA1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A65614-C2C4-EBD3-CD94-3E6F2C8F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526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C4A37-24AC-08A4-BB8F-9B0B20E2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30411-9978-83CF-E97F-A096505CC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BE2724-373E-A4F1-2525-7F2F960A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FC39-DAF6-405B-87F5-CCC8F0184A6F}" type="datetime1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5913F-2042-8411-E8AD-2FB1EF3B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8E6584-F987-FA8B-2278-88F6E28F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9829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A1CCE-0C5C-5F7A-95E0-0F481AB8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50DF49-1B4F-1B20-A18F-246F8DCF4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FE477B-F747-386F-7F27-97503881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9F79-C85B-4990-BFAC-7EE05D226DD2}" type="datetime1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16874-7A5D-0430-7E03-8AA2644D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D5DBFF-7293-5A9E-0E08-6A219BF5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266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A183F-9372-9F3E-9A3A-6DBDB382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3E55B7-E4D0-8392-3D36-ED2CD875A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7E543F-4471-F30D-EC39-23C1813B1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BE7500-CED2-A10A-67AB-9C654585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1197E-44ED-4C5D-8B30-760A9749BF95}" type="datetime1">
              <a:rPr lang="es-CO" smtClean="0"/>
              <a:t>6/06/2025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3C5352-6B1B-AEF3-2F2E-1CF37840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B7F640-67D0-E84D-E8AF-608E208F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4492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ED805-B477-2D95-2FFB-B56FC42A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078487-4529-9FB5-858B-0EDEB416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82E969-90B3-285C-198A-4BF83478D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860554-3C0B-7B15-4FE7-9AAB3E955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BC19CC-A60F-6B0B-6662-9F625944D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AF156A-738F-CB15-4956-52F1B3D8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D21A-C5E6-4E00-9014-EB26A6ADEAD4}" type="datetime1">
              <a:rPr lang="es-CO" smtClean="0"/>
              <a:t>6/06/2025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429031-BAFB-93BA-6669-1AD43E97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8AC5989-AAFA-310A-58C1-8623AD59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986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CD394-D811-7342-6A80-7F4D75BD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1193A7-01FF-16D8-1037-91B6A624C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D2DB-B3AF-4883-A4FB-DF29235ADBE7}" type="datetime1">
              <a:rPr lang="es-CO" smtClean="0"/>
              <a:t>6/06/2025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6155FB-4BF8-DA9C-149B-6B76DABE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D37959-143C-FCE4-F2AA-276CA417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5644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D63EFDC-6ECA-9440-BF55-D9256190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B9037-0073-4FD8-A511-92D2DBBAA326}" type="datetime1">
              <a:rPr lang="es-CO" smtClean="0"/>
              <a:t>6/06/2025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9D7488D-3DE5-4D0B-7C50-9F0DFA0F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AF54E0-6142-B102-F9AE-C9B4CA02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975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BC505A-5083-8773-3278-3F4B1BEEB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FBF7FA-C09C-B634-3180-9C0CE0EA0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85D2E1-F503-AD9C-388D-E430F50EF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41D8A2-C600-4601-6125-91BAB7A3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E7AD-F53A-4D17-8AC3-9F7EBB02AB21}" type="datetime1">
              <a:rPr lang="es-CO" smtClean="0"/>
              <a:t>6/06/2025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D9FFA5-ED42-CAC6-38E6-53CBFC2AE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8C1A08-629F-4955-03DB-9A968593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981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3D933-7B63-9E2D-9C51-D2339DAE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80E6A5D-1345-AC14-CC67-274D85912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4592DB-FDF1-FEA7-692B-F4314ACC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52C07F-2DC6-D479-2EE6-7E387BFD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375E-20FC-42A1-9020-67221CE9FFCB}" type="datetime1">
              <a:rPr lang="es-CO" smtClean="0"/>
              <a:t>6/06/2025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94301F-0CAC-1DA0-CF2D-FCB14F00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2F2CAE0-4BA9-E598-C962-06900483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632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71C5BE2-9D97-1BC8-0503-1BF9EBF9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5936C7-D5F2-86A0-BAB1-50E7FEDC2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C053B1-C732-66F6-8F8F-67FC2424B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F07C13-BC1D-4BF8-80D0-60DA6911EF86}" type="datetime1">
              <a:rPr lang="es-CO" smtClean="0"/>
              <a:t>6/06/2025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F98D17-D858-147E-2E4C-14FCE4F2E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87503B-4529-3432-78B7-F04E714DB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95F62-73BD-4328-BF65-F709D3EB8C2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9446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63FC71F-8A0C-DC7D-58A0-A8C4135A3B45}"/>
              </a:ext>
            </a:extLst>
          </p:cNvPr>
          <p:cNvSpPr txBox="1"/>
          <p:nvPr/>
        </p:nvSpPr>
        <p:spPr>
          <a:xfrm>
            <a:off x="1666494" y="1151714"/>
            <a:ext cx="92583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/>
              <a:t>Modelo predictivo para la gestión eficiente del consumo de materiales en mantenimientos de redes de distribución eléctrica.</a:t>
            </a:r>
            <a:endParaRPr lang="es-CO" sz="2400" dirty="0"/>
          </a:p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5768A27-6459-3C17-7226-9D4B9DB4C906}"/>
              </a:ext>
            </a:extLst>
          </p:cNvPr>
          <p:cNvSpPr txBox="1"/>
          <p:nvPr/>
        </p:nvSpPr>
        <p:spPr>
          <a:xfrm>
            <a:off x="4350639" y="3095583"/>
            <a:ext cx="3490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Janny Michael Uribe Rios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B7891C3-2857-276D-313C-B412C36CD495}"/>
              </a:ext>
            </a:extLst>
          </p:cNvPr>
          <p:cNvSpPr txBox="1"/>
          <p:nvPr/>
        </p:nvSpPr>
        <p:spPr>
          <a:xfrm>
            <a:off x="3755136" y="4393121"/>
            <a:ext cx="4681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Institución Universitaria Pascual Bravo</a:t>
            </a:r>
            <a:endParaRPr lang="es-CO" dirty="0"/>
          </a:p>
          <a:p>
            <a:pPr algn="ctr"/>
            <a:r>
              <a:rPr lang="es-ES" b="1" dirty="0"/>
              <a:t>Facultad de Ingeniería</a:t>
            </a:r>
            <a:endParaRPr lang="es-CO" dirty="0"/>
          </a:p>
          <a:p>
            <a:pPr algn="ctr"/>
            <a:r>
              <a:rPr lang="es-ES" b="1" dirty="0"/>
              <a:t>Especialización en Big Data</a:t>
            </a:r>
            <a:endParaRPr lang="es-CO" dirty="0"/>
          </a:p>
          <a:p>
            <a:pPr algn="ctr"/>
            <a:r>
              <a:rPr lang="es-ES" b="1" dirty="0"/>
              <a:t>Medellín</a:t>
            </a:r>
            <a:endParaRPr lang="es-CO" dirty="0"/>
          </a:p>
          <a:p>
            <a:pPr algn="ctr"/>
            <a:r>
              <a:rPr lang="es-ES" b="1" dirty="0"/>
              <a:t>2025</a:t>
            </a:r>
            <a:endParaRPr lang="es-CO" dirty="0"/>
          </a:p>
          <a:p>
            <a:endParaRPr lang="es-CO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7C25DE8-9705-B3E2-11AA-E04E68F6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818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82A0A5-8BC2-F50C-9244-A0705084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10</a:t>
            </a:fld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327857-A3B4-4912-386C-991BB277E526}"/>
              </a:ext>
            </a:extLst>
          </p:cNvPr>
          <p:cNvSpPr txBox="1"/>
          <p:nvPr/>
        </p:nvSpPr>
        <p:spPr>
          <a:xfrm>
            <a:off x="4459196" y="853857"/>
            <a:ext cx="327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Modelos aplicados</a:t>
            </a:r>
            <a:endParaRPr lang="es-CO" sz="2800" b="1" dirty="0"/>
          </a:p>
        </p:txBody>
      </p:sp>
      <p:pic>
        <p:nvPicPr>
          <p:cNvPr id="12" name="Imagen 11" descr="Forma&#10;&#10;El contenido generado por IA puede ser incorrecto.">
            <a:extLst>
              <a:ext uri="{FF2B5EF4-FFF2-40B4-BE49-F238E27FC236}">
                <a16:creationId xmlns:a16="http://schemas.microsoft.com/office/drawing/2014/main" id="{AE450F20-E954-3CDF-8261-74321A6D1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84" y="1377077"/>
            <a:ext cx="1444752" cy="144475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FB2C6FC-0C81-596A-65F8-54D464A5F0ED}"/>
              </a:ext>
            </a:extLst>
          </p:cNvPr>
          <p:cNvSpPr txBox="1"/>
          <p:nvPr/>
        </p:nvSpPr>
        <p:spPr>
          <a:xfrm>
            <a:off x="2984037" y="1377077"/>
            <a:ext cx="8369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/>
              <a:t>Sarima</a:t>
            </a:r>
            <a:r>
              <a:rPr lang="es-CO" b="1" dirty="0"/>
              <a:t>: </a:t>
            </a:r>
            <a:r>
              <a:rPr lang="es-CO" dirty="0"/>
              <a:t>E</a:t>
            </a:r>
            <a:r>
              <a:rPr lang="es-ES" dirty="0" err="1"/>
              <a:t>xtensión</a:t>
            </a:r>
            <a:r>
              <a:rPr lang="es-ES" dirty="0"/>
              <a:t> del modelo ARIMA que incluye componentes estacionales</a:t>
            </a:r>
            <a:r>
              <a:rPr lang="es-CO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AA3D2B8-3250-127D-AC2D-6F92B876B00F}"/>
              </a:ext>
            </a:extLst>
          </p:cNvPr>
          <p:cNvSpPr txBox="1"/>
          <p:nvPr/>
        </p:nvSpPr>
        <p:spPr>
          <a:xfrm>
            <a:off x="3031280" y="2377351"/>
            <a:ext cx="827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/>
              <a:t>Estacionalidad 12</a:t>
            </a:r>
          </a:p>
          <a:p>
            <a:pPr marL="342900" indent="-342900">
              <a:buAutoNum type="arabicPeriod"/>
            </a:pPr>
            <a:r>
              <a:rPr lang="es-CO" b="1" dirty="0"/>
              <a:t>Correlación</a:t>
            </a:r>
          </a:p>
          <a:p>
            <a:pPr marL="342900" indent="-342900">
              <a:buAutoNum type="arabicPeriod"/>
            </a:pPr>
            <a:r>
              <a:rPr lang="es-CO" b="1" dirty="0"/>
              <a:t>Parámetros (</a:t>
            </a:r>
            <a:r>
              <a:rPr lang="es-CO" b="1" dirty="0" err="1"/>
              <a:t>P,D,Q,s</a:t>
            </a:r>
            <a:r>
              <a:rPr lang="es-CO" b="1" dirty="0"/>
              <a:t>)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A52E38-6B82-1E27-854C-7B9DCF77B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4" y="3524577"/>
            <a:ext cx="5888736" cy="290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DE793F-182B-5E71-9BB4-D2CA4720E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442" y="3839290"/>
            <a:ext cx="5563294" cy="180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6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5DD3E8-465A-B3C1-28CB-D7DF9AA7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11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C0E898-EF36-8E11-FF6A-1AF1C0DA586C}"/>
              </a:ext>
            </a:extLst>
          </p:cNvPr>
          <p:cNvSpPr txBox="1"/>
          <p:nvPr/>
        </p:nvSpPr>
        <p:spPr>
          <a:xfrm>
            <a:off x="3743490" y="1856040"/>
            <a:ext cx="5335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Presencia de </a:t>
            </a:r>
            <a:r>
              <a:rPr lang="es-MX" dirty="0" err="1"/>
              <a:t>outliers</a:t>
            </a:r>
            <a:r>
              <a:rPr lang="es-MX" dirty="0"/>
              <a:t> afecta los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requiere un modelo más robusto ante el ruido.</a:t>
            </a:r>
          </a:p>
          <a:p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DF5F5D1-2A9A-5A7A-6F80-59030367EF6C}"/>
              </a:ext>
            </a:extLst>
          </p:cNvPr>
          <p:cNvSpPr txBox="1"/>
          <p:nvPr/>
        </p:nvSpPr>
        <p:spPr>
          <a:xfrm>
            <a:off x="4459196" y="853857"/>
            <a:ext cx="3904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Limitaciones actuales</a:t>
            </a:r>
            <a:endParaRPr lang="es-CO" sz="2800" b="1" dirty="0"/>
          </a:p>
        </p:txBody>
      </p:sp>
      <p:pic>
        <p:nvPicPr>
          <p:cNvPr id="6" name="Imagen 5" descr="Forma&#10;&#10;El contenido generado por IA puede ser incorrecto.">
            <a:extLst>
              <a:ext uri="{FF2B5EF4-FFF2-40B4-BE49-F238E27FC236}">
                <a16:creationId xmlns:a16="http://schemas.microsoft.com/office/drawing/2014/main" id="{57D07830-3674-1EEB-F066-6708C3F19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921" y="1866653"/>
            <a:ext cx="1444752" cy="144475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10CB6C9-02E7-C88F-209B-EE0940A15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81" y="2900571"/>
            <a:ext cx="6233746" cy="369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27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A55C95-C6BA-E6BD-D589-5DABA108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12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87B2FC3-629C-7028-2AD6-30FCD8128800}"/>
              </a:ext>
            </a:extLst>
          </p:cNvPr>
          <p:cNvSpPr txBox="1"/>
          <p:nvPr/>
        </p:nvSpPr>
        <p:spPr>
          <a:xfrm>
            <a:off x="3567449" y="2551837"/>
            <a:ext cx="8266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propone el uso de </a:t>
            </a:r>
            <a:r>
              <a:rPr lang="es-MX" b="1" dirty="0" err="1"/>
              <a:t>Random</a:t>
            </a:r>
            <a:r>
              <a:rPr lang="es-MX" b="1" dirty="0"/>
              <a:t> Forest</a:t>
            </a:r>
            <a:r>
              <a:rPr lang="es-MX" dirty="0"/>
              <a:t> como modelo alternativo:</a:t>
            </a:r>
          </a:p>
          <a:p>
            <a:endParaRPr lang="es-MX" dirty="0"/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Maneja bien los </a:t>
            </a:r>
            <a:r>
              <a:rPr lang="es-MX" dirty="0" err="1"/>
              <a:t>outliers</a:t>
            </a:r>
            <a:r>
              <a:rPr lang="es-MX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Fácil de entrenar.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Mejor rendimiento en datos no lineales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9821C69-9AE7-6A27-CF09-9D4594BE7479}"/>
              </a:ext>
            </a:extLst>
          </p:cNvPr>
          <p:cNvSpPr txBox="1"/>
          <p:nvPr/>
        </p:nvSpPr>
        <p:spPr>
          <a:xfrm>
            <a:off x="3567449" y="1062444"/>
            <a:ext cx="505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Próximo paso: </a:t>
            </a:r>
            <a:r>
              <a:rPr lang="es-MX" sz="2800" b="1" dirty="0" err="1"/>
              <a:t>Random</a:t>
            </a:r>
            <a:r>
              <a:rPr lang="es-MX" sz="2800" b="1" dirty="0"/>
              <a:t> Forest</a:t>
            </a:r>
            <a:endParaRPr lang="es-CO" sz="2800" b="1" dirty="0"/>
          </a:p>
        </p:txBody>
      </p:sp>
      <p:pic>
        <p:nvPicPr>
          <p:cNvPr id="6" name="Imagen 5" descr="Forma&#10;&#10;El contenido generado por IA puede ser incorrecto.">
            <a:extLst>
              <a:ext uri="{FF2B5EF4-FFF2-40B4-BE49-F238E27FC236}">
                <a16:creationId xmlns:a16="http://schemas.microsoft.com/office/drawing/2014/main" id="{6AAB0E2E-96A5-7E5A-0845-EF1571FB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34" y="2551837"/>
            <a:ext cx="1444752" cy="144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9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A55C95-C6BA-E6BD-D589-5DABA108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13</a:t>
            </a:fld>
            <a:endParaRPr lang="es-CO"/>
          </a:p>
        </p:txBody>
      </p:sp>
      <p:pic>
        <p:nvPicPr>
          <p:cNvPr id="6" name="Imagen 5" descr="Forma&#10;&#10;El contenido generado por IA puede ser incorrecto.">
            <a:extLst>
              <a:ext uri="{FF2B5EF4-FFF2-40B4-BE49-F238E27FC236}">
                <a16:creationId xmlns:a16="http://schemas.microsoft.com/office/drawing/2014/main" id="{6AAB0E2E-96A5-7E5A-0845-EF1571FB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0" y="2706624"/>
            <a:ext cx="1444752" cy="144475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F357A79-92F2-92C7-0FA2-F18AF832A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524" y="3943236"/>
            <a:ext cx="5725399" cy="18956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89D325F-F7CE-815B-62BA-2C6E65A27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570" y="474392"/>
            <a:ext cx="6497306" cy="321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974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E1F090-7A2C-CDAE-DC54-08A92497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14</a:t>
            </a:fld>
            <a:endParaRPr lang="es-CO"/>
          </a:p>
        </p:txBody>
      </p:sp>
      <p:pic>
        <p:nvPicPr>
          <p:cNvPr id="2" name="Imagen 1" descr="Forma&#10;&#10;El contenido generado por IA puede ser incorrecto.">
            <a:extLst>
              <a:ext uri="{FF2B5EF4-FFF2-40B4-BE49-F238E27FC236}">
                <a16:creationId xmlns:a16="http://schemas.microsoft.com/office/drawing/2014/main" id="{AE85236C-51B9-AAA5-170E-A0FEF3605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0" y="2706624"/>
            <a:ext cx="1444752" cy="144475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CDF7139-F62B-9D53-EAF4-AFAF0F368C31}"/>
              </a:ext>
            </a:extLst>
          </p:cNvPr>
          <p:cNvSpPr txBox="1"/>
          <p:nvPr/>
        </p:nvSpPr>
        <p:spPr>
          <a:xfrm>
            <a:off x="4206562" y="1033164"/>
            <a:ext cx="3778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Solución al problema</a:t>
            </a:r>
            <a:endParaRPr lang="es-CO" sz="28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21B476F-CCE2-CC09-941A-618F2C35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129" y="2040397"/>
            <a:ext cx="6801985" cy="27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4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4DBD3-A912-2139-7F4F-C16D74FB1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4CA4AE-4923-E3F6-B739-B3AC3962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15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2076A9E-83B2-71AC-8F64-4C265C824910}"/>
              </a:ext>
            </a:extLst>
          </p:cNvPr>
          <p:cNvSpPr txBox="1"/>
          <p:nvPr/>
        </p:nvSpPr>
        <p:spPr>
          <a:xfrm>
            <a:off x="3784971" y="2524726"/>
            <a:ext cx="7150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Se mejora la precisión en la predicción de materiales críticos</a:t>
            </a:r>
          </a:p>
          <a:p>
            <a:endParaRPr lang="es-MX" dirty="0"/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nuevo modelo facilita una mejor planificación presupuestal</a:t>
            </a:r>
          </a:p>
        </p:txBody>
      </p:sp>
      <p:pic>
        <p:nvPicPr>
          <p:cNvPr id="2" name="Imagen 1" descr="Forma&#10;&#10;El contenido generado por IA puede ser incorrecto.">
            <a:extLst>
              <a:ext uri="{FF2B5EF4-FFF2-40B4-BE49-F238E27FC236}">
                <a16:creationId xmlns:a16="http://schemas.microsoft.com/office/drawing/2014/main" id="{765D8208-4910-CC1E-3045-860CC8DB6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80" y="2706624"/>
            <a:ext cx="1444752" cy="144475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2E603C1-3E8D-6383-67E4-993284824FAA}"/>
              </a:ext>
            </a:extLst>
          </p:cNvPr>
          <p:cNvSpPr txBox="1"/>
          <p:nvPr/>
        </p:nvSpPr>
        <p:spPr>
          <a:xfrm>
            <a:off x="4831724" y="1072493"/>
            <a:ext cx="252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Conclusiones</a:t>
            </a:r>
            <a:endParaRPr lang="es-CO" sz="2800" b="1" dirty="0"/>
          </a:p>
        </p:txBody>
      </p:sp>
    </p:spTree>
    <p:extLst>
      <p:ext uri="{BB962C8B-B14F-4D97-AF65-F5344CB8AC3E}">
        <p14:creationId xmlns:p14="http://schemas.microsoft.com/office/powerpoint/2010/main" val="2424476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B0CD73-882C-353A-4BA9-E1B90B93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16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78BB78-3619-6CDA-6FEF-76155F728A29}"/>
              </a:ext>
            </a:extLst>
          </p:cNvPr>
          <p:cNvSpPr txBox="1"/>
          <p:nvPr/>
        </p:nvSpPr>
        <p:spPr>
          <a:xfrm>
            <a:off x="3288398" y="2818787"/>
            <a:ext cx="60944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CO" sz="9600" b="1" dirty="0"/>
              <a:t>¡ Gracias !</a:t>
            </a:r>
            <a:endParaRPr lang="es-CO" sz="9600" dirty="0"/>
          </a:p>
        </p:txBody>
      </p:sp>
    </p:spTree>
    <p:extLst>
      <p:ext uri="{BB962C8B-B14F-4D97-AF65-F5344CB8AC3E}">
        <p14:creationId xmlns:p14="http://schemas.microsoft.com/office/powerpoint/2010/main" val="140878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1EBEF86-0F69-4740-A61F-36BE937FC700}"/>
              </a:ext>
            </a:extLst>
          </p:cNvPr>
          <p:cNvSpPr txBox="1"/>
          <p:nvPr/>
        </p:nvSpPr>
        <p:spPr>
          <a:xfrm>
            <a:off x="5637065" y="2388979"/>
            <a:ext cx="917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Negocio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D62CE9-A770-8EA6-2593-396BE483C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327" y="2727533"/>
            <a:ext cx="1848116" cy="1800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1736609-D3FF-D676-B46F-98DFFEF17860}"/>
              </a:ext>
            </a:extLst>
          </p:cNvPr>
          <p:cNvSpPr txBox="1"/>
          <p:nvPr/>
        </p:nvSpPr>
        <p:spPr>
          <a:xfrm>
            <a:off x="1400909" y="4450288"/>
            <a:ext cx="1746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Servicios públicos domiciliarios 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D939B56-E73E-C5E5-DC17-716BCE2292F0}"/>
              </a:ext>
            </a:extLst>
          </p:cNvPr>
          <p:cNvSpPr/>
          <p:nvPr/>
        </p:nvSpPr>
        <p:spPr>
          <a:xfrm>
            <a:off x="7826212" y="3280061"/>
            <a:ext cx="585216" cy="347472"/>
          </a:xfrm>
          <a:prstGeom prst="rightArrow">
            <a:avLst>
              <a:gd name="adj1" fmla="val 50000"/>
              <a:gd name="adj2" fmla="val 1105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582288-0EB2-16BF-AEC2-2F133F90D366}"/>
              </a:ext>
            </a:extLst>
          </p:cNvPr>
          <p:cNvSpPr txBox="1"/>
          <p:nvPr/>
        </p:nvSpPr>
        <p:spPr>
          <a:xfrm>
            <a:off x="5244211" y="4450288"/>
            <a:ext cx="1746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Distribución energía eléctrica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A1E08A2E-2E03-AF7C-71E4-1212C49621C7}"/>
              </a:ext>
            </a:extLst>
          </p:cNvPr>
          <p:cNvSpPr/>
          <p:nvPr/>
        </p:nvSpPr>
        <p:spPr>
          <a:xfrm>
            <a:off x="3823342" y="3280061"/>
            <a:ext cx="585216" cy="347472"/>
          </a:xfrm>
          <a:prstGeom prst="rightArrow">
            <a:avLst>
              <a:gd name="adj1" fmla="val 50000"/>
              <a:gd name="adj2" fmla="val 1105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65BA6B1-AC11-27A9-F700-C94211FDB87B}"/>
              </a:ext>
            </a:extLst>
          </p:cNvPr>
          <p:cNvSpPr txBox="1"/>
          <p:nvPr/>
        </p:nvSpPr>
        <p:spPr>
          <a:xfrm>
            <a:off x="8862664" y="4527533"/>
            <a:ext cx="2196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/>
              <a:t>Consumo de material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F637F72-54B8-391D-B9D8-ACFC5E82A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687" y="2727533"/>
            <a:ext cx="1800000" cy="18000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65D9DCE4-8E67-5F20-ACF6-6D376626D150}"/>
              </a:ext>
            </a:extLst>
          </p:cNvPr>
          <p:cNvSpPr txBox="1"/>
          <p:nvPr/>
        </p:nvSpPr>
        <p:spPr>
          <a:xfrm>
            <a:off x="9114340" y="2185508"/>
            <a:ext cx="174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/>
              <a:t>Area de Mantenimiento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42A0B6-A2E6-634E-9A94-3E9F00651C84}"/>
              </a:ext>
            </a:extLst>
          </p:cNvPr>
          <p:cNvSpPr txBox="1"/>
          <p:nvPr/>
        </p:nvSpPr>
        <p:spPr>
          <a:xfrm>
            <a:off x="1743065" y="2358201"/>
            <a:ext cx="117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Empresa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A97C2D-34DA-2FF1-B444-39D9C1D85322}"/>
              </a:ext>
            </a:extLst>
          </p:cNvPr>
          <p:cNvSpPr txBox="1"/>
          <p:nvPr/>
        </p:nvSpPr>
        <p:spPr>
          <a:xfrm>
            <a:off x="4189573" y="1271239"/>
            <a:ext cx="3812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Contexto empresarial</a:t>
            </a:r>
          </a:p>
        </p:txBody>
      </p:sp>
      <p:pic>
        <p:nvPicPr>
          <p:cNvPr id="22" name="Imagen 21" descr="Forma&#10;&#10;El contenido generado por IA puede ser incorrecto.">
            <a:extLst>
              <a:ext uri="{FF2B5EF4-FFF2-40B4-BE49-F238E27FC236}">
                <a16:creationId xmlns:a16="http://schemas.microsoft.com/office/drawing/2014/main" id="{B2ED8270-4CC2-C4F0-6C05-271322048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083" y="2727533"/>
            <a:ext cx="1800000" cy="1800000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D939D2-87E5-BD47-821A-7C78FDDD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6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1785F5-2784-CB4B-6652-C62DB474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3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0D6770-2456-A7FC-999F-8D696971C043}"/>
              </a:ext>
            </a:extLst>
          </p:cNvPr>
          <p:cNvSpPr txBox="1"/>
          <p:nvPr/>
        </p:nvSpPr>
        <p:spPr>
          <a:xfrm>
            <a:off x="4684935" y="1253598"/>
            <a:ext cx="333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El problema actual</a:t>
            </a:r>
          </a:p>
        </p:txBody>
      </p:sp>
      <p:pic>
        <p:nvPicPr>
          <p:cNvPr id="10" name="Imagen 9" descr="Forma&#10;&#10;El contenido generado por IA puede ser incorrecto.">
            <a:extLst>
              <a:ext uri="{FF2B5EF4-FFF2-40B4-BE49-F238E27FC236}">
                <a16:creationId xmlns:a16="http://schemas.microsoft.com/office/drawing/2014/main" id="{4C245A50-2516-8764-63FA-27B504F08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84" y="3105209"/>
            <a:ext cx="1444752" cy="144475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D7EF402-527C-A345-5AB5-F05838B37680}"/>
              </a:ext>
            </a:extLst>
          </p:cNvPr>
          <p:cNvSpPr txBox="1"/>
          <p:nvPr/>
        </p:nvSpPr>
        <p:spPr>
          <a:xfrm>
            <a:off x="1300935" y="4631242"/>
            <a:ext cx="232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Aprueba presupuesto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D7E2D3-905E-B228-0625-876AFB44E0AC}"/>
              </a:ext>
            </a:extLst>
          </p:cNvPr>
          <p:cNvSpPr txBox="1"/>
          <p:nvPr/>
        </p:nvSpPr>
        <p:spPr>
          <a:xfrm>
            <a:off x="1694484" y="2651595"/>
            <a:ext cx="174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Junta directiva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FE917947-3170-BDDE-6572-91924C55F4CD}"/>
              </a:ext>
            </a:extLst>
          </p:cNvPr>
          <p:cNvSpPr/>
          <p:nvPr/>
        </p:nvSpPr>
        <p:spPr>
          <a:xfrm>
            <a:off x="8102420" y="3653849"/>
            <a:ext cx="585216" cy="347472"/>
          </a:xfrm>
          <a:prstGeom prst="rightArrow">
            <a:avLst>
              <a:gd name="adj1" fmla="val 50000"/>
              <a:gd name="adj2" fmla="val 1105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4" name="Imagen 23" descr="Forma&#10;&#10;El contenido generado por IA puede ser incorrecto.">
            <a:extLst>
              <a:ext uri="{FF2B5EF4-FFF2-40B4-BE49-F238E27FC236}">
                <a16:creationId xmlns:a16="http://schemas.microsoft.com/office/drawing/2014/main" id="{F74D0047-8735-33D9-B3F4-56CE0EB0D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832" y="3105209"/>
            <a:ext cx="1444752" cy="1444752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A6C118E3-C511-C791-7EF2-1BF5C7772742}"/>
              </a:ext>
            </a:extLst>
          </p:cNvPr>
          <p:cNvSpPr txBox="1"/>
          <p:nvPr/>
        </p:nvSpPr>
        <p:spPr>
          <a:xfrm>
            <a:off x="5585403" y="2651595"/>
            <a:ext cx="144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Presupuesto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A675427-2C37-695E-C4A3-18FDFE3EB2D9}"/>
              </a:ext>
            </a:extLst>
          </p:cNvPr>
          <p:cNvSpPr txBox="1"/>
          <p:nvPr/>
        </p:nvSpPr>
        <p:spPr>
          <a:xfrm>
            <a:off x="5276361" y="4549961"/>
            <a:ext cx="251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Anual y mensualizado</a:t>
            </a: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ED8EA79A-307B-2BF5-2D07-D91613490633}"/>
              </a:ext>
            </a:extLst>
          </p:cNvPr>
          <p:cNvSpPr/>
          <p:nvPr/>
        </p:nvSpPr>
        <p:spPr>
          <a:xfrm>
            <a:off x="4099719" y="3653849"/>
            <a:ext cx="585216" cy="347472"/>
          </a:xfrm>
          <a:prstGeom prst="rightArrow">
            <a:avLst>
              <a:gd name="adj1" fmla="val 50000"/>
              <a:gd name="adj2" fmla="val 1105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9" name="Imagen 28" descr="Forma&#10;&#10;El contenido generado por IA puede ser incorrecto.">
            <a:extLst>
              <a:ext uri="{FF2B5EF4-FFF2-40B4-BE49-F238E27FC236}">
                <a16:creationId xmlns:a16="http://schemas.microsoft.com/office/drawing/2014/main" id="{A2C6BA9A-71EC-4B35-CEE2-19D4DB1A6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3053" y="2931473"/>
            <a:ext cx="1444752" cy="1444752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F9B9764A-FE04-F7C2-5A45-E684FCE4522A}"/>
              </a:ext>
            </a:extLst>
          </p:cNvPr>
          <p:cNvSpPr txBox="1"/>
          <p:nvPr/>
        </p:nvSpPr>
        <p:spPr>
          <a:xfrm>
            <a:off x="9635357" y="2651595"/>
            <a:ext cx="13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entrega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3C00C8A-079F-ACDA-077C-5F1DB99B9ECE}"/>
              </a:ext>
            </a:extLst>
          </p:cNvPr>
          <p:cNvSpPr txBox="1"/>
          <p:nvPr/>
        </p:nvSpPr>
        <p:spPr>
          <a:xfrm>
            <a:off x="8957373" y="4535322"/>
            <a:ext cx="219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Año anterior + 15 %</a:t>
            </a:r>
          </a:p>
        </p:txBody>
      </p:sp>
    </p:spTree>
    <p:extLst>
      <p:ext uri="{BB962C8B-B14F-4D97-AF65-F5344CB8AC3E}">
        <p14:creationId xmlns:p14="http://schemas.microsoft.com/office/powerpoint/2010/main" val="290284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E998E2E-4289-C70D-5F7A-A05698C92917}"/>
              </a:ext>
            </a:extLst>
          </p:cNvPr>
          <p:cNvSpPr txBox="1"/>
          <p:nvPr/>
        </p:nvSpPr>
        <p:spPr>
          <a:xfrm>
            <a:off x="5122985" y="753302"/>
            <a:ext cx="1946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Categorías</a:t>
            </a:r>
            <a:r>
              <a:rPr lang="es-CO" b="1" dirty="0"/>
              <a:t>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4604DD-399B-50BC-70DF-4D8D8847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4</a:t>
            </a:fld>
            <a:endParaRPr lang="es-CO"/>
          </a:p>
        </p:txBody>
      </p:sp>
      <p:pic>
        <p:nvPicPr>
          <p:cNvPr id="3" name="Imagen 2" descr="Forma&#10;&#10;El contenido generado por IA puede ser incorrecto.">
            <a:extLst>
              <a:ext uri="{FF2B5EF4-FFF2-40B4-BE49-F238E27FC236}">
                <a16:creationId xmlns:a16="http://schemas.microsoft.com/office/drawing/2014/main" id="{7894BA5F-67F5-A559-A8A3-8F37253C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13" y="1510184"/>
            <a:ext cx="1444752" cy="144475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7178992-A94E-2B6A-9B94-779F77D73F48}"/>
              </a:ext>
            </a:extLst>
          </p:cNvPr>
          <p:cNvSpPr txBox="1"/>
          <p:nvPr/>
        </p:nvSpPr>
        <p:spPr>
          <a:xfrm>
            <a:off x="4448907" y="3167390"/>
            <a:ext cx="3294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Categorías críticas</a:t>
            </a:r>
            <a:r>
              <a:rPr lang="es-CO" b="1" dirty="0"/>
              <a:t>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1CD47B-EE3A-675C-5089-F417B7A350AD}"/>
              </a:ext>
            </a:extLst>
          </p:cNvPr>
          <p:cNvSpPr txBox="1"/>
          <p:nvPr/>
        </p:nvSpPr>
        <p:spPr>
          <a:xfrm>
            <a:off x="3393832" y="2037290"/>
            <a:ext cx="345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Son 27 categorías de materiales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F8C80C0-1885-038B-8D0D-0EAE81A86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93" y="3903065"/>
            <a:ext cx="1800000" cy="1800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8509428-A9EA-3DAC-D0E5-B6D3BD2CB54A}"/>
              </a:ext>
            </a:extLst>
          </p:cNvPr>
          <p:cNvSpPr txBox="1"/>
          <p:nvPr/>
        </p:nvSpPr>
        <p:spPr>
          <a:xfrm>
            <a:off x="984122" y="5769864"/>
            <a:ext cx="102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Aislador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3BE8F24-250D-28A1-6D59-87E979668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24" y="3903065"/>
            <a:ext cx="1800000" cy="180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72C4E27-15BC-FCB0-6AB9-9CA94FE80A1E}"/>
              </a:ext>
            </a:extLst>
          </p:cNvPr>
          <p:cNvSpPr txBox="1"/>
          <p:nvPr/>
        </p:nvSpPr>
        <p:spPr>
          <a:xfrm>
            <a:off x="4001517" y="5703065"/>
            <a:ext cx="78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Poste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B2877A8-EC97-ADCD-B850-EA6EAC6E1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78" y="3903065"/>
            <a:ext cx="1800000" cy="18000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0A3CF6C-352C-9858-3AF9-E24D5A037264}"/>
              </a:ext>
            </a:extLst>
          </p:cNvPr>
          <p:cNvSpPr txBox="1"/>
          <p:nvPr/>
        </p:nvSpPr>
        <p:spPr>
          <a:xfrm>
            <a:off x="6450452" y="5703065"/>
            <a:ext cx="168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Transformador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B586F76-463B-85F8-ADFB-CA7AF0876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506" y="3968042"/>
            <a:ext cx="1800000" cy="18000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04A1E12-BA15-CC4F-7D1A-6FA0BC981070}"/>
              </a:ext>
            </a:extLst>
          </p:cNvPr>
          <p:cNvSpPr txBox="1"/>
          <p:nvPr/>
        </p:nvSpPr>
        <p:spPr>
          <a:xfrm>
            <a:off x="9795625" y="5703065"/>
            <a:ext cx="78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Cable</a:t>
            </a:r>
          </a:p>
        </p:txBody>
      </p:sp>
    </p:spTree>
    <p:extLst>
      <p:ext uri="{BB962C8B-B14F-4D97-AF65-F5344CB8AC3E}">
        <p14:creationId xmlns:p14="http://schemas.microsoft.com/office/powerpoint/2010/main" val="370984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4D6DFB-3964-706A-1C59-D36E8828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02" y="6356350"/>
            <a:ext cx="2743200" cy="365125"/>
          </a:xfrm>
        </p:spPr>
        <p:txBody>
          <a:bodyPr/>
          <a:lstStyle/>
          <a:p>
            <a:fld id="{6C295F62-73BD-4328-BF65-F709D3EB8C23}" type="slidenum">
              <a:rPr lang="es-CO" smtClean="0"/>
              <a:t>5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6031CB7-4241-E8D6-DFAD-7A06104CABF1}"/>
              </a:ext>
            </a:extLst>
          </p:cNvPr>
          <p:cNvSpPr txBox="1"/>
          <p:nvPr/>
        </p:nvSpPr>
        <p:spPr>
          <a:xfrm>
            <a:off x="4258056" y="914400"/>
            <a:ext cx="367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Recolección de datos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77DC95A-6AD3-D042-9D02-42EC03B86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698" y="1730045"/>
            <a:ext cx="1800000" cy="18000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03FAB75-99AA-29A1-4AAE-898121072A68}"/>
              </a:ext>
            </a:extLst>
          </p:cNvPr>
          <p:cNvSpPr txBox="1"/>
          <p:nvPr/>
        </p:nvSpPr>
        <p:spPr>
          <a:xfrm>
            <a:off x="4057650" y="2168380"/>
            <a:ext cx="6158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datos fueron extraídos desde SQL </a:t>
            </a:r>
            <a:r>
              <a:rPr kumimoji="0" lang="es-MX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</a:t>
            </a:r>
            <a:r>
              <a:rPr kumimoji="0" lang="es-MX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1’300.000 registros en total → divididos en 2 archivos .</a:t>
            </a:r>
            <a:r>
              <a:rPr kumimoji="0" lang="es-MX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es-MX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1803413-4935-04A9-9F83-E1D012EE3712}"/>
              </a:ext>
            </a:extLst>
          </p:cNvPr>
          <p:cNvSpPr txBox="1"/>
          <p:nvPr/>
        </p:nvSpPr>
        <p:spPr>
          <a:xfrm>
            <a:off x="5225796" y="3781680"/>
            <a:ext cx="1740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Variables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655CAD12-A494-6221-C248-0EB5123CA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72" y="4304900"/>
            <a:ext cx="1440000" cy="144000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10EF72F8-DF34-F7AD-091F-9BB12F4C4D15}"/>
              </a:ext>
            </a:extLst>
          </p:cNvPr>
          <p:cNvSpPr txBox="1"/>
          <p:nvPr/>
        </p:nvSpPr>
        <p:spPr>
          <a:xfrm>
            <a:off x="1337436" y="5744900"/>
            <a:ext cx="804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Fecha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E01A646C-F17E-666F-E7AC-1B5C704BC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02" y="4304900"/>
            <a:ext cx="1440000" cy="144000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691E0C0-D1B3-89D8-48C5-7D6789E5F336}"/>
              </a:ext>
            </a:extLst>
          </p:cNvPr>
          <p:cNvSpPr txBox="1"/>
          <p:nvPr/>
        </p:nvSpPr>
        <p:spPr>
          <a:xfrm>
            <a:off x="4161258" y="5744900"/>
            <a:ext cx="119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Cantidad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10315780-6FAA-FCA1-6F34-F70E2AAB3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18" y="4304900"/>
            <a:ext cx="1440000" cy="144000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A2270756-B963-21D2-42A8-35BE8AF89F90}"/>
              </a:ext>
            </a:extLst>
          </p:cNvPr>
          <p:cNvSpPr txBox="1"/>
          <p:nvPr/>
        </p:nvSpPr>
        <p:spPr>
          <a:xfrm>
            <a:off x="7019346" y="5804912"/>
            <a:ext cx="1297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Costo Total</a:t>
            </a: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2F67BF4-ADC4-FE5C-B89F-D75F14E24F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134" y="4304900"/>
            <a:ext cx="1440000" cy="14400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86E90FA1-5BAA-775B-EBC2-44DF1A236EF6}"/>
              </a:ext>
            </a:extLst>
          </p:cNvPr>
          <p:cNvSpPr txBox="1"/>
          <p:nvPr/>
        </p:nvSpPr>
        <p:spPr>
          <a:xfrm>
            <a:off x="9851646" y="5802352"/>
            <a:ext cx="119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Categoría</a:t>
            </a:r>
          </a:p>
        </p:txBody>
      </p:sp>
    </p:spTree>
    <p:extLst>
      <p:ext uri="{BB962C8B-B14F-4D97-AF65-F5344CB8AC3E}">
        <p14:creationId xmlns:p14="http://schemas.microsoft.com/office/powerpoint/2010/main" val="1975101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47443-A253-3E34-E1C3-8D2C5030F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B54EF9-25D1-E8FE-C6E8-D0E0A513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02" y="6356350"/>
            <a:ext cx="2743200" cy="365125"/>
          </a:xfrm>
        </p:spPr>
        <p:txBody>
          <a:bodyPr/>
          <a:lstStyle/>
          <a:p>
            <a:fld id="{6C295F62-73BD-4328-BF65-F709D3EB8C23}" type="slidenum">
              <a:rPr lang="es-CO" smtClean="0"/>
              <a:t>6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A39A11-CD32-BB18-4F3D-CD06267450C7}"/>
              </a:ext>
            </a:extLst>
          </p:cNvPr>
          <p:cNvSpPr txBox="1"/>
          <p:nvPr/>
        </p:nvSpPr>
        <p:spPr>
          <a:xfrm>
            <a:off x="4121019" y="851490"/>
            <a:ext cx="3949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Limpieza y preparación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9644B50-C5CB-FBB9-883F-F6CD3D722495}"/>
              </a:ext>
            </a:extLst>
          </p:cNvPr>
          <p:cNvSpPr txBox="1"/>
          <p:nvPr/>
        </p:nvSpPr>
        <p:spPr>
          <a:xfrm>
            <a:off x="4121019" y="1831680"/>
            <a:ext cx="401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Importación y concatenación vertical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AFC6D1-1795-EE74-C359-29AA58EFF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04" y="1476346"/>
            <a:ext cx="1080000" cy="1080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EA66BAA-53AA-0ABD-2D7D-A2DBD91E5E58}"/>
              </a:ext>
            </a:extLst>
          </p:cNvPr>
          <p:cNvSpPr txBox="1"/>
          <p:nvPr/>
        </p:nvSpPr>
        <p:spPr>
          <a:xfrm>
            <a:off x="4121019" y="3244334"/>
            <a:ext cx="521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Limpieza de espacios y estandarización de precios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8CD760C-429B-D06D-6EC7-A9A4012D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21" y="2966563"/>
            <a:ext cx="1080000" cy="1080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62194A6-5ECA-1DDA-5700-8874A51FE5FA}"/>
              </a:ext>
            </a:extLst>
          </p:cNvPr>
          <p:cNvSpPr txBox="1"/>
          <p:nvPr/>
        </p:nvSpPr>
        <p:spPr>
          <a:xfrm>
            <a:off x="4121019" y="4806354"/>
            <a:ext cx="660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Tipificación correcta de variables: fecha, numéricas, categóricas</a:t>
            </a:r>
            <a:endParaRPr lang="es-CO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1F9FF6C-2CEE-50FC-1A5F-350F32EF0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121" y="445102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3F2E3-71D2-EF87-9C99-746245187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F78F31-444C-75BD-1476-1E5DD544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02" y="6356350"/>
            <a:ext cx="2743200" cy="365125"/>
          </a:xfrm>
        </p:spPr>
        <p:txBody>
          <a:bodyPr/>
          <a:lstStyle/>
          <a:p>
            <a:fld id="{6C295F62-73BD-4328-BF65-F709D3EB8C23}" type="slidenum">
              <a:rPr lang="es-CO" smtClean="0"/>
              <a:t>7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D7D854-4B18-A1D6-6419-67FDA3FABD47}"/>
              </a:ext>
            </a:extLst>
          </p:cNvPr>
          <p:cNvSpPr txBox="1"/>
          <p:nvPr/>
        </p:nvSpPr>
        <p:spPr>
          <a:xfrm>
            <a:off x="4229161" y="865580"/>
            <a:ext cx="3733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/>
              <a:t>Enfoque de modelado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8763BBC-4871-49EB-19BD-25FDCF53C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99" y="2529000"/>
            <a:ext cx="1800000" cy="1800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0A25E59-D009-DCCA-09C7-0F6E70CB9AA9}"/>
              </a:ext>
            </a:extLst>
          </p:cNvPr>
          <p:cNvSpPr txBox="1"/>
          <p:nvPr/>
        </p:nvSpPr>
        <p:spPr>
          <a:xfrm>
            <a:off x="4229161" y="2967335"/>
            <a:ext cx="603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Series de tiempo</a:t>
            </a:r>
            <a:r>
              <a:rPr lang="es-CO" dirty="0"/>
              <a:t>: P</a:t>
            </a:r>
            <a:r>
              <a:rPr lang="es-MX" dirty="0" err="1"/>
              <a:t>ermiten</a:t>
            </a:r>
            <a:r>
              <a:rPr lang="es-MX" dirty="0"/>
              <a:t> analizar el comportamiento histórico del consumo de materiales y predecir su demanda futura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4132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7B51F-DF5E-AF54-0336-38A439B35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6DAEA3-5495-D81F-90C7-FD542E5E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9302" y="6356350"/>
            <a:ext cx="2743200" cy="365125"/>
          </a:xfrm>
        </p:spPr>
        <p:txBody>
          <a:bodyPr/>
          <a:lstStyle/>
          <a:p>
            <a:fld id="{6C295F62-73BD-4328-BF65-F709D3EB8C23}" type="slidenum">
              <a:rPr lang="es-CO" smtClean="0"/>
              <a:t>8</a:t>
            </a:fld>
            <a:endParaRPr lang="es-C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36931E-3410-81E8-E6AC-9609E7375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25" y="284138"/>
            <a:ext cx="6697459" cy="274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3176AD-2C21-0598-4C88-295E255DB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525" y="3798912"/>
            <a:ext cx="6702809" cy="27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250E83B-0B77-F587-6999-47929B2B8FAA}"/>
              </a:ext>
            </a:extLst>
          </p:cNvPr>
          <p:cNvSpPr txBox="1"/>
          <p:nvPr/>
        </p:nvSpPr>
        <p:spPr>
          <a:xfrm>
            <a:off x="1915974" y="870219"/>
            <a:ext cx="1868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Visualización diaria.</a:t>
            </a:r>
          </a:p>
          <a:p>
            <a:pPr algn="ctr"/>
            <a:r>
              <a:rPr lang="es-CO" dirty="0"/>
              <a:t>Ruido y difícil análisis.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E7841E9-2B35-033F-DFB9-9C86E36C3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4" y="4628912"/>
            <a:ext cx="1080000" cy="1080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B15948B-5C9A-6833-A9BE-1CF41098FC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74" y="870219"/>
            <a:ext cx="1080000" cy="10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D1646E9-5546-CA06-4913-A56121D69BDD}"/>
              </a:ext>
            </a:extLst>
          </p:cNvPr>
          <p:cNvSpPr txBox="1"/>
          <p:nvPr/>
        </p:nvSpPr>
        <p:spPr>
          <a:xfrm>
            <a:off x="1915974" y="4513563"/>
            <a:ext cx="1868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/>
              <a:t>Visualización mensual.</a:t>
            </a:r>
          </a:p>
          <a:p>
            <a:pPr algn="ctr"/>
            <a:r>
              <a:rPr lang="es-CO" dirty="0"/>
              <a:t>Amigable, fácil análisis.</a:t>
            </a:r>
          </a:p>
        </p:txBody>
      </p:sp>
    </p:spTree>
    <p:extLst>
      <p:ext uri="{BB962C8B-B14F-4D97-AF65-F5344CB8AC3E}">
        <p14:creationId xmlns:p14="http://schemas.microsoft.com/office/powerpoint/2010/main" val="36313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82A0A5-8BC2-F50C-9244-A0705084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5F62-73BD-4328-BF65-F709D3EB8C23}" type="slidenum">
              <a:rPr lang="es-CO" smtClean="0"/>
              <a:t>9</a:t>
            </a:fld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327857-A3B4-4912-386C-991BB277E526}"/>
              </a:ext>
            </a:extLst>
          </p:cNvPr>
          <p:cNvSpPr txBox="1"/>
          <p:nvPr/>
        </p:nvSpPr>
        <p:spPr>
          <a:xfrm>
            <a:off x="4459196" y="853857"/>
            <a:ext cx="3273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Modelos aplicados</a:t>
            </a:r>
            <a:endParaRPr lang="es-CO" sz="2800" b="1" dirty="0"/>
          </a:p>
        </p:txBody>
      </p:sp>
      <p:pic>
        <p:nvPicPr>
          <p:cNvPr id="9" name="Imagen 8" descr="Forma&#10;&#10;El contenido generado por IA puede ser incorrecto.">
            <a:extLst>
              <a:ext uri="{FF2B5EF4-FFF2-40B4-BE49-F238E27FC236}">
                <a16:creationId xmlns:a16="http://schemas.microsoft.com/office/drawing/2014/main" id="{337636B8-8840-CB3E-ACCE-9A1D2FC160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72" y="1666300"/>
            <a:ext cx="1444752" cy="144475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FE9FFF9-4F00-DF95-F3CF-1D50EEE43C81}"/>
              </a:ext>
            </a:extLst>
          </p:cNvPr>
          <p:cNvSpPr txBox="1"/>
          <p:nvPr/>
        </p:nvSpPr>
        <p:spPr>
          <a:xfrm>
            <a:off x="3253762" y="1666300"/>
            <a:ext cx="82752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 err="1"/>
              <a:t>Arima</a:t>
            </a:r>
            <a:r>
              <a:rPr lang="es-CO" b="1" dirty="0"/>
              <a:t>: </a:t>
            </a:r>
            <a:r>
              <a:rPr lang="es-ES" dirty="0"/>
              <a:t>Modelo estadístico usado para predecir series de tiempo, datos que cambian a lo largo del tiempo.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1F274BE-CB16-D28F-167C-EEFA5604C2AB}"/>
              </a:ext>
            </a:extLst>
          </p:cNvPr>
          <p:cNvSpPr txBox="1"/>
          <p:nvPr/>
        </p:nvSpPr>
        <p:spPr>
          <a:xfrm>
            <a:off x="3253762" y="2967335"/>
            <a:ext cx="8275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b="1" dirty="0"/>
              <a:t>Prueba de </a:t>
            </a:r>
            <a:r>
              <a:rPr lang="es-MX" b="1" dirty="0" err="1"/>
              <a:t>Dickey</a:t>
            </a:r>
            <a:r>
              <a:rPr lang="es-MX" b="1" dirty="0"/>
              <a:t>-Fuller: </a:t>
            </a:r>
            <a:r>
              <a:rPr lang="es-MX" dirty="0"/>
              <a:t>valores mayores a 0.05 no estacionaria.</a:t>
            </a:r>
          </a:p>
          <a:p>
            <a:pPr marL="342900" indent="-342900">
              <a:buAutoNum type="arabicPeriod"/>
            </a:pPr>
            <a:r>
              <a:rPr lang="es-MX" b="1" dirty="0"/>
              <a:t>Diferenciación orden 1.</a:t>
            </a:r>
          </a:p>
          <a:p>
            <a:pPr marL="342900" indent="-342900">
              <a:buAutoNum type="arabicPeriod"/>
            </a:pPr>
            <a:r>
              <a:rPr lang="es-CO" b="1" dirty="0"/>
              <a:t>Correlación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2C3A7D-6A34-9409-E491-96A78D08E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02" y="3962409"/>
            <a:ext cx="4978119" cy="245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 descr="Tabla&#10;&#10;El contenido generado por IA puede ser incorrecto.">
            <a:extLst>
              <a:ext uri="{FF2B5EF4-FFF2-40B4-BE49-F238E27FC236}">
                <a16:creationId xmlns:a16="http://schemas.microsoft.com/office/drawing/2014/main" id="{6CB58222-EDE4-4417-3469-E41951919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51822"/>
            <a:ext cx="5715798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1094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ebbfa72-b3b6-4c1f-8b23-058d4f67f013}" enabled="1" method="Privileged" siteId="{bf1ce8b5-5d39-4bc5-ad6e-07b3e4d7d67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327</Words>
  <Application>Microsoft Office PowerPoint</Application>
  <PresentationFormat>Panorámica</PresentationFormat>
  <Paragraphs>89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Janny Michael Uribe Rios</dc:creator>
  <cp:lastModifiedBy>Janny Michael Uribe Rios</cp:lastModifiedBy>
  <cp:revision>72</cp:revision>
  <dcterms:created xsi:type="dcterms:W3CDTF">2025-06-03T23:06:00Z</dcterms:created>
  <dcterms:modified xsi:type="dcterms:W3CDTF">2025-06-06T23:11:50Z</dcterms:modified>
</cp:coreProperties>
</file>