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7" r:id="rId3"/>
    <p:sldId id="266" r:id="rId4"/>
    <p:sldId id="270" r:id="rId5"/>
    <p:sldId id="271" r:id="rId6"/>
    <p:sldId id="276" r:id="rId7"/>
    <p:sldId id="269" r:id="rId8"/>
    <p:sldId id="272" r:id="rId9"/>
    <p:sldId id="274" r:id="rId10"/>
    <p:sldId id="273" r:id="rId11"/>
    <p:sldId id="279" r:id="rId12"/>
    <p:sldId id="278" r:id="rId13"/>
    <p:sldId id="280" r:id="rId14"/>
    <p:sldId id="277" r:id="rId15"/>
    <p:sldId id="281" r:id="rId16"/>
    <p:sldId id="282" r:id="rId17"/>
    <p:sldId id="283" r:id="rId18"/>
    <p:sldId id="286" r:id="rId19"/>
    <p:sldId id="287" r:id="rId20"/>
    <p:sldId id="288" r:id="rId21"/>
    <p:sldId id="289" r:id="rId22"/>
    <p:sldId id="284" r:id="rId23"/>
    <p:sldId id="285" r:id="rId24"/>
    <p:sldId id="268" r:id="rId25"/>
    <p:sldId id="256" r:id="rId26"/>
    <p:sldId id="257" r:id="rId27"/>
    <p:sldId id="258" r:id="rId28"/>
    <p:sldId id="259" r:id="rId29"/>
    <p:sldId id="260" r:id="rId30"/>
    <p:sldId id="261" r:id="rId31"/>
    <p:sldId id="262" r:id="rId32"/>
    <p:sldId id="263" r:id="rId33"/>
    <p:sldId id="264" r:id="rId34"/>
    <p:sldId id="2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MED Mukhtar" initials="MM" lastIdx="0" clrIdx="0">
    <p:extLst>
      <p:ext uri="{19B8F6BF-5375-455C-9EA6-DF929625EA0E}">
        <p15:presenceInfo xmlns:p15="http://schemas.microsoft.com/office/powerpoint/2012/main" userId="S-1-5-21-3106609385-2470840557-336248932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4C4D-9A99-4A73-AC3A-5F0B344A6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868312-205C-4569-8245-37EA2F2A5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88D60-2415-495E-9902-28DDFF2E4004}"/>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A68C9642-0FCE-4008-823C-1CB87F4CA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0581-DD87-4365-84BD-4DE2501350F5}"/>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119977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7C75-1046-41EA-9049-8CE04609B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5D5CB7-CC5B-4FC1-9824-3898E64D9E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ABF7D-AFE1-4969-A0E7-7A3AC0EB9F2B}"/>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45B840BC-CE23-4298-B6C9-1D5D73230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02EE-2993-4B5C-9095-00A22B7E78A6}"/>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262869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80DB61-9C16-48FB-8789-9187A8837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C70BD-954C-494D-98D8-812858515B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C02AF-3813-49AD-B690-90C9A572E638}"/>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E6DB9CFD-C13E-406D-A14F-5707AD0B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6039C-3247-48C9-A757-329666B0E837}"/>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282836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D114-3B12-42B6-96D8-F81C015E9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BC753-5404-44F6-B7DB-7F7586F3AF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F865-0723-4A36-88C9-08CCF43AA0E4}"/>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3EBEFF12-0636-4569-85CF-3E0E24168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CB654-C616-4A78-AF46-94B114CCDE20}"/>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267019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2C7F-697D-4C4F-9ACC-E6B055C83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5A9CB4-D23D-4EE1-8426-DF46587AD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8884B1-DB6F-4888-9C49-03B321F12893}"/>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67FCEC35-22FC-46E6-A7AA-5110195E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A63F7-6029-46F7-84D9-40C89F89CCB0}"/>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42766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B3DC-DAC8-438D-8350-A0AA89CA1A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E0C3A9-BEA2-405B-94DA-7DD807F69E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6AA8E-8208-4C02-B4FC-CC559338A2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266832-D1C0-4138-AEE6-7D4B80EDCC89}"/>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6" name="Footer Placeholder 5">
            <a:extLst>
              <a:ext uri="{FF2B5EF4-FFF2-40B4-BE49-F238E27FC236}">
                <a16:creationId xmlns:a16="http://schemas.microsoft.com/office/drawing/2014/main" id="{E35D0DA3-02CC-4CB8-8727-173D494EC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1E552-677B-49CA-9F37-AD822A91E6B4}"/>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396350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4FDC-1E48-4D07-B8E3-F40420257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BE161-CEFB-40BE-B1BD-F8D85207E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81F508-B31A-49FE-B82A-98BAEB5226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BF88DE-F1AD-4CDF-9A7A-81200D498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E61447-0558-49B3-9AFD-0AC3E305CB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12477-1CDD-45FA-9F78-53353D76685A}"/>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8" name="Footer Placeholder 7">
            <a:extLst>
              <a:ext uri="{FF2B5EF4-FFF2-40B4-BE49-F238E27FC236}">
                <a16:creationId xmlns:a16="http://schemas.microsoft.com/office/drawing/2014/main" id="{DA5BA428-99C9-448D-947E-560C4A828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B67051-41EA-43E1-9202-722CA1156700}"/>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13041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811C-64FE-44B0-89B3-1E59544AD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83522F-F0E4-4BA0-857A-1A96345F2BDE}"/>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4" name="Footer Placeholder 3">
            <a:extLst>
              <a:ext uri="{FF2B5EF4-FFF2-40B4-BE49-F238E27FC236}">
                <a16:creationId xmlns:a16="http://schemas.microsoft.com/office/drawing/2014/main" id="{A0BA2E92-2922-46F7-804F-EF94CE0CC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367AAE-E85F-4C96-B567-C500E142FFD7}"/>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405655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38F4-C5F3-417E-8171-7969FA353573}"/>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3" name="Footer Placeholder 2">
            <a:extLst>
              <a:ext uri="{FF2B5EF4-FFF2-40B4-BE49-F238E27FC236}">
                <a16:creationId xmlns:a16="http://schemas.microsoft.com/office/drawing/2014/main" id="{397B2836-2658-4E14-96CB-07C99C42F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3B9E0-81B3-48ED-8E2D-6661B7F73CFD}"/>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92710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D435-632B-40CE-96F9-5D53592EF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E19267-E992-415C-8C3E-E2A7BB1D9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A5EE1-F5C7-42CB-85EB-E457E9642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4D6918-4E9C-4A9C-954E-B5B34664ECAE}"/>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6" name="Footer Placeholder 5">
            <a:extLst>
              <a:ext uri="{FF2B5EF4-FFF2-40B4-BE49-F238E27FC236}">
                <a16:creationId xmlns:a16="http://schemas.microsoft.com/office/drawing/2014/main" id="{674A03FA-2888-4353-8589-5E96FAF07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A50BD-FCCF-4D9A-840B-32030AC2A8D3}"/>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406875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3013-A9BA-4341-89E6-ABB56967C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D1C7F6-3452-4B09-A4A7-745A35EA7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55974-B712-4D67-BE9E-48099DDC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A0423-4E33-4F0D-B3B2-0723DFBC3084}"/>
              </a:ext>
            </a:extLst>
          </p:cNvPr>
          <p:cNvSpPr>
            <a:spLocks noGrp="1"/>
          </p:cNvSpPr>
          <p:nvPr>
            <p:ph type="dt" sz="half" idx="10"/>
          </p:nvPr>
        </p:nvSpPr>
        <p:spPr/>
        <p:txBody>
          <a:bodyPr/>
          <a:lstStyle/>
          <a:p>
            <a:fld id="{4B67CDD6-D290-4646-90D3-E6685F0B3B01}" type="datetimeFigureOut">
              <a:rPr lang="en-US" smtClean="0"/>
              <a:t>11/19/2018</a:t>
            </a:fld>
            <a:endParaRPr lang="en-US"/>
          </a:p>
        </p:txBody>
      </p:sp>
      <p:sp>
        <p:nvSpPr>
          <p:cNvPr id="6" name="Footer Placeholder 5">
            <a:extLst>
              <a:ext uri="{FF2B5EF4-FFF2-40B4-BE49-F238E27FC236}">
                <a16:creationId xmlns:a16="http://schemas.microsoft.com/office/drawing/2014/main" id="{1EC7960B-D68B-44D0-A614-364836AF4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CCE77-862A-4412-ADA7-84A25FE0CA1E}"/>
              </a:ext>
            </a:extLst>
          </p:cNvPr>
          <p:cNvSpPr>
            <a:spLocks noGrp="1"/>
          </p:cNvSpPr>
          <p:nvPr>
            <p:ph type="sldNum" sz="quarter" idx="12"/>
          </p:nvPr>
        </p:nvSpPr>
        <p:spPr/>
        <p:txBody>
          <a:bodyPr/>
          <a:lstStyle/>
          <a:p>
            <a:fld id="{1A37AB94-5EA0-42AF-A370-B094195D543F}" type="slidenum">
              <a:rPr lang="en-US" smtClean="0"/>
              <a:t>‹#›</a:t>
            </a:fld>
            <a:endParaRPr lang="en-US"/>
          </a:p>
        </p:txBody>
      </p:sp>
    </p:spTree>
    <p:extLst>
      <p:ext uri="{BB962C8B-B14F-4D97-AF65-F5344CB8AC3E}">
        <p14:creationId xmlns:p14="http://schemas.microsoft.com/office/powerpoint/2010/main" val="158501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5250E-CA73-4AE6-9E95-6449893DF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36E7F7-AB8B-4765-A406-45CE1C60B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4C420-B4EF-4F06-8CCB-D3FF46028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7CDD6-D290-4646-90D3-E6685F0B3B01}" type="datetimeFigureOut">
              <a:rPr lang="en-US" smtClean="0"/>
              <a:t>11/19/2018</a:t>
            </a:fld>
            <a:endParaRPr lang="en-US"/>
          </a:p>
        </p:txBody>
      </p:sp>
      <p:sp>
        <p:nvSpPr>
          <p:cNvPr id="5" name="Footer Placeholder 4">
            <a:extLst>
              <a:ext uri="{FF2B5EF4-FFF2-40B4-BE49-F238E27FC236}">
                <a16:creationId xmlns:a16="http://schemas.microsoft.com/office/drawing/2014/main" id="{DD1C2446-FFD0-477B-840E-B5C24A709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41FD6-CF68-4134-B1BF-6D18A90D3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7AB94-5EA0-42AF-A370-B094195D543F}" type="slidenum">
              <a:rPr lang="en-US" smtClean="0"/>
              <a:t>‹#›</a:t>
            </a:fld>
            <a:endParaRPr lang="en-US"/>
          </a:p>
        </p:txBody>
      </p:sp>
    </p:spTree>
    <p:extLst>
      <p:ext uri="{BB962C8B-B14F-4D97-AF65-F5344CB8AC3E}">
        <p14:creationId xmlns:p14="http://schemas.microsoft.com/office/powerpoint/2010/main" val="2928488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repo/git-remote.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ithub.co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scm.com/download/win" TargetMode="External"/><Relationship Id="rId2" Type="http://schemas.openxmlformats.org/officeDocument/2006/relationships/hyperlink" Target="http://git-scm.com/download/ma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0" name="Rectangle 9">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3" name="Picture 2">
            <a:extLst>
              <a:ext uri="{FF2B5EF4-FFF2-40B4-BE49-F238E27FC236}">
                <a16:creationId xmlns:a16="http://schemas.microsoft.com/office/drawing/2014/main" id="{2F57EFD3-7227-4F2C-8F49-89CEE74E8A38}"/>
              </a:ext>
            </a:extLst>
          </p:cNvPr>
          <p:cNvPicPr>
            <a:picLocks noChangeAspect="1"/>
          </p:cNvPicPr>
          <p:nvPr/>
        </p:nvPicPr>
        <p:blipFill rotWithShape="1">
          <a:blip r:embed="rId2">
            <a:extLst>
              <a:ext uri="{28A0092B-C50C-407E-A947-70E740481C1C}">
                <a14:useLocalDpi xmlns:a14="http://schemas.microsoft.com/office/drawing/2010/main" val="0"/>
              </a:ext>
            </a:extLst>
          </a:blip>
          <a:srcRect t="11320" r="1" b="3266"/>
          <a:stretch/>
        </p:blipFill>
        <p:spPr>
          <a:xfrm rot="21480000">
            <a:off x="1137837" y="1003258"/>
            <a:ext cx="9916327" cy="4764396"/>
          </a:xfrm>
          <a:prstGeom prst="rect">
            <a:avLst/>
          </a:prstGeom>
        </p:spPr>
      </p:pic>
    </p:spTree>
    <p:extLst>
      <p:ext uri="{BB962C8B-B14F-4D97-AF65-F5344CB8AC3E}">
        <p14:creationId xmlns:p14="http://schemas.microsoft.com/office/powerpoint/2010/main" val="396342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47BF-A28B-4FDA-8B1D-CDBF8F006E9E}"/>
              </a:ext>
            </a:extLst>
          </p:cNvPr>
          <p:cNvSpPr>
            <a:spLocks noGrp="1"/>
          </p:cNvSpPr>
          <p:nvPr>
            <p:ph type="title"/>
          </p:nvPr>
        </p:nvSpPr>
        <p:spPr/>
        <p:txBody>
          <a:bodyPr>
            <a:normAutofit/>
          </a:bodyPr>
          <a:lstStyle/>
          <a:p>
            <a:pPr fontAlgn="base"/>
            <a:r>
              <a:rPr lang="en-US" b="1" dirty="0"/>
              <a:t>1. create a new local repository:</a:t>
            </a:r>
            <a:endParaRPr lang="en-US" dirty="0"/>
          </a:p>
        </p:txBody>
      </p:sp>
      <p:sp>
        <p:nvSpPr>
          <p:cNvPr id="6" name="Content Placeholder 5">
            <a:extLst>
              <a:ext uri="{FF2B5EF4-FFF2-40B4-BE49-F238E27FC236}">
                <a16:creationId xmlns:a16="http://schemas.microsoft.com/office/drawing/2014/main" id="{840E4B00-4B39-4223-912F-DED811743C62}"/>
              </a:ext>
            </a:extLst>
          </p:cNvPr>
          <p:cNvSpPr>
            <a:spLocks noGrp="1"/>
          </p:cNvSpPr>
          <p:nvPr>
            <p:ph idx="1"/>
          </p:nvPr>
        </p:nvSpPr>
        <p:spPr>
          <a:xfrm>
            <a:off x="838199" y="1825625"/>
            <a:ext cx="10625729" cy="4351338"/>
          </a:xfrm>
        </p:spPr>
        <p:txBody>
          <a:bodyPr>
            <a:normAutofit fontScale="92500" lnSpcReduction="20000"/>
          </a:bodyPr>
          <a:lstStyle/>
          <a:p>
            <a:pPr marL="0" indent="0">
              <a:buNone/>
            </a:pPr>
            <a:r>
              <a:rPr lang="en-US" dirty="0">
                <a:solidFill>
                  <a:prstClr val="black"/>
                </a:solidFill>
                <a:highlight>
                  <a:srgbClr val="C0C0C0"/>
                </a:highlight>
                <a:latin typeface="Lucida Console" panose="020B0609040504020204" pitchFamily="49" charset="0"/>
              </a:rPr>
              <a:t># git </a:t>
            </a:r>
            <a:r>
              <a:rPr lang="en-US" dirty="0" err="1">
                <a:solidFill>
                  <a:prstClr val="black"/>
                </a:solidFill>
                <a:highlight>
                  <a:srgbClr val="C0C0C0"/>
                </a:highlight>
                <a:latin typeface="Lucida Console" panose="020B0609040504020204" pitchFamily="49" charset="0"/>
              </a:rPr>
              <a:t>init</a:t>
            </a:r>
            <a:endParaRPr lang="en-US" dirty="0">
              <a:solidFill>
                <a:prstClr val="black"/>
              </a:solidFill>
              <a:highlight>
                <a:srgbClr val="C0C0C0"/>
              </a:highlight>
              <a:latin typeface="Lucida Console" panose="020B0609040504020204" pitchFamily="49" charset="0"/>
            </a:endParaRPr>
          </a:p>
          <a:p>
            <a:pPr marL="0" indent="0">
              <a:buNone/>
            </a:pPr>
            <a:endParaRPr lang="en-US" dirty="0"/>
          </a:p>
          <a:p>
            <a:r>
              <a:rPr lang="en-US" dirty="0">
                <a:latin typeface="+mj-lt"/>
              </a:rPr>
              <a:t>It creates a </a:t>
            </a:r>
            <a:r>
              <a:rPr lang="en-US" b="1" dirty="0">
                <a:latin typeface="+mj-lt"/>
              </a:rPr>
              <a:t>.git </a:t>
            </a:r>
            <a:r>
              <a:rPr lang="en-US" dirty="0">
                <a:latin typeface="+mj-lt"/>
              </a:rPr>
              <a:t>directory that contains all the Git-related information for your project.</a:t>
            </a:r>
          </a:p>
          <a:p>
            <a:pPr marL="0" indent="0">
              <a:buNone/>
            </a:pPr>
            <a:endParaRPr lang="en-US" dirty="0">
              <a:latin typeface="+mj-lt"/>
            </a:endParaRPr>
          </a:p>
          <a:p>
            <a:r>
              <a:rPr lang="en-US" dirty="0">
                <a:latin typeface="+mj-lt"/>
              </a:rPr>
              <a:t>Create new file </a:t>
            </a:r>
            <a:r>
              <a:rPr lang="en-US" b="1" dirty="0">
                <a:latin typeface="+mj-lt"/>
              </a:rPr>
              <a:t>file1.txt </a:t>
            </a:r>
            <a:r>
              <a:rPr lang="en-US" dirty="0">
                <a:latin typeface="+mj-lt"/>
              </a:rPr>
              <a:t>and </a:t>
            </a:r>
            <a:r>
              <a:rPr lang="en-US" b="1" dirty="0">
                <a:latin typeface="+mj-lt"/>
              </a:rPr>
              <a:t>file2.txt </a:t>
            </a:r>
            <a:r>
              <a:rPr lang="en-US" dirty="0">
                <a:latin typeface="+mj-lt"/>
              </a:rPr>
              <a:t>in repo directory and run following command to check status.</a:t>
            </a:r>
          </a:p>
          <a:p>
            <a:pPr marL="0" indent="0">
              <a:buNone/>
            </a:pPr>
            <a:endParaRPr lang="en-US" dirty="0">
              <a:latin typeface="+mj-lt"/>
            </a:endParaRPr>
          </a:p>
          <a:p>
            <a:pPr marL="0" indent="0">
              <a:buNone/>
            </a:pPr>
            <a:endParaRPr lang="en-US" dirty="0"/>
          </a:p>
          <a:p>
            <a:r>
              <a:rPr lang="en-US" b="1" dirty="0">
                <a:latin typeface="+mj-lt"/>
              </a:rPr>
              <a:t>Git Status</a:t>
            </a:r>
            <a:r>
              <a:rPr lang="en-US" dirty="0">
                <a:latin typeface="+mj-lt"/>
              </a:rPr>
              <a:t> command displays a list the files you’ve changed and those you still need to add or commit.</a:t>
            </a:r>
          </a:p>
          <a:p>
            <a:pPr marL="0" indent="0">
              <a:buNone/>
            </a:pPr>
            <a:endParaRPr lang="en-US" dirty="0"/>
          </a:p>
          <a:p>
            <a:endParaRPr lang="en-US" dirty="0"/>
          </a:p>
        </p:txBody>
      </p:sp>
      <p:sp>
        <p:nvSpPr>
          <p:cNvPr id="7" name="Rectangle 2">
            <a:extLst>
              <a:ext uri="{FF2B5EF4-FFF2-40B4-BE49-F238E27FC236}">
                <a16:creationId xmlns:a16="http://schemas.microsoft.com/office/drawing/2014/main" id="{9681AC53-BFD7-41B4-9D5F-9E9F4878CE51}"/>
              </a:ext>
            </a:extLst>
          </p:cNvPr>
          <p:cNvSpPr>
            <a:spLocks noChangeArrowheads="1"/>
          </p:cNvSpPr>
          <p:nvPr/>
        </p:nvSpPr>
        <p:spPr bwMode="auto">
          <a:xfrm>
            <a:off x="1470456" y="4333267"/>
            <a:ext cx="1767016" cy="82321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66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2727"/>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72727"/>
                </a:solidFill>
                <a:latin typeface="Inconsolata"/>
              </a:rPr>
              <a:t>#</a:t>
            </a:r>
            <a:r>
              <a:rPr kumimoji="0" lang="en-US" altLang="en-US" sz="2400" b="0" i="0" u="none" strike="noStrike" cap="none" normalizeH="0" baseline="0" dirty="0">
                <a:ln>
                  <a:noFill/>
                </a:ln>
                <a:solidFill>
                  <a:srgbClr val="272727"/>
                </a:solidFill>
                <a:effectLst/>
                <a:latin typeface="Inconsolata"/>
              </a:rPr>
              <a:t> git status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95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E95C-DC12-42AB-91FE-C77D2FDD49F0}"/>
              </a:ext>
            </a:extLst>
          </p:cNvPr>
          <p:cNvSpPr>
            <a:spLocks noGrp="1"/>
          </p:cNvSpPr>
          <p:nvPr>
            <p:ph type="title"/>
          </p:nvPr>
        </p:nvSpPr>
        <p:spPr/>
        <p:txBody>
          <a:bodyPr/>
          <a:lstStyle/>
          <a:p>
            <a:pPr algn="ctr"/>
            <a:r>
              <a:rPr lang="en-US" dirty="0"/>
              <a:t>The Status of a File: Git Status</a:t>
            </a:r>
          </a:p>
        </p:txBody>
      </p:sp>
      <p:sp>
        <p:nvSpPr>
          <p:cNvPr id="3" name="Content Placeholder 2">
            <a:extLst>
              <a:ext uri="{FF2B5EF4-FFF2-40B4-BE49-F238E27FC236}">
                <a16:creationId xmlns:a16="http://schemas.microsoft.com/office/drawing/2014/main" id="{FED46BC0-4ADD-40F3-9CF5-6CF9FFD7292E}"/>
              </a:ext>
            </a:extLst>
          </p:cNvPr>
          <p:cNvSpPr>
            <a:spLocks noGrp="1"/>
          </p:cNvSpPr>
          <p:nvPr>
            <p:ph idx="1"/>
          </p:nvPr>
        </p:nvSpPr>
        <p:spPr/>
        <p:txBody>
          <a:bodyPr/>
          <a:lstStyle/>
          <a:p>
            <a:r>
              <a:rPr lang="en-US" dirty="0"/>
              <a:t>In general, files can have one of two statuses in Git:</a:t>
            </a:r>
          </a:p>
          <a:p>
            <a:pPr lvl="2"/>
            <a:r>
              <a:rPr lang="en-US" b="1" dirty="0"/>
              <a:t>untracked</a:t>
            </a:r>
            <a:r>
              <a:rPr lang="en-US" dirty="0"/>
              <a:t>: a file that is not under version control, yet, is called "untracked".</a:t>
            </a:r>
          </a:p>
          <a:p>
            <a:pPr lvl="2"/>
            <a:r>
              <a:rPr lang="en-US" dirty="0"/>
              <a:t> This means that the version control system doesn't watch for (or "track") changes to this file. In most cases, these are either files that are newly created or files that are ignored </a:t>
            </a:r>
          </a:p>
          <a:p>
            <a:pPr marL="914400" lvl="2" indent="0">
              <a:buNone/>
            </a:pPr>
            <a:endParaRPr lang="en-US" dirty="0"/>
          </a:p>
          <a:p>
            <a:pPr lvl="2"/>
            <a:r>
              <a:rPr lang="en-US" b="1" dirty="0"/>
              <a:t>tracked</a:t>
            </a:r>
            <a:r>
              <a:rPr lang="en-US" dirty="0"/>
              <a:t>: all files that are already under version control are called "tracked".</a:t>
            </a:r>
          </a:p>
          <a:p>
            <a:pPr lvl="2"/>
            <a:r>
              <a:rPr lang="en-US" dirty="0"/>
              <a:t> Git watches these files for changes and allows you to commit or discard them.</a:t>
            </a:r>
            <a:br>
              <a:rPr lang="en-US" dirty="0"/>
            </a:br>
            <a:endParaRPr lang="en-US" dirty="0"/>
          </a:p>
        </p:txBody>
      </p:sp>
    </p:spTree>
    <p:extLst>
      <p:ext uri="{BB962C8B-B14F-4D97-AF65-F5344CB8AC3E}">
        <p14:creationId xmlns:p14="http://schemas.microsoft.com/office/powerpoint/2010/main" val="301096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C0EF-CDCC-4A00-B621-F1DBA4BF9A6A}"/>
              </a:ext>
            </a:extLst>
          </p:cNvPr>
          <p:cNvSpPr>
            <a:spLocks noGrp="1"/>
          </p:cNvSpPr>
          <p:nvPr>
            <p:ph type="title"/>
          </p:nvPr>
        </p:nvSpPr>
        <p:spPr/>
        <p:txBody>
          <a:bodyPr/>
          <a:lstStyle/>
          <a:p>
            <a:pPr algn="ctr"/>
            <a:r>
              <a:rPr lang="en-US" dirty="0"/>
              <a:t>Making Your First Commit</a:t>
            </a:r>
          </a:p>
        </p:txBody>
      </p:sp>
      <p:sp>
        <p:nvSpPr>
          <p:cNvPr id="3" name="Content Placeholder 2">
            <a:extLst>
              <a:ext uri="{FF2B5EF4-FFF2-40B4-BE49-F238E27FC236}">
                <a16:creationId xmlns:a16="http://schemas.microsoft.com/office/drawing/2014/main" id="{A8769D35-B988-44A8-B530-49B68652F84C}"/>
              </a:ext>
            </a:extLst>
          </p:cNvPr>
          <p:cNvSpPr>
            <a:spLocks noGrp="1"/>
          </p:cNvSpPr>
          <p:nvPr>
            <p:ph idx="1"/>
          </p:nvPr>
        </p:nvSpPr>
        <p:spPr/>
        <p:txBody>
          <a:bodyPr/>
          <a:lstStyle/>
          <a:p>
            <a:r>
              <a:rPr lang="en-US" dirty="0"/>
              <a:t>it's time to make our initial commit for this project. </a:t>
            </a:r>
          </a:p>
          <a:p>
            <a:pPr marL="0" indent="0">
              <a:buNone/>
            </a:pP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highlight>
                  <a:srgbClr val="C0C0C0"/>
                </a:highlight>
              </a:rPr>
              <a:t>$ git add -A</a:t>
            </a:r>
          </a:p>
          <a:p>
            <a:r>
              <a:rPr lang="en-US" dirty="0">
                <a:effectLst>
                  <a:outerShdw blurRad="38100" dist="38100" dir="2700000" algn="tl">
                    <a:srgbClr val="000000">
                      <a:alpha val="43137"/>
                    </a:srgbClr>
                  </a:outerShdw>
                </a:effectLst>
                <a:highlight>
                  <a:srgbClr val="C0C0C0"/>
                </a:highlight>
              </a:rPr>
              <a:t>$ git commit -m "Initial commit"</a:t>
            </a:r>
          </a:p>
        </p:txBody>
      </p:sp>
    </p:spTree>
    <p:extLst>
      <p:ext uri="{BB962C8B-B14F-4D97-AF65-F5344CB8AC3E}">
        <p14:creationId xmlns:p14="http://schemas.microsoft.com/office/powerpoint/2010/main" val="182431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3C52-B545-415C-B5AA-DB724986C0A4}"/>
              </a:ext>
            </a:extLst>
          </p:cNvPr>
          <p:cNvSpPr>
            <a:spLocks noGrp="1"/>
          </p:cNvSpPr>
          <p:nvPr>
            <p:ph type="title"/>
          </p:nvPr>
        </p:nvSpPr>
        <p:spPr/>
        <p:txBody>
          <a:bodyPr/>
          <a:lstStyle/>
          <a:p>
            <a:pPr algn="ctr"/>
            <a:r>
              <a:rPr lang="en-US" dirty="0"/>
              <a:t>Inspecting the Commit History</a:t>
            </a:r>
          </a:p>
        </p:txBody>
      </p:sp>
      <p:sp>
        <p:nvSpPr>
          <p:cNvPr id="3" name="Content Placeholder 2">
            <a:extLst>
              <a:ext uri="{FF2B5EF4-FFF2-40B4-BE49-F238E27FC236}">
                <a16:creationId xmlns:a16="http://schemas.microsoft.com/office/drawing/2014/main" id="{EAB1DA9F-2D96-4AAD-BFB3-EFD0C9F50FC0}"/>
              </a:ext>
            </a:extLst>
          </p:cNvPr>
          <p:cNvSpPr>
            <a:spLocks noGrp="1"/>
          </p:cNvSpPr>
          <p:nvPr>
            <p:ph idx="1"/>
          </p:nvPr>
        </p:nvSpPr>
        <p:spPr>
          <a:xfrm>
            <a:off x="949411" y="1690688"/>
            <a:ext cx="10515600" cy="4351338"/>
          </a:xfrm>
        </p:spPr>
        <p:txBody>
          <a:bodyPr>
            <a:normAutofit fontScale="92500"/>
          </a:bodyPr>
          <a:lstStyle/>
          <a:p>
            <a:r>
              <a:rPr lang="en-US" dirty="0"/>
              <a:t>The </a:t>
            </a:r>
            <a:r>
              <a:rPr lang="en-US" b="1" dirty="0"/>
              <a:t>"git log" </a:t>
            </a:r>
            <a:r>
              <a:rPr lang="en-US" dirty="0"/>
              <a:t>command is used to display the project's commit history:</a:t>
            </a:r>
          </a:p>
          <a:p>
            <a:r>
              <a:rPr lang="en-US" dirty="0"/>
              <a:t>It lists the commits in chronological order, beginning with the newest item. </a:t>
            </a:r>
          </a:p>
          <a:p>
            <a:r>
              <a:rPr lang="en-US" dirty="0"/>
              <a:t>Every </a:t>
            </a:r>
            <a:r>
              <a:rPr lang="en-US" b="1" dirty="0"/>
              <a:t>commit</a:t>
            </a:r>
            <a:r>
              <a:rPr lang="en-US" dirty="0"/>
              <a:t> item consists (amongst other things) of the following metadata:</a:t>
            </a:r>
          </a:p>
          <a:p>
            <a:pPr lvl="2"/>
            <a:r>
              <a:rPr lang="en-US" dirty="0"/>
              <a:t>Commit Hash</a:t>
            </a:r>
          </a:p>
          <a:p>
            <a:pPr lvl="2"/>
            <a:r>
              <a:rPr lang="en-US" dirty="0"/>
              <a:t>Author Name &amp; Email</a:t>
            </a:r>
          </a:p>
          <a:p>
            <a:pPr lvl="2"/>
            <a:r>
              <a:rPr lang="en-US" dirty="0"/>
              <a:t>Date</a:t>
            </a:r>
          </a:p>
          <a:p>
            <a:pPr lvl="2"/>
            <a:r>
              <a:rPr lang="en-US" dirty="0"/>
              <a:t>Commit Message</a:t>
            </a:r>
          </a:p>
          <a:p>
            <a:pPr lvl="2"/>
            <a:endParaRPr lang="en-US" dirty="0"/>
          </a:p>
          <a:p>
            <a:r>
              <a:rPr lang="en-US" dirty="0"/>
              <a:t>The Commit Hash: </a:t>
            </a:r>
            <a:r>
              <a:rPr lang="en-US" sz="2200" dirty="0"/>
              <a:t>Every commit has a unique identifier: a 40-character checksum called the "commit hash".</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6646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5BB7-5FE9-4F77-AD0D-CE883AB42C14}"/>
              </a:ext>
            </a:extLst>
          </p:cNvPr>
          <p:cNvSpPr>
            <a:spLocks noGrp="1"/>
          </p:cNvSpPr>
          <p:nvPr>
            <p:ph type="title"/>
          </p:nvPr>
        </p:nvSpPr>
        <p:spPr/>
        <p:txBody>
          <a:bodyPr/>
          <a:lstStyle/>
          <a:p>
            <a:pPr algn="ctr"/>
            <a:r>
              <a:rPr lang="en-US" dirty="0"/>
              <a:t>Ignoring Files</a:t>
            </a:r>
          </a:p>
        </p:txBody>
      </p:sp>
      <p:sp>
        <p:nvSpPr>
          <p:cNvPr id="3" name="Content Placeholder 2">
            <a:extLst>
              <a:ext uri="{FF2B5EF4-FFF2-40B4-BE49-F238E27FC236}">
                <a16:creationId xmlns:a16="http://schemas.microsoft.com/office/drawing/2014/main" id="{6CE81FC1-D060-4400-AF5E-AA1D45398C1B}"/>
              </a:ext>
            </a:extLst>
          </p:cNvPr>
          <p:cNvSpPr>
            <a:spLocks noGrp="1"/>
          </p:cNvSpPr>
          <p:nvPr>
            <p:ph idx="1"/>
          </p:nvPr>
        </p:nvSpPr>
        <p:spPr/>
        <p:txBody>
          <a:bodyPr/>
          <a:lstStyle/>
          <a:p>
            <a:r>
              <a:rPr lang="en-US" dirty="0">
                <a:solidFill>
                  <a:srgbClr val="5D6268"/>
                </a:solidFill>
                <a:latin typeface="museo-sans"/>
              </a:rPr>
              <a:t>The list of files to ignore is kept in a simple file called ".</a:t>
            </a:r>
            <a:r>
              <a:rPr lang="en-US" b="1" dirty="0">
                <a:solidFill>
                  <a:srgbClr val="5D6268"/>
                </a:solidFill>
                <a:latin typeface="museo-sans"/>
              </a:rPr>
              <a:t>gitignore</a:t>
            </a:r>
            <a:r>
              <a:rPr lang="en-US" dirty="0">
                <a:solidFill>
                  <a:srgbClr val="5D6268"/>
                </a:solidFill>
                <a:latin typeface="museo-sans"/>
              </a:rPr>
              <a:t>“</a:t>
            </a:r>
          </a:p>
          <a:p>
            <a:r>
              <a:rPr lang="en-US" dirty="0">
                <a:solidFill>
                  <a:srgbClr val="5D6268"/>
                </a:solidFill>
                <a:latin typeface="museo-sans"/>
              </a:rPr>
              <a:t>The .gitignore file should  in the root folder of your project.</a:t>
            </a:r>
          </a:p>
          <a:p>
            <a:r>
              <a:rPr lang="en-US" dirty="0">
                <a:solidFill>
                  <a:srgbClr val="5D6268"/>
                </a:solidFill>
                <a:latin typeface="museo-sans"/>
              </a:rPr>
              <a:t> Create an empty file in your favorite editor and save it as ".gitignore" in your project's root folder.</a:t>
            </a:r>
          </a:p>
          <a:p>
            <a:r>
              <a:rPr lang="en-US" dirty="0">
                <a:solidFill>
                  <a:srgbClr val="5D6268"/>
                </a:solidFill>
                <a:latin typeface="museo-sans"/>
              </a:rPr>
              <a:t>Ignore all files of a certain type</a:t>
            </a:r>
          </a:p>
          <a:p>
            <a:pPr marL="0" indent="0">
              <a:buNone/>
            </a:pPr>
            <a:r>
              <a:rPr lang="en-US" dirty="0">
                <a:solidFill>
                  <a:srgbClr val="5D6268"/>
                </a:solidFill>
                <a:latin typeface="museo-sans"/>
              </a:rPr>
              <a:t>		*.txt</a:t>
            </a:r>
          </a:p>
          <a:p>
            <a:pPr marL="0" indent="0">
              <a:buNone/>
            </a:pPr>
            <a:r>
              <a:rPr lang="en-US" dirty="0">
                <a:solidFill>
                  <a:srgbClr val="5D6268"/>
                </a:solidFill>
                <a:latin typeface="museo-sans"/>
              </a:rPr>
              <a:t>		*.pdf</a:t>
            </a:r>
          </a:p>
          <a:p>
            <a:r>
              <a:rPr lang="en-US" dirty="0">
                <a:solidFill>
                  <a:srgbClr val="5D6268"/>
                </a:solidFill>
                <a:latin typeface="museo-sans"/>
              </a:rPr>
              <a:t>Ignore all files in a certain folder:</a:t>
            </a:r>
          </a:p>
          <a:p>
            <a:pPr lvl="4"/>
            <a:r>
              <a:rPr lang="en-US" dirty="0">
                <a:solidFill>
                  <a:srgbClr val="5D6268"/>
                </a:solidFill>
                <a:latin typeface="museo-sans"/>
              </a:rPr>
              <a:t>Path/folder/*</a:t>
            </a:r>
          </a:p>
          <a:p>
            <a:endParaRPr lang="en-US" dirty="0">
              <a:solidFill>
                <a:srgbClr val="5D6268"/>
              </a:solidFill>
              <a:latin typeface="museo-sans"/>
            </a:endParaRPr>
          </a:p>
          <a:p>
            <a:endParaRPr lang="en-US" dirty="0"/>
          </a:p>
        </p:txBody>
      </p:sp>
    </p:spTree>
    <p:extLst>
      <p:ext uri="{BB962C8B-B14F-4D97-AF65-F5344CB8AC3E}">
        <p14:creationId xmlns:p14="http://schemas.microsoft.com/office/powerpoint/2010/main" val="15689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839-85A0-4F7B-9F69-C5591ED7E471}"/>
              </a:ext>
            </a:extLst>
          </p:cNvPr>
          <p:cNvSpPr>
            <a:spLocks noGrp="1"/>
          </p:cNvSpPr>
          <p:nvPr>
            <p:ph type="title"/>
          </p:nvPr>
        </p:nvSpPr>
        <p:spPr/>
        <p:txBody>
          <a:bodyPr/>
          <a:lstStyle/>
          <a:p>
            <a:pPr algn="ctr"/>
            <a:r>
              <a:rPr lang="en-US" dirty="0"/>
              <a:t>Git Branching</a:t>
            </a:r>
          </a:p>
        </p:txBody>
      </p:sp>
      <p:sp>
        <p:nvSpPr>
          <p:cNvPr id="3" name="Content Placeholder 2">
            <a:extLst>
              <a:ext uri="{FF2B5EF4-FFF2-40B4-BE49-F238E27FC236}">
                <a16:creationId xmlns:a16="http://schemas.microsoft.com/office/drawing/2014/main" id="{2E47E8AF-D307-4904-8298-B613B3F33643}"/>
              </a:ext>
            </a:extLst>
          </p:cNvPr>
          <p:cNvSpPr>
            <a:spLocks noGrp="1"/>
          </p:cNvSpPr>
          <p:nvPr>
            <p:ph idx="1"/>
          </p:nvPr>
        </p:nvSpPr>
        <p:spPr/>
        <p:txBody>
          <a:bodyPr>
            <a:normAutofit/>
          </a:bodyPr>
          <a:lstStyle/>
          <a:p>
            <a:r>
              <a:rPr lang="en-US" dirty="0"/>
              <a:t>A branch represents an independent line of development. </a:t>
            </a:r>
          </a:p>
          <a:p>
            <a:r>
              <a:rPr lang="en-US" dirty="0"/>
              <a:t>You can think of them as a way to request a brand new working directory, staging area, and project history.</a:t>
            </a:r>
          </a:p>
          <a:p>
            <a:r>
              <a:rPr lang="en-US" dirty="0"/>
              <a:t>Branching is one of Git’s most powerful features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5" name="Picture 4" descr="A close up of a map&#10;&#10;Description generated with high confidence">
            <a:extLst>
              <a:ext uri="{FF2B5EF4-FFF2-40B4-BE49-F238E27FC236}">
                <a16:creationId xmlns:a16="http://schemas.microsoft.com/office/drawing/2014/main" id="{3923724F-640F-41DD-8DBB-E2BF51D5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80" y="3831409"/>
            <a:ext cx="7231939" cy="2661466"/>
          </a:xfrm>
          <a:prstGeom prst="rect">
            <a:avLst/>
          </a:prstGeom>
        </p:spPr>
      </p:pic>
    </p:spTree>
    <p:extLst>
      <p:ext uri="{BB962C8B-B14F-4D97-AF65-F5344CB8AC3E}">
        <p14:creationId xmlns:p14="http://schemas.microsoft.com/office/powerpoint/2010/main" val="311454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51B8-88FB-4401-A675-122FF89C6CBA}"/>
              </a:ext>
            </a:extLst>
          </p:cNvPr>
          <p:cNvSpPr>
            <a:spLocks noGrp="1"/>
          </p:cNvSpPr>
          <p:nvPr>
            <p:ph type="title"/>
          </p:nvPr>
        </p:nvSpPr>
        <p:spPr/>
        <p:txBody>
          <a:bodyPr/>
          <a:lstStyle/>
          <a:p>
            <a:pPr algn="ctr"/>
            <a:r>
              <a:rPr lang="en-US" dirty="0"/>
              <a:t>Git Branching</a:t>
            </a:r>
          </a:p>
        </p:txBody>
      </p:sp>
      <p:sp>
        <p:nvSpPr>
          <p:cNvPr id="3" name="Content Placeholder 2">
            <a:extLst>
              <a:ext uri="{FF2B5EF4-FFF2-40B4-BE49-F238E27FC236}">
                <a16:creationId xmlns:a16="http://schemas.microsoft.com/office/drawing/2014/main" id="{301ADE84-4AFD-41F6-99A5-EBF739F72452}"/>
              </a:ext>
            </a:extLst>
          </p:cNvPr>
          <p:cNvSpPr>
            <a:spLocks noGrp="1"/>
          </p:cNvSpPr>
          <p:nvPr>
            <p:ph idx="1"/>
          </p:nvPr>
        </p:nvSpPr>
        <p:spPr/>
        <p:txBody>
          <a:bodyPr>
            <a:normAutofit lnSpcReduction="10000"/>
          </a:bodyPr>
          <a:lstStyle/>
          <a:p>
            <a:r>
              <a:rPr lang="en-US" dirty="0"/>
              <a:t>The ‘</a:t>
            </a:r>
            <a:r>
              <a:rPr lang="en-US" b="1" dirty="0"/>
              <a:t>git branch</a:t>
            </a:r>
            <a:r>
              <a:rPr lang="en-US" dirty="0"/>
              <a:t>’ command lets you create, list, rename, and delete branches. </a:t>
            </a:r>
          </a:p>
          <a:p>
            <a:r>
              <a:rPr lang="en-US" dirty="0"/>
              <a:t>Creating New Branch</a:t>
            </a:r>
          </a:p>
          <a:p>
            <a:pPr lvl="1"/>
            <a:r>
              <a:rPr lang="en-US" dirty="0">
                <a:highlight>
                  <a:srgbClr val="C0C0C0"/>
                </a:highlight>
              </a:rPr>
              <a:t>Git branch NewBranch</a:t>
            </a:r>
          </a:p>
          <a:p>
            <a:r>
              <a:rPr lang="en-US" dirty="0"/>
              <a:t>Check Branches</a:t>
            </a:r>
          </a:p>
          <a:p>
            <a:pPr lvl="1"/>
            <a:r>
              <a:rPr lang="en-US" dirty="0">
                <a:highlight>
                  <a:srgbClr val="C0C0C0"/>
                </a:highlight>
              </a:rPr>
              <a:t>Git branch</a:t>
            </a:r>
          </a:p>
          <a:p>
            <a:r>
              <a:rPr lang="en-US" dirty="0"/>
              <a:t>Delete Branch</a:t>
            </a:r>
          </a:p>
          <a:p>
            <a:pPr lvl="1"/>
            <a:r>
              <a:rPr lang="en-US" dirty="0">
                <a:highlight>
                  <a:srgbClr val="C0C0C0"/>
                </a:highlight>
              </a:rPr>
              <a:t>Git branch –D newBranch</a:t>
            </a:r>
          </a:p>
          <a:p>
            <a:r>
              <a:rPr lang="en-US" dirty="0"/>
              <a:t>Switch to new Branch</a:t>
            </a:r>
          </a:p>
          <a:p>
            <a:pPr lvl="1"/>
            <a:r>
              <a:rPr lang="en-US" dirty="0">
                <a:highlight>
                  <a:srgbClr val="C0C0C0"/>
                </a:highlight>
              </a:rPr>
              <a:t>Git checkout branch</a:t>
            </a:r>
          </a:p>
        </p:txBody>
      </p:sp>
      <p:sp>
        <p:nvSpPr>
          <p:cNvPr id="5" name="TextBox 4">
            <a:extLst>
              <a:ext uri="{FF2B5EF4-FFF2-40B4-BE49-F238E27FC236}">
                <a16:creationId xmlns:a16="http://schemas.microsoft.com/office/drawing/2014/main" id="{0B2B7071-B6F3-4AD8-9C1B-6183E2BF0275}"/>
              </a:ext>
            </a:extLst>
          </p:cNvPr>
          <p:cNvSpPr txBox="1"/>
          <p:nvPr/>
        </p:nvSpPr>
        <p:spPr>
          <a:xfrm>
            <a:off x="6664037" y="3429000"/>
            <a:ext cx="4890654" cy="400110"/>
          </a:xfrm>
          <a:prstGeom prst="rect">
            <a:avLst/>
          </a:prstGeom>
          <a:noFill/>
        </p:spPr>
        <p:txBody>
          <a:bodyPr wrap="square" rtlCol="0">
            <a:spAutoFit/>
          </a:bodyPr>
          <a:lstStyle/>
          <a:p>
            <a:r>
              <a:rPr lang="en-US" sz="2000" b="1" dirty="0"/>
              <a:t>Note</a:t>
            </a:r>
            <a:r>
              <a:rPr lang="en-US" sz="2000" dirty="0"/>
              <a:t>: Default Branch is called </a:t>
            </a:r>
            <a:r>
              <a:rPr lang="en-US" sz="2000" b="1" dirty="0"/>
              <a:t>Master Branch</a:t>
            </a:r>
          </a:p>
        </p:txBody>
      </p:sp>
    </p:spTree>
    <p:extLst>
      <p:ext uri="{BB962C8B-B14F-4D97-AF65-F5344CB8AC3E}">
        <p14:creationId xmlns:p14="http://schemas.microsoft.com/office/powerpoint/2010/main" val="372369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2B13-7FB4-4094-B7B8-0CB8E38B9672}"/>
              </a:ext>
            </a:extLst>
          </p:cNvPr>
          <p:cNvSpPr>
            <a:spLocks noGrp="1"/>
          </p:cNvSpPr>
          <p:nvPr>
            <p:ph type="title"/>
          </p:nvPr>
        </p:nvSpPr>
        <p:spPr/>
        <p:txBody>
          <a:bodyPr/>
          <a:lstStyle/>
          <a:p>
            <a:pPr algn="ctr"/>
            <a:r>
              <a:rPr lang="en-US" dirty="0"/>
              <a:t>Merging Branches (Changes)</a:t>
            </a:r>
          </a:p>
        </p:txBody>
      </p:sp>
      <p:sp>
        <p:nvSpPr>
          <p:cNvPr id="3" name="Content Placeholder 2">
            <a:extLst>
              <a:ext uri="{FF2B5EF4-FFF2-40B4-BE49-F238E27FC236}">
                <a16:creationId xmlns:a16="http://schemas.microsoft.com/office/drawing/2014/main" id="{72B06C2E-50F5-499F-8327-41684C279ACB}"/>
              </a:ext>
            </a:extLst>
          </p:cNvPr>
          <p:cNvSpPr>
            <a:spLocks noGrp="1"/>
          </p:cNvSpPr>
          <p:nvPr>
            <p:ph idx="1"/>
          </p:nvPr>
        </p:nvSpPr>
        <p:spPr/>
        <p:txBody>
          <a:bodyPr/>
          <a:lstStyle/>
          <a:p>
            <a:r>
              <a:rPr lang="en-US" dirty="0"/>
              <a:t>Check out the branch that should receive the changes.</a:t>
            </a:r>
          </a:p>
          <a:p>
            <a:r>
              <a:rPr lang="en-US" dirty="0"/>
              <a:t>Call the </a:t>
            </a:r>
            <a:r>
              <a:rPr lang="en-US" b="1" dirty="0"/>
              <a:t>"git merge" </a:t>
            </a:r>
            <a:r>
              <a:rPr lang="en-US" dirty="0"/>
              <a:t>command with the name of the branch that contains the desired changes.</a:t>
            </a:r>
          </a:p>
          <a:p>
            <a:r>
              <a:rPr lang="en-US" dirty="0"/>
              <a:t>Let's integrate the changes from our “newBranch" branch into "master":</a:t>
            </a:r>
          </a:p>
          <a:p>
            <a:pPr lvl="2"/>
            <a:r>
              <a:rPr lang="en-US" dirty="0">
                <a:highlight>
                  <a:srgbClr val="C0C0C0"/>
                </a:highlight>
              </a:rPr>
              <a:t>$ git checkout master</a:t>
            </a:r>
          </a:p>
          <a:p>
            <a:pPr lvl="2"/>
            <a:r>
              <a:rPr lang="en-US" dirty="0">
                <a:highlight>
                  <a:srgbClr val="C0C0C0"/>
                </a:highlight>
              </a:rPr>
              <a:t> $ git merge contact-form</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8AAD97F4-5679-4BDD-9534-99D1AB59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632" y="3020705"/>
            <a:ext cx="6483168" cy="3711614"/>
          </a:xfrm>
          <a:prstGeom prst="rect">
            <a:avLst/>
          </a:prstGeom>
        </p:spPr>
      </p:pic>
    </p:spTree>
    <p:extLst>
      <p:ext uri="{BB962C8B-B14F-4D97-AF65-F5344CB8AC3E}">
        <p14:creationId xmlns:p14="http://schemas.microsoft.com/office/powerpoint/2010/main" val="1019938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9328-116F-45AA-BF6F-4FE6C22BD527}"/>
              </a:ext>
            </a:extLst>
          </p:cNvPr>
          <p:cNvSpPr>
            <a:spLocks noGrp="1"/>
          </p:cNvSpPr>
          <p:nvPr>
            <p:ph type="title"/>
          </p:nvPr>
        </p:nvSpPr>
        <p:spPr/>
        <p:txBody>
          <a:bodyPr/>
          <a:lstStyle/>
          <a:p>
            <a:pPr algn="ctr"/>
            <a:r>
              <a:rPr lang="en-US" dirty="0"/>
              <a:t>Undoing Things</a:t>
            </a:r>
          </a:p>
        </p:txBody>
      </p:sp>
      <p:sp>
        <p:nvSpPr>
          <p:cNvPr id="3" name="Content Placeholder 2">
            <a:extLst>
              <a:ext uri="{FF2B5EF4-FFF2-40B4-BE49-F238E27FC236}">
                <a16:creationId xmlns:a16="http://schemas.microsoft.com/office/drawing/2014/main" id="{16641EB2-E7E8-457E-AAAC-9E66AC82B814}"/>
              </a:ext>
            </a:extLst>
          </p:cNvPr>
          <p:cNvSpPr>
            <a:spLocks noGrp="1"/>
          </p:cNvSpPr>
          <p:nvPr>
            <p:ph idx="1"/>
          </p:nvPr>
        </p:nvSpPr>
        <p:spPr/>
        <p:txBody>
          <a:bodyPr/>
          <a:lstStyle/>
          <a:p>
            <a:r>
              <a:rPr lang="en-US" dirty="0"/>
              <a:t>One of the greatest aspects about Git is that you can undo almost anything. </a:t>
            </a:r>
          </a:p>
          <a:p>
            <a:r>
              <a:rPr lang="en-US" dirty="0"/>
              <a:t>In the end, this means that you actually can't mess up:</a:t>
            </a:r>
          </a:p>
          <a:p>
            <a:pPr marL="0" indent="0">
              <a:buNone/>
            </a:pPr>
            <a:endParaRPr lang="en-US" dirty="0"/>
          </a:p>
          <a:p>
            <a:r>
              <a:rPr lang="en-US" dirty="0"/>
              <a:t>Fixing the Last Commit: correct the commit message,</a:t>
            </a:r>
          </a:p>
          <a:p>
            <a:r>
              <a:rPr lang="en-US" dirty="0">
                <a:highlight>
                  <a:srgbClr val="C0C0C0"/>
                </a:highlight>
              </a:rPr>
              <a:t>$ git commit --amend -m "This is the correct message"</a:t>
            </a:r>
          </a:p>
          <a:p>
            <a:endParaRPr lang="en-US" dirty="0"/>
          </a:p>
          <a:p>
            <a:pPr marL="0" indent="0">
              <a:buNone/>
            </a:pPr>
            <a:endParaRPr lang="en-US" dirty="0"/>
          </a:p>
        </p:txBody>
      </p:sp>
    </p:spTree>
    <p:extLst>
      <p:ext uri="{BB962C8B-B14F-4D97-AF65-F5344CB8AC3E}">
        <p14:creationId xmlns:p14="http://schemas.microsoft.com/office/powerpoint/2010/main" val="2273687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3AAE-5AC3-470D-BC8B-F6FFC94E6300}"/>
              </a:ext>
            </a:extLst>
          </p:cNvPr>
          <p:cNvSpPr>
            <a:spLocks noGrp="1"/>
          </p:cNvSpPr>
          <p:nvPr>
            <p:ph type="title"/>
          </p:nvPr>
        </p:nvSpPr>
        <p:spPr/>
        <p:txBody>
          <a:bodyPr/>
          <a:lstStyle/>
          <a:p>
            <a:pPr algn="ctr"/>
            <a:r>
              <a:rPr lang="en-US" dirty="0"/>
              <a:t>Undoing things</a:t>
            </a:r>
          </a:p>
        </p:txBody>
      </p:sp>
      <p:sp>
        <p:nvSpPr>
          <p:cNvPr id="3" name="Content Placeholder 2">
            <a:extLst>
              <a:ext uri="{FF2B5EF4-FFF2-40B4-BE49-F238E27FC236}">
                <a16:creationId xmlns:a16="http://schemas.microsoft.com/office/drawing/2014/main" id="{5F8966E9-6EEF-4D97-83E6-81958D55D2AA}"/>
              </a:ext>
            </a:extLst>
          </p:cNvPr>
          <p:cNvSpPr>
            <a:spLocks noGrp="1"/>
          </p:cNvSpPr>
          <p:nvPr>
            <p:ph idx="1"/>
          </p:nvPr>
        </p:nvSpPr>
        <p:spPr/>
        <p:txBody>
          <a:bodyPr/>
          <a:lstStyle/>
          <a:p>
            <a:r>
              <a:rPr lang="en-US" dirty="0"/>
              <a:t>In case you want to add some more changes to that last commit, you can simply stage them as normal and then commit again:</a:t>
            </a:r>
          </a:p>
          <a:p>
            <a:endParaRPr lang="en-US" dirty="0"/>
          </a:p>
          <a:p>
            <a:r>
              <a:rPr lang="en-US" dirty="0">
                <a:highlight>
                  <a:srgbClr val="C0C0C0"/>
                </a:highlight>
              </a:rPr>
              <a:t>$ git add </a:t>
            </a:r>
            <a:r>
              <a:rPr lang="en-US" dirty="0" err="1">
                <a:highlight>
                  <a:srgbClr val="C0C0C0"/>
                </a:highlight>
              </a:rPr>
              <a:t>somefiles</a:t>
            </a:r>
            <a:endParaRPr lang="en-US" dirty="0">
              <a:highlight>
                <a:srgbClr val="C0C0C0"/>
              </a:highlight>
            </a:endParaRPr>
          </a:p>
          <a:p>
            <a:r>
              <a:rPr lang="en-US" dirty="0">
                <a:highlight>
                  <a:srgbClr val="C0C0C0"/>
                </a:highlight>
              </a:rPr>
              <a:t>$ git commit --amend -m "commit message“</a:t>
            </a:r>
          </a:p>
          <a:p>
            <a:endParaRPr lang="en-US" dirty="0">
              <a:highlight>
                <a:srgbClr val="C0C0C0"/>
              </a:highlight>
            </a:endParaRPr>
          </a:p>
          <a:p>
            <a:r>
              <a:rPr lang="en-US" dirty="0"/>
              <a:t>--</a:t>
            </a:r>
            <a:r>
              <a:rPr lang="en-US" b="1" dirty="0"/>
              <a:t>amend command  </a:t>
            </a:r>
            <a:r>
              <a:rPr lang="en-US" dirty="0"/>
              <a:t>can only be used to fix the </a:t>
            </a:r>
            <a:r>
              <a:rPr lang="en-US" b="1" dirty="0"/>
              <a:t>very last</a:t>
            </a:r>
            <a:r>
              <a:rPr lang="en-US" dirty="0"/>
              <a:t> commit. Older commits can't be modified with "amend".</a:t>
            </a:r>
          </a:p>
        </p:txBody>
      </p:sp>
    </p:spTree>
    <p:extLst>
      <p:ext uri="{BB962C8B-B14F-4D97-AF65-F5344CB8AC3E}">
        <p14:creationId xmlns:p14="http://schemas.microsoft.com/office/powerpoint/2010/main" val="231220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1C91-DA4D-47BF-B5FC-070BBDF6E883}"/>
              </a:ext>
            </a:extLst>
          </p:cNvPr>
          <p:cNvSpPr>
            <a:spLocks noGrp="1"/>
          </p:cNvSpPr>
          <p:nvPr>
            <p:ph type="title"/>
          </p:nvPr>
        </p:nvSpPr>
        <p:spPr/>
        <p:txBody>
          <a:bodyPr/>
          <a:lstStyle/>
          <a:p>
            <a:pPr algn="ctr"/>
            <a:r>
              <a:rPr lang="en-US" b="1" dirty="0"/>
              <a:t>Git Overview</a:t>
            </a:r>
          </a:p>
        </p:txBody>
      </p:sp>
      <p:sp>
        <p:nvSpPr>
          <p:cNvPr id="3" name="Content Placeholder 2">
            <a:extLst>
              <a:ext uri="{FF2B5EF4-FFF2-40B4-BE49-F238E27FC236}">
                <a16:creationId xmlns:a16="http://schemas.microsoft.com/office/drawing/2014/main" id="{46D3B58B-6359-4EAB-BFD8-59F2D99AFA8B}"/>
              </a:ext>
            </a:extLst>
          </p:cNvPr>
          <p:cNvSpPr>
            <a:spLocks noGrp="1"/>
          </p:cNvSpPr>
          <p:nvPr>
            <p:ph idx="1"/>
          </p:nvPr>
        </p:nvSpPr>
        <p:spPr>
          <a:xfrm>
            <a:off x="1715530" y="1690688"/>
            <a:ext cx="5537886" cy="4351338"/>
          </a:xfrm>
        </p:spPr>
        <p:txBody>
          <a:bodyPr>
            <a:normAutofit/>
          </a:bodyPr>
          <a:lstStyle/>
          <a:p>
            <a:r>
              <a:rPr lang="en-US" dirty="0"/>
              <a:t> What is </a:t>
            </a:r>
            <a:r>
              <a:rPr lang="en-US" b="1" dirty="0"/>
              <a:t>git</a:t>
            </a:r>
            <a:r>
              <a:rPr lang="en-US" dirty="0"/>
              <a:t>?</a:t>
            </a:r>
          </a:p>
          <a:p>
            <a:r>
              <a:rPr lang="en-US" dirty="0"/>
              <a:t>Install git</a:t>
            </a:r>
          </a:p>
          <a:p>
            <a:r>
              <a:rPr lang="en-US" dirty="0"/>
              <a:t> How does git work?</a:t>
            </a:r>
          </a:p>
          <a:p>
            <a:r>
              <a:rPr lang="en-US" dirty="0"/>
              <a:t>Setting up Git</a:t>
            </a:r>
          </a:p>
          <a:p>
            <a:r>
              <a:rPr lang="en-US" dirty="0"/>
              <a:t>Basic git operations</a:t>
            </a:r>
          </a:p>
          <a:p>
            <a:r>
              <a:rPr lang="en-US" dirty="0"/>
              <a:t>Branching</a:t>
            </a:r>
          </a:p>
          <a:p>
            <a:r>
              <a:rPr lang="en-US" dirty="0"/>
              <a:t>Merging</a:t>
            </a:r>
          </a:p>
          <a:p>
            <a:r>
              <a:rPr lang="en-US" dirty="0"/>
              <a:t>Working with Remote Repositories.</a:t>
            </a:r>
          </a:p>
        </p:txBody>
      </p:sp>
    </p:spTree>
    <p:extLst>
      <p:ext uri="{BB962C8B-B14F-4D97-AF65-F5344CB8AC3E}">
        <p14:creationId xmlns:p14="http://schemas.microsoft.com/office/powerpoint/2010/main" val="2185902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C8F0-F0DA-4DE2-B080-312A2DE17E0D}"/>
              </a:ext>
            </a:extLst>
          </p:cNvPr>
          <p:cNvSpPr>
            <a:spLocks noGrp="1"/>
          </p:cNvSpPr>
          <p:nvPr>
            <p:ph type="title"/>
          </p:nvPr>
        </p:nvSpPr>
        <p:spPr/>
        <p:txBody>
          <a:bodyPr/>
          <a:lstStyle/>
          <a:p>
            <a:r>
              <a:rPr lang="en-US" dirty="0"/>
              <a:t>Undoing Local Changes (</a:t>
            </a:r>
            <a:r>
              <a:rPr lang="en-US" dirty="0" err="1"/>
              <a:t>uncommited</a:t>
            </a:r>
            <a:r>
              <a:rPr lang="en-US" dirty="0"/>
              <a:t>)</a:t>
            </a:r>
          </a:p>
        </p:txBody>
      </p:sp>
      <p:sp>
        <p:nvSpPr>
          <p:cNvPr id="3" name="Content Placeholder 2">
            <a:extLst>
              <a:ext uri="{FF2B5EF4-FFF2-40B4-BE49-F238E27FC236}">
                <a16:creationId xmlns:a16="http://schemas.microsoft.com/office/drawing/2014/main" id="{8A252EA2-B3DE-439A-8B5B-AD702E3BD677}"/>
              </a:ext>
            </a:extLst>
          </p:cNvPr>
          <p:cNvSpPr>
            <a:spLocks noGrp="1"/>
          </p:cNvSpPr>
          <p:nvPr>
            <p:ph idx="1"/>
          </p:nvPr>
        </p:nvSpPr>
        <p:spPr>
          <a:xfrm>
            <a:off x="838200" y="1825624"/>
            <a:ext cx="10515600" cy="4933521"/>
          </a:xfrm>
        </p:spPr>
        <p:txBody>
          <a:bodyPr>
            <a:normAutofit lnSpcReduction="10000"/>
          </a:bodyPr>
          <a:lstStyle/>
          <a:p>
            <a:r>
              <a:rPr lang="en-US" dirty="0"/>
              <a:t>Changes are called "local" when they haven't been committed</a:t>
            </a:r>
          </a:p>
          <a:p>
            <a:r>
              <a:rPr lang="en-US" dirty="0"/>
              <a:t>To restore a file to its last committed version, you use the </a:t>
            </a:r>
            <a:r>
              <a:rPr lang="en-US" b="1" dirty="0"/>
              <a:t>"git checkout" </a:t>
            </a:r>
            <a:r>
              <a:rPr lang="en-US" dirty="0"/>
              <a:t>command:</a:t>
            </a:r>
          </a:p>
          <a:p>
            <a:endParaRPr lang="en-US" dirty="0"/>
          </a:p>
          <a:p>
            <a:r>
              <a:rPr lang="en-US" dirty="0">
                <a:highlight>
                  <a:srgbClr val="C0C0C0"/>
                </a:highlight>
              </a:rPr>
              <a:t>$ git checkout HEAD file/to/</a:t>
            </a:r>
            <a:r>
              <a:rPr lang="en-US" dirty="0" err="1">
                <a:highlight>
                  <a:srgbClr val="C0C0C0"/>
                </a:highlight>
              </a:rPr>
              <a:t>restore.ext</a:t>
            </a:r>
            <a:endParaRPr lang="en-US" dirty="0">
              <a:highlight>
                <a:srgbClr val="C0C0C0"/>
              </a:highlight>
            </a:endParaRPr>
          </a:p>
          <a:p>
            <a:endParaRPr lang="en-US" dirty="0">
              <a:highlight>
                <a:srgbClr val="C0C0C0"/>
              </a:highlight>
            </a:endParaRPr>
          </a:p>
          <a:p>
            <a:r>
              <a:rPr lang="en-US" dirty="0"/>
              <a:t>If you need to discard </a:t>
            </a:r>
            <a:r>
              <a:rPr lang="en-US" i="1" dirty="0"/>
              <a:t>all</a:t>
            </a:r>
            <a:r>
              <a:rPr lang="en-US" dirty="0"/>
              <a:t> current changes in your working copy and want to restore the last committed version of your complete project, the "git reset" command is your friend:</a:t>
            </a:r>
          </a:p>
          <a:p>
            <a:pPr marL="0" indent="0">
              <a:buNone/>
            </a:pPr>
            <a:endParaRPr lang="en-US" dirty="0"/>
          </a:p>
          <a:p>
            <a:r>
              <a:rPr lang="en-US" dirty="0">
                <a:highlight>
                  <a:srgbClr val="C0C0C0"/>
                </a:highlight>
              </a:rPr>
              <a:t>$ git reset --hard HEAD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9529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69A8-BB55-4CF5-886C-4FF9253D05B8}"/>
              </a:ext>
            </a:extLst>
          </p:cNvPr>
          <p:cNvSpPr>
            <a:spLocks noGrp="1"/>
          </p:cNvSpPr>
          <p:nvPr>
            <p:ph type="title"/>
          </p:nvPr>
        </p:nvSpPr>
        <p:spPr/>
        <p:txBody>
          <a:bodyPr>
            <a:normAutofit/>
          </a:bodyPr>
          <a:lstStyle/>
          <a:p>
            <a:pPr algn="ctr"/>
            <a:r>
              <a:rPr lang="en-US" dirty="0"/>
              <a:t>Undoing Committed Changes</a:t>
            </a:r>
          </a:p>
        </p:txBody>
      </p:sp>
      <p:sp>
        <p:nvSpPr>
          <p:cNvPr id="3" name="Content Placeholder 2">
            <a:extLst>
              <a:ext uri="{FF2B5EF4-FFF2-40B4-BE49-F238E27FC236}">
                <a16:creationId xmlns:a16="http://schemas.microsoft.com/office/drawing/2014/main" id="{28F3F700-3833-45E3-9320-D0E04E673C3F}"/>
              </a:ext>
            </a:extLst>
          </p:cNvPr>
          <p:cNvSpPr>
            <a:spLocks noGrp="1"/>
          </p:cNvSpPr>
          <p:nvPr>
            <p:ph idx="1"/>
          </p:nvPr>
        </p:nvSpPr>
        <p:spPr/>
        <p:txBody>
          <a:bodyPr/>
          <a:lstStyle/>
          <a:p>
            <a:r>
              <a:rPr lang="en-US" dirty="0"/>
              <a:t>Sometimes you'll want to undo a certain commit. E.g. when you notice that your changes were wrong,</a:t>
            </a:r>
          </a:p>
          <a:p>
            <a:r>
              <a:rPr lang="en-US" dirty="0"/>
              <a:t>Using the </a:t>
            </a:r>
            <a:r>
              <a:rPr lang="en-US" b="1" dirty="0"/>
              <a:t>"git revert" </a:t>
            </a:r>
            <a:r>
              <a:rPr lang="en-US" dirty="0"/>
              <a:t>command is one possibility to undo a previous commit. </a:t>
            </a:r>
          </a:p>
          <a:p>
            <a:r>
              <a:rPr lang="en-US" dirty="0"/>
              <a:t>Simply provide the hash of the commit you want to revert:</a:t>
            </a:r>
          </a:p>
          <a:p>
            <a:endParaRPr lang="en-US" dirty="0"/>
          </a:p>
          <a:p>
            <a:r>
              <a:rPr lang="en-US" dirty="0">
                <a:highlight>
                  <a:srgbClr val="C0C0C0"/>
                </a:highlight>
              </a:rPr>
              <a:t>$ git revert 2b504be</a:t>
            </a:r>
          </a:p>
          <a:p>
            <a:endParaRPr lang="en-US" dirty="0"/>
          </a:p>
        </p:txBody>
      </p:sp>
    </p:spTree>
    <p:extLst>
      <p:ext uri="{BB962C8B-B14F-4D97-AF65-F5344CB8AC3E}">
        <p14:creationId xmlns:p14="http://schemas.microsoft.com/office/powerpoint/2010/main" val="291861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DE881-49E8-4156-851A-F4D16E4E56B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Remote Repositories</a:t>
            </a:r>
          </a:p>
        </p:txBody>
      </p:sp>
      <p:pic>
        <p:nvPicPr>
          <p:cNvPr id="5" name="Content Placeholder 4">
            <a:extLst>
              <a:ext uri="{FF2B5EF4-FFF2-40B4-BE49-F238E27FC236}">
                <a16:creationId xmlns:a16="http://schemas.microsoft.com/office/drawing/2014/main" id="{91C14B5F-0BF0-4C12-BFE2-4B1B8A1D2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4" y="119989"/>
            <a:ext cx="7855217" cy="6618021"/>
          </a:xfrm>
          <a:prstGeom prst="rect">
            <a:avLst/>
          </a:prstGeom>
        </p:spPr>
      </p:pic>
    </p:spTree>
    <p:extLst>
      <p:ext uri="{BB962C8B-B14F-4D97-AF65-F5344CB8AC3E}">
        <p14:creationId xmlns:p14="http://schemas.microsoft.com/office/powerpoint/2010/main" val="251599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780D-C80A-430B-9B9E-923C0DF7755D}"/>
              </a:ext>
            </a:extLst>
          </p:cNvPr>
          <p:cNvSpPr>
            <a:spLocks noGrp="1"/>
          </p:cNvSpPr>
          <p:nvPr>
            <p:ph type="title"/>
          </p:nvPr>
        </p:nvSpPr>
        <p:spPr/>
        <p:txBody>
          <a:bodyPr/>
          <a:lstStyle/>
          <a:p>
            <a:pPr algn="ctr"/>
            <a:r>
              <a:rPr lang="en-US" dirty="0"/>
              <a:t>Connecting a Remote Repository</a:t>
            </a:r>
          </a:p>
        </p:txBody>
      </p:sp>
      <p:sp>
        <p:nvSpPr>
          <p:cNvPr id="3" name="Content Placeholder 2">
            <a:extLst>
              <a:ext uri="{FF2B5EF4-FFF2-40B4-BE49-F238E27FC236}">
                <a16:creationId xmlns:a16="http://schemas.microsoft.com/office/drawing/2014/main" id="{3964010E-076D-4C8E-B91F-437D555A5E4A}"/>
              </a:ext>
            </a:extLst>
          </p:cNvPr>
          <p:cNvSpPr>
            <a:spLocks noGrp="1"/>
          </p:cNvSpPr>
          <p:nvPr>
            <p:ph idx="1"/>
          </p:nvPr>
        </p:nvSpPr>
        <p:spPr/>
        <p:txBody>
          <a:bodyPr/>
          <a:lstStyle/>
          <a:p>
            <a:r>
              <a:rPr lang="en-US" dirty="0"/>
              <a:t>git remote add origin </a:t>
            </a:r>
            <a:r>
              <a:rPr lang="en-US" dirty="0">
                <a:hlinkClick r:id="rId2"/>
              </a:rPr>
              <a:t>https://github.com/repo/git-remote.git</a:t>
            </a:r>
            <a:endParaRPr lang="en-US" dirty="0"/>
          </a:p>
          <a:p>
            <a:r>
              <a:rPr lang="en-US" dirty="0"/>
              <a:t>Check remote repo</a:t>
            </a:r>
          </a:p>
          <a:p>
            <a:pPr lvl="1"/>
            <a:r>
              <a:rPr lang="en-US" dirty="0"/>
              <a:t>Git remote –v</a:t>
            </a:r>
          </a:p>
          <a:p>
            <a:r>
              <a:rPr lang="en-US" dirty="0"/>
              <a:t>To download remote changes use </a:t>
            </a:r>
            <a:r>
              <a:rPr lang="en-US" b="1" dirty="0"/>
              <a:t>“git pull” </a:t>
            </a:r>
            <a:r>
              <a:rPr lang="en-US" dirty="0"/>
              <a:t>command</a:t>
            </a:r>
          </a:p>
          <a:p>
            <a:r>
              <a:rPr lang="en-US" dirty="0"/>
              <a:t>To upload local changes use </a:t>
            </a:r>
            <a:r>
              <a:rPr lang="en-US" b="1" dirty="0"/>
              <a:t>“git push” </a:t>
            </a:r>
            <a:r>
              <a:rPr lang="en-US" dirty="0"/>
              <a:t>command</a:t>
            </a:r>
          </a:p>
        </p:txBody>
      </p:sp>
    </p:spTree>
    <p:extLst>
      <p:ext uri="{BB962C8B-B14F-4D97-AF65-F5344CB8AC3E}">
        <p14:creationId xmlns:p14="http://schemas.microsoft.com/office/powerpoint/2010/main" val="57740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1C91-DA4D-47BF-B5FC-070BBDF6E883}"/>
              </a:ext>
            </a:extLst>
          </p:cNvPr>
          <p:cNvSpPr>
            <a:spLocks noGrp="1"/>
          </p:cNvSpPr>
          <p:nvPr>
            <p:ph type="title"/>
          </p:nvPr>
        </p:nvSpPr>
        <p:spPr>
          <a:xfrm>
            <a:off x="838200" y="365125"/>
            <a:ext cx="10515600" cy="1325563"/>
          </a:xfrm>
        </p:spPr>
        <p:txBody>
          <a:bodyPr/>
          <a:lstStyle/>
          <a:p>
            <a:pPr algn="ctr"/>
            <a:r>
              <a:rPr lang="en-US" b="1" dirty="0"/>
              <a:t>GitHub Overview</a:t>
            </a:r>
          </a:p>
        </p:txBody>
      </p:sp>
      <p:sp>
        <p:nvSpPr>
          <p:cNvPr id="3" name="Content Placeholder 2">
            <a:extLst>
              <a:ext uri="{FF2B5EF4-FFF2-40B4-BE49-F238E27FC236}">
                <a16:creationId xmlns:a16="http://schemas.microsoft.com/office/drawing/2014/main" id="{46D3B58B-6359-4EAB-BFD8-59F2D99AFA8B}"/>
              </a:ext>
            </a:extLst>
          </p:cNvPr>
          <p:cNvSpPr>
            <a:spLocks noGrp="1"/>
          </p:cNvSpPr>
          <p:nvPr>
            <p:ph idx="1"/>
          </p:nvPr>
        </p:nvSpPr>
        <p:spPr>
          <a:xfrm>
            <a:off x="838200" y="1825625"/>
            <a:ext cx="10515600" cy="4351338"/>
          </a:xfrm>
        </p:spPr>
        <p:txBody>
          <a:bodyPr>
            <a:normAutofit/>
          </a:bodyPr>
          <a:lstStyle/>
          <a:p>
            <a:r>
              <a:rPr lang="en-US" dirty="0"/>
              <a:t> What is </a:t>
            </a:r>
            <a:r>
              <a:rPr lang="en-US" b="1" dirty="0"/>
              <a:t>GitHub</a:t>
            </a:r>
            <a:r>
              <a:rPr lang="en-US" dirty="0"/>
              <a:t>?</a:t>
            </a:r>
          </a:p>
          <a:p>
            <a:r>
              <a:rPr lang="en-US" dirty="0"/>
              <a:t>Creating GitHub Account</a:t>
            </a:r>
          </a:p>
          <a:p>
            <a:r>
              <a:rPr lang="en-US" dirty="0"/>
              <a:t>Creating Repository</a:t>
            </a:r>
          </a:p>
          <a:p>
            <a:r>
              <a:rPr lang="en-US" dirty="0"/>
              <a:t>Branching and Merging</a:t>
            </a:r>
          </a:p>
          <a:p>
            <a:r>
              <a:rPr lang="en-US" dirty="0"/>
              <a:t>Pull Requests</a:t>
            </a:r>
          </a:p>
        </p:txBody>
      </p:sp>
      <p:pic>
        <p:nvPicPr>
          <p:cNvPr id="4" name="Picture 3">
            <a:extLst>
              <a:ext uri="{FF2B5EF4-FFF2-40B4-BE49-F238E27FC236}">
                <a16:creationId xmlns:a16="http://schemas.microsoft.com/office/drawing/2014/main" id="{A47C7A09-0E3C-431B-B988-7FAEC99FD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511" y="2267607"/>
            <a:ext cx="1389993" cy="1389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5811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4698-BA44-497F-AC65-009F22F83815}"/>
              </a:ext>
            </a:extLst>
          </p:cNvPr>
          <p:cNvSpPr>
            <a:spLocks noGrp="1"/>
          </p:cNvSpPr>
          <p:nvPr>
            <p:ph type="ctrTitle"/>
          </p:nvPr>
        </p:nvSpPr>
        <p:spPr/>
        <p:txBody>
          <a:bodyPr/>
          <a:lstStyle/>
          <a:p>
            <a:r>
              <a:rPr lang="en-US" b="1" dirty="0"/>
              <a:t>What is GitHub ?</a:t>
            </a:r>
            <a:br>
              <a:rPr lang="en-US" b="1" dirty="0"/>
            </a:br>
            <a:endParaRPr lang="en-US" dirty="0"/>
          </a:p>
        </p:txBody>
      </p:sp>
      <p:sp>
        <p:nvSpPr>
          <p:cNvPr id="3" name="Subtitle 2">
            <a:extLst>
              <a:ext uri="{FF2B5EF4-FFF2-40B4-BE49-F238E27FC236}">
                <a16:creationId xmlns:a16="http://schemas.microsoft.com/office/drawing/2014/main" id="{0C4A79C4-7AE9-4CB7-AE53-0DFACEE9591E}"/>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en-US" dirty="0"/>
              <a:t>GitHub is a code hosting platform for version control and collaboration.</a:t>
            </a:r>
          </a:p>
          <a:p>
            <a:pPr marL="342900" indent="-342900" algn="l">
              <a:buFont typeface="Arial" panose="020B0604020202020204" pitchFamily="34" charset="0"/>
              <a:buChar char="•"/>
            </a:pPr>
            <a:r>
              <a:rPr lang="en-US" dirty="0"/>
              <a:t>It lets you and others work together on projects from anywhere.</a:t>
            </a:r>
          </a:p>
          <a:p>
            <a:pPr marL="342900" indent="-342900" algn="l">
              <a:buFont typeface="Arial" panose="020B0604020202020204" pitchFamily="34" charset="0"/>
              <a:buChar char="•"/>
            </a:pPr>
            <a:r>
              <a:rPr lang="en-US" dirty="0">
                <a:hlinkClick r:id="rId2"/>
              </a:rPr>
              <a:t>https://www.github.com</a:t>
            </a:r>
            <a:r>
              <a:rPr lang="en-US" dirty="0"/>
              <a:t>	</a:t>
            </a:r>
          </a:p>
        </p:txBody>
      </p:sp>
      <p:pic>
        <p:nvPicPr>
          <p:cNvPr id="5" name="Picture 4">
            <a:extLst>
              <a:ext uri="{FF2B5EF4-FFF2-40B4-BE49-F238E27FC236}">
                <a16:creationId xmlns:a16="http://schemas.microsoft.com/office/drawing/2014/main" id="{36F8E837-FE4E-4EF2-A560-C5A44DBCF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003" y="562789"/>
            <a:ext cx="934997" cy="9349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255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2CE5-EEAB-47C1-9CF5-07A6D7599D60}"/>
              </a:ext>
            </a:extLst>
          </p:cNvPr>
          <p:cNvSpPr>
            <a:spLocks noGrp="1"/>
          </p:cNvSpPr>
          <p:nvPr>
            <p:ph type="title"/>
          </p:nvPr>
        </p:nvSpPr>
        <p:spPr/>
        <p:txBody>
          <a:bodyPr>
            <a:normAutofit/>
          </a:bodyPr>
          <a:lstStyle/>
          <a:p>
            <a:r>
              <a:rPr lang="en-US" b="1" dirty="0"/>
              <a:t>Step 1. Create a Repository</a:t>
            </a:r>
            <a:endParaRPr lang="en-US" dirty="0"/>
          </a:p>
        </p:txBody>
      </p:sp>
      <p:sp>
        <p:nvSpPr>
          <p:cNvPr id="3" name="Content Placeholder 2">
            <a:extLst>
              <a:ext uri="{FF2B5EF4-FFF2-40B4-BE49-F238E27FC236}">
                <a16:creationId xmlns:a16="http://schemas.microsoft.com/office/drawing/2014/main" id="{99D86EB1-28D1-4A32-BBA7-18FF406F15C3}"/>
              </a:ext>
            </a:extLst>
          </p:cNvPr>
          <p:cNvSpPr>
            <a:spLocks noGrp="1"/>
          </p:cNvSpPr>
          <p:nvPr>
            <p:ph idx="1"/>
          </p:nvPr>
        </p:nvSpPr>
        <p:spPr/>
        <p:txBody>
          <a:bodyPr/>
          <a:lstStyle/>
          <a:p>
            <a:r>
              <a:rPr lang="en-US" dirty="0">
                <a:solidFill>
                  <a:schemeClr val="tx2"/>
                </a:solidFill>
              </a:rPr>
              <a:t>A </a:t>
            </a:r>
            <a:r>
              <a:rPr lang="en-US" b="1" dirty="0">
                <a:solidFill>
                  <a:schemeClr val="tx2"/>
                </a:solidFill>
              </a:rPr>
              <a:t>repository</a:t>
            </a:r>
            <a:r>
              <a:rPr lang="en-US" dirty="0"/>
              <a:t> (Directory) is usually used to organize a single project.</a:t>
            </a:r>
          </a:p>
          <a:p>
            <a:r>
              <a:rPr lang="en-US" b="1" dirty="0">
                <a:solidFill>
                  <a:schemeClr val="tx2"/>
                </a:solidFill>
              </a:rPr>
              <a:t>Repositories</a:t>
            </a:r>
            <a:r>
              <a:rPr lang="en-US" dirty="0"/>
              <a:t> can contain folders and files, images, videos, spreadsheets, and data sets – anything your project needs</a:t>
            </a:r>
          </a:p>
          <a:p>
            <a:pPr marL="0" indent="0">
              <a:buNone/>
            </a:pPr>
            <a:endParaRPr lang="en-US" dirty="0"/>
          </a:p>
        </p:txBody>
      </p:sp>
    </p:spTree>
    <p:extLst>
      <p:ext uri="{BB962C8B-B14F-4D97-AF65-F5344CB8AC3E}">
        <p14:creationId xmlns:p14="http://schemas.microsoft.com/office/powerpoint/2010/main" val="339510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4504-DFC9-4320-A426-067CE0C476DC}"/>
              </a:ext>
            </a:extLst>
          </p:cNvPr>
          <p:cNvSpPr>
            <a:spLocks noGrp="1"/>
          </p:cNvSpPr>
          <p:nvPr>
            <p:ph type="title"/>
          </p:nvPr>
        </p:nvSpPr>
        <p:spPr/>
        <p:txBody>
          <a:bodyPr>
            <a:normAutofit/>
          </a:bodyPr>
          <a:lstStyle/>
          <a:p>
            <a:pPr algn="ctr"/>
            <a:r>
              <a:rPr lang="en-US" b="1" dirty="0"/>
              <a:t>To create a new repository</a:t>
            </a:r>
            <a:endParaRPr lang="en-US" dirty="0"/>
          </a:p>
        </p:txBody>
      </p:sp>
      <p:sp>
        <p:nvSpPr>
          <p:cNvPr id="5" name="Content Placeholder 4">
            <a:extLst>
              <a:ext uri="{FF2B5EF4-FFF2-40B4-BE49-F238E27FC236}">
                <a16:creationId xmlns:a16="http://schemas.microsoft.com/office/drawing/2014/main" id="{FDF96AF1-69F7-4CD5-B0B2-01CAA9A80A38}"/>
              </a:ext>
            </a:extLst>
          </p:cNvPr>
          <p:cNvSpPr>
            <a:spLocks noGrp="1"/>
          </p:cNvSpPr>
          <p:nvPr>
            <p:ph idx="1"/>
          </p:nvPr>
        </p:nvSpPr>
        <p:spPr/>
        <p:txBody>
          <a:bodyPr/>
          <a:lstStyle/>
          <a:p>
            <a:r>
              <a:rPr lang="en-US" dirty="0"/>
              <a:t>In the upper right corner, next to your avatar or icon, click  and then select New repository.</a:t>
            </a:r>
          </a:p>
          <a:p>
            <a:r>
              <a:rPr lang="en-US" dirty="0"/>
              <a:t>Name your repository </a:t>
            </a:r>
            <a:r>
              <a:rPr lang="en-US" b="1" dirty="0"/>
              <a:t>hello-world</a:t>
            </a:r>
            <a:r>
              <a:rPr lang="en-US" dirty="0"/>
              <a:t>.</a:t>
            </a:r>
          </a:p>
          <a:p>
            <a:r>
              <a:rPr lang="en-US" dirty="0"/>
              <a:t>Write a short description.</a:t>
            </a:r>
          </a:p>
          <a:p>
            <a:r>
              <a:rPr lang="en-US" dirty="0"/>
              <a:t>Select Initialize this repository with a README.	</a:t>
            </a:r>
          </a:p>
          <a:p>
            <a:pPr marL="0" indent="0">
              <a:buNone/>
            </a:pPr>
            <a:endParaRPr lang="en-US" dirty="0"/>
          </a:p>
        </p:txBody>
      </p:sp>
      <p:pic>
        <p:nvPicPr>
          <p:cNvPr id="8" name="Picture 7">
            <a:extLst>
              <a:ext uri="{FF2B5EF4-FFF2-40B4-BE49-F238E27FC236}">
                <a16:creationId xmlns:a16="http://schemas.microsoft.com/office/drawing/2014/main" id="{DDF3E479-2A8F-4C0A-8771-4A7E357F8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415" y="4168672"/>
            <a:ext cx="4245064" cy="2590473"/>
          </a:xfrm>
          <a:prstGeom prst="rect">
            <a:avLst/>
          </a:prstGeom>
        </p:spPr>
      </p:pic>
    </p:spTree>
    <p:extLst>
      <p:ext uri="{BB962C8B-B14F-4D97-AF65-F5344CB8AC3E}">
        <p14:creationId xmlns:p14="http://schemas.microsoft.com/office/powerpoint/2010/main" val="104787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AE9E69-CA73-44CC-9680-70226A948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24" y="222423"/>
            <a:ext cx="8640330" cy="5059754"/>
          </a:xfrm>
          <a:prstGeom prst="rect">
            <a:avLst/>
          </a:prstGeom>
        </p:spPr>
      </p:pic>
    </p:spTree>
    <p:extLst>
      <p:ext uri="{BB962C8B-B14F-4D97-AF65-F5344CB8AC3E}">
        <p14:creationId xmlns:p14="http://schemas.microsoft.com/office/powerpoint/2010/main" val="27381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DDB4-C806-4203-AE06-A131D21B15FF}"/>
              </a:ext>
            </a:extLst>
          </p:cNvPr>
          <p:cNvSpPr>
            <a:spLocks noGrp="1"/>
          </p:cNvSpPr>
          <p:nvPr>
            <p:ph type="title"/>
          </p:nvPr>
        </p:nvSpPr>
        <p:spPr/>
        <p:txBody>
          <a:bodyPr>
            <a:normAutofit fontScale="90000"/>
          </a:bodyPr>
          <a:lstStyle/>
          <a:p>
            <a:r>
              <a:rPr lang="en-US" b="1" i="0" dirty="0">
                <a:solidFill>
                  <a:srgbClr val="000000"/>
                </a:solidFill>
                <a:effectLst/>
                <a:latin typeface="Helvetica Neue"/>
              </a:rPr>
              <a:t>Step 2. Create a Branch</a:t>
            </a:r>
            <a:br>
              <a:rPr lang="en-US" b="1" i="0" dirty="0">
                <a:solidFill>
                  <a:srgbClr val="000000"/>
                </a:solidFill>
                <a:effectLst/>
                <a:latin typeface="Helvetica Neue"/>
              </a:rPr>
            </a:br>
            <a:br>
              <a:rPr lang="en-US" dirty="0"/>
            </a:br>
            <a:endParaRPr lang="en-US" dirty="0"/>
          </a:p>
        </p:txBody>
      </p:sp>
      <p:sp>
        <p:nvSpPr>
          <p:cNvPr id="3" name="Content Placeholder 2">
            <a:extLst>
              <a:ext uri="{FF2B5EF4-FFF2-40B4-BE49-F238E27FC236}">
                <a16:creationId xmlns:a16="http://schemas.microsoft.com/office/drawing/2014/main" id="{A078168E-9D86-43C4-87B9-3DACF10FD1E6}"/>
              </a:ext>
            </a:extLst>
          </p:cNvPr>
          <p:cNvSpPr>
            <a:spLocks noGrp="1"/>
          </p:cNvSpPr>
          <p:nvPr>
            <p:ph idx="1"/>
          </p:nvPr>
        </p:nvSpPr>
        <p:spPr/>
        <p:txBody>
          <a:bodyPr/>
          <a:lstStyle/>
          <a:p>
            <a:r>
              <a:rPr lang="en-US" b="1" dirty="0"/>
              <a:t>Branching</a:t>
            </a:r>
            <a:r>
              <a:rPr lang="en-US" dirty="0"/>
              <a:t> is the way to work on different versions of a repository at one time.</a:t>
            </a:r>
          </a:p>
          <a:p>
            <a:r>
              <a:rPr lang="en-US" dirty="0"/>
              <a:t>By default your repository has one branch named </a:t>
            </a:r>
            <a:r>
              <a:rPr lang="en-US" b="1" dirty="0"/>
              <a:t>master</a:t>
            </a:r>
            <a:r>
              <a:rPr lang="en-US" dirty="0"/>
              <a:t> which is considered to be the main branch.</a:t>
            </a:r>
          </a:p>
          <a:p>
            <a:r>
              <a:rPr lang="en-US" dirty="0"/>
              <a:t>We use branches to experiment and make edits before committing them to master.</a:t>
            </a:r>
          </a:p>
          <a:p>
            <a:r>
              <a:rPr lang="en-US" dirty="0"/>
              <a:t>When you create a branch off the </a:t>
            </a:r>
            <a:r>
              <a:rPr lang="en-US" b="1" dirty="0"/>
              <a:t>master</a:t>
            </a:r>
            <a:r>
              <a:rPr lang="en-US" dirty="0"/>
              <a:t> branch, you’re making a copy, or snapshot, of master as it was at that point in time</a:t>
            </a:r>
            <a:br>
              <a:rPr lang="en-US" dirty="0"/>
            </a:br>
            <a:endParaRPr lang="en-US" dirty="0"/>
          </a:p>
        </p:txBody>
      </p:sp>
    </p:spTree>
    <p:extLst>
      <p:ext uri="{BB962C8B-B14F-4D97-AF65-F5344CB8AC3E}">
        <p14:creationId xmlns:p14="http://schemas.microsoft.com/office/powerpoint/2010/main" val="35186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3FC-8833-4746-8272-A05D8C1B2FED}"/>
              </a:ext>
            </a:extLst>
          </p:cNvPr>
          <p:cNvSpPr>
            <a:spLocks noGrp="1"/>
          </p:cNvSpPr>
          <p:nvPr>
            <p:ph type="title"/>
          </p:nvPr>
        </p:nvSpPr>
        <p:spPr>
          <a:xfrm>
            <a:off x="838200" y="365125"/>
            <a:ext cx="9022645" cy="1325563"/>
          </a:xfrm>
        </p:spPr>
        <p:txBody>
          <a:bodyPr/>
          <a:lstStyle/>
          <a:p>
            <a:pPr algn="ctr"/>
            <a:r>
              <a:rPr lang="en-US" b="1" dirty="0"/>
              <a:t>What is Git ?</a:t>
            </a:r>
          </a:p>
        </p:txBody>
      </p:sp>
      <p:pic>
        <p:nvPicPr>
          <p:cNvPr id="5" name="Content Placeholder 4">
            <a:extLst>
              <a:ext uri="{FF2B5EF4-FFF2-40B4-BE49-F238E27FC236}">
                <a16:creationId xmlns:a16="http://schemas.microsoft.com/office/drawing/2014/main" id="{7CCB92BC-F40E-4C17-BF82-AF8F2CF28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9092" y="592630"/>
            <a:ext cx="2081753" cy="870551"/>
          </a:xfrm>
        </p:spPr>
      </p:pic>
      <p:sp>
        <p:nvSpPr>
          <p:cNvPr id="9" name="TextBox 8">
            <a:extLst>
              <a:ext uri="{FF2B5EF4-FFF2-40B4-BE49-F238E27FC236}">
                <a16:creationId xmlns:a16="http://schemas.microsoft.com/office/drawing/2014/main" id="{B17372D9-DB23-4521-9E06-B603BB1E4196}"/>
              </a:ext>
            </a:extLst>
          </p:cNvPr>
          <p:cNvSpPr txBox="1"/>
          <p:nvPr/>
        </p:nvSpPr>
        <p:spPr>
          <a:xfrm>
            <a:off x="1381201" y="1918193"/>
            <a:ext cx="7438767"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Started in 2005</a:t>
            </a:r>
          </a:p>
          <a:p>
            <a:endParaRPr lang="en-US" sz="2000" dirty="0">
              <a:latin typeface="+mj-lt"/>
            </a:endParaRPr>
          </a:p>
          <a:p>
            <a:pPr marL="285750" indent="-285750">
              <a:buFont typeface="Arial" panose="020B0604020202020204" pitchFamily="34" charset="0"/>
              <a:buChar char="•"/>
            </a:pPr>
            <a:r>
              <a:rPr lang="en-US" sz="2000" dirty="0">
                <a:latin typeface="+mj-lt"/>
              </a:rPr>
              <a:t>Created by </a:t>
            </a:r>
            <a:r>
              <a:rPr lang="en-US" sz="2000" b="1" dirty="0">
                <a:latin typeface="+mj-lt"/>
              </a:rPr>
              <a:t>Linus Torvald </a:t>
            </a:r>
            <a:r>
              <a:rPr lang="en-US" sz="2000" dirty="0">
                <a:latin typeface="+mj-lt"/>
              </a:rPr>
              <a:t>to aid in </a:t>
            </a:r>
            <a:r>
              <a:rPr lang="en-US" sz="2000" b="1" dirty="0">
                <a:latin typeface="+mj-lt"/>
              </a:rPr>
              <a:t>Linux</a:t>
            </a:r>
            <a:r>
              <a:rPr lang="en-US" sz="2000" dirty="0">
                <a:latin typeface="+mj-lt"/>
              </a:rPr>
              <a:t> kernel development</a:t>
            </a:r>
          </a:p>
          <a:p>
            <a:endParaRPr lang="en-US" sz="2000" dirty="0">
              <a:latin typeface="+mj-lt"/>
            </a:endParaRPr>
          </a:p>
          <a:p>
            <a:pPr marL="342900" indent="-342900">
              <a:buFont typeface="Arial" panose="020B0604020202020204" pitchFamily="34" charset="0"/>
              <a:buChar char="•"/>
            </a:pPr>
            <a:r>
              <a:rPr lang="en-US" sz="2000" b="1" dirty="0">
                <a:latin typeface="+mj-lt"/>
              </a:rPr>
              <a:t>Git</a:t>
            </a:r>
            <a:r>
              <a:rPr lang="en-US" sz="2000" dirty="0">
                <a:latin typeface="+mj-lt"/>
              </a:rPr>
              <a:t> is a version-control system for tracking changes in computer files and coordinating work on those files among multiple people.</a:t>
            </a:r>
          </a:p>
          <a:p>
            <a:endParaRPr lang="en-US" sz="2000" dirty="0">
              <a:latin typeface="+mj-lt"/>
            </a:endParaRPr>
          </a:p>
          <a:p>
            <a:pPr marL="342900" indent="-342900">
              <a:buFont typeface="Arial" panose="020B0604020202020204" pitchFamily="34" charset="0"/>
              <a:buChar char="•"/>
            </a:pPr>
            <a:r>
              <a:rPr lang="en-US" sz="2000" dirty="0">
                <a:latin typeface="+mj-lt"/>
              </a:rPr>
              <a:t>It is primarily used for </a:t>
            </a:r>
            <a:r>
              <a:rPr lang="en-US" sz="2000" b="1" dirty="0">
                <a:latin typeface="+mj-lt"/>
              </a:rPr>
              <a:t>source-code management </a:t>
            </a:r>
            <a:r>
              <a:rPr lang="en-US" sz="2000" dirty="0">
                <a:latin typeface="+mj-lt"/>
              </a:rPr>
              <a:t>in software development, but it can be used to keep track of changes in any set of files. </a:t>
            </a:r>
          </a:p>
        </p:txBody>
      </p:sp>
    </p:spTree>
    <p:extLst>
      <p:ext uri="{BB962C8B-B14F-4D97-AF65-F5344CB8AC3E}">
        <p14:creationId xmlns:p14="http://schemas.microsoft.com/office/powerpoint/2010/main" val="1839181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D755-FEB6-46F7-A965-706EC13DE301}"/>
              </a:ext>
            </a:extLst>
          </p:cNvPr>
          <p:cNvSpPr>
            <a:spLocks noGrp="1"/>
          </p:cNvSpPr>
          <p:nvPr>
            <p:ph type="title"/>
          </p:nvPr>
        </p:nvSpPr>
        <p:spPr/>
        <p:txBody>
          <a:bodyPr>
            <a:normAutofit/>
          </a:bodyPr>
          <a:lstStyle/>
          <a:p>
            <a:r>
              <a:rPr lang="en-US" b="1" i="0" dirty="0">
                <a:solidFill>
                  <a:srgbClr val="444444"/>
                </a:solidFill>
                <a:effectLst/>
                <a:latin typeface="Helvetica Neue"/>
              </a:rPr>
              <a:t>To create a new branch</a:t>
            </a:r>
            <a:endParaRPr lang="en-US" dirty="0"/>
          </a:p>
        </p:txBody>
      </p:sp>
      <p:sp>
        <p:nvSpPr>
          <p:cNvPr id="3" name="Content Placeholder 2">
            <a:extLst>
              <a:ext uri="{FF2B5EF4-FFF2-40B4-BE49-F238E27FC236}">
                <a16:creationId xmlns:a16="http://schemas.microsoft.com/office/drawing/2014/main" id="{D53AD246-DAAB-415D-BB8C-DFD18FD6047D}"/>
              </a:ext>
            </a:extLst>
          </p:cNvPr>
          <p:cNvSpPr>
            <a:spLocks noGrp="1"/>
          </p:cNvSpPr>
          <p:nvPr>
            <p:ph idx="1"/>
          </p:nvPr>
        </p:nvSpPr>
        <p:spPr/>
        <p:txBody>
          <a:bodyPr/>
          <a:lstStyle/>
          <a:p>
            <a:r>
              <a:rPr lang="en-US" dirty="0"/>
              <a:t>Go to your new repository </a:t>
            </a:r>
            <a:r>
              <a:rPr lang="en-US" b="1" dirty="0"/>
              <a:t>hello-world</a:t>
            </a:r>
            <a:r>
              <a:rPr lang="en-US" dirty="0"/>
              <a:t>.</a:t>
            </a:r>
          </a:p>
          <a:p>
            <a:r>
              <a:rPr lang="en-US" dirty="0"/>
              <a:t>Click the drop down at the top of the file list that says branch: master.</a:t>
            </a:r>
          </a:p>
          <a:p>
            <a:r>
              <a:rPr lang="en-US" dirty="0"/>
              <a:t>Type a branch name, readme-edits, into the new branch text box.</a:t>
            </a:r>
          </a:p>
          <a:p>
            <a:r>
              <a:rPr lang="en-US" dirty="0"/>
              <a:t>Select the blue Create branch box or hit “Enter” on your keyboard.</a:t>
            </a:r>
          </a:p>
          <a:p>
            <a:pPr marL="0" indent="0">
              <a:buNone/>
            </a:pPr>
            <a:endParaRPr lang="en-US" dirty="0"/>
          </a:p>
        </p:txBody>
      </p:sp>
      <p:pic>
        <p:nvPicPr>
          <p:cNvPr id="5" name="Picture 4">
            <a:extLst>
              <a:ext uri="{FF2B5EF4-FFF2-40B4-BE49-F238E27FC236}">
                <a16:creationId xmlns:a16="http://schemas.microsoft.com/office/drawing/2014/main" id="{5DB74A88-A448-4699-82F8-2C05FBAED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623" y="3879035"/>
            <a:ext cx="3945280" cy="2855298"/>
          </a:xfrm>
          <a:prstGeom prst="rect">
            <a:avLst/>
          </a:prstGeom>
        </p:spPr>
      </p:pic>
    </p:spTree>
    <p:extLst>
      <p:ext uri="{BB962C8B-B14F-4D97-AF65-F5344CB8AC3E}">
        <p14:creationId xmlns:p14="http://schemas.microsoft.com/office/powerpoint/2010/main" val="1146012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1B0F-7027-499A-B5E8-2EF7587DC383}"/>
              </a:ext>
            </a:extLst>
          </p:cNvPr>
          <p:cNvSpPr>
            <a:spLocks noGrp="1"/>
          </p:cNvSpPr>
          <p:nvPr>
            <p:ph type="title"/>
          </p:nvPr>
        </p:nvSpPr>
        <p:spPr/>
        <p:txBody>
          <a:bodyPr/>
          <a:lstStyle/>
          <a:p>
            <a:r>
              <a:rPr lang="en-US" b="1" i="0" dirty="0">
                <a:solidFill>
                  <a:srgbClr val="000000"/>
                </a:solidFill>
                <a:effectLst/>
                <a:latin typeface="Helvetica Neue"/>
              </a:rPr>
              <a:t>Step 3. commit changes</a:t>
            </a:r>
            <a:endParaRPr lang="en-US" dirty="0"/>
          </a:p>
        </p:txBody>
      </p:sp>
      <p:sp>
        <p:nvSpPr>
          <p:cNvPr id="3" name="Content Placeholder 2">
            <a:extLst>
              <a:ext uri="{FF2B5EF4-FFF2-40B4-BE49-F238E27FC236}">
                <a16:creationId xmlns:a16="http://schemas.microsoft.com/office/drawing/2014/main" id="{5A548359-35A6-440F-A93D-40C34209361A}"/>
              </a:ext>
            </a:extLst>
          </p:cNvPr>
          <p:cNvSpPr>
            <a:spLocks noGrp="1"/>
          </p:cNvSpPr>
          <p:nvPr>
            <p:ph idx="1"/>
          </p:nvPr>
        </p:nvSpPr>
        <p:spPr/>
        <p:txBody>
          <a:bodyPr/>
          <a:lstStyle/>
          <a:p>
            <a:r>
              <a:rPr lang="en-US" b="0" i="0" dirty="0">
                <a:solidFill>
                  <a:srgbClr val="444444"/>
                </a:solidFill>
                <a:effectLst/>
                <a:latin typeface="Helvetica Neue"/>
              </a:rPr>
              <a:t>On GitHub, saved changes are called </a:t>
            </a:r>
            <a:r>
              <a:rPr lang="en-US" b="0" i="1" dirty="0">
                <a:solidFill>
                  <a:srgbClr val="444444"/>
                </a:solidFill>
                <a:effectLst/>
                <a:latin typeface="Helvetica Neue"/>
              </a:rPr>
              <a:t>commits</a:t>
            </a:r>
            <a:r>
              <a:rPr lang="en-US" b="0" i="0" dirty="0">
                <a:solidFill>
                  <a:srgbClr val="444444"/>
                </a:solidFill>
                <a:effectLst/>
                <a:latin typeface="Helvetica Neue"/>
              </a:rPr>
              <a:t>.</a:t>
            </a:r>
          </a:p>
          <a:p>
            <a:r>
              <a:rPr lang="en-US" dirty="0"/>
              <a:t>Each commit has an associated commit message, which is a description explaining why a particular change was made.</a:t>
            </a:r>
          </a:p>
          <a:p>
            <a:r>
              <a:rPr lang="en-US" dirty="0"/>
              <a:t>Commit messages very crucial, so other contributors can understand what you’ve done and why.</a:t>
            </a:r>
          </a:p>
          <a:p>
            <a:r>
              <a:rPr lang="en-US" dirty="0"/>
              <a:t>First Make change to commit by clicking the pencil Icon. </a:t>
            </a:r>
          </a:p>
        </p:txBody>
      </p:sp>
    </p:spTree>
    <p:extLst>
      <p:ext uri="{BB962C8B-B14F-4D97-AF65-F5344CB8AC3E}">
        <p14:creationId xmlns:p14="http://schemas.microsoft.com/office/powerpoint/2010/main" val="80085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3E55-E5B1-47AB-94EA-18CC49364F35}"/>
              </a:ext>
            </a:extLst>
          </p:cNvPr>
          <p:cNvSpPr>
            <a:spLocks noGrp="1"/>
          </p:cNvSpPr>
          <p:nvPr>
            <p:ph type="title"/>
          </p:nvPr>
        </p:nvSpPr>
        <p:spPr/>
        <p:txBody>
          <a:bodyPr/>
          <a:lstStyle/>
          <a:p>
            <a:r>
              <a:rPr lang="en-US" b="1" i="0" dirty="0">
                <a:solidFill>
                  <a:srgbClr val="000000"/>
                </a:solidFill>
                <a:effectLst/>
                <a:latin typeface="Helvetica Neue"/>
              </a:rPr>
              <a:t>Step 4. Open a Pull Request</a:t>
            </a:r>
            <a:endParaRPr lang="en-US" dirty="0"/>
          </a:p>
        </p:txBody>
      </p:sp>
      <p:sp>
        <p:nvSpPr>
          <p:cNvPr id="3" name="Content Placeholder 2">
            <a:extLst>
              <a:ext uri="{FF2B5EF4-FFF2-40B4-BE49-F238E27FC236}">
                <a16:creationId xmlns:a16="http://schemas.microsoft.com/office/drawing/2014/main" id="{04D370BA-173F-4678-A1C6-BD79FD22BAA7}"/>
              </a:ext>
            </a:extLst>
          </p:cNvPr>
          <p:cNvSpPr>
            <a:spLocks noGrp="1"/>
          </p:cNvSpPr>
          <p:nvPr>
            <p:ph idx="1"/>
          </p:nvPr>
        </p:nvSpPr>
        <p:spPr/>
        <p:txBody>
          <a:bodyPr>
            <a:normAutofit/>
          </a:bodyPr>
          <a:lstStyle/>
          <a:p>
            <a:r>
              <a:rPr lang="en-US" dirty="0"/>
              <a:t>Pull Requests are the heart of </a:t>
            </a:r>
            <a:r>
              <a:rPr lang="en-US" b="1" dirty="0"/>
              <a:t>collaboration</a:t>
            </a:r>
            <a:r>
              <a:rPr lang="en-US" dirty="0"/>
              <a:t> on </a:t>
            </a:r>
            <a:r>
              <a:rPr lang="en-US" b="1" dirty="0"/>
              <a:t>GitHub</a:t>
            </a:r>
            <a:r>
              <a:rPr lang="en-US" dirty="0"/>
              <a:t>.</a:t>
            </a:r>
          </a:p>
          <a:p>
            <a:r>
              <a:rPr lang="en-US" dirty="0"/>
              <a:t>When you open a pull request, you’re proposing your changes and requesting  that someone review (Owner) and pull in your contribution and merge them into their branch. </a:t>
            </a:r>
          </a:p>
          <a:p>
            <a:r>
              <a:rPr lang="en-US" dirty="0"/>
              <a:t>by using GitHub’s </a:t>
            </a:r>
            <a:r>
              <a:rPr lang="en-US" dirty="0">
                <a:solidFill>
                  <a:schemeClr val="accent5"/>
                </a:solidFill>
              </a:rPr>
              <a:t>@mention system </a:t>
            </a:r>
            <a:r>
              <a:rPr lang="en-US" dirty="0"/>
              <a:t>in your pull request message, you can ask for feedback from specific people or teams, </a:t>
            </a:r>
          </a:p>
          <a:p>
            <a:r>
              <a:rPr lang="en-US" dirty="0"/>
              <a:t>Give your pull request a title and write a brief description of your changes.</a:t>
            </a:r>
          </a:p>
          <a:p>
            <a:pPr marL="0" indent="0">
              <a:buNone/>
            </a:pPr>
            <a:endParaRPr lang="en-US" dirty="0"/>
          </a:p>
        </p:txBody>
      </p:sp>
      <p:pic>
        <p:nvPicPr>
          <p:cNvPr id="5" name="Picture 4">
            <a:extLst>
              <a:ext uri="{FF2B5EF4-FFF2-40B4-BE49-F238E27FC236}">
                <a16:creationId xmlns:a16="http://schemas.microsoft.com/office/drawing/2014/main" id="{112AAF98-5FBD-4BB9-9587-0F524D87D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556" y="4955059"/>
            <a:ext cx="6166021" cy="1762032"/>
          </a:xfrm>
          <a:prstGeom prst="rect">
            <a:avLst/>
          </a:prstGeom>
        </p:spPr>
      </p:pic>
    </p:spTree>
    <p:extLst>
      <p:ext uri="{BB962C8B-B14F-4D97-AF65-F5344CB8AC3E}">
        <p14:creationId xmlns:p14="http://schemas.microsoft.com/office/powerpoint/2010/main" val="343511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F6B1-5133-423A-A006-24BAF7FAC1A6}"/>
              </a:ext>
            </a:extLst>
          </p:cNvPr>
          <p:cNvSpPr>
            <a:spLocks noGrp="1"/>
          </p:cNvSpPr>
          <p:nvPr>
            <p:ph type="title"/>
          </p:nvPr>
        </p:nvSpPr>
        <p:spPr/>
        <p:txBody>
          <a:bodyPr>
            <a:normAutofit/>
          </a:bodyPr>
          <a:lstStyle/>
          <a:p>
            <a:r>
              <a:rPr lang="en-US" b="1" dirty="0"/>
              <a:t>Step 5. Merge your Pull Request</a:t>
            </a:r>
          </a:p>
        </p:txBody>
      </p:sp>
      <p:sp>
        <p:nvSpPr>
          <p:cNvPr id="3" name="Content Placeholder 2">
            <a:extLst>
              <a:ext uri="{FF2B5EF4-FFF2-40B4-BE49-F238E27FC236}">
                <a16:creationId xmlns:a16="http://schemas.microsoft.com/office/drawing/2014/main" id="{BEB3A44B-3AC8-446D-8A13-95E5EA8E6934}"/>
              </a:ext>
            </a:extLst>
          </p:cNvPr>
          <p:cNvSpPr>
            <a:spLocks noGrp="1"/>
          </p:cNvSpPr>
          <p:nvPr>
            <p:ph idx="1"/>
          </p:nvPr>
        </p:nvSpPr>
        <p:spPr/>
        <p:txBody>
          <a:bodyPr/>
          <a:lstStyle/>
          <a:p>
            <a:r>
              <a:rPr lang="en-US" dirty="0"/>
              <a:t>In this final step, it’s time to bring your changes together – merging your changes into master branch.</a:t>
            </a:r>
          </a:p>
          <a:p>
            <a:r>
              <a:rPr lang="en-US" dirty="0"/>
              <a:t>Click the </a:t>
            </a:r>
            <a:r>
              <a:rPr lang="en-US" dirty="0">
                <a:solidFill>
                  <a:srgbClr val="00B050"/>
                </a:solidFill>
              </a:rPr>
              <a:t>green Merge pull request button </a:t>
            </a:r>
            <a:r>
              <a:rPr lang="en-US" dirty="0"/>
              <a:t>to merge the changes into master.</a:t>
            </a:r>
          </a:p>
          <a:p>
            <a:r>
              <a:rPr lang="en-US" dirty="0"/>
              <a:t>Go ahead and delete the branch, since its changes have been incorporated, with the </a:t>
            </a:r>
            <a:r>
              <a:rPr lang="en-US" b="1" dirty="0"/>
              <a:t>Delete branch</a:t>
            </a:r>
            <a:r>
              <a:rPr lang="en-US" dirty="0"/>
              <a:t> button in the purple box.</a:t>
            </a:r>
          </a:p>
          <a:p>
            <a:pPr marL="0" indent="0">
              <a:buNone/>
            </a:pPr>
            <a:endParaRPr lang="en-US" dirty="0"/>
          </a:p>
        </p:txBody>
      </p:sp>
      <p:pic>
        <p:nvPicPr>
          <p:cNvPr id="5" name="Picture 4">
            <a:extLst>
              <a:ext uri="{FF2B5EF4-FFF2-40B4-BE49-F238E27FC236}">
                <a16:creationId xmlns:a16="http://schemas.microsoft.com/office/drawing/2014/main" id="{83EF7456-7415-4CBC-BE88-EB15D2C6A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184" y="4917989"/>
            <a:ext cx="7527324" cy="1574886"/>
          </a:xfrm>
          <a:prstGeom prst="rect">
            <a:avLst/>
          </a:prstGeom>
        </p:spPr>
      </p:pic>
    </p:spTree>
    <p:extLst>
      <p:ext uri="{BB962C8B-B14F-4D97-AF65-F5344CB8AC3E}">
        <p14:creationId xmlns:p14="http://schemas.microsoft.com/office/powerpoint/2010/main" val="388236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3BCC-E609-4CCD-9480-E056B86DDB2B}"/>
              </a:ext>
            </a:extLst>
          </p:cNvPr>
          <p:cNvSpPr>
            <a:spLocks noGrp="1"/>
          </p:cNvSpPr>
          <p:nvPr>
            <p:ph type="title"/>
          </p:nvPr>
        </p:nvSpPr>
        <p:spPr/>
        <p:txBody>
          <a:bodyPr>
            <a:normAutofit/>
          </a:bodyPr>
          <a:lstStyle/>
          <a:p>
            <a:pPr algn="ctr"/>
            <a:r>
              <a:rPr lang="en-US" b="1" i="0" dirty="0">
                <a:solidFill>
                  <a:srgbClr val="444444"/>
                </a:solidFill>
                <a:effectLst/>
                <a:latin typeface="Helvetica Neue"/>
              </a:rPr>
              <a:t>Celebrate!</a:t>
            </a:r>
            <a:endParaRPr lang="en-US" dirty="0"/>
          </a:p>
        </p:txBody>
      </p:sp>
      <p:sp>
        <p:nvSpPr>
          <p:cNvPr id="3" name="Content Placeholder 2">
            <a:extLst>
              <a:ext uri="{FF2B5EF4-FFF2-40B4-BE49-F238E27FC236}">
                <a16:creationId xmlns:a16="http://schemas.microsoft.com/office/drawing/2014/main" id="{DD9276B2-54F3-4873-8E2E-9036E99BBCDF}"/>
              </a:ext>
            </a:extLst>
          </p:cNvPr>
          <p:cNvSpPr>
            <a:spLocks noGrp="1"/>
          </p:cNvSpPr>
          <p:nvPr>
            <p:ph idx="1"/>
          </p:nvPr>
        </p:nvSpPr>
        <p:spPr>
          <a:xfrm>
            <a:off x="838200" y="1825625"/>
            <a:ext cx="10515600" cy="1918472"/>
          </a:xfrm>
        </p:spPr>
        <p:txBody>
          <a:bodyPr>
            <a:normAutofit/>
          </a:bodyPr>
          <a:lstStyle/>
          <a:p>
            <a:pPr marL="0" indent="0" algn="ctr">
              <a:buNone/>
            </a:pPr>
            <a:r>
              <a:rPr lang="en-US" sz="3600" dirty="0"/>
              <a:t>You are Git and GitHub Expert</a:t>
            </a:r>
          </a:p>
          <a:p>
            <a:pPr marL="0" indent="0" algn="ctr">
              <a:buNone/>
            </a:pPr>
            <a:endParaRPr lang="en-US" sz="3600" dirty="0"/>
          </a:p>
          <a:p>
            <a:pPr marL="0" indent="0" algn="ctr">
              <a:buNone/>
            </a:pPr>
            <a:endParaRPr lang="en-US" sz="3600" dirty="0"/>
          </a:p>
        </p:txBody>
      </p:sp>
      <p:pic>
        <p:nvPicPr>
          <p:cNvPr id="5" name="Picture 4">
            <a:extLst>
              <a:ext uri="{FF2B5EF4-FFF2-40B4-BE49-F238E27FC236}">
                <a16:creationId xmlns:a16="http://schemas.microsoft.com/office/drawing/2014/main" id="{EC757605-AE7F-4F3A-9577-EDF224866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021" y="1628303"/>
            <a:ext cx="1054444" cy="1054444"/>
          </a:xfrm>
          <a:prstGeom prst="rect">
            <a:avLst/>
          </a:prstGeom>
        </p:spPr>
      </p:pic>
    </p:spTree>
    <p:extLst>
      <p:ext uri="{BB962C8B-B14F-4D97-AF65-F5344CB8AC3E}">
        <p14:creationId xmlns:p14="http://schemas.microsoft.com/office/powerpoint/2010/main" val="361895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5D38-7DB0-425C-8130-0FE9529558CF}"/>
              </a:ext>
            </a:extLst>
          </p:cNvPr>
          <p:cNvSpPr>
            <a:spLocks noGrp="1"/>
          </p:cNvSpPr>
          <p:nvPr>
            <p:ph type="title"/>
          </p:nvPr>
        </p:nvSpPr>
        <p:spPr/>
        <p:txBody>
          <a:bodyPr/>
          <a:lstStyle/>
          <a:p>
            <a:pPr algn="ctr"/>
            <a:r>
              <a:rPr lang="en-US" dirty="0"/>
              <a:t>What is Git …. ?</a:t>
            </a:r>
          </a:p>
        </p:txBody>
      </p:sp>
      <p:sp>
        <p:nvSpPr>
          <p:cNvPr id="3" name="Content Placeholder 2">
            <a:extLst>
              <a:ext uri="{FF2B5EF4-FFF2-40B4-BE49-F238E27FC236}">
                <a16:creationId xmlns:a16="http://schemas.microsoft.com/office/drawing/2014/main" id="{77FE2402-8CC5-47BF-BBCD-429F6C72B2DC}"/>
              </a:ext>
            </a:extLst>
          </p:cNvPr>
          <p:cNvSpPr>
            <a:spLocks noGrp="1"/>
          </p:cNvSpPr>
          <p:nvPr>
            <p:ph idx="1"/>
          </p:nvPr>
        </p:nvSpPr>
        <p:spPr/>
        <p:txBody>
          <a:bodyPr>
            <a:normAutofit lnSpcReduction="10000"/>
          </a:bodyPr>
          <a:lstStyle/>
          <a:p>
            <a:pPr>
              <a:lnSpc>
                <a:spcPct val="150000"/>
              </a:lnSpc>
            </a:pPr>
            <a:r>
              <a:rPr lang="en-US" sz="2000" b="1" dirty="0">
                <a:latin typeface="+mj-lt"/>
              </a:rPr>
              <a:t>Git</a:t>
            </a:r>
            <a:r>
              <a:rPr lang="en-US" sz="2000" dirty="0">
                <a:latin typeface="+mj-lt"/>
              </a:rPr>
              <a:t> is a free and open source distributed version control system (</a:t>
            </a:r>
            <a:r>
              <a:rPr lang="en-US" sz="2000" b="1" dirty="0">
                <a:latin typeface="+mj-lt"/>
              </a:rPr>
              <a:t>VCS</a:t>
            </a:r>
            <a:r>
              <a:rPr lang="en-US" sz="2000" dirty="0">
                <a:latin typeface="+mj-lt"/>
              </a:rPr>
              <a:t>) </a:t>
            </a:r>
          </a:p>
          <a:p>
            <a:pPr>
              <a:lnSpc>
                <a:spcPct val="150000"/>
              </a:lnSpc>
            </a:pPr>
            <a:r>
              <a:rPr lang="en-US" sz="2000" dirty="0">
                <a:latin typeface="+mj-lt"/>
              </a:rPr>
              <a:t>A version control system, or </a:t>
            </a:r>
            <a:r>
              <a:rPr lang="en-US" sz="2000" b="1" dirty="0">
                <a:latin typeface="+mj-lt"/>
              </a:rPr>
              <a:t>VCS</a:t>
            </a:r>
            <a:r>
              <a:rPr lang="en-US" sz="2000" dirty="0">
                <a:latin typeface="+mj-lt"/>
              </a:rPr>
              <a:t>, tracks the history of changes as people and teams collaborate on projects together.</a:t>
            </a:r>
          </a:p>
          <a:p>
            <a:pPr marL="0" indent="0">
              <a:lnSpc>
                <a:spcPct val="150000"/>
              </a:lnSpc>
              <a:buNone/>
            </a:pPr>
            <a:endParaRPr lang="en-US" sz="2000" dirty="0">
              <a:latin typeface="+mj-lt"/>
            </a:endParaRPr>
          </a:p>
          <a:p>
            <a:pPr>
              <a:lnSpc>
                <a:spcPct val="150000"/>
              </a:lnSpc>
            </a:pPr>
            <a:r>
              <a:rPr lang="en-US" sz="2000" b="1" dirty="0">
                <a:latin typeface="+mj-lt"/>
              </a:rPr>
              <a:t>DVCSs</a:t>
            </a:r>
            <a:r>
              <a:rPr lang="en-US" sz="2000" dirty="0">
                <a:latin typeface="+mj-lt"/>
              </a:rPr>
              <a:t> allow full access to every file, branch, and iteration of a project, and allows every user access to a full and self-contained history of all changes.</a:t>
            </a:r>
          </a:p>
          <a:p>
            <a:pPr marL="0" indent="0">
              <a:lnSpc>
                <a:spcPct val="150000"/>
              </a:lnSpc>
              <a:buNone/>
            </a:pPr>
            <a:endParaRPr lang="en-US" sz="2000" dirty="0">
              <a:latin typeface="+mj-lt"/>
            </a:endParaRPr>
          </a:p>
          <a:p>
            <a:pPr>
              <a:lnSpc>
                <a:spcPct val="150000"/>
              </a:lnSpc>
            </a:pPr>
            <a:r>
              <a:rPr lang="en-US" sz="2000" b="1" dirty="0">
                <a:latin typeface="+mj-lt"/>
              </a:rPr>
              <a:t>DVCS</a:t>
            </a:r>
            <a:r>
              <a:rPr lang="en-US" sz="2000" dirty="0">
                <a:latin typeface="+mj-lt"/>
              </a:rPr>
              <a:t>: Users keep entire code and history on their location machines</a:t>
            </a:r>
          </a:p>
          <a:p>
            <a:pPr marL="0" indent="0">
              <a:buNone/>
            </a:pPr>
            <a:endParaRPr lang="en-US" dirty="0"/>
          </a:p>
        </p:txBody>
      </p:sp>
    </p:spTree>
    <p:extLst>
      <p:ext uri="{BB962C8B-B14F-4D97-AF65-F5344CB8AC3E}">
        <p14:creationId xmlns:p14="http://schemas.microsoft.com/office/powerpoint/2010/main" val="45068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7B47-3C6A-4CA5-B31B-92AD7BFDEC0B}"/>
              </a:ext>
            </a:extLst>
          </p:cNvPr>
          <p:cNvSpPr>
            <a:spLocks noGrp="1"/>
          </p:cNvSpPr>
          <p:nvPr>
            <p:ph type="title"/>
          </p:nvPr>
        </p:nvSpPr>
        <p:spPr/>
        <p:txBody>
          <a:bodyPr/>
          <a:lstStyle/>
          <a:p>
            <a:pPr algn="ctr"/>
            <a:r>
              <a:rPr lang="en-US" dirty="0"/>
              <a:t>Why Git?</a:t>
            </a:r>
          </a:p>
        </p:txBody>
      </p:sp>
      <p:sp>
        <p:nvSpPr>
          <p:cNvPr id="3" name="Content Placeholder 2">
            <a:extLst>
              <a:ext uri="{FF2B5EF4-FFF2-40B4-BE49-F238E27FC236}">
                <a16:creationId xmlns:a16="http://schemas.microsoft.com/office/drawing/2014/main" id="{9C2207E9-BC2A-43A5-8C84-E27EFE943D9E}"/>
              </a:ext>
            </a:extLst>
          </p:cNvPr>
          <p:cNvSpPr>
            <a:spLocks noGrp="1"/>
          </p:cNvSpPr>
          <p:nvPr>
            <p:ph idx="1"/>
          </p:nvPr>
        </p:nvSpPr>
        <p:spPr/>
        <p:txBody>
          <a:bodyPr>
            <a:normAutofit fontScale="92500"/>
          </a:bodyPr>
          <a:lstStyle/>
          <a:p>
            <a:pPr>
              <a:lnSpc>
                <a:spcPct val="150000"/>
              </a:lnSpc>
            </a:pPr>
            <a:r>
              <a:rPr lang="en-US" dirty="0">
                <a:latin typeface="+mj-lt"/>
              </a:rPr>
              <a:t>According to the latest </a:t>
            </a:r>
            <a:r>
              <a:rPr lang="en-US" b="1" dirty="0">
                <a:latin typeface="+mj-lt"/>
              </a:rPr>
              <a:t>Stack Overflow </a:t>
            </a:r>
            <a:r>
              <a:rPr lang="en-US" dirty="0">
                <a:latin typeface="+mj-lt"/>
              </a:rPr>
              <a:t>developer survey, more than 70 percent of developers use Git, making it the most-used VCS in the world.</a:t>
            </a:r>
          </a:p>
          <a:p>
            <a:pPr>
              <a:lnSpc>
                <a:spcPct val="150000"/>
              </a:lnSpc>
            </a:pPr>
            <a:r>
              <a:rPr lang="en-US" dirty="0">
                <a:latin typeface="+mj-lt"/>
              </a:rPr>
              <a:t>Git allows Developers to find out:-</a:t>
            </a:r>
          </a:p>
          <a:p>
            <a:pPr lvl="2">
              <a:lnSpc>
                <a:spcPct val="150000"/>
              </a:lnSpc>
              <a:buFont typeface="Wingdings" panose="05000000000000000000" pitchFamily="2" charset="2"/>
              <a:buChar char="ü"/>
            </a:pPr>
            <a:r>
              <a:rPr lang="en-US" dirty="0">
                <a:latin typeface="+mj-lt"/>
              </a:rPr>
              <a:t>Which changes were made?</a:t>
            </a:r>
          </a:p>
          <a:p>
            <a:pPr lvl="2">
              <a:lnSpc>
                <a:spcPct val="150000"/>
              </a:lnSpc>
              <a:buFont typeface="Wingdings" panose="05000000000000000000" pitchFamily="2" charset="2"/>
              <a:buChar char="ü"/>
            </a:pPr>
            <a:r>
              <a:rPr lang="en-US" dirty="0">
                <a:latin typeface="+mj-lt"/>
              </a:rPr>
              <a:t>Who made the changes?</a:t>
            </a:r>
          </a:p>
          <a:p>
            <a:pPr lvl="2">
              <a:lnSpc>
                <a:spcPct val="150000"/>
              </a:lnSpc>
              <a:buFont typeface="Wingdings" panose="05000000000000000000" pitchFamily="2" charset="2"/>
              <a:buChar char="ü"/>
            </a:pPr>
            <a:r>
              <a:rPr lang="en-US" dirty="0">
                <a:latin typeface="+mj-lt"/>
              </a:rPr>
              <a:t>When were the changes made?</a:t>
            </a:r>
          </a:p>
          <a:p>
            <a:pPr lvl="2">
              <a:lnSpc>
                <a:spcPct val="150000"/>
              </a:lnSpc>
              <a:buFont typeface="Wingdings" panose="05000000000000000000" pitchFamily="2" charset="2"/>
              <a:buChar char="ü"/>
            </a:pPr>
            <a:r>
              <a:rPr lang="en-US" dirty="0">
                <a:latin typeface="+mj-lt"/>
              </a:rPr>
              <a:t>Why were changes needed?</a:t>
            </a:r>
          </a:p>
          <a:p>
            <a:endParaRPr lang="en-US" dirty="0"/>
          </a:p>
        </p:txBody>
      </p:sp>
    </p:spTree>
    <p:extLst>
      <p:ext uri="{BB962C8B-B14F-4D97-AF65-F5344CB8AC3E}">
        <p14:creationId xmlns:p14="http://schemas.microsoft.com/office/powerpoint/2010/main" val="406695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73AB-FF45-4A70-93A0-7CD27EFBFA20}"/>
              </a:ext>
            </a:extLst>
          </p:cNvPr>
          <p:cNvSpPr>
            <a:spLocks noGrp="1"/>
          </p:cNvSpPr>
          <p:nvPr>
            <p:ph type="title"/>
          </p:nvPr>
        </p:nvSpPr>
        <p:spPr/>
        <p:txBody>
          <a:bodyPr/>
          <a:lstStyle/>
          <a:p>
            <a:r>
              <a:rPr lang="en-US" dirty="0"/>
              <a:t>Other Popular Version Control Systems</a:t>
            </a:r>
          </a:p>
        </p:txBody>
      </p:sp>
      <p:sp>
        <p:nvSpPr>
          <p:cNvPr id="3" name="Content Placeholder 2">
            <a:extLst>
              <a:ext uri="{FF2B5EF4-FFF2-40B4-BE49-F238E27FC236}">
                <a16:creationId xmlns:a16="http://schemas.microsoft.com/office/drawing/2014/main" id="{DC7552FD-3B4E-4DFF-B500-A5F457A29033}"/>
              </a:ext>
            </a:extLst>
          </p:cNvPr>
          <p:cNvSpPr>
            <a:spLocks noGrp="1"/>
          </p:cNvSpPr>
          <p:nvPr>
            <p:ph idx="1"/>
          </p:nvPr>
        </p:nvSpPr>
        <p:spPr/>
        <p:txBody>
          <a:bodyPr>
            <a:normAutofit/>
          </a:bodyPr>
          <a:lstStyle/>
          <a:p>
            <a:r>
              <a:rPr lang="en-US" sz="3200" dirty="0">
                <a:latin typeface="+mj-lt"/>
              </a:rPr>
              <a:t>Subversion(SVN)</a:t>
            </a:r>
          </a:p>
          <a:p>
            <a:r>
              <a:rPr lang="en-US" sz="3200" dirty="0">
                <a:latin typeface="+mj-lt"/>
              </a:rPr>
              <a:t>Perforce</a:t>
            </a:r>
          </a:p>
          <a:p>
            <a:r>
              <a:rPr lang="en-US" sz="3200" dirty="0">
                <a:latin typeface="+mj-lt"/>
              </a:rPr>
              <a:t>Mercurial</a:t>
            </a:r>
          </a:p>
          <a:p>
            <a:r>
              <a:rPr lang="en-US" sz="3200" dirty="0">
                <a:latin typeface="+mj-lt"/>
              </a:rPr>
              <a:t>Bazaar</a:t>
            </a:r>
          </a:p>
        </p:txBody>
      </p:sp>
    </p:spTree>
    <p:extLst>
      <p:ext uri="{BB962C8B-B14F-4D97-AF65-F5344CB8AC3E}">
        <p14:creationId xmlns:p14="http://schemas.microsoft.com/office/powerpoint/2010/main" val="67858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2B76-192C-4C3D-B922-FCCFCCD83B4C}"/>
              </a:ext>
            </a:extLst>
          </p:cNvPr>
          <p:cNvSpPr>
            <a:spLocks noGrp="1"/>
          </p:cNvSpPr>
          <p:nvPr>
            <p:ph type="title"/>
          </p:nvPr>
        </p:nvSpPr>
        <p:spPr/>
        <p:txBody>
          <a:bodyPr/>
          <a:lstStyle/>
          <a:p>
            <a:pPr algn="ctr"/>
            <a:r>
              <a:rPr lang="en-US" dirty="0"/>
              <a:t>Installing Git</a:t>
            </a:r>
          </a:p>
        </p:txBody>
      </p:sp>
      <p:sp>
        <p:nvSpPr>
          <p:cNvPr id="3" name="Content Placeholder 2">
            <a:extLst>
              <a:ext uri="{FF2B5EF4-FFF2-40B4-BE49-F238E27FC236}">
                <a16:creationId xmlns:a16="http://schemas.microsoft.com/office/drawing/2014/main" id="{7D0693DE-17A1-427D-8248-6A57A9A5A8A8}"/>
              </a:ext>
            </a:extLst>
          </p:cNvPr>
          <p:cNvSpPr>
            <a:spLocks noGrp="1"/>
          </p:cNvSpPr>
          <p:nvPr>
            <p:ph idx="1"/>
          </p:nvPr>
        </p:nvSpPr>
        <p:spPr/>
        <p:txBody>
          <a:bodyPr>
            <a:normAutofit/>
          </a:bodyPr>
          <a:lstStyle/>
          <a:p>
            <a:pPr marL="0" indent="0">
              <a:buNone/>
            </a:pPr>
            <a:r>
              <a:rPr lang="en-US" dirty="0"/>
              <a:t>• </a:t>
            </a:r>
            <a:r>
              <a:rPr lang="en-US" b="1" dirty="0"/>
              <a:t>Linux</a:t>
            </a:r>
            <a:r>
              <a:rPr lang="en-US" dirty="0"/>
              <a:t> (Debian)</a:t>
            </a:r>
          </a:p>
          <a:p>
            <a:pPr marL="0" indent="0">
              <a:buNone/>
            </a:pPr>
            <a:r>
              <a:rPr lang="en-US" dirty="0"/>
              <a:t>	Command: </a:t>
            </a:r>
            <a:r>
              <a:rPr lang="en-US" dirty="0" err="1"/>
              <a:t>sudo</a:t>
            </a:r>
            <a:r>
              <a:rPr lang="en-US" dirty="0"/>
              <a:t> apt-get install git!</a:t>
            </a:r>
          </a:p>
          <a:p>
            <a:pPr marL="0" indent="0">
              <a:buNone/>
            </a:pPr>
            <a:r>
              <a:rPr lang="en-US" dirty="0"/>
              <a:t>• </a:t>
            </a:r>
            <a:r>
              <a:rPr lang="en-US" b="1" dirty="0"/>
              <a:t>Mac</a:t>
            </a:r>
          </a:p>
          <a:p>
            <a:pPr marL="0" indent="0">
              <a:buNone/>
            </a:pPr>
            <a:r>
              <a:rPr lang="en-US" dirty="0"/>
              <a:t>	</a:t>
            </a:r>
            <a:r>
              <a:rPr lang="en-US" dirty="0">
                <a:hlinkClick r:id="rId2"/>
              </a:rPr>
              <a:t>http://git-scm.com/download/mac</a:t>
            </a:r>
            <a:r>
              <a:rPr lang="en-US" dirty="0"/>
              <a:t>	</a:t>
            </a:r>
          </a:p>
          <a:p>
            <a:pPr marL="0" indent="0">
              <a:buNone/>
            </a:pPr>
            <a:r>
              <a:rPr lang="en-US" dirty="0"/>
              <a:t>• </a:t>
            </a:r>
            <a:r>
              <a:rPr lang="en-US" b="1" dirty="0"/>
              <a:t>Windows</a:t>
            </a:r>
          </a:p>
          <a:p>
            <a:pPr marL="0" indent="0">
              <a:buNone/>
            </a:pPr>
            <a:r>
              <a:rPr lang="en-US" dirty="0"/>
              <a:t>	</a:t>
            </a:r>
            <a:r>
              <a:rPr lang="en-US" dirty="0">
                <a:hlinkClick r:id="rId3"/>
              </a:rPr>
              <a:t>http://git-scm.com/download/win</a:t>
            </a:r>
            <a:r>
              <a:rPr lang="en-US" dirty="0"/>
              <a:t>	</a:t>
            </a:r>
          </a:p>
        </p:txBody>
      </p:sp>
    </p:spTree>
    <p:extLst>
      <p:ext uri="{BB962C8B-B14F-4D97-AF65-F5344CB8AC3E}">
        <p14:creationId xmlns:p14="http://schemas.microsoft.com/office/powerpoint/2010/main" val="421499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B853-274D-4A9D-8928-91F2024BBE15}"/>
              </a:ext>
            </a:extLst>
          </p:cNvPr>
          <p:cNvSpPr>
            <a:spLocks noGrp="1"/>
          </p:cNvSpPr>
          <p:nvPr>
            <p:ph type="title"/>
          </p:nvPr>
        </p:nvSpPr>
        <p:spPr/>
        <p:txBody>
          <a:bodyPr/>
          <a:lstStyle/>
          <a:p>
            <a:pPr algn="ctr"/>
            <a:r>
              <a:rPr lang="en-US" b="1" dirty="0"/>
              <a:t>Git initial Setup</a:t>
            </a:r>
          </a:p>
        </p:txBody>
      </p:sp>
      <p:sp>
        <p:nvSpPr>
          <p:cNvPr id="3" name="Content Placeholder 2">
            <a:extLst>
              <a:ext uri="{FF2B5EF4-FFF2-40B4-BE49-F238E27FC236}">
                <a16:creationId xmlns:a16="http://schemas.microsoft.com/office/drawing/2014/main" id="{24EF9122-CFF1-4D0C-AB2A-66F2F844DC96}"/>
              </a:ext>
            </a:extLst>
          </p:cNvPr>
          <p:cNvSpPr>
            <a:spLocks noGrp="1"/>
          </p:cNvSpPr>
          <p:nvPr>
            <p:ph idx="1"/>
          </p:nvPr>
        </p:nvSpPr>
        <p:spPr/>
        <p:txBody>
          <a:bodyPr/>
          <a:lstStyle/>
          <a:p>
            <a:r>
              <a:rPr lang="en-US" dirty="0"/>
              <a:t>Your Identity</a:t>
            </a:r>
          </a:p>
          <a:p>
            <a:pPr marL="0" indent="0">
              <a:buNone/>
            </a:pPr>
            <a:endParaRPr lang="en-US" dirty="0"/>
          </a:p>
          <a:p>
            <a:pPr marL="0" indent="0">
              <a:buNone/>
            </a:pPr>
            <a:endParaRPr lang="en-US" dirty="0"/>
          </a:p>
          <a:p>
            <a:r>
              <a:rPr lang="en-US" dirty="0"/>
              <a:t>Your Code Editor</a:t>
            </a:r>
          </a:p>
          <a:p>
            <a:endParaRPr lang="en-US" dirty="0"/>
          </a:p>
          <a:p>
            <a:endParaRPr lang="en-US" dirty="0"/>
          </a:p>
          <a:p>
            <a:r>
              <a:rPr lang="en-US" dirty="0"/>
              <a:t>Check Your Setting</a:t>
            </a:r>
          </a:p>
          <a:p>
            <a:pPr marL="0" indent="0">
              <a:buNone/>
            </a:pPr>
            <a:endParaRPr lang="en-US" dirty="0"/>
          </a:p>
        </p:txBody>
      </p:sp>
      <p:sp>
        <p:nvSpPr>
          <p:cNvPr id="4" name="Rectangle 1">
            <a:extLst>
              <a:ext uri="{FF2B5EF4-FFF2-40B4-BE49-F238E27FC236}">
                <a16:creationId xmlns:a16="http://schemas.microsoft.com/office/drawing/2014/main" id="{D3B14537-363D-444F-83CC-1A0B6CE0BD8C}"/>
              </a:ext>
            </a:extLst>
          </p:cNvPr>
          <p:cNvSpPr>
            <a:spLocks noChangeArrowheads="1"/>
          </p:cNvSpPr>
          <p:nvPr/>
        </p:nvSpPr>
        <p:spPr bwMode="auto">
          <a:xfrm>
            <a:off x="1235676" y="2430792"/>
            <a:ext cx="7945395" cy="8039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--global user.name “Ali Abdi"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--global user.email aliabdi@example.com</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FDE3D0A-B782-409B-ADEC-81D219200815}"/>
              </a:ext>
            </a:extLst>
          </p:cNvPr>
          <p:cNvSpPr>
            <a:spLocks noChangeArrowheads="1"/>
          </p:cNvSpPr>
          <p:nvPr/>
        </p:nvSpPr>
        <p:spPr bwMode="auto">
          <a:xfrm>
            <a:off x="1075038" y="3915388"/>
            <a:ext cx="6116594" cy="5269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--global core.editor vscode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E0277611-9D43-400A-95DF-D0EEF355D54B}"/>
              </a:ext>
            </a:extLst>
          </p:cNvPr>
          <p:cNvSpPr>
            <a:spLocks noChangeArrowheads="1"/>
          </p:cNvSpPr>
          <p:nvPr/>
        </p:nvSpPr>
        <p:spPr bwMode="auto">
          <a:xfrm>
            <a:off x="1161536" y="5446357"/>
            <a:ext cx="8600302" cy="8655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git config --list</a:t>
            </a:r>
            <a:r>
              <a:rPr kumimoji="0" lang="en-US" altLang="en-US" sz="2000" b="0" i="0" u="none" strike="noStrike" cap="none" normalizeH="0" baseline="0" dirty="0">
                <a:ln>
                  <a:noFill/>
                </a:ln>
                <a:solidFill>
                  <a:schemeClr val="tx1"/>
                </a:solidFill>
                <a:effectLst/>
              </a:rPr>
              <a:t>       		</a:t>
            </a:r>
            <a:r>
              <a:rPr lang="en-US" altLang="en-US" sz="1200" dirty="0">
                <a:solidFill>
                  <a:srgbClr val="333333"/>
                </a:solidFill>
                <a:latin typeface="Courier New" panose="02070309020205020404" pitchFamily="49" charset="0"/>
                <a:cs typeface="Courier New" panose="02070309020205020404" pitchFamily="49" charset="0"/>
              </a:rPr>
              <a:t>//displays all setting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urier New" panose="02070309020205020404" pitchFamily="49" charset="0"/>
                <a:cs typeface="Courier New" panose="02070309020205020404" pitchFamily="49" charset="0"/>
              </a:rPr>
              <a:t>$ git config user.name		</a:t>
            </a:r>
            <a:r>
              <a:rPr lang="en-US" altLang="en-US" sz="1200" dirty="0">
                <a:solidFill>
                  <a:srgbClr val="333333"/>
                </a:solidFill>
                <a:latin typeface="Courier New" panose="02070309020205020404" pitchFamily="49" charset="0"/>
                <a:cs typeface="Courier New" panose="02070309020205020404" pitchFamily="49" charset="0"/>
              </a:rPr>
              <a:t>// displays username</a:t>
            </a:r>
          </a:p>
        </p:txBody>
      </p:sp>
    </p:spTree>
    <p:extLst>
      <p:ext uri="{BB962C8B-B14F-4D97-AF65-F5344CB8AC3E}">
        <p14:creationId xmlns:p14="http://schemas.microsoft.com/office/powerpoint/2010/main" val="229856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6D44-EFA0-4A3C-9335-5F406FD6CD01}"/>
              </a:ext>
            </a:extLst>
          </p:cNvPr>
          <p:cNvSpPr>
            <a:spLocks noGrp="1"/>
          </p:cNvSpPr>
          <p:nvPr>
            <p:ph type="title"/>
          </p:nvPr>
        </p:nvSpPr>
        <p:spPr/>
        <p:txBody>
          <a:bodyPr/>
          <a:lstStyle/>
          <a:p>
            <a:pPr algn="ctr"/>
            <a:r>
              <a:rPr lang="en-US" dirty="0"/>
              <a:t>basic  Git Workflow.</a:t>
            </a:r>
          </a:p>
        </p:txBody>
      </p:sp>
      <p:sp>
        <p:nvSpPr>
          <p:cNvPr id="3" name="Content Placeholder 2">
            <a:extLst>
              <a:ext uri="{FF2B5EF4-FFF2-40B4-BE49-F238E27FC236}">
                <a16:creationId xmlns:a16="http://schemas.microsoft.com/office/drawing/2014/main" id="{0159B79B-07B2-49ED-A5C7-3A2CA423F908}"/>
              </a:ext>
            </a:extLst>
          </p:cNvPr>
          <p:cNvSpPr>
            <a:spLocks noGrp="1"/>
          </p:cNvSpPr>
          <p:nvPr>
            <p:ph idx="1"/>
          </p:nvPr>
        </p:nvSpPr>
        <p:spPr/>
        <p:txBody>
          <a:bodyPr/>
          <a:lstStyle/>
          <a:p>
            <a:r>
              <a:rPr lang="en-US" sz="2600" b="1" dirty="0">
                <a:latin typeface="+mj-lt"/>
              </a:rPr>
              <a:t>Step 1</a:t>
            </a:r>
            <a:r>
              <a:rPr lang="en-US" sz="2600" dirty="0">
                <a:latin typeface="+mj-lt"/>
              </a:rPr>
              <a:t> : You modify a file from the working directory. </a:t>
            </a:r>
            <a:r>
              <a:rPr lang="en-US" sz="2600" b="1" dirty="0">
                <a:latin typeface="+mj-lt"/>
              </a:rPr>
              <a:t>Modified</a:t>
            </a:r>
          </a:p>
          <a:p>
            <a:r>
              <a:rPr lang="en-US" sz="2600" b="1" dirty="0">
                <a:latin typeface="+mj-lt"/>
              </a:rPr>
              <a:t>Step 2</a:t>
            </a:r>
            <a:r>
              <a:rPr lang="en-US" sz="2600" dirty="0">
                <a:latin typeface="+mj-lt"/>
              </a:rPr>
              <a:t> : You add these files to the staging area or index.  </a:t>
            </a:r>
            <a:r>
              <a:rPr lang="en-US" sz="2600" b="1" dirty="0">
                <a:latin typeface="+mj-lt"/>
              </a:rPr>
              <a:t>Staged</a:t>
            </a:r>
          </a:p>
          <a:p>
            <a:r>
              <a:rPr lang="en-US" sz="2600" b="1" dirty="0">
                <a:latin typeface="+mj-lt"/>
              </a:rPr>
              <a:t>Step 3</a:t>
            </a:r>
            <a:r>
              <a:rPr lang="en-US" sz="2600" dirty="0">
                <a:latin typeface="+mj-lt"/>
              </a:rPr>
              <a:t> </a:t>
            </a:r>
            <a:r>
              <a:rPr lang="en-US" sz="2600">
                <a:latin typeface="+mj-lt"/>
              </a:rPr>
              <a:t>: repository </a:t>
            </a:r>
            <a:r>
              <a:rPr lang="en-US" sz="2600" dirty="0">
                <a:latin typeface="+mj-lt"/>
              </a:rPr>
              <a:t>or repo: You perform commit operation that moves the files from the staging area. </a:t>
            </a:r>
            <a:r>
              <a:rPr lang="en-US" sz="2600" b="1" dirty="0">
                <a:latin typeface="+mj-lt"/>
              </a:rPr>
              <a:t>Committed</a:t>
            </a:r>
          </a:p>
          <a:p>
            <a:pPr marL="0" indent="0">
              <a:buNone/>
            </a:pPr>
            <a:endParaRPr lang="en-US" dirty="0"/>
          </a:p>
        </p:txBody>
      </p:sp>
      <p:pic>
        <p:nvPicPr>
          <p:cNvPr id="7" name="Picture 6" descr="A close up of a sign&#10;&#10;Description generated with very high confidence">
            <a:extLst>
              <a:ext uri="{FF2B5EF4-FFF2-40B4-BE49-F238E27FC236}">
                <a16:creationId xmlns:a16="http://schemas.microsoft.com/office/drawing/2014/main" id="{71A20F4F-3D64-4BC1-899D-883ED4820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673" y="3657761"/>
            <a:ext cx="4910302" cy="2835114"/>
          </a:xfrm>
          <a:prstGeom prst="rect">
            <a:avLst/>
          </a:prstGeom>
        </p:spPr>
      </p:pic>
    </p:spTree>
    <p:extLst>
      <p:ext uri="{BB962C8B-B14F-4D97-AF65-F5344CB8AC3E}">
        <p14:creationId xmlns:p14="http://schemas.microsoft.com/office/powerpoint/2010/main" val="3712332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1134</Words>
  <Application>Microsoft Office PowerPoint</Application>
  <PresentationFormat>Widescreen</PresentationFormat>
  <Paragraphs>213</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Courier New</vt:lpstr>
      <vt:lpstr>Helvetica Neue</vt:lpstr>
      <vt:lpstr>Impact</vt:lpstr>
      <vt:lpstr>Inconsolata</vt:lpstr>
      <vt:lpstr>Lucida Console</vt:lpstr>
      <vt:lpstr>museo-sans</vt:lpstr>
      <vt:lpstr>Wingdings</vt:lpstr>
      <vt:lpstr>Office Theme</vt:lpstr>
      <vt:lpstr>PowerPoint Presentation</vt:lpstr>
      <vt:lpstr>Git Overview</vt:lpstr>
      <vt:lpstr>What is Git ?</vt:lpstr>
      <vt:lpstr>What is Git …. ?</vt:lpstr>
      <vt:lpstr>Why Git?</vt:lpstr>
      <vt:lpstr>Other Popular Version Control Systems</vt:lpstr>
      <vt:lpstr>Installing Git</vt:lpstr>
      <vt:lpstr>Git initial Setup</vt:lpstr>
      <vt:lpstr>basic  Git Workflow.</vt:lpstr>
      <vt:lpstr>1. create a new local repository:</vt:lpstr>
      <vt:lpstr>The Status of a File: Git Status</vt:lpstr>
      <vt:lpstr>Making Your First Commit</vt:lpstr>
      <vt:lpstr>Inspecting the Commit History</vt:lpstr>
      <vt:lpstr>Ignoring Files</vt:lpstr>
      <vt:lpstr>Git Branching</vt:lpstr>
      <vt:lpstr>Git Branching</vt:lpstr>
      <vt:lpstr>Merging Branches (Changes)</vt:lpstr>
      <vt:lpstr>Undoing Things</vt:lpstr>
      <vt:lpstr>Undoing things</vt:lpstr>
      <vt:lpstr>Undoing Local Changes (uncommited)</vt:lpstr>
      <vt:lpstr>Undoing Committed Changes</vt:lpstr>
      <vt:lpstr>Remote Repositories</vt:lpstr>
      <vt:lpstr>Connecting a Remote Repository</vt:lpstr>
      <vt:lpstr>GitHub Overview</vt:lpstr>
      <vt:lpstr>What is GitHub ? </vt:lpstr>
      <vt:lpstr>Step 1. Create a Repository</vt:lpstr>
      <vt:lpstr>To create a new repository</vt:lpstr>
      <vt:lpstr>PowerPoint Presentation</vt:lpstr>
      <vt:lpstr>Step 2. Create a Branch  </vt:lpstr>
      <vt:lpstr>To create a new branch</vt:lpstr>
      <vt:lpstr>Step 3. commit changes</vt:lpstr>
      <vt:lpstr>Step 4. Open a Pull Request</vt:lpstr>
      <vt:lpstr>Step 5. Merge your Pull Request</vt:lpstr>
      <vt:lpstr>Celebrate!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GitHub? </dc:title>
  <dc:creator>MAHAMED Mukhtar</dc:creator>
  <cp:lastModifiedBy>MAHAMED Mukhtar</cp:lastModifiedBy>
  <cp:revision>40</cp:revision>
  <dcterms:created xsi:type="dcterms:W3CDTF">2018-11-14T13:55:36Z</dcterms:created>
  <dcterms:modified xsi:type="dcterms:W3CDTF">2018-11-19T08:37:38Z</dcterms:modified>
</cp:coreProperties>
</file>