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NOTASSS</a:t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Prueba de notas</a:t>
            </a:r>
            <a:endParaRPr/>
          </a:p>
        </p:txBody>
      </p:sp>
      <p:sp>
        <p:nvSpPr>
          <p:cNvPr id="43" name="Google Shape;4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Estas son notas en la segunda página</a:t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rxiv.org/abs/1602.02697" TargetMode="External"/><Relationship Id="rId4" Type="http://schemas.openxmlformats.org/officeDocument/2006/relationships/hyperlink" Target="http://www.research.ibm.com/labs/ireland/nemesis2018/pdf/paper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4294967295" type="ctrTitle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s-E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Adversarial Machine Learning in Cybersecurity</a:t>
            </a:r>
            <a:endParaRPr b="0" i="0" sz="4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5"/>
          <p:cNvSpPr txBox="1"/>
          <p:nvPr>
            <p:ph idx="4294967295" type="subTitle"/>
          </p:nvPr>
        </p:nvSpPr>
        <p:spPr>
          <a:xfrm>
            <a:off x="954094" y="4368009"/>
            <a:ext cx="10515600" cy="206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Quattrocento Sans"/>
              <a:buNone/>
            </a:pPr>
            <a:r>
              <a:rPr b="0" i="0" lang="es-ES" sz="204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		Jesús Alejandro Noguera Ballén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Quattrocento Sans"/>
              <a:buNone/>
            </a:pPr>
            <a:r>
              <a:rPr b="0" i="0" lang="es-ES" sz="204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Seminar 2018 – II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Quattrocento Sans"/>
              <a:buNone/>
            </a:pPr>
            <a:r>
              <a:rPr b="0" i="0" lang="es-ES" sz="204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Universidad Nacional de Colombia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Quattrocento Sans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Summary – State of the Art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1056512" y="1958189"/>
            <a:ext cx="10282047" cy="427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 fields.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errors in some algorithms.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adversarial attacks.</a:t>
            </a:r>
            <a:endParaRPr b="0" i="0" sz="2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9766" y="3247205"/>
            <a:ext cx="6447749" cy="316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/>
        </p:nvSpPr>
        <p:spPr>
          <a:xfrm>
            <a:off x="6197535" y="6409944"/>
            <a:ext cx="2175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Neural Network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521207" y="448056"/>
            <a:ext cx="7837602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ES"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541609" y="1524708"/>
            <a:ext cx="11036101" cy="3871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correct adversarial Attack.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2897945" y="2180492"/>
            <a:ext cx="745587" cy="91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7"/>
          <p:cNvSpPr/>
          <p:nvPr/>
        </p:nvSpPr>
        <p:spPr>
          <a:xfrm rot="10800000">
            <a:off x="5627073" y="1758462"/>
            <a:ext cx="1112644" cy="136456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2545283" y="3059668"/>
            <a:ext cx="1450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Perturbation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5170938" y="3172114"/>
            <a:ext cx="2024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 Classification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39380" r="0" t="0"/>
          <a:stretch/>
        </p:blipFill>
        <p:spPr>
          <a:xfrm>
            <a:off x="5170937" y="4181949"/>
            <a:ext cx="5073371" cy="201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76679" t="0"/>
          <a:stretch/>
        </p:blipFill>
        <p:spPr>
          <a:xfrm>
            <a:off x="2786744" y="4196462"/>
            <a:ext cx="1953630" cy="2015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520"/>
              <a:buFont typeface="Quattrocento Sans"/>
              <a:buNone/>
            </a:pPr>
            <a:r>
              <a:rPr lang="es-ES" sz="2520">
                <a:latin typeface="Quattrocento Sans"/>
                <a:ea typeface="Quattrocento Sans"/>
                <a:cs typeface="Quattrocento Sans"/>
                <a:sym typeface="Quattrocento Sans"/>
              </a:rPr>
              <a:t>Goals – Research Goals (how solve the problem)</a:t>
            </a:r>
            <a:endParaRPr/>
          </a:p>
        </p:txBody>
      </p:sp>
      <p:sp>
        <p:nvSpPr>
          <p:cNvPr id="68" name="Google Shape;68;p8"/>
          <p:cNvSpPr txBox="1"/>
          <p:nvPr>
            <p:ph idx="4294967295" type="body"/>
          </p:nvPr>
        </p:nvSpPr>
        <p:spPr>
          <a:xfrm>
            <a:off x="541610" y="1431010"/>
            <a:ext cx="11040790" cy="479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 robustness classification:</a:t>
            </a:r>
            <a:endParaRPr/>
          </a:p>
          <a:p>
            <a:pPr indent="-342900" lvl="1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s-ES" sz="2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 transformations</a:t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76679" t="0"/>
          <a:stretch/>
        </p:blipFill>
        <p:spPr>
          <a:xfrm>
            <a:off x="3106058" y="3253033"/>
            <a:ext cx="1953630" cy="201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76679" t="0"/>
          <a:stretch/>
        </p:blipFill>
        <p:spPr>
          <a:xfrm rot="300912">
            <a:off x="7132314" y="3253033"/>
            <a:ext cx="1953630" cy="201571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5675086" y="4122057"/>
            <a:ext cx="928914" cy="3773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s-ES"/>
              <a:t>References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Círculo pequeño con el número 1 en su interior para indicar que se encuentra en el paso 1" id="78" name="Google Shape;78;p9"/>
          <p:cNvGrpSpPr/>
          <p:nvPr/>
        </p:nvGrpSpPr>
        <p:grpSpPr>
          <a:xfrm>
            <a:off x="558723" y="1434275"/>
            <a:ext cx="558179" cy="409838"/>
            <a:chOff x="6953426" y="711274"/>
            <a:chExt cx="558179" cy="409838"/>
          </a:xfrm>
        </p:grpSpPr>
        <p:sp>
          <p:nvSpPr>
            <p:cNvPr descr="Círculo pequeño" id="79" name="Google Shape;79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1" id="80" name="Google Shape;80;p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81" name="Google Shape;81;p9"/>
          <p:cNvSpPr txBox="1"/>
          <p:nvPr/>
        </p:nvSpPr>
        <p:spPr>
          <a:xfrm>
            <a:off x="1129226" y="1472969"/>
            <a:ext cx="9667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Xiao, H. (2017). Adversarial and Secure Machine Learning, 153. Retrieved from </a:t>
            </a:r>
            <a:r>
              <a:rPr lang="es-ES" sz="12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https://mediatum.ub.tum.de/1335448</a:t>
            </a: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Círculo pequeño con el número 2 en su interior para indicar que se encuentra en el paso 2" id="82" name="Google Shape;82;p9"/>
          <p:cNvGrpSpPr/>
          <p:nvPr/>
        </p:nvGrpSpPr>
        <p:grpSpPr>
          <a:xfrm>
            <a:off x="558723" y="2106655"/>
            <a:ext cx="558179" cy="409838"/>
            <a:chOff x="6953426" y="711274"/>
            <a:chExt cx="558179" cy="409838"/>
          </a:xfrm>
        </p:grpSpPr>
        <p:sp>
          <p:nvSpPr>
            <p:cNvPr descr="Círculo pequeño" id="83" name="Google Shape;83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2" id="84" name="Google Shape;84;p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85" name="Google Shape;85;p9"/>
          <p:cNvSpPr txBox="1"/>
          <p:nvPr/>
        </p:nvSpPr>
        <p:spPr>
          <a:xfrm>
            <a:off x="1104922" y="2101323"/>
            <a:ext cx="9667610" cy="54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Kurakin, A., Goodfellow, I., &amp; Bengio, S. (2016). Adversarial examples in the physical world, </a:t>
            </a:r>
            <a:r>
              <a:rPr lang="es-ES" sz="12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http://arxiv.org/abs/1607.02533</a:t>
            </a: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Journal Article, 1-14.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Círculo pequeño con el número 3 en su interior para indicar que se encuentra en el paso 3" id="86" name="Google Shape;86;p9"/>
          <p:cNvGrpSpPr/>
          <p:nvPr/>
        </p:nvGrpSpPr>
        <p:grpSpPr>
          <a:xfrm>
            <a:off x="576849" y="2801550"/>
            <a:ext cx="558179" cy="409838"/>
            <a:chOff x="6953426" y="711274"/>
            <a:chExt cx="558179" cy="409838"/>
          </a:xfrm>
        </p:grpSpPr>
        <p:sp>
          <p:nvSpPr>
            <p:cNvPr descr="Círculo pequeño" id="87" name="Google Shape;87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3" id="88" name="Google Shape;88;p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89" name="Google Shape;89;p9"/>
          <p:cNvSpPr txBox="1"/>
          <p:nvPr/>
        </p:nvSpPr>
        <p:spPr>
          <a:xfrm>
            <a:off x="1076798" y="4133974"/>
            <a:ext cx="9695733" cy="40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Hayes, J., &amp; Danezis, G. (2017). Learning Universal Adversarial Perturbations with Generative Models. </a:t>
            </a:r>
            <a:r>
              <a:rPr lang="es-ES" sz="12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https://doi.org/10.1109/SPW.2018.00015</a:t>
            </a: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Círculo pequeño con el número 1 en su interior para indicar que se encuentra en el paso 1" id="90" name="Google Shape;90;p9"/>
          <p:cNvGrpSpPr/>
          <p:nvPr/>
        </p:nvGrpSpPr>
        <p:grpSpPr>
          <a:xfrm>
            <a:off x="571047" y="3427314"/>
            <a:ext cx="558179" cy="409838"/>
            <a:chOff x="6953426" y="711274"/>
            <a:chExt cx="558179" cy="409838"/>
          </a:xfrm>
        </p:grpSpPr>
        <p:sp>
          <p:nvSpPr>
            <p:cNvPr descr="Círculo pequeño" id="91" name="Google Shape;91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1" id="92" name="Google Shape;92;p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</p:grpSp>
      <p:grpSp>
        <p:nvGrpSpPr>
          <p:cNvPr descr="Círculo pequeño con el número 2 en su interior para indicar que se encuentra en el paso 2" id="93" name="Google Shape;93;p9"/>
          <p:cNvGrpSpPr/>
          <p:nvPr/>
        </p:nvGrpSpPr>
        <p:grpSpPr>
          <a:xfrm>
            <a:off x="571047" y="4099694"/>
            <a:ext cx="558179" cy="409838"/>
            <a:chOff x="6953426" y="711274"/>
            <a:chExt cx="558179" cy="409838"/>
          </a:xfrm>
        </p:grpSpPr>
        <p:sp>
          <p:nvSpPr>
            <p:cNvPr descr="Círculo pequeño" id="94" name="Google Shape;94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2" id="95" name="Google Shape;95;p9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</p:grpSp>
      <p:sp>
        <p:nvSpPr>
          <p:cNvPr id="96" name="Google Shape;96;p9"/>
          <p:cNvSpPr txBox="1"/>
          <p:nvPr/>
        </p:nvSpPr>
        <p:spPr>
          <a:xfrm>
            <a:off x="1129226" y="2801550"/>
            <a:ext cx="9667610" cy="54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Goodfellow, I. (2016). Practical Black-Box Attacks against Deep Learning Systems using Adversarial Examples Practical Black-Box Attacks against Deep Learning Systems, (November). </a:t>
            </a:r>
            <a:r>
              <a:rPr lang="es-ES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http://arxiv.org/abs/1602.02697</a:t>
            </a: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1135028" y="3491160"/>
            <a:ext cx="9667610" cy="541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Sinha, A., &amp; Krishnamurthy, B. Understanding Adversarial Space through the lens of Attribution. </a:t>
            </a:r>
            <a:r>
              <a:rPr lang="es-ES" sz="1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http://www.research.ibm.com/labs/ireland/nemesis2018/pdf/paper4.pdf</a:t>
            </a:r>
            <a:endParaRPr sz="1200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Círculo pequeño con el número 2 en su interior para indicar que se encuentra en el paso 2" id="98" name="Google Shape;98;p9"/>
          <p:cNvGrpSpPr/>
          <p:nvPr/>
        </p:nvGrpSpPr>
        <p:grpSpPr>
          <a:xfrm>
            <a:off x="576848" y="4730176"/>
            <a:ext cx="558179" cy="662621"/>
            <a:chOff x="6953426" y="711274"/>
            <a:chExt cx="558179" cy="662621"/>
          </a:xfrm>
        </p:grpSpPr>
        <p:sp>
          <p:nvSpPr>
            <p:cNvPr descr="Círculo pequeño" id="99" name="Google Shape;99;p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úmero 2" id="100" name="Google Shape;100;p9"/>
            <p:cNvSpPr txBox="1"/>
            <p:nvPr/>
          </p:nvSpPr>
          <p:spPr>
            <a:xfrm>
              <a:off x="6953426" y="727564"/>
              <a:ext cx="5581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1" name="Google Shape;101;p9"/>
          <p:cNvSpPr txBox="1"/>
          <p:nvPr/>
        </p:nvSpPr>
        <p:spPr>
          <a:xfrm>
            <a:off x="1090860" y="4730176"/>
            <a:ext cx="9695733" cy="40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NIPS 2017 (2017) - Adversarial Learning – Adversarial attacks and defenses. </a:t>
            </a:r>
            <a:r>
              <a:rPr lang="es-ES" sz="12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https://github.com/anlthms/nips-2017</a:t>
            </a:r>
            <a:r>
              <a:rPr lang="es-E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2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