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70" r:id="rId5"/>
    <p:sldId id="263" r:id="rId6"/>
    <p:sldId id="271" r:id="rId7"/>
    <p:sldId id="272" r:id="rId8"/>
    <p:sldId id="258" r:id="rId9"/>
    <p:sldId id="264" r:id="rId10"/>
    <p:sldId id="268" r:id="rId11"/>
    <p:sldId id="275" r:id="rId12"/>
    <p:sldId id="276" r:id="rId13"/>
    <p:sldId id="279" r:id="rId14"/>
    <p:sldId id="280" r:id="rId15"/>
    <p:sldId id="278" r:id="rId16"/>
    <p:sldId id="277" r:id="rId17"/>
    <p:sldId id="273" r:id="rId18"/>
    <p:sldId id="281" r:id="rId19"/>
    <p:sldId id="259" r:id="rId20"/>
    <p:sldId id="267" r:id="rId21"/>
    <p:sldId id="265"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13EEC-D6AC-499D-9096-E5245D6AF77E}" v="5" dt="2022-02-04T17:27:23.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68" d="100"/>
          <a:sy n="68" d="100"/>
        </p:scale>
        <p:origin x="17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29616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18784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419612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81468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970024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06CE42-9294-4836-A840-A909238F13A8}" type="datetimeFigureOut">
              <a:rPr lang="en-US" smtClean="0"/>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5528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06CE42-9294-4836-A840-A909238F13A8}" type="datetimeFigureOut">
              <a:rPr lang="en-US" smtClean="0"/>
              <a:t>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326800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524560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16238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64900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6CE42-9294-4836-A840-A909238F13A8}"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64077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6CE42-9294-4836-A840-A909238F13A8}"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80617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6CE42-9294-4836-A840-A909238F13A8}" type="datetimeFigureOut">
              <a:rPr lang="en-US" smtClean="0"/>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423004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6CE42-9294-4836-A840-A909238F13A8}" type="datetimeFigureOut">
              <a:rPr lang="en-US" smtClean="0"/>
              <a:t>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91924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6CE42-9294-4836-A840-A909238F13A8}" type="datetimeFigureOut">
              <a:rPr lang="en-US" smtClean="0"/>
              <a:t>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142975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349902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06CE42-9294-4836-A840-A909238F13A8}"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3A4505-2D5E-4981-9F09-439043F216C8}" type="slidenum">
              <a:rPr lang="en-US" smtClean="0"/>
              <a:t>‹#›</a:t>
            </a:fld>
            <a:endParaRPr lang="en-US"/>
          </a:p>
        </p:txBody>
      </p:sp>
    </p:spTree>
    <p:extLst>
      <p:ext uri="{BB962C8B-B14F-4D97-AF65-F5344CB8AC3E}">
        <p14:creationId xmlns:p14="http://schemas.microsoft.com/office/powerpoint/2010/main" val="201480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06CE42-9294-4836-A840-A909238F13A8}" type="datetimeFigureOut">
              <a:rPr lang="en-US" smtClean="0"/>
              <a:t>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3A4505-2D5E-4981-9F09-439043F216C8}" type="slidenum">
              <a:rPr lang="en-US" smtClean="0"/>
              <a:t>‹#›</a:t>
            </a:fld>
            <a:endParaRPr lang="en-US"/>
          </a:p>
        </p:txBody>
      </p:sp>
    </p:spTree>
    <p:extLst>
      <p:ext uri="{BB962C8B-B14F-4D97-AF65-F5344CB8AC3E}">
        <p14:creationId xmlns:p14="http://schemas.microsoft.com/office/powerpoint/2010/main" val="85737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51352"/>
            <a:ext cx="8825658" cy="2677648"/>
          </a:xfrm>
        </p:spPr>
        <p:txBody>
          <a:bodyPr/>
          <a:lstStyle/>
          <a:p>
            <a:r>
              <a:rPr lang="en-US" sz="7200" b="1" dirty="0">
                <a:solidFill>
                  <a:schemeClr val="bg1"/>
                </a:solidFill>
              </a:rPr>
              <a:t>Women in Business</a:t>
            </a:r>
          </a:p>
        </p:txBody>
      </p:sp>
      <p:sp>
        <p:nvSpPr>
          <p:cNvPr id="3" name="Subtitle 2"/>
          <p:cNvSpPr>
            <a:spLocks noGrp="1"/>
          </p:cNvSpPr>
          <p:nvPr>
            <p:ph type="subTitle" idx="1"/>
          </p:nvPr>
        </p:nvSpPr>
        <p:spPr>
          <a:xfrm>
            <a:off x="987911" y="5538031"/>
            <a:ext cx="8825658" cy="668560"/>
          </a:xfrm>
        </p:spPr>
        <p:txBody>
          <a:bodyPr>
            <a:normAutofit/>
          </a:bodyPr>
          <a:lstStyle/>
          <a:p>
            <a:r>
              <a:rPr lang="en-US" sz="2800" b="1" dirty="0">
                <a:solidFill>
                  <a:schemeClr val="bg1"/>
                </a:solidFill>
                <a:latin typeface="Arial Rounded MT Bold" panose="020F0704030504030204" pitchFamily="34" charset="0"/>
              </a:rPr>
              <a:t>Entity Virtual Academy/ Woz U</a:t>
            </a:r>
          </a:p>
          <a:p>
            <a:endParaRPr lang="en-US" sz="2800" dirty="0">
              <a:solidFill>
                <a:schemeClr val="bg1"/>
              </a:solidFill>
            </a:endParaRPr>
          </a:p>
        </p:txBody>
      </p:sp>
      <p:sp>
        <p:nvSpPr>
          <p:cNvPr id="5" name="TextBox 4"/>
          <p:cNvSpPr txBox="1"/>
          <p:nvPr/>
        </p:nvSpPr>
        <p:spPr>
          <a:xfrm>
            <a:off x="985022" y="5014811"/>
            <a:ext cx="9365900" cy="523220"/>
          </a:xfrm>
          <a:prstGeom prst="rect">
            <a:avLst/>
          </a:prstGeom>
          <a:noFill/>
        </p:spPr>
        <p:txBody>
          <a:bodyPr wrap="square" rtlCol="0">
            <a:spAutoFit/>
          </a:bodyPr>
          <a:lstStyle/>
          <a:p>
            <a:r>
              <a:rPr lang="en-US" sz="2800" b="1" dirty="0">
                <a:solidFill>
                  <a:srgbClr val="009999"/>
                </a:solidFill>
              </a:rPr>
              <a:t>By Noelle Brooks, Lani Jones, and Jennifer </a:t>
            </a:r>
            <a:r>
              <a:rPr lang="en-US" sz="2800" b="1" dirty="0" err="1">
                <a:solidFill>
                  <a:srgbClr val="009999"/>
                </a:solidFill>
              </a:rPr>
              <a:t>Nolos</a:t>
            </a:r>
            <a:endParaRPr lang="en-US" sz="2800" b="1" dirty="0">
              <a:solidFill>
                <a:srgbClr val="009999"/>
              </a:solidFill>
            </a:endParaRPr>
          </a:p>
        </p:txBody>
      </p:sp>
    </p:spTree>
    <p:extLst>
      <p:ext uri="{BB962C8B-B14F-4D97-AF65-F5344CB8AC3E}">
        <p14:creationId xmlns:p14="http://schemas.microsoft.com/office/powerpoint/2010/main" val="311624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Analysis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797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279925C9-5A7C-4E12-95E6-9AE4E71EE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10" y="489734"/>
            <a:ext cx="8142399" cy="6031407"/>
          </a:xfrm>
          <a:prstGeom prst="rect">
            <a:avLst/>
          </a:prstGeom>
        </p:spPr>
      </p:pic>
      <p:sp>
        <p:nvSpPr>
          <p:cNvPr id="5" name="TextBox 4">
            <a:extLst>
              <a:ext uri="{FF2B5EF4-FFF2-40B4-BE49-F238E27FC236}">
                <a16:creationId xmlns:a16="http://schemas.microsoft.com/office/drawing/2014/main" id="{7D53AC6E-14B6-44EE-BB83-0A9E7EDABE02}"/>
              </a:ext>
            </a:extLst>
          </p:cNvPr>
          <p:cNvSpPr txBox="1"/>
          <p:nvPr/>
        </p:nvSpPr>
        <p:spPr>
          <a:xfrm>
            <a:off x="8790317" y="1997839"/>
            <a:ext cx="2641622" cy="3693319"/>
          </a:xfrm>
          <a:prstGeom prst="rect">
            <a:avLst/>
          </a:prstGeom>
          <a:noFill/>
        </p:spPr>
        <p:txBody>
          <a:bodyPr wrap="square">
            <a:spAutoFit/>
          </a:bodyPr>
          <a:lstStyle/>
          <a:p>
            <a:pPr marL="285750" indent="-285750">
              <a:buFont typeface="Arial" panose="020B0604020202020204" pitchFamily="34" charset="0"/>
              <a:buChar char="•"/>
            </a:pPr>
            <a:r>
              <a:rPr lang="en-US" dirty="0"/>
              <a:t>Must ignore the first value “00” since it accounts for the total of all races.</a:t>
            </a:r>
          </a:p>
          <a:p>
            <a:pPr marL="285750" indent="-285750">
              <a:buFont typeface="Arial" panose="020B0604020202020204" pitchFamily="34" charset="0"/>
              <a:buChar char="•"/>
            </a:pPr>
            <a:r>
              <a:rPr lang="en-US" dirty="0"/>
              <a:t>Majority of businesses owners were white, Caucasian</a:t>
            </a:r>
          </a:p>
          <a:p>
            <a:pPr marL="285750" indent="-285750">
              <a:buFont typeface="Arial" panose="020B0604020202020204" pitchFamily="34" charset="0"/>
              <a:buChar char="•"/>
            </a:pPr>
            <a:r>
              <a:rPr lang="en-US" dirty="0"/>
              <a:t>Second dominating race were black, African-American owners </a:t>
            </a:r>
          </a:p>
        </p:txBody>
      </p:sp>
    </p:spTree>
    <p:extLst>
      <p:ext uri="{BB962C8B-B14F-4D97-AF65-F5344CB8AC3E}">
        <p14:creationId xmlns:p14="http://schemas.microsoft.com/office/powerpoint/2010/main" val="416176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170530EA-AB4E-4CCF-B650-02E3A01B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25" y="330228"/>
            <a:ext cx="8366684" cy="6197544"/>
          </a:xfrm>
          <a:prstGeom prst="rect">
            <a:avLst/>
          </a:prstGeom>
        </p:spPr>
      </p:pic>
      <p:sp>
        <p:nvSpPr>
          <p:cNvPr id="5" name="TextBox 4">
            <a:extLst>
              <a:ext uri="{FF2B5EF4-FFF2-40B4-BE49-F238E27FC236}">
                <a16:creationId xmlns:a16="http://schemas.microsoft.com/office/drawing/2014/main" id="{2F73AB03-4134-4ECC-B4BB-188761D33A15}"/>
              </a:ext>
            </a:extLst>
          </p:cNvPr>
          <p:cNvSpPr txBox="1"/>
          <p:nvPr/>
        </p:nvSpPr>
        <p:spPr>
          <a:xfrm>
            <a:off x="8792474" y="1878976"/>
            <a:ext cx="2922198" cy="2862322"/>
          </a:xfrm>
          <a:prstGeom prst="rect">
            <a:avLst/>
          </a:prstGeom>
          <a:noFill/>
        </p:spPr>
        <p:txBody>
          <a:bodyPr wrap="square">
            <a:spAutoFit/>
          </a:bodyPr>
          <a:lstStyle/>
          <a:p>
            <a:pPr marL="285750" indent="-285750">
              <a:buFont typeface="Arial" panose="020B0604020202020204" pitchFamily="34" charset="0"/>
              <a:buChar char="•"/>
            </a:pPr>
            <a:r>
              <a:rPr lang="en-US" dirty="0"/>
              <a:t>Must ignore the first value “001” since it accounts for the total of all ethnicities.</a:t>
            </a:r>
          </a:p>
          <a:p>
            <a:pPr marL="285750" indent="-285750">
              <a:buFont typeface="Arial" panose="020B0604020202020204" pitchFamily="34" charset="0"/>
              <a:buChar char="•"/>
            </a:pPr>
            <a:r>
              <a:rPr lang="en-US" dirty="0"/>
              <a:t>Majority of businesses owners’ ethnicity were non-Hispanic</a:t>
            </a:r>
          </a:p>
          <a:p>
            <a:pPr marL="285750" indent="-285750">
              <a:buFont typeface="Arial" panose="020B0604020202020204" pitchFamily="34" charset="0"/>
              <a:buChar char="•"/>
            </a:pPr>
            <a:r>
              <a:rPr lang="en-US" dirty="0"/>
              <a:t>While in second, were business owners that were Hispanic</a:t>
            </a:r>
          </a:p>
        </p:txBody>
      </p:sp>
    </p:spTree>
    <p:extLst>
      <p:ext uri="{BB962C8B-B14F-4D97-AF65-F5344CB8AC3E}">
        <p14:creationId xmlns:p14="http://schemas.microsoft.com/office/powerpoint/2010/main" val="339821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73AB03-4134-4ECC-B4BB-188761D33A15}"/>
              </a:ext>
            </a:extLst>
          </p:cNvPr>
          <p:cNvSpPr txBox="1"/>
          <p:nvPr/>
        </p:nvSpPr>
        <p:spPr>
          <a:xfrm>
            <a:off x="8927940" y="2082176"/>
            <a:ext cx="2922198" cy="2862322"/>
          </a:xfrm>
          <a:prstGeom prst="rect">
            <a:avLst/>
          </a:prstGeom>
          <a:noFill/>
        </p:spPr>
        <p:txBody>
          <a:bodyPr wrap="square">
            <a:spAutoFit/>
          </a:bodyPr>
          <a:lstStyle/>
          <a:p>
            <a:pPr marL="285750" indent="-285750">
              <a:buFont typeface="Arial" panose="020B0604020202020204" pitchFamily="34" charset="0"/>
              <a:buChar char="•"/>
            </a:pPr>
            <a:r>
              <a:rPr lang="en-US" dirty="0"/>
              <a:t>Must ignore the first value “0” since it accounts for the total of all races.</a:t>
            </a:r>
          </a:p>
          <a:p>
            <a:pPr marL="285750" indent="-285750">
              <a:buFont typeface="Arial" panose="020B0604020202020204" pitchFamily="34" charset="0"/>
              <a:buChar char="•"/>
            </a:pPr>
            <a:r>
              <a:rPr lang="en-US" dirty="0"/>
              <a:t>Majority of businesses owners were white, Caucasian</a:t>
            </a:r>
          </a:p>
          <a:p>
            <a:pPr marL="285750" indent="-285750">
              <a:buFont typeface="Arial" panose="020B0604020202020204" pitchFamily="34" charset="0"/>
              <a:buChar char="•"/>
            </a:pPr>
            <a:r>
              <a:rPr lang="en-US" dirty="0"/>
              <a:t>Second dominating race were black, African-American </a:t>
            </a:r>
          </a:p>
        </p:txBody>
      </p:sp>
      <p:sp>
        <p:nvSpPr>
          <p:cNvPr id="7" name="TextBox 6">
            <a:extLst>
              <a:ext uri="{FF2B5EF4-FFF2-40B4-BE49-F238E27FC236}">
                <a16:creationId xmlns:a16="http://schemas.microsoft.com/office/drawing/2014/main" id="{8ED4CC91-6C40-4DBA-B1EC-EF2854DE6E7C}"/>
              </a:ext>
            </a:extLst>
          </p:cNvPr>
          <p:cNvSpPr txBox="1"/>
          <p:nvPr/>
        </p:nvSpPr>
        <p:spPr>
          <a:xfrm>
            <a:off x="682172" y="356396"/>
            <a:ext cx="7216912" cy="461665"/>
          </a:xfrm>
          <a:prstGeom prst="rect">
            <a:avLst/>
          </a:prstGeom>
          <a:noFill/>
        </p:spPr>
        <p:txBody>
          <a:bodyPr wrap="square" rtlCol="0">
            <a:spAutoFit/>
          </a:bodyPr>
          <a:lstStyle/>
          <a:p>
            <a:r>
              <a:rPr lang="en-US" sz="2400" b="1" dirty="0"/>
              <a:t>Businesses Categorized by Race 2019</a:t>
            </a:r>
          </a:p>
        </p:txBody>
      </p:sp>
      <p:pic>
        <p:nvPicPr>
          <p:cNvPr id="3" name="Picture 2" descr="Chart, bar chart, histogram&#10;&#10;Description automatically generated">
            <a:extLst>
              <a:ext uri="{FF2B5EF4-FFF2-40B4-BE49-F238E27FC236}">
                <a16:creationId xmlns:a16="http://schemas.microsoft.com/office/drawing/2014/main" id="{C411BF23-65F6-465E-8F1D-4DC79C25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27" y="1012235"/>
            <a:ext cx="8249801" cy="5210902"/>
          </a:xfrm>
          <a:prstGeom prst="rect">
            <a:avLst/>
          </a:prstGeom>
        </p:spPr>
      </p:pic>
    </p:spTree>
    <p:extLst>
      <p:ext uri="{BB962C8B-B14F-4D97-AF65-F5344CB8AC3E}">
        <p14:creationId xmlns:p14="http://schemas.microsoft.com/office/powerpoint/2010/main" val="3127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73AB03-4134-4ECC-B4BB-188761D33A15}"/>
              </a:ext>
            </a:extLst>
          </p:cNvPr>
          <p:cNvSpPr txBox="1"/>
          <p:nvPr/>
        </p:nvSpPr>
        <p:spPr>
          <a:xfrm>
            <a:off x="8975856" y="1878975"/>
            <a:ext cx="2922198" cy="2862322"/>
          </a:xfrm>
          <a:prstGeom prst="rect">
            <a:avLst/>
          </a:prstGeom>
          <a:noFill/>
        </p:spPr>
        <p:txBody>
          <a:bodyPr wrap="square">
            <a:spAutoFit/>
          </a:bodyPr>
          <a:lstStyle/>
          <a:p>
            <a:pPr marL="285750" indent="-285750">
              <a:buFont typeface="Arial" panose="020B0604020202020204" pitchFamily="34" charset="0"/>
              <a:buChar char="•"/>
            </a:pPr>
            <a:r>
              <a:rPr lang="en-US" dirty="0"/>
              <a:t>Must ignore the first value “0” since it accounts for the total of all ethnicities.</a:t>
            </a:r>
          </a:p>
          <a:p>
            <a:pPr marL="285750" indent="-285750">
              <a:buFont typeface="Arial" panose="020B0604020202020204" pitchFamily="34" charset="0"/>
              <a:buChar char="•"/>
            </a:pPr>
            <a:r>
              <a:rPr lang="en-US" dirty="0"/>
              <a:t>Majority of businesses owners’ ethnicity were non-Hispanic</a:t>
            </a:r>
          </a:p>
          <a:p>
            <a:pPr marL="285750" indent="-285750">
              <a:buFont typeface="Arial" panose="020B0604020202020204" pitchFamily="34" charset="0"/>
              <a:buChar char="•"/>
            </a:pPr>
            <a:r>
              <a:rPr lang="en-US" dirty="0"/>
              <a:t>While in second, were business owners that were Hispanic</a:t>
            </a:r>
          </a:p>
        </p:txBody>
      </p:sp>
      <p:pic>
        <p:nvPicPr>
          <p:cNvPr id="4" name="Picture 3" descr="Chart, bar chart, histogram&#10;&#10;Description automatically generated">
            <a:extLst>
              <a:ext uri="{FF2B5EF4-FFF2-40B4-BE49-F238E27FC236}">
                <a16:creationId xmlns:a16="http://schemas.microsoft.com/office/drawing/2014/main" id="{B5C20064-EBC3-4E55-A6C7-6F6CB91E9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46" y="942426"/>
            <a:ext cx="8554052" cy="5403079"/>
          </a:xfrm>
          <a:prstGeom prst="rect">
            <a:avLst/>
          </a:prstGeom>
        </p:spPr>
      </p:pic>
      <p:sp>
        <p:nvSpPr>
          <p:cNvPr id="6" name="TextBox 5">
            <a:extLst>
              <a:ext uri="{FF2B5EF4-FFF2-40B4-BE49-F238E27FC236}">
                <a16:creationId xmlns:a16="http://schemas.microsoft.com/office/drawing/2014/main" id="{FC74DC09-DA8D-4740-8004-02140184B8F5}"/>
              </a:ext>
            </a:extLst>
          </p:cNvPr>
          <p:cNvSpPr txBox="1"/>
          <p:nvPr/>
        </p:nvSpPr>
        <p:spPr>
          <a:xfrm>
            <a:off x="754743" y="391886"/>
            <a:ext cx="9085943" cy="461665"/>
          </a:xfrm>
          <a:prstGeom prst="rect">
            <a:avLst/>
          </a:prstGeom>
          <a:noFill/>
        </p:spPr>
        <p:txBody>
          <a:bodyPr wrap="square" rtlCol="0">
            <a:spAutoFit/>
          </a:bodyPr>
          <a:lstStyle/>
          <a:p>
            <a:r>
              <a:rPr lang="en-US" sz="2400" b="1" dirty="0"/>
              <a:t>Businesses Categorized By Ethnicity</a:t>
            </a:r>
            <a:r>
              <a:rPr lang="en-US" sz="2000" b="1" dirty="0"/>
              <a:t> </a:t>
            </a:r>
            <a:r>
              <a:rPr lang="en-US" sz="2400" b="1" dirty="0"/>
              <a:t>2019</a:t>
            </a:r>
          </a:p>
        </p:txBody>
      </p:sp>
    </p:spTree>
    <p:extLst>
      <p:ext uri="{BB962C8B-B14F-4D97-AF65-F5344CB8AC3E}">
        <p14:creationId xmlns:p14="http://schemas.microsoft.com/office/powerpoint/2010/main" val="272080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73AB03-4134-4ECC-B4BB-188761D33A15}"/>
              </a:ext>
            </a:extLst>
          </p:cNvPr>
          <p:cNvSpPr txBox="1"/>
          <p:nvPr/>
        </p:nvSpPr>
        <p:spPr>
          <a:xfrm>
            <a:off x="8927940" y="2082176"/>
            <a:ext cx="2922198" cy="2862322"/>
          </a:xfrm>
          <a:prstGeom prst="rect">
            <a:avLst/>
          </a:prstGeom>
          <a:noFill/>
        </p:spPr>
        <p:txBody>
          <a:bodyPr wrap="square">
            <a:spAutoFit/>
          </a:bodyPr>
          <a:lstStyle/>
          <a:p>
            <a:pPr marL="285750" indent="-285750">
              <a:buFont typeface="Arial" panose="020B0604020202020204" pitchFamily="34" charset="0"/>
              <a:buChar char="•"/>
            </a:pPr>
            <a:r>
              <a:rPr lang="en-US" dirty="0"/>
              <a:t>Must ignore the first value “0” since it accounts for the total of all races.</a:t>
            </a:r>
          </a:p>
          <a:p>
            <a:pPr marL="285750" indent="-285750">
              <a:buFont typeface="Arial" panose="020B0604020202020204" pitchFamily="34" charset="0"/>
              <a:buChar char="•"/>
            </a:pPr>
            <a:r>
              <a:rPr lang="en-US" dirty="0"/>
              <a:t>Majority of businesses owners were white, Caucasian</a:t>
            </a:r>
          </a:p>
          <a:p>
            <a:pPr marL="285750" indent="-285750">
              <a:buFont typeface="Arial" panose="020B0604020202020204" pitchFamily="34" charset="0"/>
              <a:buChar char="•"/>
            </a:pPr>
            <a:r>
              <a:rPr lang="en-US" dirty="0"/>
              <a:t>Second dominating race were black, African-American </a:t>
            </a:r>
          </a:p>
        </p:txBody>
      </p:sp>
      <p:pic>
        <p:nvPicPr>
          <p:cNvPr id="4" name="Picture 3" descr="Chart, bar chart, histogram&#10;&#10;Description automatically generated">
            <a:extLst>
              <a:ext uri="{FF2B5EF4-FFF2-40B4-BE49-F238E27FC236}">
                <a16:creationId xmlns:a16="http://schemas.microsoft.com/office/drawing/2014/main" id="{C0660D73-93FF-4985-A00B-8B9FEB814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45" y="936913"/>
            <a:ext cx="8517553" cy="5380025"/>
          </a:xfrm>
          <a:prstGeom prst="rect">
            <a:avLst/>
          </a:prstGeom>
        </p:spPr>
      </p:pic>
      <p:sp>
        <p:nvSpPr>
          <p:cNvPr id="7" name="TextBox 6">
            <a:extLst>
              <a:ext uri="{FF2B5EF4-FFF2-40B4-BE49-F238E27FC236}">
                <a16:creationId xmlns:a16="http://schemas.microsoft.com/office/drawing/2014/main" id="{8ED4CC91-6C40-4DBA-B1EC-EF2854DE6E7C}"/>
              </a:ext>
            </a:extLst>
          </p:cNvPr>
          <p:cNvSpPr txBox="1"/>
          <p:nvPr/>
        </p:nvSpPr>
        <p:spPr>
          <a:xfrm>
            <a:off x="682172" y="356396"/>
            <a:ext cx="7216912" cy="461665"/>
          </a:xfrm>
          <a:prstGeom prst="rect">
            <a:avLst/>
          </a:prstGeom>
          <a:noFill/>
        </p:spPr>
        <p:txBody>
          <a:bodyPr wrap="square" rtlCol="0">
            <a:spAutoFit/>
          </a:bodyPr>
          <a:lstStyle/>
          <a:p>
            <a:r>
              <a:rPr lang="en-US" sz="2400" b="1" dirty="0"/>
              <a:t>Businesses Categorized by Race 2018</a:t>
            </a:r>
          </a:p>
        </p:txBody>
      </p:sp>
    </p:spTree>
    <p:extLst>
      <p:ext uri="{BB962C8B-B14F-4D97-AF65-F5344CB8AC3E}">
        <p14:creationId xmlns:p14="http://schemas.microsoft.com/office/powerpoint/2010/main" val="703368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73AB03-4134-4ECC-B4BB-188761D33A15}"/>
              </a:ext>
            </a:extLst>
          </p:cNvPr>
          <p:cNvSpPr txBox="1"/>
          <p:nvPr/>
        </p:nvSpPr>
        <p:spPr>
          <a:xfrm>
            <a:off x="8792474" y="1878976"/>
            <a:ext cx="2922198" cy="2862322"/>
          </a:xfrm>
          <a:prstGeom prst="rect">
            <a:avLst/>
          </a:prstGeom>
          <a:noFill/>
        </p:spPr>
        <p:txBody>
          <a:bodyPr wrap="square">
            <a:spAutoFit/>
          </a:bodyPr>
          <a:lstStyle/>
          <a:p>
            <a:pPr marL="285750" indent="-285750">
              <a:buFont typeface="Arial" panose="020B0604020202020204" pitchFamily="34" charset="0"/>
              <a:buChar char="•"/>
            </a:pPr>
            <a:r>
              <a:rPr lang="en-US" dirty="0"/>
              <a:t>Must ignore the first value “1” since it accounts for the total of all ethnicities.</a:t>
            </a:r>
          </a:p>
          <a:p>
            <a:pPr marL="285750" indent="-285750">
              <a:buFont typeface="Arial" panose="020B0604020202020204" pitchFamily="34" charset="0"/>
              <a:buChar char="•"/>
            </a:pPr>
            <a:r>
              <a:rPr lang="en-US" dirty="0"/>
              <a:t>Majority of businesses owners’ ethnicity were non-Hispanic</a:t>
            </a:r>
          </a:p>
          <a:p>
            <a:pPr marL="285750" indent="-285750">
              <a:buFont typeface="Arial" panose="020B0604020202020204" pitchFamily="34" charset="0"/>
              <a:buChar char="•"/>
            </a:pPr>
            <a:r>
              <a:rPr lang="en-US" dirty="0"/>
              <a:t>While in second, were business owners that were Hispanic</a:t>
            </a:r>
          </a:p>
        </p:txBody>
      </p:sp>
      <p:pic>
        <p:nvPicPr>
          <p:cNvPr id="4" name="Picture 3" descr="Chart, histogram&#10;&#10;Description automatically generated">
            <a:extLst>
              <a:ext uri="{FF2B5EF4-FFF2-40B4-BE49-F238E27FC236}">
                <a16:creationId xmlns:a16="http://schemas.microsoft.com/office/drawing/2014/main" id="{DE98DF04-9FFF-487D-9386-D5C03A515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70" y="871229"/>
            <a:ext cx="8558404" cy="5405828"/>
          </a:xfrm>
          <a:prstGeom prst="rect">
            <a:avLst/>
          </a:prstGeom>
        </p:spPr>
      </p:pic>
      <p:sp>
        <p:nvSpPr>
          <p:cNvPr id="6" name="TextBox 5">
            <a:extLst>
              <a:ext uri="{FF2B5EF4-FFF2-40B4-BE49-F238E27FC236}">
                <a16:creationId xmlns:a16="http://schemas.microsoft.com/office/drawing/2014/main" id="{574E0DD4-C4FC-4AD6-B3C2-4482E28E8992}"/>
              </a:ext>
            </a:extLst>
          </p:cNvPr>
          <p:cNvSpPr txBox="1"/>
          <p:nvPr/>
        </p:nvSpPr>
        <p:spPr>
          <a:xfrm>
            <a:off x="675835" y="211611"/>
            <a:ext cx="7674874" cy="400110"/>
          </a:xfrm>
          <a:prstGeom prst="rect">
            <a:avLst/>
          </a:prstGeom>
          <a:noFill/>
        </p:spPr>
        <p:txBody>
          <a:bodyPr wrap="square" rtlCol="0">
            <a:spAutoFit/>
          </a:bodyPr>
          <a:lstStyle/>
          <a:p>
            <a:r>
              <a:rPr lang="en-US" sz="2000" b="1" dirty="0"/>
              <a:t>Businesses Categorized By Ethnicities 2018</a:t>
            </a:r>
          </a:p>
        </p:txBody>
      </p:sp>
    </p:spTree>
    <p:extLst>
      <p:ext uri="{BB962C8B-B14F-4D97-AF65-F5344CB8AC3E}">
        <p14:creationId xmlns:p14="http://schemas.microsoft.com/office/powerpoint/2010/main" val="207529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A3FD0C68-603A-479E-B29A-38D0FC4D1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90" y="897147"/>
            <a:ext cx="9459379" cy="5277875"/>
          </a:xfrm>
          <a:prstGeom prst="rect">
            <a:avLst/>
          </a:prstGeom>
          <a:ln>
            <a:solidFill>
              <a:schemeClr val="tx1">
                <a:lumMod val="95000"/>
                <a:lumOff val="5000"/>
              </a:schemeClr>
            </a:solidFill>
          </a:ln>
        </p:spPr>
      </p:pic>
    </p:spTree>
    <p:extLst>
      <p:ext uri="{BB962C8B-B14F-4D97-AF65-F5344CB8AC3E}">
        <p14:creationId xmlns:p14="http://schemas.microsoft.com/office/powerpoint/2010/main" val="147705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1339E-AAE0-4D44-ADF0-0F45A3609E20}"/>
              </a:ext>
            </a:extLst>
          </p:cNvPr>
          <p:cNvPicPr>
            <a:picLocks noChangeAspect="1"/>
          </p:cNvPicPr>
          <p:nvPr/>
        </p:nvPicPr>
        <p:blipFill>
          <a:blip r:embed="rId2"/>
          <a:stretch>
            <a:fillRect/>
          </a:stretch>
        </p:blipFill>
        <p:spPr>
          <a:xfrm>
            <a:off x="317500" y="117592"/>
            <a:ext cx="8736189" cy="6471251"/>
          </a:xfrm>
          <a:prstGeom prst="rect">
            <a:avLst/>
          </a:prstGeom>
        </p:spPr>
      </p:pic>
      <p:sp>
        <p:nvSpPr>
          <p:cNvPr id="4" name="TextBox 3">
            <a:extLst>
              <a:ext uri="{FF2B5EF4-FFF2-40B4-BE49-F238E27FC236}">
                <a16:creationId xmlns:a16="http://schemas.microsoft.com/office/drawing/2014/main" id="{1E6E7BAE-E80E-458E-AD93-7146CC751112}"/>
              </a:ext>
            </a:extLst>
          </p:cNvPr>
          <p:cNvSpPr txBox="1"/>
          <p:nvPr/>
        </p:nvSpPr>
        <p:spPr>
          <a:xfrm>
            <a:off x="9053688" y="1714737"/>
            <a:ext cx="2820811" cy="54411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Datapoints are concentrated between each year</a:t>
            </a:r>
          </a:p>
          <a:p>
            <a:pPr marL="285750" indent="-285750">
              <a:lnSpc>
                <a:spcPct val="150000"/>
              </a:lnSpc>
              <a:buFont typeface="Arial" panose="020B0604020202020204" pitchFamily="34" charset="0"/>
              <a:buChar char="•"/>
            </a:pPr>
            <a:r>
              <a:rPr lang="en-US" dirty="0"/>
              <a:t>Shows a slight positive, upward trend</a:t>
            </a:r>
          </a:p>
          <a:p>
            <a:pPr marL="285750" indent="-285750">
              <a:lnSpc>
                <a:spcPct val="150000"/>
              </a:lnSpc>
              <a:buFont typeface="Arial" panose="020B0604020202020204" pitchFamily="34" charset="0"/>
              <a:buChar char="•"/>
            </a:pPr>
            <a:r>
              <a:rPr lang="en-US" dirty="0"/>
              <a:t>Growth rate for male owned businesses: 14.8%</a:t>
            </a:r>
          </a:p>
          <a:p>
            <a:pPr marL="285750" indent="-285750">
              <a:lnSpc>
                <a:spcPct val="150000"/>
              </a:lnSpc>
              <a:buFont typeface="Arial" panose="020B0604020202020204" pitchFamily="34" charset="0"/>
              <a:buChar char="•"/>
            </a:pPr>
            <a:r>
              <a:rPr lang="en-US" dirty="0"/>
              <a:t>Growth rate for female owned businesses: 13.08%</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813377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Results Summary </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results section will be the meat of your presentation. You should divide your results section into parts by evaluation question, so that you can easily signpost things. In the results section, you will go over any of the exploratory findings you have you want discuss, as well as the answers to each evaluation question. Ensure that you provide LOTS of beautiful visuals to go along with your findings.</a:t>
            </a:r>
          </a:p>
          <a:p>
            <a:r>
              <a:rPr lang="en-US" b="1" dirty="0"/>
              <a:t>Top 5 industry sectors in 2020:</a:t>
            </a:r>
          </a:p>
          <a:p>
            <a:pPr marL="0" indent="0">
              <a:buNone/>
            </a:pPr>
            <a:r>
              <a:rPr lang="en-US" dirty="0"/>
              <a:t>1. Professional, Scientific, and Technical Services</a:t>
            </a:r>
          </a:p>
          <a:p>
            <a:pPr marL="0" indent="0">
              <a:buNone/>
            </a:pPr>
            <a:r>
              <a:rPr lang="en-US" dirty="0"/>
              <a:t>2. Health Care and Social Assistance</a:t>
            </a:r>
          </a:p>
          <a:p>
            <a:pPr marL="0" indent="0">
              <a:buNone/>
            </a:pPr>
            <a:r>
              <a:rPr lang="en-US" dirty="0"/>
              <a:t>3. Accommodations and Food Services</a:t>
            </a:r>
          </a:p>
          <a:p>
            <a:pPr marL="0" indent="0">
              <a:buNone/>
            </a:pPr>
            <a:r>
              <a:rPr lang="en-US" dirty="0"/>
              <a:t>4. Manufacturing</a:t>
            </a:r>
          </a:p>
          <a:p>
            <a:pPr marL="0" indent="0">
              <a:buNone/>
            </a:pPr>
            <a:r>
              <a:rPr lang="en-US" dirty="0"/>
              <a:t>5. Transportation and Warehousing</a:t>
            </a:r>
          </a:p>
          <a:p>
            <a:r>
              <a:rPr lang="en-US" b="1" dirty="0"/>
              <a:t>Top 5 industry sectors in 2019:</a:t>
            </a:r>
          </a:p>
          <a:p>
            <a:pPr marL="0" indent="0">
              <a:buNone/>
            </a:pPr>
            <a:r>
              <a:rPr lang="en-US" dirty="0"/>
              <a:t>1. Professional, scientific, and Technical Services</a:t>
            </a:r>
          </a:p>
          <a:p>
            <a:pPr marL="0" indent="0">
              <a:buNone/>
            </a:pPr>
            <a:r>
              <a:rPr lang="en-US" dirty="0"/>
              <a:t>2. Health Care &amp; Social Assistance</a:t>
            </a:r>
          </a:p>
          <a:p>
            <a:pPr marL="0" indent="0">
              <a:buNone/>
            </a:pPr>
            <a:r>
              <a:rPr lang="en-US" dirty="0"/>
              <a:t>3. Administrative and support and Waste Management and Remediation Services</a:t>
            </a:r>
          </a:p>
          <a:p>
            <a:pPr marL="0" indent="0">
              <a:buNone/>
            </a:pPr>
            <a:r>
              <a:rPr lang="en-US" dirty="0"/>
              <a:t>4. Wholesale Trade</a:t>
            </a:r>
          </a:p>
          <a:p>
            <a:pPr marL="0" indent="0">
              <a:buNone/>
            </a:pPr>
            <a:r>
              <a:rPr lang="en-US" dirty="0"/>
              <a:t>5. Accommodations &amp; Food Services</a:t>
            </a:r>
          </a:p>
          <a:p>
            <a:endParaRPr lang="en-US" dirty="0"/>
          </a:p>
          <a:p>
            <a:endParaRPr lang="en-US" dirty="0"/>
          </a:p>
        </p:txBody>
      </p:sp>
    </p:spTree>
    <p:extLst>
      <p:ext uri="{BB962C8B-B14F-4D97-AF65-F5344CB8AC3E}">
        <p14:creationId xmlns:p14="http://schemas.microsoft.com/office/powerpoint/2010/main" val="368355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Who We Are: Lani Jones</a:t>
            </a:r>
          </a:p>
        </p:txBody>
      </p:sp>
      <p:sp>
        <p:nvSpPr>
          <p:cNvPr id="3" name="Content Placeholder 2"/>
          <p:cNvSpPr>
            <a:spLocks noGrp="1"/>
          </p:cNvSpPr>
          <p:nvPr>
            <p:ph idx="1"/>
          </p:nvPr>
        </p:nvSpPr>
        <p:spPr>
          <a:xfrm>
            <a:off x="1154954" y="2757127"/>
            <a:ext cx="6603999" cy="2286476"/>
          </a:xfrm>
        </p:spPr>
        <p:txBody>
          <a:bodyPr>
            <a:normAutofit/>
          </a:bodyPr>
          <a:lstStyle/>
          <a:p>
            <a:r>
              <a:rPr lang="en-US" sz="2000" dirty="0">
                <a:solidFill>
                  <a:schemeClr val="tx1"/>
                </a:solidFill>
              </a:rPr>
              <a:t>Public Relations, Bachelor’s Degree, University of Central Oklahoma</a:t>
            </a:r>
          </a:p>
          <a:p>
            <a:r>
              <a:rPr lang="en-US" sz="2000" dirty="0">
                <a:solidFill>
                  <a:schemeClr val="tx1"/>
                </a:solidFill>
              </a:rPr>
              <a:t>Data Science, Entity Virtual Academy/ Woz U</a:t>
            </a:r>
          </a:p>
          <a:p>
            <a:r>
              <a:rPr lang="en-US" sz="2000" dirty="0">
                <a:solidFill>
                  <a:schemeClr val="tx1"/>
                </a:solidFill>
              </a:rPr>
              <a:t>Graphic Designer and Publishing Assistant</a:t>
            </a:r>
          </a:p>
          <a:p>
            <a:pPr>
              <a:lnSpc>
                <a:spcPct val="150000"/>
              </a:lnSpc>
            </a:pPr>
            <a:r>
              <a:rPr lang="en-US" sz="2000" dirty="0">
                <a:solidFill>
                  <a:schemeClr val="tx1"/>
                </a:solidFill>
              </a:rPr>
              <a:t>Goal: Live in London, England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9190" y="2581359"/>
            <a:ext cx="2634354" cy="2638013"/>
          </a:xfrm>
          <a:prstGeom prst="rect">
            <a:avLst/>
          </a:prstGeom>
          <a:solidFill>
            <a:schemeClr val="tx1">
              <a:lumMod val="95000"/>
              <a:lumOff val="5000"/>
            </a:schemeClr>
          </a:solidFill>
          <a:ln w="9525">
            <a:solidFill>
              <a:schemeClr val="tx1"/>
            </a:solidFill>
          </a:ln>
        </p:spPr>
      </p:pic>
    </p:spTree>
    <p:extLst>
      <p:ext uri="{BB962C8B-B14F-4D97-AF65-F5344CB8AC3E}">
        <p14:creationId xmlns:p14="http://schemas.microsoft.com/office/powerpoint/2010/main" val="1718756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Results Summary </a:t>
            </a:r>
            <a:r>
              <a:rPr lang="en-US" sz="5400" dirty="0" err="1"/>
              <a:t>Con’t</a:t>
            </a:r>
            <a:r>
              <a:rPr lang="en-US" sz="5400" dirty="0"/>
              <a:t>.</a:t>
            </a:r>
          </a:p>
        </p:txBody>
      </p:sp>
      <p:sp>
        <p:nvSpPr>
          <p:cNvPr id="3" name="Content Placeholder 2"/>
          <p:cNvSpPr>
            <a:spLocks noGrp="1"/>
          </p:cNvSpPr>
          <p:nvPr>
            <p:ph idx="1"/>
          </p:nvPr>
        </p:nvSpPr>
        <p:spPr/>
        <p:txBody>
          <a:bodyPr>
            <a:normAutofit fontScale="85000" lnSpcReduction="10000"/>
          </a:bodyPr>
          <a:lstStyle/>
          <a:p>
            <a:r>
              <a:rPr lang="en-US" b="1" dirty="0"/>
              <a:t>Top 5 Industry Sectors in 2018:</a:t>
            </a:r>
          </a:p>
          <a:p>
            <a:pPr marL="0" indent="0">
              <a:buNone/>
            </a:pPr>
            <a:r>
              <a:rPr lang="en-US" dirty="0"/>
              <a:t>	1. Administrative and support and Waste Management and Remediation Services</a:t>
            </a:r>
          </a:p>
          <a:p>
            <a:pPr marL="0" indent="0">
              <a:buNone/>
            </a:pPr>
            <a:r>
              <a:rPr lang="en-US" dirty="0"/>
              <a:t>	2. Health Care and Social Assistance</a:t>
            </a:r>
          </a:p>
          <a:p>
            <a:pPr marL="0" indent="0">
              <a:buNone/>
            </a:pPr>
            <a:r>
              <a:rPr lang="en-US" dirty="0"/>
              <a:t>	3. Professional/Scientific/Technical Services</a:t>
            </a:r>
          </a:p>
          <a:p>
            <a:pPr marL="0" indent="0">
              <a:buNone/>
            </a:pPr>
            <a:r>
              <a:rPr lang="en-US" dirty="0"/>
              <a:t>	4. Accommodation and Food Services</a:t>
            </a:r>
          </a:p>
          <a:p>
            <a:pPr marL="0" indent="0">
              <a:buNone/>
            </a:pPr>
            <a:r>
              <a:rPr lang="en-US" dirty="0"/>
              <a:t>	5. Construction</a:t>
            </a:r>
            <a:endParaRPr lang="en-US" b="1" dirty="0"/>
          </a:p>
          <a:p>
            <a:r>
              <a:rPr lang="en-US" b="1" dirty="0"/>
              <a:t>Top 3 Industry Sectors Over Past Three Years</a:t>
            </a:r>
          </a:p>
          <a:p>
            <a:pPr marL="457200" lvl="1" indent="0">
              <a:buNone/>
            </a:pPr>
            <a:r>
              <a:rPr lang="en-US" dirty="0"/>
              <a:t>1. Health Care And Social Assistance</a:t>
            </a:r>
          </a:p>
          <a:p>
            <a:pPr marL="457200" lvl="1" indent="0">
              <a:buNone/>
            </a:pPr>
            <a:r>
              <a:rPr lang="en-US" dirty="0"/>
              <a:t>2. Professional, Scientific, and Technical Services</a:t>
            </a:r>
          </a:p>
          <a:p>
            <a:pPr marL="457200" lvl="1" indent="0">
              <a:buNone/>
            </a:pPr>
            <a:r>
              <a:rPr lang="en-US" dirty="0"/>
              <a:t>3. Administrative and Support and Waste Management and Remediation Services</a:t>
            </a:r>
          </a:p>
          <a:p>
            <a:endParaRPr lang="en-US" dirty="0"/>
          </a:p>
        </p:txBody>
      </p:sp>
    </p:spTree>
    <p:extLst>
      <p:ext uri="{BB962C8B-B14F-4D97-AF65-F5344CB8AC3E}">
        <p14:creationId xmlns:p14="http://schemas.microsoft.com/office/powerpoint/2010/main" val="1882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10" y="500062"/>
            <a:ext cx="10515600" cy="1325563"/>
          </a:xfrm>
        </p:spPr>
        <p:txBody>
          <a:bodyPr/>
          <a:lstStyle/>
          <a:p>
            <a:r>
              <a:rPr lang="en-US" sz="5400" dirty="0"/>
              <a:t>Lessons Learned</a:t>
            </a:r>
          </a:p>
        </p:txBody>
      </p:sp>
      <p:sp>
        <p:nvSpPr>
          <p:cNvPr id="3" name="Content Placeholder 2"/>
          <p:cNvSpPr>
            <a:spLocks noGrp="1"/>
          </p:cNvSpPr>
          <p:nvPr>
            <p:ph idx="1"/>
          </p:nvPr>
        </p:nvSpPr>
        <p:spPr>
          <a:xfrm>
            <a:off x="838200" y="1825625"/>
            <a:ext cx="5894373" cy="4351338"/>
          </a:xfrm>
        </p:spPr>
        <p:txBody>
          <a:bodyPr>
            <a:normAutofit/>
          </a:bodyPr>
          <a:lstStyle/>
          <a:p>
            <a:endParaRPr lang="en-US" dirty="0"/>
          </a:p>
          <a:p>
            <a:endParaRPr lang="en-US" dirty="0"/>
          </a:p>
        </p:txBody>
      </p:sp>
    </p:spTree>
    <p:extLst>
      <p:ext uri="{BB962C8B-B14F-4D97-AF65-F5344CB8AC3E}">
        <p14:creationId xmlns:p14="http://schemas.microsoft.com/office/powerpoint/2010/main" val="124613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3967" y="1706213"/>
            <a:ext cx="8825658" cy="2677648"/>
          </a:xfrm>
        </p:spPr>
        <p:txBody>
          <a:bodyPr/>
          <a:lstStyle/>
          <a:p>
            <a:pPr algn="ctr"/>
            <a:r>
              <a:rPr lang="en-US" sz="7200" b="1" dirty="0">
                <a:solidFill>
                  <a:schemeClr val="bg1"/>
                </a:solidFill>
              </a:rPr>
              <a:t>Questions</a:t>
            </a:r>
          </a:p>
        </p:txBody>
      </p:sp>
    </p:spTree>
    <p:extLst>
      <p:ext uri="{BB962C8B-B14F-4D97-AF65-F5344CB8AC3E}">
        <p14:creationId xmlns:p14="http://schemas.microsoft.com/office/powerpoint/2010/main" val="234057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05" y="973668"/>
            <a:ext cx="10001754" cy="706964"/>
          </a:xfrm>
        </p:spPr>
        <p:txBody>
          <a:bodyPr/>
          <a:lstStyle/>
          <a:p>
            <a:r>
              <a:rPr lang="en-US" sz="5400" dirty="0"/>
              <a:t>Who We Are: Jennifer </a:t>
            </a:r>
            <a:r>
              <a:rPr lang="en-US" sz="5400" dirty="0" err="1"/>
              <a:t>Nolos</a:t>
            </a:r>
            <a:endParaRPr lang="en-US" sz="5400" dirty="0"/>
          </a:p>
        </p:txBody>
      </p:sp>
      <p:sp>
        <p:nvSpPr>
          <p:cNvPr id="3" name="Content Placeholder 2"/>
          <p:cNvSpPr>
            <a:spLocks noGrp="1"/>
          </p:cNvSpPr>
          <p:nvPr>
            <p:ph idx="1"/>
          </p:nvPr>
        </p:nvSpPr>
        <p:spPr>
          <a:xfrm>
            <a:off x="1154955" y="2603500"/>
            <a:ext cx="6340867" cy="3447344"/>
          </a:xfrm>
        </p:spPr>
        <p:txBody>
          <a:bodyPr>
            <a:normAutofit/>
          </a:bodyPr>
          <a:lstStyle/>
          <a:p>
            <a:pPr>
              <a:lnSpc>
                <a:spcPct val="150000"/>
              </a:lnSpc>
            </a:pPr>
            <a:r>
              <a:rPr lang="en-US" sz="2000" dirty="0">
                <a:solidFill>
                  <a:schemeClr val="tx1"/>
                </a:solidFill>
              </a:rPr>
              <a:t>Chemical Engineering, Bachelor’s Degree, Syracuse University</a:t>
            </a:r>
          </a:p>
          <a:p>
            <a:pPr>
              <a:lnSpc>
                <a:spcPct val="150000"/>
              </a:lnSpc>
            </a:pPr>
            <a:r>
              <a:rPr lang="en-US" sz="2000" dirty="0">
                <a:solidFill>
                  <a:schemeClr val="tx1"/>
                </a:solidFill>
              </a:rPr>
              <a:t>Data Science, Entity Virtual Academy/ Woz U</a:t>
            </a:r>
          </a:p>
          <a:p>
            <a:pPr>
              <a:lnSpc>
                <a:spcPct val="150000"/>
              </a:lnSpc>
            </a:pPr>
            <a:r>
              <a:rPr lang="en-US" sz="2000" dirty="0">
                <a:solidFill>
                  <a:schemeClr val="tx1"/>
                </a:solidFill>
              </a:rPr>
              <a:t>Associate Banker for JP Morgan Chase</a:t>
            </a:r>
          </a:p>
          <a:p>
            <a:pPr>
              <a:lnSpc>
                <a:spcPct val="150000"/>
              </a:lnSpc>
            </a:pPr>
            <a:r>
              <a:rPr lang="en-US" sz="2000" dirty="0">
                <a:solidFill>
                  <a:schemeClr val="tx1"/>
                </a:solidFill>
              </a:rPr>
              <a:t>Goal: land an entry-level data analyst position with JPMC</a:t>
            </a:r>
          </a:p>
          <a:p>
            <a:endParaRPr lang="en-US" b="1" dirty="0">
              <a:solidFill>
                <a:srgbClr val="009999"/>
              </a:solidFill>
              <a:latin typeface="Arial Rounded MT Bold" panose="020F0704030504030204" pitchFamily="34" charset="0"/>
            </a:endParaRPr>
          </a:p>
          <a:p>
            <a:endParaRPr lang="en-US" dirty="0"/>
          </a:p>
        </p:txBody>
      </p:sp>
      <p:sp>
        <p:nvSpPr>
          <p:cNvPr id="5" name="Rectangle 2"/>
          <p:cNvSpPr>
            <a:spLocks noChangeArrowheads="1"/>
          </p:cNvSpPr>
          <p:nvPr/>
        </p:nvSpPr>
        <p:spPr bwMode="auto">
          <a:xfrm>
            <a:off x="0" y="3571875"/>
            <a:ext cx="6477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picture containing graphical user interface&#10;&#10;Description automatically generated">
            <a:extLst>
              <a:ext uri="{FF2B5EF4-FFF2-40B4-BE49-F238E27FC236}">
                <a16:creationId xmlns:a16="http://schemas.microsoft.com/office/drawing/2014/main" id="{A2B7DA57-3BB8-45E8-9C25-C7D08EF724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766" t="5119" r="4353" b="7832"/>
          <a:stretch/>
        </p:blipFill>
        <p:spPr>
          <a:xfrm>
            <a:off x="7811911" y="3081867"/>
            <a:ext cx="3431822" cy="3262489"/>
          </a:xfrm>
          <a:prstGeom prst="rect">
            <a:avLst/>
          </a:prstGeom>
          <a:ln>
            <a:solidFill>
              <a:schemeClr val="tx1"/>
            </a:solidFill>
          </a:ln>
        </p:spPr>
      </p:pic>
    </p:spTree>
    <p:extLst>
      <p:ext uri="{BB962C8B-B14F-4D97-AF65-F5344CB8AC3E}">
        <p14:creationId xmlns:p14="http://schemas.microsoft.com/office/powerpoint/2010/main" val="172068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05" y="973668"/>
            <a:ext cx="10001754" cy="706964"/>
          </a:xfrm>
        </p:spPr>
        <p:txBody>
          <a:bodyPr/>
          <a:lstStyle/>
          <a:p>
            <a:r>
              <a:rPr lang="en-US" sz="5400" dirty="0"/>
              <a:t>Who We Are: Noelle Brooks</a:t>
            </a:r>
          </a:p>
        </p:txBody>
      </p:sp>
      <p:sp>
        <p:nvSpPr>
          <p:cNvPr id="3" name="Content Placeholder 2"/>
          <p:cNvSpPr>
            <a:spLocks noGrp="1"/>
          </p:cNvSpPr>
          <p:nvPr>
            <p:ph idx="1"/>
          </p:nvPr>
        </p:nvSpPr>
        <p:spPr>
          <a:xfrm>
            <a:off x="1154954" y="2603500"/>
            <a:ext cx="6738216" cy="3416300"/>
          </a:xfrm>
        </p:spPr>
        <p:txBody>
          <a:bodyPr>
            <a:normAutofit lnSpcReduction="10000"/>
          </a:bodyPr>
          <a:lstStyle/>
          <a:p>
            <a:pPr>
              <a:lnSpc>
                <a:spcPct val="150000"/>
              </a:lnSpc>
            </a:pPr>
            <a:r>
              <a:rPr lang="en-US" dirty="0">
                <a:solidFill>
                  <a:srgbClr val="009999"/>
                </a:solidFill>
              </a:rPr>
              <a:t>Mass Communication – Print Concentration, Bachelor’s Degree, Georgia College &amp; State University</a:t>
            </a:r>
          </a:p>
          <a:p>
            <a:pPr>
              <a:lnSpc>
                <a:spcPct val="150000"/>
              </a:lnSpc>
            </a:pPr>
            <a:r>
              <a:rPr lang="en-US" dirty="0">
                <a:solidFill>
                  <a:srgbClr val="009999"/>
                </a:solidFill>
              </a:rPr>
              <a:t>Executive MBA, Masters Degree, Wesleyan College</a:t>
            </a:r>
          </a:p>
          <a:p>
            <a:pPr>
              <a:lnSpc>
                <a:spcPct val="150000"/>
              </a:lnSpc>
            </a:pPr>
            <a:r>
              <a:rPr lang="en-US" dirty="0">
                <a:solidFill>
                  <a:srgbClr val="009999"/>
                </a:solidFill>
              </a:rPr>
              <a:t>Data Science, Entity Virtual Academy/Woz U</a:t>
            </a:r>
          </a:p>
          <a:p>
            <a:pPr>
              <a:lnSpc>
                <a:spcPct val="150000"/>
              </a:lnSpc>
            </a:pPr>
            <a:r>
              <a:rPr lang="en-US" dirty="0">
                <a:solidFill>
                  <a:srgbClr val="009999"/>
                </a:solidFill>
              </a:rPr>
              <a:t>Marketing Coordinator for Choice Premiums</a:t>
            </a:r>
          </a:p>
          <a:p>
            <a:pPr>
              <a:lnSpc>
                <a:spcPct val="150000"/>
              </a:lnSpc>
            </a:pPr>
            <a:r>
              <a:rPr lang="en-US" dirty="0">
                <a:solidFill>
                  <a:srgbClr val="009999"/>
                </a:solidFill>
              </a:rPr>
              <a:t>Goal: Get an entry level data analyst job with a start-up or hire myself as co-founder of a tech start-up</a:t>
            </a:r>
          </a:p>
          <a:p>
            <a:endParaRPr lang="en-US" b="1" dirty="0">
              <a:solidFill>
                <a:srgbClr val="009999"/>
              </a:solidFill>
              <a:latin typeface="Arial Rounded MT Bold" panose="020F0704030504030204" pitchFamily="34" charset="0"/>
            </a:endParaRPr>
          </a:p>
          <a:p>
            <a:endParaRPr lang="en-US" dirty="0"/>
          </a:p>
        </p:txBody>
      </p:sp>
      <p:sp>
        <p:nvSpPr>
          <p:cNvPr id="5" name="Rectangle 2"/>
          <p:cNvSpPr>
            <a:spLocks noChangeArrowheads="1"/>
          </p:cNvSpPr>
          <p:nvPr/>
        </p:nvSpPr>
        <p:spPr bwMode="auto">
          <a:xfrm>
            <a:off x="0" y="3571875"/>
            <a:ext cx="6477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1C1D"/>
                </a:solidFill>
                <a:effectLst/>
                <a:latin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person wearing glasses&#10;&#10;Description automatically generated with low confidence">
            <a:extLst>
              <a:ext uri="{FF2B5EF4-FFF2-40B4-BE49-F238E27FC236}">
                <a16:creationId xmlns:a16="http://schemas.microsoft.com/office/drawing/2014/main" id="{0A013CAD-B559-4C90-B33F-CAF5EA56A5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3818"/>
          <a:stretch/>
        </p:blipFill>
        <p:spPr>
          <a:xfrm>
            <a:off x="8772939" y="2580607"/>
            <a:ext cx="2875078" cy="3303725"/>
          </a:xfrm>
          <a:prstGeom prst="rect">
            <a:avLst/>
          </a:prstGeom>
          <a:ln w="9525">
            <a:solidFill>
              <a:schemeClr val="tx1">
                <a:lumMod val="95000"/>
                <a:lumOff val="5000"/>
              </a:schemeClr>
            </a:solidFill>
          </a:ln>
        </p:spPr>
      </p:pic>
    </p:spTree>
    <p:extLst>
      <p:ext uri="{BB962C8B-B14F-4D97-AF65-F5344CB8AC3E}">
        <p14:creationId xmlns:p14="http://schemas.microsoft.com/office/powerpoint/2010/main" val="354206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About the Project</a:t>
            </a:r>
          </a:p>
        </p:txBody>
      </p:sp>
      <p:sp>
        <p:nvSpPr>
          <p:cNvPr id="3" name="Content Placeholder 2"/>
          <p:cNvSpPr>
            <a:spLocks noGrp="1"/>
          </p:cNvSpPr>
          <p:nvPr>
            <p:ph idx="1"/>
          </p:nvPr>
        </p:nvSpPr>
        <p:spPr>
          <a:xfrm>
            <a:off x="1154954" y="2603500"/>
            <a:ext cx="9804399" cy="4133476"/>
          </a:xfrm>
        </p:spPr>
        <p:txBody>
          <a:bodyPr>
            <a:normAutofit lnSpcReduction="10000"/>
          </a:bodyPr>
          <a:lstStyle/>
          <a:p>
            <a:pPr marL="0" indent="0">
              <a:buNone/>
            </a:pPr>
            <a:r>
              <a:rPr lang="en-US" sz="2400" b="1" u="sng" dirty="0">
                <a:solidFill>
                  <a:srgbClr val="009999"/>
                </a:solidFill>
              </a:rPr>
              <a:t>Our Data Is From</a:t>
            </a:r>
          </a:p>
          <a:p>
            <a:r>
              <a:rPr lang="en-US" sz="2400" dirty="0"/>
              <a:t>US Census Bureau </a:t>
            </a:r>
          </a:p>
          <a:p>
            <a:r>
              <a:rPr lang="en-US" sz="2400" dirty="0"/>
              <a:t>Women’s Business Enterprise National Council (WBENC)</a:t>
            </a:r>
          </a:p>
          <a:p>
            <a:pPr marL="0" indent="0">
              <a:buNone/>
            </a:pPr>
            <a:endParaRPr lang="en-US" sz="2400" dirty="0"/>
          </a:p>
          <a:p>
            <a:pPr marL="0" indent="0">
              <a:buNone/>
            </a:pPr>
            <a:r>
              <a:rPr lang="en-US" sz="2400" b="1" u="sng" dirty="0">
                <a:solidFill>
                  <a:srgbClr val="009999"/>
                </a:solidFill>
              </a:rPr>
              <a:t>Project Background </a:t>
            </a:r>
            <a:endParaRPr lang="en-US" sz="2400" dirty="0"/>
          </a:p>
          <a:p>
            <a:r>
              <a:rPr lang="en-US" sz="2400" dirty="0"/>
              <a:t>As women professionals, we want to understand what success for women looks like in the marketplaces. </a:t>
            </a:r>
          </a:p>
          <a:p>
            <a:r>
              <a:rPr lang="en-US" sz="2400" dirty="0"/>
              <a:t>One want to analyze this is through the lens of women entrepreneurs</a:t>
            </a:r>
          </a:p>
          <a:p>
            <a:endParaRPr lang="en-US" dirty="0"/>
          </a:p>
        </p:txBody>
      </p:sp>
    </p:spTree>
    <p:extLst>
      <p:ext uri="{BB962C8B-B14F-4D97-AF65-F5344CB8AC3E}">
        <p14:creationId xmlns:p14="http://schemas.microsoft.com/office/powerpoint/2010/main" val="350009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7551"/>
            <a:ext cx="10515600" cy="314606"/>
          </a:xfrm>
        </p:spPr>
        <p:txBody>
          <a:bodyPr>
            <a:noAutofit/>
          </a:bodyPr>
          <a:lstStyle/>
          <a:p>
            <a:r>
              <a:rPr lang="en-US" sz="5400" dirty="0">
                <a:solidFill>
                  <a:schemeClr val="bg1"/>
                </a:solidFill>
              </a:rPr>
              <a:t>Initial Goals For The Project</a:t>
            </a:r>
            <a:br>
              <a:rPr lang="en-US" sz="5400" dirty="0">
                <a:solidFill>
                  <a:schemeClr val="bg1"/>
                </a:solidFill>
              </a:rPr>
            </a:br>
            <a:endParaRPr lang="en-US" sz="5400" dirty="0">
              <a:solidFill>
                <a:schemeClr val="bg1"/>
              </a:solidFill>
            </a:endParaRPr>
          </a:p>
        </p:txBody>
      </p:sp>
      <p:sp>
        <p:nvSpPr>
          <p:cNvPr id="3" name="Content Placeholder 2"/>
          <p:cNvSpPr>
            <a:spLocks noGrp="1"/>
          </p:cNvSpPr>
          <p:nvPr>
            <p:ph idx="1"/>
          </p:nvPr>
        </p:nvSpPr>
        <p:spPr>
          <a:xfrm>
            <a:off x="1154954" y="2603500"/>
            <a:ext cx="9705703" cy="3416300"/>
          </a:xfrm>
        </p:spPr>
        <p:txBody>
          <a:bodyPr>
            <a:noAutofit/>
          </a:bodyPr>
          <a:lstStyle/>
          <a:p>
            <a:r>
              <a:rPr lang="en-US" sz="2400" dirty="0">
                <a:solidFill>
                  <a:schemeClr val="tx1"/>
                </a:solidFill>
                <a:latin typeface="+mj-lt"/>
              </a:rPr>
              <a:t>Analyze remote work in women owned businesses</a:t>
            </a:r>
          </a:p>
          <a:p>
            <a:r>
              <a:rPr lang="en-US" sz="2400" dirty="0">
                <a:solidFill>
                  <a:schemeClr val="tx1"/>
                </a:solidFill>
                <a:latin typeface="+mj-lt"/>
              </a:rPr>
              <a:t>Connection between remote work and revenue</a:t>
            </a:r>
          </a:p>
          <a:p>
            <a:r>
              <a:rPr lang="en-US" sz="2400" dirty="0">
                <a:solidFill>
                  <a:schemeClr val="tx1"/>
                </a:solidFill>
                <a:latin typeface="+mj-lt"/>
              </a:rPr>
              <a:t>Connection between remote work and employee satisfaction</a:t>
            </a:r>
          </a:p>
          <a:p>
            <a:r>
              <a:rPr lang="en-US" sz="2400" dirty="0">
                <a:solidFill>
                  <a:schemeClr val="tx1"/>
                </a:solidFill>
                <a:latin typeface="+mj-lt"/>
              </a:rPr>
              <a:t>Top industries of women owned remote/partially remote businesses</a:t>
            </a:r>
          </a:p>
          <a:p>
            <a:r>
              <a:rPr lang="en-US" sz="2400" dirty="0">
                <a:solidFill>
                  <a:schemeClr val="tx1"/>
                </a:solidFill>
                <a:latin typeface="+mj-lt"/>
              </a:rPr>
              <a:t>Comparison between remote/partially remote businesses vs. non-remote</a:t>
            </a:r>
          </a:p>
        </p:txBody>
      </p:sp>
    </p:spTree>
    <p:extLst>
      <p:ext uri="{BB962C8B-B14F-4D97-AF65-F5344CB8AC3E}">
        <p14:creationId xmlns:p14="http://schemas.microsoft.com/office/powerpoint/2010/main" val="43223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mote Data No Bueno">
            <a:hlinkClick r:id="" action="ppaction://media"/>
            <a:extLst>
              <a:ext uri="{FF2B5EF4-FFF2-40B4-BE49-F238E27FC236}">
                <a16:creationId xmlns:a16="http://schemas.microsoft.com/office/drawing/2014/main" id="{8DF2AFDA-D1BD-4752-B9BC-895ADAED5F2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92027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7551"/>
            <a:ext cx="10515600" cy="314606"/>
          </a:xfrm>
        </p:spPr>
        <p:txBody>
          <a:bodyPr>
            <a:noAutofit/>
          </a:bodyPr>
          <a:lstStyle/>
          <a:p>
            <a:r>
              <a:rPr lang="en-US" sz="5400" dirty="0">
                <a:solidFill>
                  <a:schemeClr val="bg1"/>
                </a:solidFill>
              </a:rPr>
              <a:t>Goals For The Project</a:t>
            </a:r>
            <a:br>
              <a:rPr lang="en-US" sz="5400" dirty="0">
                <a:solidFill>
                  <a:schemeClr val="bg1"/>
                </a:solidFill>
              </a:rPr>
            </a:br>
            <a:endParaRPr lang="en-US" sz="5400" dirty="0">
              <a:solidFill>
                <a:schemeClr val="bg1"/>
              </a:solidFill>
            </a:endParaRPr>
          </a:p>
        </p:txBody>
      </p:sp>
      <p:sp>
        <p:nvSpPr>
          <p:cNvPr id="3" name="Content Placeholder 2"/>
          <p:cNvSpPr>
            <a:spLocks noGrp="1"/>
          </p:cNvSpPr>
          <p:nvPr>
            <p:ph idx="1"/>
          </p:nvPr>
        </p:nvSpPr>
        <p:spPr>
          <a:xfrm>
            <a:off x="1154954" y="2603500"/>
            <a:ext cx="10271000" cy="3416300"/>
          </a:xfrm>
        </p:spPr>
        <p:txBody>
          <a:bodyPr>
            <a:noAutofit/>
          </a:bodyPr>
          <a:lstStyle/>
          <a:p>
            <a:r>
              <a:rPr lang="en-US" sz="2400" dirty="0">
                <a:solidFill>
                  <a:schemeClr val="tx1"/>
                </a:solidFill>
                <a:latin typeface="+mj-lt"/>
              </a:rPr>
              <a:t>Sales growth for women owned businesses vs men owned businesses</a:t>
            </a:r>
          </a:p>
          <a:p>
            <a:r>
              <a:rPr lang="en-US" sz="2400" dirty="0">
                <a:solidFill>
                  <a:schemeClr val="tx1"/>
                </a:solidFill>
                <a:latin typeface="+mj-lt"/>
              </a:rPr>
              <a:t>Factors that contribute to successful women owned businesses</a:t>
            </a:r>
          </a:p>
          <a:p>
            <a:r>
              <a:rPr lang="en-US" sz="2400" dirty="0">
                <a:solidFill>
                  <a:schemeClr val="tx1"/>
                </a:solidFill>
                <a:latin typeface="+mj-lt"/>
              </a:rPr>
              <a:t>Employee growth rate for women owned businesses</a:t>
            </a:r>
          </a:p>
          <a:p>
            <a:r>
              <a:rPr lang="en-US" sz="2400" dirty="0">
                <a:solidFill>
                  <a:schemeClr val="tx1"/>
                </a:solidFill>
                <a:latin typeface="+mj-lt"/>
              </a:rPr>
              <a:t>Top industries for women entrepreneurs</a:t>
            </a:r>
          </a:p>
          <a:p>
            <a:r>
              <a:rPr lang="en-US" sz="2400" dirty="0">
                <a:solidFill>
                  <a:schemeClr val="tx1"/>
                </a:solidFill>
                <a:latin typeface="+mj-lt"/>
              </a:rPr>
              <a:t>Connection between race, ethnicity, and gender as it relates to businesses</a:t>
            </a:r>
          </a:p>
        </p:txBody>
      </p:sp>
    </p:spTree>
    <p:extLst>
      <p:ext uri="{BB962C8B-B14F-4D97-AF65-F5344CB8AC3E}">
        <p14:creationId xmlns:p14="http://schemas.microsoft.com/office/powerpoint/2010/main" val="50226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Methods &amp; Tools Used</a:t>
            </a:r>
          </a:p>
        </p:txBody>
      </p:sp>
      <p:sp>
        <p:nvSpPr>
          <p:cNvPr id="3" name="Content Placeholder 2"/>
          <p:cNvSpPr>
            <a:spLocks noGrp="1"/>
          </p:cNvSpPr>
          <p:nvPr>
            <p:ph idx="1"/>
          </p:nvPr>
        </p:nvSpPr>
        <p:spPr/>
        <p:txBody>
          <a:bodyPr>
            <a:normAutofit/>
          </a:bodyPr>
          <a:lstStyle/>
          <a:p>
            <a:r>
              <a:rPr lang="en-US" dirty="0"/>
              <a:t>Researched datasets with large samples and multiple variables</a:t>
            </a:r>
          </a:p>
          <a:p>
            <a:r>
              <a:rPr lang="en-US" dirty="0"/>
              <a:t>Explored reliable databases for historical data</a:t>
            </a:r>
          </a:p>
          <a:p>
            <a:r>
              <a:rPr lang="en-US" dirty="0"/>
              <a:t>Reviewed directories for real time data</a:t>
            </a:r>
          </a:p>
          <a:p>
            <a:r>
              <a:rPr lang="en-US" dirty="0"/>
              <a:t>Wrangled &amp; assessed data with Python, R, &amp; Tableau</a:t>
            </a:r>
          </a:p>
          <a:p>
            <a:r>
              <a:rPr lang="en-US" dirty="0"/>
              <a:t>Analyses focused on finding relationships between variables</a:t>
            </a:r>
          </a:p>
          <a:p>
            <a:r>
              <a:rPr lang="en-US" dirty="0"/>
              <a:t>Statistical formulas to assess </a:t>
            </a:r>
          </a:p>
          <a:p>
            <a:r>
              <a:rPr lang="en-US" dirty="0"/>
              <a:t>Trello for project management</a:t>
            </a:r>
          </a:p>
          <a:p>
            <a:endParaRPr lang="en-US" dirty="0"/>
          </a:p>
        </p:txBody>
      </p:sp>
    </p:spTree>
    <p:extLst>
      <p:ext uri="{BB962C8B-B14F-4D97-AF65-F5344CB8AC3E}">
        <p14:creationId xmlns:p14="http://schemas.microsoft.com/office/powerpoint/2010/main" val="1517325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4084</TotalTime>
  <Words>862</Words>
  <Application>Microsoft Office PowerPoint</Application>
  <PresentationFormat>Widescreen</PresentationFormat>
  <Paragraphs>103</Paragraphs>
  <Slides>22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Rounded MT Bold</vt:lpstr>
      <vt:lpstr>Century Gothic</vt:lpstr>
      <vt:lpstr>Slack-Lato</vt:lpstr>
      <vt:lpstr>Wingdings 3</vt:lpstr>
      <vt:lpstr>Ion Boardroom</vt:lpstr>
      <vt:lpstr>Women in Business</vt:lpstr>
      <vt:lpstr>Who We Are: Lani Jones</vt:lpstr>
      <vt:lpstr>Who We Are: Jennifer Nolos</vt:lpstr>
      <vt:lpstr>Who We Are: Noelle Brooks</vt:lpstr>
      <vt:lpstr>About the Project</vt:lpstr>
      <vt:lpstr>Initial Goals For The Project </vt:lpstr>
      <vt:lpstr>PowerPoint Presentation</vt:lpstr>
      <vt:lpstr>Goals For The Project </vt:lpstr>
      <vt:lpstr>Methods &amp; Tools Used</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Summary </vt:lpstr>
      <vt:lpstr>Results Summary Con’t.</vt:lpstr>
      <vt:lpstr>Lessons Learned</vt:lpstr>
      <vt:lpstr>Questions</vt:lpstr>
    </vt:vector>
  </TitlesOfParts>
  <Company>University of Central Oklahoma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Business</dc:title>
  <dc:creator>Lani Jones</dc:creator>
  <cp:lastModifiedBy>Noelle Brooks</cp:lastModifiedBy>
  <cp:revision>25</cp:revision>
  <dcterms:created xsi:type="dcterms:W3CDTF">2022-01-29T03:44:20Z</dcterms:created>
  <dcterms:modified xsi:type="dcterms:W3CDTF">2022-02-06T03:59:27Z</dcterms:modified>
</cp:coreProperties>
</file>