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61" r:id="rId4"/>
    <p:sldId id="270" r:id="rId5"/>
    <p:sldId id="263" r:id="rId6"/>
    <p:sldId id="271" r:id="rId7"/>
    <p:sldId id="272" r:id="rId8"/>
    <p:sldId id="258" r:id="rId9"/>
    <p:sldId id="264" r:id="rId10"/>
    <p:sldId id="268" r:id="rId11"/>
    <p:sldId id="275" r:id="rId12"/>
    <p:sldId id="276" r:id="rId13"/>
    <p:sldId id="279" r:id="rId14"/>
    <p:sldId id="280" r:id="rId15"/>
    <p:sldId id="278" r:id="rId16"/>
    <p:sldId id="277" r:id="rId17"/>
    <p:sldId id="273" r:id="rId18"/>
    <p:sldId id="281" r:id="rId19"/>
    <p:sldId id="259" r:id="rId20"/>
    <p:sldId id="267" r:id="rId21"/>
    <p:sldId id="283" r:id="rId22"/>
    <p:sldId id="284" r:id="rId23"/>
    <p:sldId id="289" r:id="rId24"/>
    <p:sldId id="269" r:id="rId25"/>
    <p:sldId id="286" r:id="rId26"/>
    <p:sldId id="287" r:id="rId27"/>
    <p:sldId id="288" r:id="rId28"/>
    <p:sldId id="285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 showGuides="1">
      <p:cViewPr varScale="1">
        <p:scale>
          <a:sx n="76" d="100"/>
          <a:sy n="76" d="100"/>
        </p:scale>
        <p:origin x="68" y="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6606CE42-9294-4836-A840-A909238F13A8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A13A4505-2D5E-4981-9F09-439043F21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161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6CE42-9294-4836-A840-A909238F13A8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A4505-2D5E-4981-9F09-439043F21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842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6CE42-9294-4836-A840-A909238F13A8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A4505-2D5E-4981-9F09-439043F21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1272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6CE42-9294-4836-A840-A909238F13A8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A4505-2D5E-4981-9F09-439043F21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6849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6CE42-9294-4836-A840-A909238F13A8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A4505-2D5E-4981-9F09-439043F21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0246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6CE42-9294-4836-A840-A909238F13A8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A4505-2D5E-4981-9F09-439043F21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851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6CE42-9294-4836-A840-A909238F13A8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A4505-2D5E-4981-9F09-439043F21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8000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6606CE42-9294-4836-A840-A909238F13A8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A4505-2D5E-4981-9F09-439043F21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5606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6606CE42-9294-4836-A840-A909238F13A8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A4505-2D5E-4981-9F09-439043F21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387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6CE42-9294-4836-A840-A909238F13A8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A4505-2D5E-4981-9F09-439043F21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006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6CE42-9294-4836-A840-A909238F13A8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A4505-2D5E-4981-9F09-439043F21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774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6CE42-9294-4836-A840-A909238F13A8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A4505-2D5E-4981-9F09-439043F21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179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6CE42-9294-4836-A840-A909238F13A8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A4505-2D5E-4981-9F09-439043F21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049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6CE42-9294-4836-A840-A909238F13A8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A4505-2D5E-4981-9F09-439043F21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249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6CE42-9294-4836-A840-A909238F13A8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A4505-2D5E-4981-9F09-439043F21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755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6CE42-9294-4836-A840-A909238F13A8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A4505-2D5E-4981-9F09-439043F21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024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6CE42-9294-4836-A840-A909238F13A8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A4505-2D5E-4981-9F09-439043F21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805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6606CE42-9294-4836-A840-A909238F13A8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A13A4505-2D5E-4981-9F09-439043F21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373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gusto.com/company-news/who-started-businesses-during-the-pandemic-a-survey-of-women-starting-businesses-during-covid" TargetMode="External"/><Relationship Id="rId2" Type="http://schemas.openxmlformats.org/officeDocument/2006/relationships/hyperlink" Target="https://www.uschamber.com/sbindex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brookings.edu/research/businesses-owned-by-women-and-minorities-have-grown-will-covid-19-undo-that/" TargetMode="External"/><Relationship Id="rId4" Type="http://schemas.openxmlformats.org/officeDocument/2006/relationships/hyperlink" Target="https://www.fundera.com/resources/women-owned-business-statistics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751352"/>
            <a:ext cx="8825658" cy="2677648"/>
          </a:xfrm>
        </p:spPr>
        <p:txBody>
          <a:bodyPr/>
          <a:lstStyle/>
          <a:p>
            <a:r>
              <a:rPr lang="en-US" sz="7200" b="1" dirty="0">
                <a:solidFill>
                  <a:schemeClr val="bg1"/>
                </a:solidFill>
              </a:rPr>
              <a:t>Women in Business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87911" y="5538031"/>
            <a:ext cx="8825658" cy="668560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Entity Virtual Academy/ Woz U</a:t>
            </a:r>
          </a:p>
          <a:p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85022" y="5014811"/>
            <a:ext cx="9365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9999"/>
                </a:solidFill>
              </a:rPr>
              <a:t>By Noelle Brooks, Lani Jones, and Jennifer </a:t>
            </a:r>
            <a:r>
              <a:rPr lang="en-US" sz="2800" b="1" dirty="0" err="1">
                <a:solidFill>
                  <a:srgbClr val="009999"/>
                </a:solidFill>
              </a:rPr>
              <a:t>Nolos</a:t>
            </a:r>
            <a:endParaRPr lang="en-US" sz="2800" b="1" dirty="0">
              <a:solidFill>
                <a:srgbClr val="0099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6245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/>
              <a:t>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9693668" cy="42545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Examined connections between race, ethnicity, gender, and sales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Examine connections between race, ethnicity, gender, and industry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Reviewed average sales from 2018-2020 for men and women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Reviewed growth rate for men and women from 2018-2020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Assessed top industries for female-owned businesses</a:t>
            </a:r>
          </a:p>
        </p:txBody>
      </p:sp>
    </p:spTree>
    <p:extLst>
      <p:ext uri="{BB962C8B-B14F-4D97-AF65-F5344CB8AC3E}">
        <p14:creationId xmlns:p14="http://schemas.microsoft.com/office/powerpoint/2010/main" val="2017977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histogram&#10;&#10;Description automatically generated">
            <a:extLst>
              <a:ext uri="{FF2B5EF4-FFF2-40B4-BE49-F238E27FC236}">
                <a16:creationId xmlns:a16="http://schemas.microsoft.com/office/drawing/2014/main" id="{279925C9-5A7C-4E12-95E6-9AE4E71EE9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10" y="489734"/>
            <a:ext cx="8142399" cy="603140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D53AC6E-14B6-44EE-BB83-0A9E7EDABE02}"/>
              </a:ext>
            </a:extLst>
          </p:cNvPr>
          <p:cNvSpPr txBox="1"/>
          <p:nvPr/>
        </p:nvSpPr>
        <p:spPr>
          <a:xfrm>
            <a:off x="8790317" y="1997839"/>
            <a:ext cx="2641622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Must ignore the first value “00” since it accounts for the total of all races.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Majority of businesses owners were white, Caucasian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Second dominating race were black, African-American owners </a:t>
            </a:r>
          </a:p>
        </p:txBody>
      </p:sp>
    </p:spTree>
    <p:extLst>
      <p:ext uri="{BB962C8B-B14F-4D97-AF65-F5344CB8AC3E}">
        <p14:creationId xmlns:p14="http://schemas.microsoft.com/office/powerpoint/2010/main" val="4161766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histogram&#10;&#10;Description automatically generated">
            <a:extLst>
              <a:ext uri="{FF2B5EF4-FFF2-40B4-BE49-F238E27FC236}">
                <a16:creationId xmlns:a16="http://schemas.microsoft.com/office/drawing/2014/main" id="{170530EA-AB4E-4CCF-B650-02E3A01B6A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225" y="330228"/>
            <a:ext cx="8366684" cy="619754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F73AB03-4134-4ECC-B4BB-188761D33A15}"/>
              </a:ext>
            </a:extLst>
          </p:cNvPr>
          <p:cNvSpPr txBox="1"/>
          <p:nvPr/>
        </p:nvSpPr>
        <p:spPr>
          <a:xfrm>
            <a:off x="8792474" y="1878976"/>
            <a:ext cx="2922198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Must ignore the first value “001” since it accounts for the total of all ethnicities.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Majority of businesses owners’ ethnicity were non-Hispanic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While in second, were business owners that were Hispanic</a:t>
            </a:r>
          </a:p>
        </p:txBody>
      </p:sp>
    </p:spTree>
    <p:extLst>
      <p:ext uri="{BB962C8B-B14F-4D97-AF65-F5344CB8AC3E}">
        <p14:creationId xmlns:p14="http://schemas.microsoft.com/office/powerpoint/2010/main" val="3398217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F73AB03-4134-4ECC-B4BB-188761D33A15}"/>
              </a:ext>
            </a:extLst>
          </p:cNvPr>
          <p:cNvSpPr txBox="1"/>
          <p:nvPr/>
        </p:nvSpPr>
        <p:spPr>
          <a:xfrm>
            <a:off x="8927940" y="2082176"/>
            <a:ext cx="2922198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Must ignore the first value “0” since it accounts for the total of all races.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Majority of businesses owners were white, Caucasian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Second dominating race were black, African-American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D4CC91-6C40-4DBA-B1EC-EF2854DE6E7C}"/>
              </a:ext>
            </a:extLst>
          </p:cNvPr>
          <p:cNvSpPr txBox="1"/>
          <p:nvPr/>
        </p:nvSpPr>
        <p:spPr>
          <a:xfrm>
            <a:off x="682172" y="356396"/>
            <a:ext cx="72169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Businesses Categorized by Race 2019</a:t>
            </a:r>
          </a:p>
        </p:txBody>
      </p:sp>
      <p:pic>
        <p:nvPicPr>
          <p:cNvPr id="3" name="Picture 2" descr="Chart, bar chart, histogram&#10;&#10;Description automatically generated">
            <a:extLst>
              <a:ext uri="{FF2B5EF4-FFF2-40B4-BE49-F238E27FC236}">
                <a16:creationId xmlns:a16="http://schemas.microsoft.com/office/drawing/2014/main" id="{C411BF23-65F6-465E-8F1D-4DC79C25DE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27" y="1012235"/>
            <a:ext cx="8249801" cy="5210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8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F73AB03-4134-4ECC-B4BB-188761D33A15}"/>
              </a:ext>
            </a:extLst>
          </p:cNvPr>
          <p:cNvSpPr txBox="1"/>
          <p:nvPr/>
        </p:nvSpPr>
        <p:spPr>
          <a:xfrm>
            <a:off x="8975856" y="1878975"/>
            <a:ext cx="2922198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Must ignore the first value “0” since it accounts for the total of all ethnicities.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Majority of businesses owners’ ethnicity were non-Hispanic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While in second, were business owners that were Hispanic</a:t>
            </a:r>
          </a:p>
        </p:txBody>
      </p:sp>
      <p:pic>
        <p:nvPicPr>
          <p:cNvPr id="4" name="Picture 3" descr="Chart, bar chart, histogram&#10;&#10;Description automatically generated">
            <a:extLst>
              <a:ext uri="{FF2B5EF4-FFF2-40B4-BE49-F238E27FC236}">
                <a16:creationId xmlns:a16="http://schemas.microsoft.com/office/drawing/2014/main" id="{B5C20064-EBC3-4E55-A6C7-6F6CB91E97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946" y="942426"/>
            <a:ext cx="8554052" cy="540307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C74DC09-DA8D-4740-8004-02140184B8F5}"/>
              </a:ext>
            </a:extLst>
          </p:cNvPr>
          <p:cNvSpPr txBox="1"/>
          <p:nvPr/>
        </p:nvSpPr>
        <p:spPr>
          <a:xfrm>
            <a:off x="754743" y="391886"/>
            <a:ext cx="90859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Businesses Categorized By Ethnicity</a:t>
            </a:r>
            <a:r>
              <a:rPr lang="en-US" sz="2000" b="1" dirty="0"/>
              <a:t> </a:t>
            </a:r>
            <a:r>
              <a:rPr lang="en-US" sz="2400" b="1" dirty="0"/>
              <a:t>2019</a:t>
            </a:r>
          </a:p>
        </p:txBody>
      </p:sp>
    </p:spTree>
    <p:extLst>
      <p:ext uri="{BB962C8B-B14F-4D97-AF65-F5344CB8AC3E}">
        <p14:creationId xmlns:p14="http://schemas.microsoft.com/office/powerpoint/2010/main" val="2720803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F73AB03-4134-4ECC-B4BB-188761D33A15}"/>
              </a:ext>
            </a:extLst>
          </p:cNvPr>
          <p:cNvSpPr txBox="1"/>
          <p:nvPr/>
        </p:nvSpPr>
        <p:spPr>
          <a:xfrm>
            <a:off x="8927940" y="2082176"/>
            <a:ext cx="2922198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Must ignore the first value “0” since it accounts for the total of all races.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Majority of businesses owners were white, Caucasian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Second dominating race were black, African-American </a:t>
            </a:r>
          </a:p>
        </p:txBody>
      </p:sp>
      <p:pic>
        <p:nvPicPr>
          <p:cNvPr id="4" name="Picture 3" descr="Chart, bar chart, histogram&#10;&#10;Description automatically generated">
            <a:extLst>
              <a:ext uri="{FF2B5EF4-FFF2-40B4-BE49-F238E27FC236}">
                <a16:creationId xmlns:a16="http://schemas.microsoft.com/office/drawing/2014/main" id="{C0660D73-93FF-4985-A00B-8B9FEB814F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845" y="936913"/>
            <a:ext cx="8517553" cy="53800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ED4CC91-6C40-4DBA-B1EC-EF2854DE6E7C}"/>
              </a:ext>
            </a:extLst>
          </p:cNvPr>
          <p:cNvSpPr txBox="1"/>
          <p:nvPr/>
        </p:nvSpPr>
        <p:spPr>
          <a:xfrm>
            <a:off x="682172" y="356396"/>
            <a:ext cx="72169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Businesses Categorized by Race 2018</a:t>
            </a:r>
          </a:p>
        </p:txBody>
      </p:sp>
    </p:spTree>
    <p:extLst>
      <p:ext uri="{BB962C8B-B14F-4D97-AF65-F5344CB8AC3E}">
        <p14:creationId xmlns:p14="http://schemas.microsoft.com/office/powerpoint/2010/main" val="703368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F73AB03-4134-4ECC-B4BB-188761D33A15}"/>
              </a:ext>
            </a:extLst>
          </p:cNvPr>
          <p:cNvSpPr txBox="1"/>
          <p:nvPr/>
        </p:nvSpPr>
        <p:spPr>
          <a:xfrm>
            <a:off x="8792474" y="1878976"/>
            <a:ext cx="2922198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Must ignore the first value “1” since it accounts for the total of all ethnicities.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Majority of businesses owners’ ethnicity were non-Hispanic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While in second, were business owners that were Hispanic</a:t>
            </a:r>
          </a:p>
        </p:txBody>
      </p:sp>
      <p:pic>
        <p:nvPicPr>
          <p:cNvPr id="4" name="Picture 3" descr="Chart, histogram&#10;&#10;Description automatically generated">
            <a:extLst>
              <a:ext uri="{FF2B5EF4-FFF2-40B4-BE49-F238E27FC236}">
                <a16:creationId xmlns:a16="http://schemas.microsoft.com/office/drawing/2014/main" id="{DE98DF04-9FFF-487D-9386-D5C03A5159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070" y="871229"/>
            <a:ext cx="8558404" cy="540582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74E0DD4-C4FC-4AD6-B3C2-4482E28E8992}"/>
              </a:ext>
            </a:extLst>
          </p:cNvPr>
          <p:cNvSpPr txBox="1"/>
          <p:nvPr/>
        </p:nvSpPr>
        <p:spPr>
          <a:xfrm>
            <a:off x="675835" y="211611"/>
            <a:ext cx="76748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Businesses Categorized By Ethnicities 2018</a:t>
            </a:r>
          </a:p>
        </p:txBody>
      </p:sp>
    </p:spTree>
    <p:extLst>
      <p:ext uri="{BB962C8B-B14F-4D97-AF65-F5344CB8AC3E}">
        <p14:creationId xmlns:p14="http://schemas.microsoft.com/office/powerpoint/2010/main" val="2075298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A3FD0C68-603A-479E-B29A-38D0FC4D18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190" y="897147"/>
            <a:ext cx="9459379" cy="5277875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47705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131339E-AAE0-4D44-ADF0-0F45A3609E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500" y="83727"/>
            <a:ext cx="8544561" cy="632930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E6E7BAE-E80E-458E-AD93-7146CC751112}"/>
              </a:ext>
            </a:extLst>
          </p:cNvPr>
          <p:cNvSpPr txBox="1"/>
          <p:nvPr/>
        </p:nvSpPr>
        <p:spPr>
          <a:xfrm>
            <a:off x="8782756" y="1387359"/>
            <a:ext cx="3273777" cy="46101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Datapoints are concentrated between each year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Shows a slight positive, upward trend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Growth rate for male owned businesses: 14.8%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Growth rate for female owned businesses: 13.08%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3377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/>
              <a:t>Results Summary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9659802" cy="3955344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/>
              <a:t>Top 5 industry sectors in 2020:</a:t>
            </a:r>
          </a:p>
          <a:p>
            <a:pPr marL="0" indent="0">
              <a:buNone/>
            </a:pPr>
            <a:r>
              <a:rPr lang="en-US" dirty="0"/>
              <a:t>	1. Professional, Scientific, and Technical Services</a:t>
            </a:r>
          </a:p>
          <a:p>
            <a:pPr marL="0" indent="0">
              <a:buNone/>
            </a:pPr>
            <a:r>
              <a:rPr lang="en-US" dirty="0"/>
              <a:t>	2. Health Care and Social Assistance</a:t>
            </a:r>
          </a:p>
          <a:p>
            <a:pPr marL="0" indent="0">
              <a:buNone/>
            </a:pPr>
            <a:r>
              <a:rPr lang="en-US" dirty="0"/>
              <a:t>	3. Accommodations and Food Services</a:t>
            </a:r>
          </a:p>
          <a:p>
            <a:pPr marL="0" indent="0">
              <a:buNone/>
            </a:pPr>
            <a:r>
              <a:rPr lang="en-US" dirty="0"/>
              <a:t>	4. Manufacturing</a:t>
            </a:r>
          </a:p>
          <a:p>
            <a:pPr marL="0" indent="0">
              <a:buNone/>
            </a:pPr>
            <a:r>
              <a:rPr lang="en-US" dirty="0"/>
              <a:t>	5. Transportation and Warehousing</a:t>
            </a:r>
          </a:p>
          <a:p>
            <a:r>
              <a:rPr lang="en-US" b="1" dirty="0"/>
              <a:t>Top 5 industry sectors in 2019:</a:t>
            </a:r>
          </a:p>
          <a:p>
            <a:pPr marL="0" indent="0">
              <a:buNone/>
            </a:pPr>
            <a:r>
              <a:rPr lang="en-US" dirty="0"/>
              <a:t>	1. Professional, scientific, and Technical Services</a:t>
            </a:r>
          </a:p>
          <a:p>
            <a:pPr marL="0" indent="0">
              <a:buNone/>
            </a:pPr>
            <a:r>
              <a:rPr lang="en-US" dirty="0"/>
              <a:t>	2. Manufacturing</a:t>
            </a:r>
          </a:p>
          <a:p>
            <a:pPr marL="0" indent="0">
              <a:buNone/>
            </a:pPr>
            <a:r>
              <a:rPr lang="en-US" dirty="0"/>
              <a:t>	3. Healthcare and Social Assistance</a:t>
            </a:r>
          </a:p>
          <a:p>
            <a:pPr marL="0" indent="0">
              <a:buNone/>
            </a:pPr>
            <a:r>
              <a:rPr lang="en-US" dirty="0"/>
              <a:t>	4. Retail Trade</a:t>
            </a:r>
          </a:p>
          <a:p>
            <a:pPr marL="0" indent="0">
              <a:buNone/>
            </a:pPr>
            <a:r>
              <a:rPr lang="en-US" dirty="0"/>
              <a:t>	5. Administrative and Support and Waste Management and Remediation Services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554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/>
              <a:t>Who We Are: Lani Jones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8790" y="2674492"/>
            <a:ext cx="2634354" cy="26380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9525">
            <a:solidFill>
              <a:schemeClr val="tx1"/>
            </a:solidFill>
          </a:ln>
        </p:spPr>
      </p:pic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922868" y="2547493"/>
            <a:ext cx="8161865" cy="3438441"/>
          </a:xfrm>
        </p:spPr>
        <p:txBody>
          <a:bodyPr/>
          <a:lstStyle/>
          <a:p>
            <a:r>
              <a:rPr lang="en-US" sz="2000" dirty="0">
                <a:solidFill>
                  <a:schemeClr val="tx1"/>
                </a:solidFill>
              </a:rPr>
              <a:t>Public Relations, Bachelor’s Degree, University of Central Oklahoma (UCO)</a:t>
            </a:r>
          </a:p>
          <a:p>
            <a:r>
              <a:rPr lang="en-US" sz="2000" dirty="0">
                <a:solidFill>
                  <a:schemeClr val="tx1"/>
                </a:solidFill>
              </a:rPr>
              <a:t>Data Science, Entity Virtual Academy/ Woz U</a:t>
            </a:r>
          </a:p>
          <a:p>
            <a:r>
              <a:rPr lang="en-US" sz="2000" dirty="0">
                <a:solidFill>
                  <a:schemeClr val="tx1"/>
                </a:solidFill>
              </a:rPr>
              <a:t>Graphic Designer and Publishing Assistant at UCO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</a:rPr>
              <a:t>Goal: entry level data analyst for fashion related company in London, England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756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/>
              <a:t>Results Summary </a:t>
            </a:r>
            <a:r>
              <a:rPr lang="en-US" sz="5400" dirty="0" err="1"/>
              <a:t>Con’t</a:t>
            </a:r>
            <a:r>
              <a:rPr lang="en-US" sz="5400" dirty="0"/>
              <a:t>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9411446" cy="3740856"/>
          </a:xfrm>
        </p:spPr>
        <p:txBody>
          <a:bodyPr>
            <a:normAutofit fontScale="92500"/>
          </a:bodyPr>
          <a:lstStyle/>
          <a:p>
            <a:r>
              <a:rPr lang="en-US" b="1" dirty="0"/>
              <a:t>Top 5 Industry Sectors in 2018:</a:t>
            </a:r>
          </a:p>
          <a:p>
            <a:pPr marL="0" indent="0">
              <a:buNone/>
            </a:pPr>
            <a:r>
              <a:rPr lang="en-US" dirty="0"/>
              <a:t>	1. Administrative and support and Waste Management and Remediation Services</a:t>
            </a:r>
          </a:p>
          <a:p>
            <a:pPr marL="0" indent="0">
              <a:buNone/>
            </a:pPr>
            <a:r>
              <a:rPr lang="en-US" dirty="0"/>
              <a:t>	2. Health Care and Social Assistance</a:t>
            </a:r>
          </a:p>
          <a:p>
            <a:pPr marL="0" indent="0">
              <a:buNone/>
            </a:pPr>
            <a:r>
              <a:rPr lang="en-US" dirty="0"/>
              <a:t>	3. Professional/Scientific/Technical Services</a:t>
            </a:r>
          </a:p>
          <a:p>
            <a:pPr marL="0" indent="0">
              <a:buNone/>
            </a:pPr>
            <a:r>
              <a:rPr lang="en-US" dirty="0"/>
              <a:t>	4. Accommodation and Food Services</a:t>
            </a:r>
          </a:p>
          <a:p>
            <a:pPr marL="0" indent="0">
              <a:buNone/>
            </a:pPr>
            <a:r>
              <a:rPr lang="en-US" dirty="0"/>
              <a:t>	5. Retail Trade</a:t>
            </a:r>
            <a:endParaRPr lang="en-US" b="1" dirty="0"/>
          </a:p>
          <a:p>
            <a:r>
              <a:rPr lang="en-US" b="1" dirty="0"/>
              <a:t>Top 3 Industry Sectors Over Past Three Years</a:t>
            </a:r>
          </a:p>
          <a:p>
            <a:pPr marL="457200" lvl="1" indent="0">
              <a:buNone/>
            </a:pPr>
            <a:r>
              <a:rPr lang="en-US" dirty="0"/>
              <a:t>1. Health Care And Social Assistance</a:t>
            </a:r>
          </a:p>
          <a:p>
            <a:pPr marL="457200" lvl="1" indent="0">
              <a:buNone/>
            </a:pPr>
            <a:r>
              <a:rPr lang="en-US" dirty="0"/>
              <a:t>2. Professional, Scientific, and Technical Services</a:t>
            </a:r>
          </a:p>
          <a:p>
            <a:pPr marL="457200" lvl="1" indent="0">
              <a:buNone/>
            </a:pPr>
            <a:r>
              <a:rPr lang="en-US" dirty="0"/>
              <a:t>3. Administrative and Support and Waste Management and Remediation Services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3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1D92E-DBD1-4D94-A3CB-BA00A2DCF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Summary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8AECDB-3C85-476B-AC5C-750F499A1A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499"/>
            <a:ext cx="9614646" cy="3966633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60000"/>
              </a:lnSpc>
            </a:pPr>
            <a:r>
              <a:rPr lang="en-US" dirty="0"/>
              <a:t>No significant relationship between race, ethnicity, gender, and sales</a:t>
            </a:r>
          </a:p>
          <a:p>
            <a:pPr>
              <a:lnSpc>
                <a:spcPct val="160000"/>
              </a:lnSpc>
            </a:pPr>
            <a:r>
              <a:rPr lang="en-US" dirty="0"/>
              <a:t>No significant relationship between race, ethnicity, gender, and industry</a:t>
            </a:r>
          </a:p>
          <a:p>
            <a:pPr>
              <a:lnSpc>
                <a:spcPct val="160000"/>
              </a:lnSpc>
            </a:pPr>
            <a:r>
              <a:rPr lang="en-US" dirty="0"/>
              <a:t>Growth rates for male-owned and female-owned businesses were similar with a difference of 1.74%</a:t>
            </a:r>
          </a:p>
          <a:p>
            <a:pPr>
              <a:lnSpc>
                <a:spcPct val="160000"/>
              </a:lnSpc>
            </a:pPr>
            <a:r>
              <a:rPr lang="en-US" dirty="0"/>
              <a:t>While average sales for female-owned businesses compared to male-owned, there are also fewer female-owned businesses: (though they account for 42% of all businesses in the U.S.)</a:t>
            </a:r>
          </a:p>
          <a:p>
            <a:pPr>
              <a:lnSpc>
                <a:spcPct val="160000"/>
              </a:lnSpc>
            </a:pPr>
            <a:r>
              <a:rPr lang="en-US" dirty="0"/>
              <a:t>Top industries for women remained relatively the same except for transportation and warehousing in 2020</a:t>
            </a:r>
          </a:p>
        </p:txBody>
      </p:sp>
    </p:spTree>
    <p:extLst>
      <p:ext uri="{BB962C8B-B14F-4D97-AF65-F5344CB8AC3E}">
        <p14:creationId xmlns:p14="http://schemas.microsoft.com/office/powerpoint/2010/main" val="3458054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1D92E-DBD1-4D94-A3CB-BA00A2DCF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Conclusions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8AECDB-3C85-476B-AC5C-750F499A1A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499"/>
            <a:ext cx="9704957" cy="392147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000" dirty="0"/>
              <a:t>Gender, race, and ethnicity are not a predictors for success, particularly with the earning potential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Female-owned businesses are emerging in sector previously atypical for women (such as construction and transportation)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Barriers to women owning businesses do not appear to be institutionalized, and may be related to other factors such as risk aversion and childcare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530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1D92E-DBD1-4D94-A3CB-BA00A2DCF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Lessons Learned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8AECDB-3C85-476B-AC5C-750F499A1A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499"/>
            <a:ext cx="9614646" cy="3966633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en-US" sz="2000" dirty="0"/>
              <a:t>Pivoting sooner when encountering challenges</a:t>
            </a:r>
          </a:p>
          <a:p>
            <a:pPr>
              <a:lnSpc>
                <a:spcPct val="160000"/>
              </a:lnSpc>
            </a:pPr>
            <a:r>
              <a:rPr lang="en-US" sz="2000" dirty="0"/>
              <a:t>National scale large and too ambitious: regional or state level would have been better</a:t>
            </a:r>
          </a:p>
          <a:p>
            <a:pPr>
              <a:lnSpc>
                <a:spcPct val="160000"/>
              </a:lnSpc>
            </a:pPr>
            <a:r>
              <a:rPr lang="en-US" sz="2000" dirty="0"/>
              <a:t>Better understanding of extracting API data from sources such as YouTube</a:t>
            </a:r>
          </a:p>
          <a:p>
            <a:pPr>
              <a:lnSpc>
                <a:spcPct val="160000"/>
              </a:lnSpc>
            </a:pPr>
            <a:r>
              <a:rPr lang="en-US" sz="2000" dirty="0"/>
              <a:t>Started with basic statistical analysis before attempting more advanced statistical analysis</a:t>
            </a:r>
          </a:p>
        </p:txBody>
      </p:sp>
    </p:spTree>
    <p:extLst>
      <p:ext uri="{BB962C8B-B14F-4D97-AF65-F5344CB8AC3E}">
        <p14:creationId xmlns:p14="http://schemas.microsoft.com/office/powerpoint/2010/main" val="377468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3967" y="1706213"/>
            <a:ext cx="8825658" cy="2677648"/>
          </a:xfrm>
        </p:spPr>
        <p:txBody>
          <a:bodyPr/>
          <a:lstStyle/>
          <a:p>
            <a:pPr algn="ctr"/>
            <a:r>
              <a:rPr lang="en-US" sz="7200" b="1" dirty="0">
                <a:solidFill>
                  <a:schemeClr val="bg1"/>
                </a:solidFill>
              </a:rPr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2340578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71A0E-422B-45DA-9D0E-6949BF32A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Did any of the results surprise you?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FE1D8-B326-481A-AE71-CC32AF3F96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rtl="0"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solidFill>
                  <a:schemeClr val="tx1"/>
                </a:solidFill>
              </a:rPr>
              <a:t>Lack of evidence for an inherent connection between race, ethnicity, and sales</a:t>
            </a:r>
          </a:p>
          <a:p>
            <a:pPr rtl="0"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solidFill>
                  <a:schemeClr val="tx1"/>
                </a:solidFill>
              </a:rPr>
              <a:t>Number of women-owned businesses in manufacturing, construction, and waste management</a:t>
            </a:r>
          </a:p>
          <a:p>
            <a:pPr rtl="0"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solidFill>
                  <a:schemeClr val="tx1"/>
                </a:solidFill>
              </a:rPr>
              <a:t>Lack of evidence for an inherent connection between gender and sales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855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71A0E-422B-45DA-9D0E-6949BF32A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Did we find any institutional biases during our research?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FE1D8-B326-481A-AE71-CC32AF3F96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rtl="0">
              <a:spcBef>
                <a:spcPts val="0"/>
              </a:spcBef>
              <a:spcAft>
                <a:spcPts val="800"/>
              </a:spcAft>
            </a:pPr>
            <a:r>
              <a:rPr lang="en-US" sz="2800" dirty="0"/>
              <a:t>Did not find any institutional biases</a:t>
            </a:r>
          </a:p>
          <a:p>
            <a:pPr rtl="0">
              <a:spcBef>
                <a:spcPts val="0"/>
              </a:spcBef>
              <a:spcAft>
                <a:spcPts val="800"/>
              </a:spcAft>
            </a:pPr>
            <a:r>
              <a:rPr lang="en-US" sz="2800" dirty="0"/>
              <a:t>Women did not take advantage of financial opportunities as often as men</a:t>
            </a:r>
          </a:p>
          <a:p>
            <a:pPr rtl="0">
              <a:spcBef>
                <a:spcPts val="0"/>
              </a:spcBef>
              <a:spcAft>
                <a:spcPts val="800"/>
              </a:spcAft>
            </a:pPr>
            <a:r>
              <a:rPr lang="en-US" sz="2800" dirty="0"/>
              <a:t>Limiting business growth for women and/or entrances into other markets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085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71A0E-422B-45DA-9D0E-6949BF32A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Did this project change how you felt about owning your own businesses?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FE1D8-B326-481A-AE71-CC32AF3F96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rtl="0">
              <a:spcBef>
                <a:spcPts val="0"/>
              </a:spcBef>
              <a:spcAft>
                <a:spcPts val="800"/>
              </a:spcAft>
            </a:pPr>
            <a:r>
              <a:rPr lang="en-US" sz="2800" dirty="0"/>
              <a:t>Changed how I feel about owning my own business for the better</a:t>
            </a:r>
          </a:p>
          <a:p>
            <a:pPr rtl="0">
              <a:spcBef>
                <a:spcPts val="0"/>
              </a:spcBef>
              <a:spcAft>
                <a:spcPts val="800"/>
              </a:spcAft>
            </a:pPr>
            <a:r>
              <a:rPr lang="en-US" sz="2800" dirty="0"/>
              <a:t>Increased confidence that I can be as successful as my male counterparts</a:t>
            </a:r>
          </a:p>
          <a:p>
            <a:pPr rtl="0">
              <a:spcBef>
                <a:spcPts val="0"/>
              </a:spcBef>
              <a:spcAft>
                <a:spcPts val="800"/>
              </a:spcAft>
            </a:pPr>
            <a:r>
              <a:rPr lang="en-US" sz="2800" dirty="0"/>
              <a:t>Encouraged seizing opportunities early and often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770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71A0E-422B-45DA-9D0E-6949BF32A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Bibliography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FE1D8-B326-481A-AE71-CC32AF3F96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rtl="0">
              <a:spcBef>
                <a:spcPts val="0"/>
              </a:spcBef>
              <a:spcAft>
                <a:spcPts val="800"/>
              </a:spcAft>
            </a:pPr>
            <a:r>
              <a:rPr lang="en-US" sz="2400" b="0" i="0" u="sng" strike="noStrike" dirty="0">
                <a:solidFill>
                  <a:srgbClr val="1155CC"/>
                </a:solidFill>
                <a:effectLst/>
                <a:hlinkClick r:id="rId2"/>
              </a:rPr>
              <a:t>Small Business Index | MetLife &amp; US Chamber of Commerce</a:t>
            </a:r>
            <a:endParaRPr lang="en-US" sz="24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800"/>
              </a:spcAft>
            </a:pPr>
            <a:r>
              <a:rPr lang="en-US" sz="2400" b="0" i="0" u="sng" strike="noStrike" dirty="0">
                <a:solidFill>
                  <a:srgbClr val="1155CC"/>
                </a:solidFill>
                <a:effectLst/>
                <a:hlinkClick r:id="rId3"/>
              </a:rPr>
              <a:t>Who Started Businesses During the Pandemic? A Survey of Women Starting Businesses During COVID | Gusto</a:t>
            </a:r>
            <a:endParaRPr lang="en-US" sz="24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800"/>
              </a:spcAft>
            </a:pPr>
            <a:r>
              <a:rPr lang="en-US" sz="2400" b="0" i="0" u="sng" strike="noStrike" dirty="0">
                <a:solidFill>
                  <a:srgbClr val="1155CC"/>
                </a:solidFill>
                <a:effectLst/>
                <a:hlinkClick r:id="rId4"/>
              </a:rPr>
              <a:t>Women-Owned Businesses: Statistics and Overview (2021) - </a:t>
            </a:r>
            <a:r>
              <a:rPr lang="en-US" sz="2400" b="0" i="0" u="sng" strike="noStrike" dirty="0" err="1">
                <a:solidFill>
                  <a:srgbClr val="1155CC"/>
                </a:solidFill>
                <a:effectLst/>
                <a:hlinkClick r:id="rId4"/>
              </a:rPr>
              <a:t>Fundera</a:t>
            </a:r>
            <a:r>
              <a:rPr lang="en-US" sz="2400" b="0" i="0" u="sng" strike="noStrike" dirty="0">
                <a:solidFill>
                  <a:srgbClr val="1155CC"/>
                </a:solidFill>
                <a:effectLst/>
                <a:hlinkClick r:id="rId4"/>
              </a:rPr>
              <a:t> Ledger</a:t>
            </a:r>
            <a:endParaRPr lang="en-US" sz="24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800"/>
              </a:spcAft>
            </a:pPr>
            <a:r>
              <a:rPr lang="en-US" sz="2400" b="0" i="0" u="sng" strike="noStrike" dirty="0">
                <a:solidFill>
                  <a:srgbClr val="1155CC"/>
                </a:solidFill>
                <a:effectLst/>
                <a:hlinkClick r:id="rId5"/>
              </a:rPr>
              <a:t>Businesses owned by women and minorities have grown. Will COVID-19 undo that?</a:t>
            </a:r>
            <a:endParaRPr lang="en-US" sz="2400" b="0" dirty="0">
              <a:effectLst/>
            </a:endParaRPr>
          </a:p>
          <a:p>
            <a:r>
              <a:rPr lang="en-US" sz="2400" dirty="0"/>
              <a:t>U.S. Census Bureau: Annual Business Surveys (2018-2020)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4797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9205" y="973668"/>
            <a:ext cx="10001754" cy="706964"/>
          </a:xfrm>
        </p:spPr>
        <p:txBody>
          <a:bodyPr/>
          <a:lstStyle/>
          <a:p>
            <a:r>
              <a:rPr lang="en-US" sz="5400" dirty="0"/>
              <a:t>Who We Are: Jennifer </a:t>
            </a:r>
            <a:r>
              <a:rPr lang="en-US" sz="5400" dirty="0" err="1"/>
              <a:t>Nolos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5" y="2603500"/>
            <a:ext cx="6340867" cy="344734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</a:rPr>
              <a:t>Chemical Engineering, Bachelor’s Degree, Syracuse University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</a:rPr>
              <a:t>Data Science, Entity Virtual Academy/ Woz U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</a:rPr>
              <a:t>Associate Banker for JP Morgan Chase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</a:rPr>
              <a:t>Goal: land an entry-level data analyst position with JPMC</a:t>
            </a:r>
          </a:p>
          <a:p>
            <a:endParaRPr lang="en-US" b="1" dirty="0">
              <a:solidFill>
                <a:srgbClr val="009999"/>
              </a:solidFill>
              <a:latin typeface="Arial Rounded MT Bold" panose="020F0704030504030204" pitchFamily="34" charset="0"/>
            </a:endParaRPr>
          </a:p>
          <a:p>
            <a:endParaRPr 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3571875"/>
            <a:ext cx="6477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1D1C1D"/>
                </a:solidFill>
                <a:effectLst/>
                <a:latin typeface="Slack-Lato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A2B7DA57-3BB8-45E8-9C25-C7D08EF7243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66" t="5119" r="4353" b="7832"/>
          <a:stretch/>
        </p:blipFill>
        <p:spPr>
          <a:xfrm>
            <a:off x="7811911" y="3081867"/>
            <a:ext cx="3431822" cy="326248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20683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9205" y="973668"/>
            <a:ext cx="10001754" cy="706964"/>
          </a:xfrm>
        </p:spPr>
        <p:txBody>
          <a:bodyPr/>
          <a:lstStyle/>
          <a:p>
            <a:r>
              <a:rPr lang="en-US" sz="5400" dirty="0"/>
              <a:t>Who We Are: Noelle Brooks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6738216" cy="3416300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</a:rPr>
              <a:t>Mass Communication – Print Concentration, Bachelor’s Degree, Georgia College &amp; State University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</a:rPr>
              <a:t>Executive MBA, Masters Degree, Wesleyan College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</a:rPr>
              <a:t>Data Science, Entity Virtual Academy/Woz U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</a:rPr>
              <a:t>Marketing Coordinator for Choice Premiums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</a:rPr>
              <a:t>Goal: Get an entry level data analyst job with a start-up or hire myself as co-founder of a tech start-up</a:t>
            </a:r>
          </a:p>
          <a:p>
            <a:endParaRPr lang="en-US" b="1" dirty="0">
              <a:solidFill>
                <a:srgbClr val="009999"/>
              </a:solidFill>
              <a:latin typeface="Arial Rounded MT Bold" panose="020F0704030504030204" pitchFamily="34" charset="0"/>
            </a:endParaRPr>
          </a:p>
          <a:p>
            <a:endParaRPr 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3571875"/>
            <a:ext cx="6477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1D1C1D"/>
                </a:solidFill>
                <a:effectLst/>
                <a:latin typeface="Slack-Lato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 descr="A person wearing glasses&#10;&#10;Description automatically generated with low confidence">
            <a:extLst>
              <a:ext uri="{FF2B5EF4-FFF2-40B4-BE49-F238E27FC236}">
                <a16:creationId xmlns:a16="http://schemas.microsoft.com/office/drawing/2014/main" id="{0A013CAD-B559-4C90-B33F-CAF5EA56A5F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818"/>
          <a:stretch/>
        </p:blipFill>
        <p:spPr>
          <a:xfrm>
            <a:off x="8772939" y="2580607"/>
            <a:ext cx="2875078" cy="3303725"/>
          </a:xfrm>
          <a:prstGeom prst="rect">
            <a:avLst/>
          </a:prstGeom>
          <a:ln w="9525">
            <a:solidFill>
              <a:schemeClr val="tx1">
                <a:lumMod val="95000"/>
                <a:lumOff val="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542067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/>
              <a:t>About the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9804399" cy="413347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1" u="sng" dirty="0">
                <a:solidFill>
                  <a:srgbClr val="009999"/>
                </a:solidFill>
              </a:rPr>
              <a:t>Our Data Is From</a:t>
            </a:r>
          </a:p>
          <a:p>
            <a:r>
              <a:rPr lang="en-US" sz="2400" dirty="0"/>
              <a:t>US Census Bureau </a:t>
            </a:r>
          </a:p>
          <a:p>
            <a:r>
              <a:rPr lang="en-US" sz="2400" dirty="0"/>
              <a:t>Women’s Business Enterprise National Council (WBENC)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b="1" u="sng" dirty="0">
                <a:solidFill>
                  <a:srgbClr val="009999"/>
                </a:solidFill>
              </a:rPr>
              <a:t>Project Background </a:t>
            </a:r>
            <a:endParaRPr lang="en-US" sz="2400" dirty="0"/>
          </a:p>
          <a:p>
            <a:r>
              <a:rPr lang="en-US" sz="2400" dirty="0"/>
              <a:t>As women professionals, we want to understand what success for women looks like in the marketplaces. </a:t>
            </a:r>
          </a:p>
          <a:p>
            <a:r>
              <a:rPr lang="en-US" sz="2400" dirty="0"/>
              <a:t>One want to analyze this is through the lens of women entrepreneurs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097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57551"/>
            <a:ext cx="10515600" cy="314606"/>
          </a:xfrm>
        </p:spPr>
        <p:txBody>
          <a:bodyPr>
            <a:no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Initial Goals For The Project</a:t>
            </a:r>
            <a:br>
              <a:rPr lang="en-US" sz="5400" dirty="0">
                <a:solidFill>
                  <a:schemeClr val="bg1"/>
                </a:solidFill>
              </a:rPr>
            </a:br>
            <a:endParaRPr lang="en-US" sz="54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9705703" cy="34163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  <a:latin typeface="+mj-lt"/>
              </a:rPr>
              <a:t>Analyze remote work in women owned businesses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  <a:latin typeface="+mj-lt"/>
              </a:rPr>
              <a:t>Connection between remote work and revenue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  <a:latin typeface="+mj-lt"/>
              </a:rPr>
              <a:t>Connection between remote work and employee satisfaction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  <a:latin typeface="+mj-lt"/>
              </a:rPr>
              <a:t>Top industries of women owned remote/partially remote businesses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  <a:latin typeface="+mj-lt"/>
              </a:rPr>
              <a:t>Comparison between remote/partially remote businesses vs. non-remote</a:t>
            </a:r>
          </a:p>
        </p:txBody>
      </p:sp>
    </p:spTree>
    <p:extLst>
      <p:ext uri="{BB962C8B-B14F-4D97-AF65-F5344CB8AC3E}">
        <p14:creationId xmlns:p14="http://schemas.microsoft.com/office/powerpoint/2010/main" val="432238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mote Data No Bueno">
            <a:hlinkClick r:id="" action="ppaction://media"/>
            <a:extLst>
              <a:ext uri="{FF2B5EF4-FFF2-40B4-BE49-F238E27FC236}">
                <a16:creationId xmlns:a16="http://schemas.microsoft.com/office/drawing/2014/main" id="{8DF2AFDA-D1BD-4752-B9BC-895ADAED5F22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278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000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57551"/>
            <a:ext cx="10515600" cy="314606"/>
          </a:xfrm>
        </p:spPr>
        <p:txBody>
          <a:bodyPr>
            <a:no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Goals For The Project</a:t>
            </a:r>
            <a:br>
              <a:rPr lang="en-US" sz="5400" dirty="0">
                <a:solidFill>
                  <a:schemeClr val="bg1"/>
                </a:solidFill>
              </a:rPr>
            </a:br>
            <a:endParaRPr lang="en-US" sz="54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10271000" cy="34163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  <a:latin typeface="+mj-lt"/>
              </a:rPr>
              <a:t>Sales growth for women owned businesses vs men owned businesses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  <a:latin typeface="+mj-lt"/>
              </a:rPr>
              <a:t>Factors that contribute to successful women owned businesses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  <a:latin typeface="+mj-lt"/>
              </a:rPr>
              <a:t>Employee growth rate for women owned businesses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  <a:latin typeface="+mj-lt"/>
              </a:rPr>
              <a:t>Top industries for women entrepreneurs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  <a:latin typeface="+mj-lt"/>
              </a:rPr>
              <a:t>Connection between race, ethnicity, and gender as it relates to businesses</a:t>
            </a:r>
          </a:p>
        </p:txBody>
      </p:sp>
    </p:spTree>
    <p:extLst>
      <p:ext uri="{BB962C8B-B14F-4D97-AF65-F5344CB8AC3E}">
        <p14:creationId xmlns:p14="http://schemas.microsoft.com/office/powerpoint/2010/main" val="502269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/>
              <a:t>Methods &amp; Tools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Researched datasets with large samples and multiple variables</a:t>
            </a:r>
          </a:p>
          <a:p>
            <a:r>
              <a:rPr lang="en-US" dirty="0"/>
              <a:t>Explored reliable databases for historical data</a:t>
            </a:r>
          </a:p>
          <a:p>
            <a:r>
              <a:rPr lang="en-US" dirty="0"/>
              <a:t>Reviewed directories for real time data</a:t>
            </a:r>
          </a:p>
          <a:p>
            <a:r>
              <a:rPr lang="en-US" dirty="0"/>
              <a:t>Wrangled &amp; assessed data with Python, R, &amp; Tableau</a:t>
            </a:r>
          </a:p>
          <a:p>
            <a:r>
              <a:rPr lang="en-US" dirty="0"/>
              <a:t>Analyses focused on finding relationships between variables</a:t>
            </a:r>
          </a:p>
          <a:p>
            <a:r>
              <a:rPr lang="en-US" dirty="0"/>
              <a:t>Statistical formulas to assess </a:t>
            </a:r>
          </a:p>
          <a:p>
            <a:r>
              <a:rPr lang="en-US" dirty="0"/>
              <a:t>Trello for project management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325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4243</TotalTime>
  <Words>1241</Words>
  <Application>Microsoft Office PowerPoint</Application>
  <PresentationFormat>Widescreen</PresentationFormat>
  <Paragraphs>139</Paragraphs>
  <Slides>28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Arial Rounded MT Bold</vt:lpstr>
      <vt:lpstr>Century Gothic</vt:lpstr>
      <vt:lpstr>Slack-Lato</vt:lpstr>
      <vt:lpstr>Wingdings 3</vt:lpstr>
      <vt:lpstr>Ion Boardroom</vt:lpstr>
      <vt:lpstr>Women in Business</vt:lpstr>
      <vt:lpstr>Who We Are: Lani Jones</vt:lpstr>
      <vt:lpstr>Who We Are: Jennifer Nolos</vt:lpstr>
      <vt:lpstr>Who We Are: Noelle Brooks</vt:lpstr>
      <vt:lpstr>About the Project</vt:lpstr>
      <vt:lpstr>Initial Goals For The Project </vt:lpstr>
      <vt:lpstr>PowerPoint Presentation</vt:lpstr>
      <vt:lpstr>Goals For The Project </vt:lpstr>
      <vt:lpstr>Methods &amp; Tools Used</vt:lpstr>
      <vt:lpstr>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Results Summary </vt:lpstr>
      <vt:lpstr>Results Summary Con’t.</vt:lpstr>
      <vt:lpstr>Summary</vt:lpstr>
      <vt:lpstr>Conclusions</vt:lpstr>
      <vt:lpstr>Lessons Learned</vt:lpstr>
      <vt:lpstr>Questions</vt:lpstr>
      <vt:lpstr>Did any of the results surprise you? </vt:lpstr>
      <vt:lpstr>Did we find any institutional biases during our research?</vt:lpstr>
      <vt:lpstr>Did this project change how you felt about owning your own businesses?</vt:lpstr>
      <vt:lpstr>Bibliography </vt:lpstr>
    </vt:vector>
  </TitlesOfParts>
  <Company>University of Central Oklahoma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Women in Business</dc:title>
  <dc:creator>Lani Jones</dc:creator>
  <cp:lastModifiedBy>Jennifer Nolos</cp:lastModifiedBy>
  <cp:revision>30</cp:revision>
  <dcterms:created xsi:type="dcterms:W3CDTF">2022-01-29T03:44:20Z</dcterms:created>
  <dcterms:modified xsi:type="dcterms:W3CDTF">2022-03-12T19:54:22Z</dcterms:modified>
</cp:coreProperties>
</file>