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0" r:id="rId5"/>
    <p:sldId id="263" r:id="rId6"/>
    <p:sldId id="271" r:id="rId7"/>
    <p:sldId id="272" r:id="rId8"/>
    <p:sldId id="258" r:id="rId9"/>
    <p:sldId id="264" r:id="rId10"/>
    <p:sldId id="268" r:id="rId11"/>
    <p:sldId id="275" r:id="rId12"/>
    <p:sldId id="276" r:id="rId13"/>
    <p:sldId id="279" r:id="rId14"/>
    <p:sldId id="280" r:id="rId15"/>
    <p:sldId id="278" r:id="rId16"/>
    <p:sldId id="277" r:id="rId17"/>
    <p:sldId id="273" r:id="rId18"/>
    <p:sldId id="281" r:id="rId19"/>
    <p:sldId id="259" r:id="rId20"/>
    <p:sldId id="267" r:id="rId21"/>
    <p:sldId id="283" r:id="rId22"/>
    <p:sldId id="284" r:id="rId23"/>
    <p:sldId id="269" r:id="rId24"/>
    <p:sldId id="286" r:id="rId25"/>
    <p:sldId id="287" r:id="rId26"/>
    <p:sldId id="288" r:id="rId27"/>
    <p:sldId id="28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0" y="1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sto.com/company-news/who-started-businesses-during-the-pandemic-a-survey-of-women-starting-businesses-during-covid" TargetMode="External"/><Relationship Id="rId2" Type="http://schemas.openxmlformats.org/officeDocument/2006/relationships/hyperlink" Target="https://www.uschamber.com/sb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businesses-owned-by-women-and-minorities-have-grown-will-covid-19-undo-that/" TargetMode="External"/><Relationship Id="rId4" Type="http://schemas.openxmlformats.org/officeDocument/2006/relationships/hyperlink" Target="https://www.fundera.com/resources/women-owned-business-statistic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Women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911" y="5538031"/>
            <a:ext cx="8825658" cy="668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Entity Virtual Academy/ Woz U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022" y="5014811"/>
            <a:ext cx="936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99"/>
                </a:solidFill>
              </a:rPr>
              <a:t>By Noelle Brooks, Lani Jones, and Jennifer </a:t>
            </a:r>
            <a:r>
              <a:rPr lang="en-US" sz="2800" b="1" dirty="0" err="1">
                <a:solidFill>
                  <a:srgbClr val="009999"/>
                </a:solidFill>
              </a:rPr>
              <a:t>Nolos</a:t>
            </a:r>
            <a:endParaRPr lang="en-US" sz="28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4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3668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Examined connections between race, ethnicity, gender, and sales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Examine connections between race, ethnicity, gender, and industry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average sales from 2018-2020 for men and women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growth rate for men and women from 2018-2020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Assessed top industries for female-owned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20179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79925C9-5A7C-4E12-95E6-9AE4E71E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9734"/>
            <a:ext cx="8142399" cy="603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AC6E-14B6-44EE-BB83-0A9E7EDABE02}"/>
              </a:ext>
            </a:extLst>
          </p:cNvPr>
          <p:cNvSpPr txBox="1"/>
          <p:nvPr/>
        </p:nvSpPr>
        <p:spPr>
          <a:xfrm>
            <a:off x="8790317" y="1997839"/>
            <a:ext cx="26416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416176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0530EA-AB4E-4CCF-B650-02E3A01B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" y="330228"/>
            <a:ext cx="8366684" cy="619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39821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2019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411BF23-65F6-465E-8F1D-4DC79C25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7" y="1012235"/>
            <a:ext cx="824980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75856" y="1878975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5C20064-EBC3-4E55-A6C7-6F6CB91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6" y="942426"/>
            <a:ext cx="8554052" cy="5403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4DC09-DA8D-4740-8004-02140184B8F5}"/>
              </a:ext>
            </a:extLst>
          </p:cNvPr>
          <p:cNvSpPr txBox="1"/>
          <p:nvPr/>
        </p:nvSpPr>
        <p:spPr>
          <a:xfrm>
            <a:off x="754743" y="391886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Ethnicity</a:t>
            </a:r>
            <a:r>
              <a:rPr lang="en-US" sz="2000" b="1" dirty="0"/>
              <a:t> </a:t>
            </a:r>
            <a:r>
              <a:rPr lang="en-US" sz="24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2080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0660D73-93FF-4985-A00B-8B9FEB81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936913"/>
            <a:ext cx="8517553" cy="538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2018</a:t>
            </a:r>
          </a:p>
        </p:txBody>
      </p:sp>
    </p:spTree>
    <p:extLst>
      <p:ext uri="{BB962C8B-B14F-4D97-AF65-F5344CB8AC3E}">
        <p14:creationId xmlns:p14="http://schemas.microsoft.com/office/powerpoint/2010/main" val="70336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E98DF04-9FFF-487D-9386-D5C03A51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" y="871229"/>
            <a:ext cx="8558404" cy="540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0DD4-C4FC-4AD6-B3C2-4482E28E8992}"/>
              </a:ext>
            </a:extLst>
          </p:cNvPr>
          <p:cNvSpPr txBox="1"/>
          <p:nvPr/>
        </p:nvSpPr>
        <p:spPr>
          <a:xfrm>
            <a:off x="675835" y="211611"/>
            <a:ext cx="767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Businesses Categorized By Ethnicities 2018</a:t>
            </a:r>
          </a:p>
        </p:txBody>
      </p:sp>
    </p:spTree>
    <p:extLst>
      <p:ext uri="{BB962C8B-B14F-4D97-AF65-F5344CB8AC3E}">
        <p14:creationId xmlns:p14="http://schemas.microsoft.com/office/powerpoint/2010/main" val="207529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FD0C68-603A-479E-B29A-38D0FC4D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" y="897147"/>
            <a:ext cx="9459379" cy="5277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7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1339E-AAE0-4D44-ADF0-0F45A36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3727"/>
            <a:ext cx="8544561" cy="6329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E7BAE-E80E-458E-AD93-7146CC751112}"/>
              </a:ext>
            </a:extLst>
          </p:cNvPr>
          <p:cNvSpPr txBox="1"/>
          <p:nvPr/>
        </p:nvSpPr>
        <p:spPr>
          <a:xfrm>
            <a:off x="8782756" y="1387359"/>
            <a:ext cx="3273777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Datapoints are concentrated between each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a slight positive, upward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male owned businesses: 14.8%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female owned businesses: 13.08%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9802" cy="39553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Top 5 industry sectors in 2020: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Accommodations and Food Services</a:t>
            </a:r>
          </a:p>
          <a:p>
            <a:pPr marL="0" indent="0">
              <a:buNone/>
            </a:pPr>
            <a:r>
              <a:rPr lang="en-US" dirty="0"/>
              <a:t>	4. Manufacturing</a:t>
            </a:r>
          </a:p>
          <a:p>
            <a:pPr marL="0" indent="0">
              <a:buNone/>
            </a:pPr>
            <a:r>
              <a:rPr lang="en-US" dirty="0"/>
              <a:t>	5. Transportation and Warehousing</a:t>
            </a:r>
          </a:p>
          <a:p>
            <a:r>
              <a:rPr lang="en-US" b="1" dirty="0"/>
              <a:t>Top 5 industry sectors in 2019: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Manufacturing</a:t>
            </a:r>
          </a:p>
          <a:p>
            <a:pPr marL="0" indent="0">
              <a:buNone/>
            </a:pPr>
            <a:r>
              <a:rPr lang="en-US" dirty="0"/>
              <a:t>	3. Healthcare and Social Assistance</a:t>
            </a:r>
          </a:p>
          <a:p>
            <a:pPr marL="0" indent="0">
              <a:buNone/>
            </a:pPr>
            <a:r>
              <a:rPr lang="en-US" dirty="0"/>
              <a:t>	4. Retail Trade</a:t>
            </a:r>
          </a:p>
          <a:p>
            <a:pPr marL="0" indent="0">
              <a:buNone/>
            </a:pPr>
            <a:r>
              <a:rPr lang="en-US" dirty="0"/>
              <a:t>	5.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We Are: Lani Jones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90" y="2674492"/>
            <a:ext cx="2634354" cy="2638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2868" y="2547493"/>
            <a:ext cx="8161865" cy="34384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Public Relations, Bachelor’s Degree, University of Central Oklahoma (UCO)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r>
              <a:rPr lang="en-US" sz="2000" dirty="0">
                <a:solidFill>
                  <a:schemeClr val="tx1"/>
                </a:solidFill>
              </a:rPr>
              <a:t>Graphic Designer and Publishing Assistant at UCO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entry level data analyst for fashion related company in London, England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r>
              <a:rPr lang="en-US" sz="5400" dirty="0" err="1"/>
              <a:t>Con’t</a:t>
            </a:r>
            <a:r>
              <a:rPr lang="en-US" sz="5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1446" cy="37408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Top 5 Industry Sectors in 2018:</a:t>
            </a:r>
          </a:p>
          <a:p>
            <a:pPr marL="0" indent="0">
              <a:buNone/>
            </a:pPr>
            <a:r>
              <a:rPr lang="en-US" dirty="0"/>
              <a:t>	1. Administrative and support and Waste Management and Remediation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Professional/Scientific/Technical Services</a:t>
            </a:r>
          </a:p>
          <a:p>
            <a:pPr marL="0" indent="0">
              <a:buNone/>
            </a:pPr>
            <a:r>
              <a:rPr lang="en-US" dirty="0"/>
              <a:t>	4. Accommodation and Food Services</a:t>
            </a:r>
          </a:p>
          <a:p>
            <a:pPr marL="0" indent="0">
              <a:buNone/>
            </a:pPr>
            <a:r>
              <a:rPr lang="en-US" dirty="0"/>
              <a:t>	5. Retail Trade</a:t>
            </a:r>
            <a:endParaRPr lang="en-US" b="1" dirty="0"/>
          </a:p>
          <a:p>
            <a:r>
              <a:rPr lang="en-US" b="1" dirty="0"/>
              <a:t>Top 3 Industry Sectors Over Past Three Years</a:t>
            </a:r>
          </a:p>
          <a:p>
            <a:pPr marL="457200" lvl="1" indent="0">
              <a:buNone/>
            </a:pPr>
            <a:r>
              <a:rPr lang="en-US" dirty="0"/>
              <a:t>1. Health Care And Social Assistance</a:t>
            </a:r>
          </a:p>
          <a:p>
            <a:pPr marL="457200" lvl="1" indent="0">
              <a:buNone/>
            </a:pPr>
            <a:r>
              <a:rPr lang="en-US" dirty="0"/>
              <a:t>2. Professional, Scientific, and Technical Services</a:t>
            </a:r>
          </a:p>
          <a:p>
            <a:pPr marL="457200" lvl="1" indent="0">
              <a:buNone/>
            </a:pPr>
            <a:r>
              <a:rPr lang="en-US" dirty="0"/>
              <a:t>3.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sales</a:t>
            </a:r>
          </a:p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industry</a:t>
            </a:r>
          </a:p>
          <a:p>
            <a:pPr>
              <a:lnSpc>
                <a:spcPct val="160000"/>
              </a:lnSpc>
            </a:pPr>
            <a:r>
              <a:rPr lang="en-US" dirty="0"/>
              <a:t>Growth rates for male-owned and female-owned businesses were similar with a difference of 1.74%</a:t>
            </a:r>
          </a:p>
          <a:p>
            <a:pPr>
              <a:lnSpc>
                <a:spcPct val="160000"/>
              </a:lnSpc>
            </a:pPr>
            <a:r>
              <a:rPr lang="en-US" dirty="0"/>
              <a:t>While average sales for female-owned businesses compared to male-owned, there are also fewer female-owned businesses: (though they account for 42% of all businesses in the U.S.)</a:t>
            </a:r>
          </a:p>
          <a:p>
            <a:pPr>
              <a:lnSpc>
                <a:spcPct val="160000"/>
              </a:lnSpc>
            </a:pPr>
            <a:r>
              <a:rPr lang="en-US" dirty="0"/>
              <a:t>Top industries for women remained relatively the same except for transportation and warehousing in 2020</a:t>
            </a:r>
          </a:p>
        </p:txBody>
      </p:sp>
    </p:spTree>
    <p:extLst>
      <p:ext uri="{BB962C8B-B14F-4D97-AF65-F5344CB8AC3E}">
        <p14:creationId xmlns:p14="http://schemas.microsoft.com/office/powerpoint/2010/main" val="345805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704957" cy="392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Gender, race, and ethnicity are not a predictors for success, particularly with the earning potential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Female-owned businesses are emerging in sector previously atypical for women (such as construction and transportation)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Barriers to women owning businesses do not appear to be institutionalized, and may be related to other factors such as risk aversion and childcare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67" y="1706213"/>
            <a:ext cx="8825658" cy="2677648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057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 of the results surprise you?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race, ethnicity, and sales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Number of women-owned businesses in manufacturing, construction, and waste management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gender and sales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5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find any institutional biases during our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Did not find any institutional biases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Women did not take advantage of financial opportunities as often as men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Limiting business growth for women and/or entrances into other markets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8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this project change how you felt about owning your own businesses?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Changed how I feel about owning my own business for the better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Increased confidence that I can be as successful as my male counterparts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Encouraged seizing opportunities early and often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7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2"/>
              </a:rPr>
              <a:t>Small Business Index | MetLife &amp; US Chamber of Commerce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3"/>
              </a:rPr>
              <a:t>Who Started Businesses During the Pandemic? A Survey of Women Starting Businesses During COVID | Gusto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Women-Owned Businesses: Statistics and Overview (2021) - </a:t>
            </a:r>
            <a:r>
              <a:rPr lang="en-US" sz="2400" b="0" i="0" u="sng" strike="noStrike" dirty="0" err="1">
                <a:solidFill>
                  <a:srgbClr val="1155CC"/>
                </a:solidFill>
                <a:effectLst/>
                <a:hlinkClick r:id="rId4"/>
              </a:rPr>
              <a:t>Fundera</a:t>
            </a: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 Ledger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5"/>
              </a:rPr>
              <a:t>Businesses owned by women and minorities have grown. Will COVID-19 undo that?</a:t>
            </a:r>
            <a:endParaRPr lang="en-US" sz="2400" b="0" dirty="0">
              <a:effectLst/>
            </a:endParaRPr>
          </a:p>
          <a:p>
            <a:r>
              <a:rPr lang="en-US" sz="2400" dirty="0"/>
              <a:t>U.S. Census Bureau: Annual Business Surveys (2018-2020)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Pivoting sooner when encountering challenges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National scale large and too ambitious: regional or state level would have been better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Better understanding of extracting API data from sources such as YouTube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Started with basic statistical analysis before attempting more advanced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746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Jennifer </a:t>
            </a:r>
            <a:r>
              <a:rPr lang="en-US" sz="5400" dirty="0" err="1"/>
              <a:t>Nolos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340867" cy="344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Chemical Engineering, Bachelor’s Degree, Syracuse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Associate Banker for JP Morgan Chase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land an entry-level data analyst position with JPMC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B7DA57-3BB8-45E8-9C25-C7D08EF7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5119" r="4353" b="7832"/>
          <a:stretch/>
        </p:blipFill>
        <p:spPr>
          <a:xfrm>
            <a:off x="7811911" y="3081867"/>
            <a:ext cx="3431822" cy="3262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68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Noelle Brooks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73821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Mass Communication – Print Concentration, Bachelor’s Degree, Georgia College &amp; State University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Executive MBA, Masters Degree, Wesleyan College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Data Science, Entity Virtual Academy/Woz U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Marketing Coordinator for Choice Premiums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Goal: Get an entry level data analyst job with a start-up or hire myself as co-founder of a tech start-up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A013CAD-B559-4C90-B33F-CAF5EA56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8772939" y="2580607"/>
            <a:ext cx="2875078" cy="330372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06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4399" cy="4133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Our Data Is From</a:t>
            </a:r>
          </a:p>
          <a:p>
            <a:r>
              <a:rPr lang="en-US" sz="2400" dirty="0"/>
              <a:t>US Census Bureau </a:t>
            </a:r>
          </a:p>
          <a:p>
            <a:r>
              <a:rPr lang="en-US" sz="2400" dirty="0"/>
              <a:t>Women’s Business Enterprise National Council (WBENC)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Project Background </a:t>
            </a:r>
            <a:endParaRPr lang="en-US" sz="2400" dirty="0"/>
          </a:p>
          <a:p>
            <a:r>
              <a:rPr lang="en-US" sz="2400" dirty="0"/>
              <a:t>As women professionals, we want to understand what success for women looks like in the marketplaces. </a:t>
            </a:r>
          </a:p>
          <a:p>
            <a:r>
              <a:rPr lang="en-US" sz="2400" dirty="0"/>
              <a:t>One want to analyze this is through the lens of women entrepreneurs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Initial 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Analyze remote work in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revenue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employee satisfaction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of women owned remote/partially remote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Comparison between remote/partially remote businesses vs. non-remote</a:t>
            </a:r>
          </a:p>
        </p:txBody>
      </p:sp>
    </p:spTree>
    <p:extLst>
      <p:ext uri="{BB962C8B-B14F-4D97-AF65-F5344CB8AC3E}">
        <p14:creationId xmlns:p14="http://schemas.microsoft.com/office/powerpoint/2010/main" val="4322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mote Data No Bueno">
            <a:hlinkClick r:id="" action="ppaction://media"/>
            <a:extLst>
              <a:ext uri="{FF2B5EF4-FFF2-40B4-BE49-F238E27FC236}">
                <a16:creationId xmlns:a16="http://schemas.microsoft.com/office/drawing/2014/main" id="{8DF2AFDA-D1BD-4752-B9BC-895ADAED5F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1000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Sales growth for women owned businesses vs 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Factors that contribute to successful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Employee growth rate for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for women entrepreneurs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race, ethnicity, and gender as it relates to businesses</a:t>
            </a:r>
          </a:p>
        </p:txBody>
      </p:sp>
    </p:spTree>
    <p:extLst>
      <p:ext uri="{BB962C8B-B14F-4D97-AF65-F5344CB8AC3E}">
        <p14:creationId xmlns:p14="http://schemas.microsoft.com/office/powerpoint/2010/main" val="5022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Researched datasets with large samples and multiple variables</a:t>
            </a:r>
          </a:p>
          <a:p>
            <a:r>
              <a:rPr lang="en-US" dirty="0"/>
              <a:t>Explored reliable databases for historical data</a:t>
            </a:r>
          </a:p>
          <a:p>
            <a:r>
              <a:rPr lang="en-US" dirty="0"/>
              <a:t>Reviewed directories for real time data</a:t>
            </a:r>
          </a:p>
          <a:p>
            <a:r>
              <a:rPr lang="en-US" dirty="0"/>
              <a:t>Wrangled &amp; assessed data with Python, R, &amp; Tableau</a:t>
            </a:r>
          </a:p>
          <a:p>
            <a:r>
              <a:rPr lang="en-US" dirty="0"/>
              <a:t>Analyses focused on finding relationships between variables</a:t>
            </a:r>
          </a:p>
          <a:p>
            <a:r>
              <a:rPr lang="en-US" dirty="0"/>
              <a:t>Statistical formulas to assess </a:t>
            </a:r>
          </a:p>
          <a:p>
            <a:r>
              <a:rPr lang="en-US" dirty="0"/>
              <a:t>Trello for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2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4214</TotalTime>
  <Words>1241</Words>
  <Application>Microsoft Office PowerPoint</Application>
  <PresentationFormat>Widescreen</PresentationFormat>
  <Paragraphs>139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Century Gothic</vt:lpstr>
      <vt:lpstr>Slack-Lato</vt:lpstr>
      <vt:lpstr>Wingdings 3</vt:lpstr>
      <vt:lpstr>Ion Boardroom</vt:lpstr>
      <vt:lpstr>Women in Business</vt:lpstr>
      <vt:lpstr>Who We Are: Lani Jones</vt:lpstr>
      <vt:lpstr>Who We Are: Jennifer Nolos</vt:lpstr>
      <vt:lpstr>Who We Are: Noelle Brooks</vt:lpstr>
      <vt:lpstr>About the Project</vt:lpstr>
      <vt:lpstr>Initial Goals For The Project </vt:lpstr>
      <vt:lpstr>PowerPoint Presentation</vt:lpstr>
      <vt:lpstr>Goals For The Project </vt:lpstr>
      <vt:lpstr>Methods &amp; Tools Used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Summary </vt:lpstr>
      <vt:lpstr>Results Summary Con’t.</vt:lpstr>
      <vt:lpstr>Summary</vt:lpstr>
      <vt:lpstr>Conclusions</vt:lpstr>
      <vt:lpstr>Questions</vt:lpstr>
      <vt:lpstr>Did any of the results surprise you? </vt:lpstr>
      <vt:lpstr>Did we find any institutional biases during our research?</vt:lpstr>
      <vt:lpstr>Did this project change how you felt about owning your own businesses?</vt:lpstr>
      <vt:lpstr>Bibliography </vt:lpstr>
      <vt:lpstr>Lessons Learned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Business</dc:title>
  <dc:creator>Lani Jones</dc:creator>
  <cp:lastModifiedBy>Jennifer Nolos</cp:lastModifiedBy>
  <cp:revision>29</cp:revision>
  <dcterms:created xsi:type="dcterms:W3CDTF">2022-01-29T03:44:20Z</dcterms:created>
  <dcterms:modified xsi:type="dcterms:W3CDTF">2022-03-12T19:19:56Z</dcterms:modified>
</cp:coreProperties>
</file>