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0" r:id="rId4"/>
    <p:sldId id="261" r:id="rId5"/>
    <p:sldId id="263" r:id="rId6"/>
    <p:sldId id="258" r:id="rId7"/>
    <p:sldId id="264" r:id="rId8"/>
    <p:sldId id="268" r:id="rId9"/>
    <p:sldId id="259" r:id="rId10"/>
    <p:sldId id="267"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varScale="1">
        <p:scale>
          <a:sx n="79" d="100"/>
          <a:sy n="79" d="100"/>
        </p:scale>
        <p:origin x="72" y="2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29616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18784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419612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81468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970024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06CE42-9294-4836-A840-A909238F13A8}"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5528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06CE42-9294-4836-A840-A909238F13A8}" type="datetimeFigureOut">
              <a:rPr lang="en-US" smtClean="0"/>
              <a:t>1/29/2022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326800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524560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16238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64900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64077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06CE42-9294-4836-A840-A909238F13A8}"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80617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06CE42-9294-4836-A840-A909238F13A8}"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423004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06CE42-9294-4836-A840-A909238F13A8}"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91924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6CE42-9294-4836-A840-A909238F13A8}"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42975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49902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01480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06CE42-9294-4836-A840-A909238F13A8}" type="datetimeFigureOut">
              <a:rPr lang="en-US" smtClean="0"/>
              <a:t>1/29/2022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3A4505-2D5E-4981-9F09-439043F216C8}" type="slidenum">
              <a:rPr lang="en-US" smtClean="0"/>
              <a:t>‹#›</a:t>
            </a:fld>
            <a:endParaRPr lang="en-US"/>
          </a:p>
        </p:txBody>
      </p:sp>
    </p:spTree>
    <p:extLst>
      <p:ext uri="{BB962C8B-B14F-4D97-AF65-F5344CB8AC3E}">
        <p14:creationId xmlns:p14="http://schemas.microsoft.com/office/powerpoint/2010/main" val="85737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51352"/>
            <a:ext cx="8825658" cy="2677648"/>
          </a:xfrm>
        </p:spPr>
        <p:txBody>
          <a:bodyPr/>
          <a:lstStyle/>
          <a:p>
            <a:r>
              <a:rPr lang="en-US" sz="7200" b="1" dirty="0" smtClean="0">
                <a:solidFill>
                  <a:schemeClr val="bg1"/>
                </a:solidFill>
              </a:rPr>
              <a:t>Women in Business</a:t>
            </a:r>
            <a:endParaRPr lang="en-US" sz="7200" b="1" dirty="0">
              <a:solidFill>
                <a:schemeClr val="bg1"/>
              </a:solidFill>
            </a:endParaRPr>
          </a:p>
        </p:txBody>
      </p:sp>
      <p:sp>
        <p:nvSpPr>
          <p:cNvPr id="3" name="Subtitle 2"/>
          <p:cNvSpPr>
            <a:spLocks noGrp="1"/>
          </p:cNvSpPr>
          <p:nvPr>
            <p:ph type="subTitle" idx="1"/>
          </p:nvPr>
        </p:nvSpPr>
        <p:spPr>
          <a:xfrm>
            <a:off x="887918" y="5538031"/>
            <a:ext cx="8825658" cy="668560"/>
          </a:xfrm>
        </p:spPr>
        <p:txBody>
          <a:bodyPr>
            <a:normAutofit/>
          </a:bodyPr>
          <a:lstStyle/>
          <a:p>
            <a:r>
              <a:rPr lang="en-US" sz="2800" b="1" dirty="0">
                <a:solidFill>
                  <a:schemeClr val="bg1"/>
                </a:solidFill>
                <a:latin typeface="Arial Rounded MT Bold" panose="020F0704030504030204" pitchFamily="34" charset="0"/>
              </a:rPr>
              <a:t>Entity Virtual Academy/ Woz U</a:t>
            </a:r>
          </a:p>
          <a:p>
            <a:endParaRPr lang="en-US" sz="2800" dirty="0" smtClean="0">
              <a:solidFill>
                <a:schemeClr val="bg1"/>
              </a:solidFill>
            </a:endParaRPr>
          </a:p>
        </p:txBody>
      </p:sp>
      <p:sp>
        <p:nvSpPr>
          <p:cNvPr id="5" name="TextBox 4"/>
          <p:cNvSpPr txBox="1"/>
          <p:nvPr/>
        </p:nvSpPr>
        <p:spPr>
          <a:xfrm>
            <a:off x="985022" y="5014811"/>
            <a:ext cx="9365900" cy="523220"/>
          </a:xfrm>
          <a:prstGeom prst="rect">
            <a:avLst/>
          </a:prstGeom>
          <a:noFill/>
        </p:spPr>
        <p:txBody>
          <a:bodyPr wrap="square" rtlCol="0">
            <a:spAutoFit/>
          </a:bodyPr>
          <a:lstStyle/>
          <a:p>
            <a:r>
              <a:rPr lang="en-US" sz="2800" b="1" dirty="0" smtClean="0">
                <a:solidFill>
                  <a:srgbClr val="009999"/>
                </a:solidFill>
              </a:rPr>
              <a:t>By Noelle Brooks, Lani Jones, and Jennifer </a:t>
            </a:r>
            <a:r>
              <a:rPr lang="en-US" sz="2800" b="1" dirty="0" err="1" smtClean="0">
                <a:solidFill>
                  <a:srgbClr val="009999"/>
                </a:solidFill>
              </a:rPr>
              <a:t>Nolos</a:t>
            </a:r>
            <a:endParaRPr lang="en-US" sz="2800" b="1" dirty="0">
              <a:solidFill>
                <a:srgbClr val="009999"/>
              </a:solidFill>
            </a:endParaRPr>
          </a:p>
        </p:txBody>
      </p:sp>
    </p:spTree>
    <p:extLst>
      <p:ext uri="{BB962C8B-B14F-4D97-AF65-F5344CB8AC3E}">
        <p14:creationId xmlns:p14="http://schemas.microsoft.com/office/powerpoint/2010/main" val="311624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Results Summary </a:t>
            </a:r>
            <a:r>
              <a:rPr lang="en-US" sz="5400" dirty="0" err="1" smtClean="0"/>
              <a:t>Con’t</a:t>
            </a:r>
            <a:r>
              <a:rPr lang="en-US" sz="5400" dirty="0" smtClean="0"/>
              <a:t>.</a:t>
            </a:r>
            <a:endParaRPr lang="en-US" sz="5400" dirty="0"/>
          </a:p>
        </p:txBody>
      </p:sp>
      <p:sp>
        <p:nvSpPr>
          <p:cNvPr id="3" name="Content Placeholder 2"/>
          <p:cNvSpPr>
            <a:spLocks noGrp="1"/>
          </p:cNvSpPr>
          <p:nvPr>
            <p:ph idx="1"/>
          </p:nvPr>
        </p:nvSpPr>
        <p:spPr/>
        <p:txBody>
          <a:bodyPr>
            <a:normAutofit fontScale="85000" lnSpcReduction="10000"/>
          </a:bodyPr>
          <a:lstStyle/>
          <a:p>
            <a:r>
              <a:rPr lang="en-US" b="1" dirty="0"/>
              <a:t>Top 5 Industry Sectors in 2018:</a:t>
            </a:r>
          </a:p>
          <a:p>
            <a:pPr marL="0" indent="0">
              <a:buNone/>
            </a:pPr>
            <a:r>
              <a:rPr lang="en-US" dirty="0" smtClean="0"/>
              <a:t>	1</a:t>
            </a:r>
            <a:r>
              <a:rPr lang="en-US" dirty="0" smtClean="0"/>
              <a:t>. Administrative </a:t>
            </a:r>
            <a:r>
              <a:rPr lang="en-US" dirty="0"/>
              <a:t>and support and Waste Management and Remediation </a:t>
            </a:r>
            <a:r>
              <a:rPr lang="en-US" dirty="0" smtClean="0"/>
              <a:t>Services</a:t>
            </a:r>
          </a:p>
          <a:p>
            <a:pPr marL="0" indent="0">
              <a:buNone/>
            </a:pPr>
            <a:r>
              <a:rPr lang="en-US" dirty="0" smtClean="0"/>
              <a:t>	2</a:t>
            </a:r>
            <a:r>
              <a:rPr lang="en-US" dirty="0" smtClean="0"/>
              <a:t>. Health Care and Social Assistance</a:t>
            </a:r>
          </a:p>
          <a:p>
            <a:pPr marL="0" indent="0">
              <a:buNone/>
            </a:pPr>
            <a:r>
              <a:rPr lang="en-US" dirty="0" smtClean="0"/>
              <a:t>	3</a:t>
            </a:r>
            <a:r>
              <a:rPr lang="en-US" dirty="0" smtClean="0"/>
              <a:t>. Professional/Scientific/Technical </a:t>
            </a:r>
            <a:r>
              <a:rPr lang="en-US" dirty="0"/>
              <a:t>Services</a:t>
            </a:r>
          </a:p>
          <a:p>
            <a:pPr marL="0" indent="0">
              <a:buNone/>
            </a:pPr>
            <a:r>
              <a:rPr lang="en-US" dirty="0" smtClean="0"/>
              <a:t>	4</a:t>
            </a:r>
            <a:r>
              <a:rPr lang="en-US" dirty="0" smtClean="0"/>
              <a:t>. Accommodation </a:t>
            </a:r>
            <a:r>
              <a:rPr lang="en-US" dirty="0"/>
              <a:t>and Food Services</a:t>
            </a:r>
          </a:p>
          <a:p>
            <a:pPr marL="0" indent="0">
              <a:buNone/>
            </a:pPr>
            <a:r>
              <a:rPr lang="en-US" dirty="0" smtClean="0"/>
              <a:t>	5</a:t>
            </a:r>
            <a:r>
              <a:rPr lang="en-US" dirty="0" smtClean="0"/>
              <a:t>. Construction</a:t>
            </a:r>
            <a:endParaRPr lang="en-US" b="1" dirty="0"/>
          </a:p>
          <a:p>
            <a:r>
              <a:rPr lang="en-US" b="1" dirty="0" smtClean="0"/>
              <a:t>Top 3 Industry Sectors Over Past Three Years</a:t>
            </a:r>
          </a:p>
          <a:p>
            <a:pPr marL="457200" lvl="1" indent="0">
              <a:buNone/>
            </a:pPr>
            <a:r>
              <a:rPr lang="en-US" dirty="0" smtClean="0"/>
              <a:t>1. Health Care And Social Assistance</a:t>
            </a:r>
          </a:p>
          <a:p>
            <a:pPr marL="457200" lvl="1" indent="0">
              <a:buNone/>
            </a:pPr>
            <a:r>
              <a:rPr lang="en-US" dirty="0" smtClean="0"/>
              <a:t>2. Professional, Scientific, and Technical Services</a:t>
            </a:r>
          </a:p>
          <a:p>
            <a:pPr marL="457200" lvl="1" indent="0">
              <a:buNone/>
            </a:pPr>
            <a:r>
              <a:rPr lang="en-US" dirty="0" smtClean="0"/>
              <a:t>3. Administrative and Support and Waste Management and Remediation Services</a:t>
            </a:r>
          </a:p>
          <a:p>
            <a:endParaRPr lang="en-US" dirty="0"/>
          </a:p>
        </p:txBody>
      </p:sp>
    </p:spTree>
    <p:extLst>
      <p:ext uri="{BB962C8B-B14F-4D97-AF65-F5344CB8AC3E}">
        <p14:creationId xmlns:p14="http://schemas.microsoft.com/office/powerpoint/2010/main" val="1882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67" y="243745"/>
            <a:ext cx="10515600" cy="1325563"/>
          </a:xfrm>
        </p:spPr>
        <p:txBody>
          <a:bodyPr/>
          <a:lstStyle/>
          <a:p>
            <a:r>
              <a:rPr lang="en-US" sz="5400" dirty="0" smtClean="0"/>
              <a:t>Lessons Learned</a:t>
            </a:r>
            <a:endParaRPr lang="en-US" sz="5400" dirty="0"/>
          </a:p>
        </p:txBody>
      </p:sp>
      <p:sp>
        <p:nvSpPr>
          <p:cNvPr id="3" name="Content Placeholder 2"/>
          <p:cNvSpPr>
            <a:spLocks noGrp="1"/>
          </p:cNvSpPr>
          <p:nvPr>
            <p:ph idx="1"/>
          </p:nvPr>
        </p:nvSpPr>
        <p:spPr>
          <a:xfrm>
            <a:off x="838200" y="1825625"/>
            <a:ext cx="5894373" cy="4351338"/>
          </a:xfrm>
        </p:spPr>
        <p:txBody>
          <a:bodyPr>
            <a:normAutofit/>
          </a:bodyPr>
          <a:lstStyle/>
          <a:p>
            <a:endParaRPr lang="en-US" dirty="0"/>
          </a:p>
          <a:p>
            <a:endParaRPr lang="en-US" dirty="0"/>
          </a:p>
        </p:txBody>
      </p:sp>
    </p:spTree>
    <p:extLst>
      <p:ext uri="{BB962C8B-B14F-4D97-AF65-F5344CB8AC3E}">
        <p14:creationId xmlns:p14="http://schemas.microsoft.com/office/powerpoint/2010/main" val="124613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3967" y="1706213"/>
            <a:ext cx="8825658" cy="2677648"/>
          </a:xfrm>
        </p:spPr>
        <p:txBody>
          <a:bodyPr/>
          <a:lstStyle/>
          <a:p>
            <a:pPr algn="ctr"/>
            <a:r>
              <a:rPr lang="en-US" sz="7200" b="1" dirty="0" smtClean="0">
                <a:solidFill>
                  <a:schemeClr val="bg1"/>
                </a:solidFill>
              </a:rPr>
              <a:t>Questions</a:t>
            </a:r>
            <a:endParaRPr lang="en-US" sz="7200" b="1" dirty="0">
              <a:solidFill>
                <a:schemeClr val="bg1"/>
              </a:solidFill>
            </a:endParaRPr>
          </a:p>
        </p:txBody>
      </p:sp>
    </p:spTree>
    <p:extLst>
      <p:ext uri="{BB962C8B-B14F-4D97-AF65-F5344CB8AC3E}">
        <p14:creationId xmlns:p14="http://schemas.microsoft.com/office/powerpoint/2010/main" val="234057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641" y="1030313"/>
            <a:ext cx="9872283" cy="706964"/>
          </a:xfrm>
        </p:spPr>
        <p:txBody>
          <a:bodyPr/>
          <a:lstStyle/>
          <a:p>
            <a:r>
              <a:rPr lang="en-US" sz="5400" dirty="0" smtClean="0"/>
              <a:t>Who We Are: Noelle Brooks</a:t>
            </a:r>
            <a:endParaRPr lang="en-US" sz="5400" dirty="0"/>
          </a:p>
        </p:txBody>
      </p:sp>
      <p:sp>
        <p:nvSpPr>
          <p:cNvPr id="3" name="Content Placeholder 2"/>
          <p:cNvSpPr>
            <a:spLocks noGrp="1"/>
          </p:cNvSpPr>
          <p:nvPr>
            <p:ph idx="1"/>
          </p:nvPr>
        </p:nvSpPr>
        <p:spPr/>
        <p:txBody>
          <a:bodyPr/>
          <a:lstStyle/>
          <a:p>
            <a:r>
              <a:rPr lang="en-US" dirty="0"/>
              <a:t>that covers your background. Talk about your previous education, employment, or subject matter expertise. Tell folks where you are currently or were last employed</a:t>
            </a:r>
            <a:r>
              <a:rPr lang="en-US" dirty="0" smtClean="0"/>
              <a:t>.</a:t>
            </a:r>
          </a:p>
          <a:p>
            <a:r>
              <a:rPr lang="en-US" dirty="0" smtClean="0"/>
              <a:t>Photo of you</a:t>
            </a:r>
            <a:endParaRPr lang="en-US" dirty="0"/>
          </a:p>
        </p:txBody>
      </p:sp>
    </p:spTree>
    <p:extLst>
      <p:ext uri="{BB962C8B-B14F-4D97-AF65-F5344CB8AC3E}">
        <p14:creationId xmlns:p14="http://schemas.microsoft.com/office/powerpoint/2010/main" val="60030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Who We Are: Lani Jones</a:t>
            </a:r>
            <a:endParaRPr lang="en-US" sz="5400" dirty="0"/>
          </a:p>
        </p:txBody>
      </p:sp>
      <p:sp>
        <p:nvSpPr>
          <p:cNvPr id="3" name="Content Placeholder 2"/>
          <p:cNvSpPr>
            <a:spLocks noGrp="1"/>
          </p:cNvSpPr>
          <p:nvPr>
            <p:ph idx="1"/>
          </p:nvPr>
        </p:nvSpPr>
        <p:spPr>
          <a:xfrm>
            <a:off x="1154954" y="2581359"/>
            <a:ext cx="9437520" cy="3438441"/>
          </a:xfrm>
        </p:spPr>
        <p:txBody>
          <a:bodyPr>
            <a:normAutofit/>
          </a:bodyPr>
          <a:lstStyle/>
          <a:p>
            <a:r>
              <a:rPr lang="en-US" sz="2000" b="1" dirty="0" smtClean="0">
                <a:solidFill>
                  <a:srgbClr val="009999"/>
                </a:solidFill>
                <a:latin typeface="Arial Rounded MT Bold" panose="020F0704030504030204" pitchFamily="34" charset="0"/>
              </a:rPr>
              <a:t>Public Relations, Bachelor’s Degree, University of Central Oklahoma</a:t>
            </a:r>
          </a:p>
          <a:p>
            <a:r>
              <a:rPr lang="en-US" sz="2000" b="1" dirty="0" smtClean="0">
                <a:solidFill>
                  <a:srgbClr val="009999"/>
                </a:solidFill>
                <a:latin typeface="Arial Rounded MT Bold" panose="020F0704030504030204" pitchFamily="34" charset="0"/>
              </a:rPr>
              <a:t>Data Science, Entity Virtual Academy/ Woz U</a:t>
            </a:r>
          </a:p>
          <a:p>
            <a:r>
              <a:rPr lang="en-US" sz="2000" b="1" dirty="0">
                <a:solidFill>
                  <a:srgbClr val="009999"/>
                </a:solidFill>
                <a:latin typeface="Arial Rounded MT Bold" panose="020F0704030504030204" pitchFamily="34" charset="0"/>
              </a:rPr>
              <a:t>G</a:t>
            </a:r>
            <a:r>
              <a:rPr lang="en-US" sz="2000" b="1" dirty="0" smtClean="0">
                <a:solidFill>
                  <a:srgbClr val="009999"/>
                </a:solidFill>
                <a:latin typeface="Arial Rounded MT Bold" panose="020F0704030504030204" pitchFamily="34" charset="0"/>
              </a:rPr>
              <a:t>raphic </a:t>
            </a:r>
            <a:r>
              <a:rPr lang="en-US" sz="2000" b="1" dirty="0">
                <a:solidFill>
                  <a:srgbClr val="009999"/>
                </a:solidFill>
                <a:latin typeface="Arial Rounded MT Bold" panose="020F0704030504030204" pitchFamily="34" charset="0"/>
              </a:rPr>
              <a:t>D</a:t>
            </a:r>
            <a:r>
              <a:rPr lang="en-US" sz="2000" b="1" dirty="0" smtClean="0">
                <a:solidFill>
                  <a:srgbClr val="009999"/>
                </a:solidFill>
                <a:latin typeface="Arial Rounded MT Bold" panose="020F0704030504030204" pitchFamily="34" charset="0"/>
              </a:rPr>
              <a:t>esigner and Publishing </a:t>
            </a:r>
            <a:r>
              <a:rPr lang="en-US" sz="2000" b="1" dirty="0">
                <a:solidFill>
                  <a:srgbClr val="009999"/>
                </a:solidFill>
                <a:latin typeface="Arial Rounded MT Bold" panose="020F0704030504030204" pitchFamily="34" charset="0"/>
              </a:rPr>
              <a:t>A</a:t>
            </a:r>
            <a:r>
              <a:rPr lang="en-US" sz="2000" b="1" dirty="0" smtClean="0">
                <a:solidFill>
                  <a:srgbClr val="009999"/>
                </a:solidFill>
                <a:latin typeface="Arial Rounded MT Bold" panose="020F0704030504030204" pitchFamily="34" charset="0"/>
              </a:rPr>
              <a:t>ssistant</a:t>
            </a:r>
          </a:p>
          <a:p>
            <a:r>
              <a:rPr lang="en-US" sz="2000" b="1" dirty="0" smtClean="0">
                <a:solidFill>
                  <a:srgbClr val="009999"/>
                </a:solidFill>
                <a:latin typeface="Arial Rounded MT Bold" panose="020F0704030504030204" pitchFamily="34" charset="0"/>
              </a:rPr>
              <a:t>Goal: live in London, England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8048" y="3429000"/>
            <a:ext cx="2557577" cy="2561129"/>
          </a:xfrm>
          <a:prstGeom prst="rect">
            <a:avLst/>
          </a:prstGeom>
        </p:spPr>
      </p:pic>
    </p:spTree>
    <p:extLst>
      <p:ext uri="{BB962C8B-B14F-4D97-AF65-F5344CB8AC3E}">
        <p14:creationId xmlns:p14="http://schemas.microsoft.com/office/powerpoint/2010/main" val="171875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05" y="973668"/>
            <a:ext cx="10001754" cy="706964"/>
          </a:xfrm>
        </p:spPr>
        <p:txBody>
          <a:bodyPr/>
          <a:lstStyle/>
          <a:p>
            <a:r>
              <a:rPr lang="en-US" sz="5400" dirty="0" smtClean="0"/>
              <a:t>Who We Are: Jennifer </a:t>
            </a:r>
            <a:r>
              <a:rPr lang="en-US" sz="5400" dirty="0" err="1" smtClean="0"/>
              <a:t>Nolos</a:t>
            </a:r>
            <a:endParaRPr lang="en-US" sz="5400" dirty="0"/>
          </a:p>
        </p:txBody>
      </p:sp>
      <p:sp>
        <p:nvSpPr>
          <p:cNvPr id="3" name="Content Placeholder 2"/>
          <p:cNvSpPr>
            <a:spLocks noGrp="1"/>
          </p:cNvSpPr>
          <p:nvPr>
            <p:ph idx="1"/>
          </p:nvPr>
        </p:nvSpPr>
        <p:spPr/>
        <p:txBody>
          <a:bodyPr/>
          <a:lstStyle/>
          <a:p>
            <a:r>
              <a:rPr lang="en-US" b="1" dirty="0" smtClean="0">
                <a:solidFill>
                  <a:srgbClr val="009999"/>
                </a:solidFill>
                <a:latin typeface="Arial Rounded MT Bold" panose="020F0704030504030204" pitchFamily="34" charset="0"/>
              </a:rPr>
              <a:t>Chemical Engineering, Bachelor’s Degree, Syracuse University</a:t>
            </a:r>
          </a:p>
          <a:p>
            <a:r>
              <a:rPr lang="en-US" b="1" dirty="0" smtClean="0">
                <a:solidFill>
                  <a:srgbClr val="009999"/>
                </a:solidFill>
                <a:latin typeface="Arial Rounded MT Bold" panose="020F0704030504030204" pitchFamily="34" charset="0"/>
              </a:rPr>
              <a:t>Data Science, Entity </a:t>
            </a:r>
            <a:r>
              <a:rPr lang="en-US" b="1" dirty="0">
                <a:solidFill>
                  <a:srgbClr val="009999"/>
                </a:solidFill>
                <a:latin typeface="Arial Rounded MT Bold" panose="020F0704030504030204" pitchFamily="34" charset="0"/>
              </a:rPr>
              <a:t>Virtual Academy/ Woz </a:t>
            </a:r>
            <a:r>
              <a:rPr lang="en-US" b="1" dirty="0" smtClean="0">
                <a:solidFill>
                  <a:srgbClr val="009999"/>
                </a:solidFill>
                <a:latin typeface="Arial Rounded MT Bold" panose="020F0704030504030204" pitchFamily="34" charset="0"/>
              </a:rPr>
              <a:t>U</a:t>
            </a:r>
          </a:p>
          <a:p>
            <a:r>
              <a:rPr lang="en-US" b="1" dirty="0" smtClean="0">
                <a:solidFill>
                  <a:srgbClr val="009999"/>
                </a:solidFill>
                <a:latin typeface="Arial Rounded MT Bold" panose="020F0704030504030204" pitchFamily="34" charset="0"/>
              </a:rPr>
              <a:t>Associate Banker for JP Morgan Chase</a:t>
            </a:r>
          </a:p>
          <a:p>
            <a:r>
              <a:rPr lang="en-US" b="1" dirty="0" smtClean="0">
                <a:solidFill>
                  <a:srgbClr val="009999"/>
                </a:solidFill>
                <a:latin typeface="Arial Rounded MT Bold" panose="020F0704030504030204" pitchFamily="34" charset="0"/>
              </a:rPr>
              <a:t>Goal: land an entry-level data analyst position with JPMC</a:t>
            </a:r>
          </a:p>
          <a:p>
            <a:endParaRPr lang="en-US" b="1" dirty="0">
              <a:solidFill>
                <a:srgbClr val="009999"/>
              </a:solidFill>
              <a:latin typeface="Arial Rounded MT Bold" panose="020F0704030504030204" pitchFamily="34" charset="0"/>
            </a:endParaRPr>
          </a:p>
          <a:p>
            <a:endParaRPr lang="en-US" dirty="0"/>
          </a:p>
        </p:txBody>
      </p:sp>
      <p:sp>
        <p:nvSpPr>
          <p:cNvPr id="5" name="Rectangle 2"/>
          <p:cNvSpPr>
            <a:spLocks noChangeArrowheads="1"/>
          </p:cNvSpPr>
          <p:nvPr/>
        </p:nvSpPr>
        <p:spPr bwMode="auto">
          <a:xfrm>
            <a:off x="0" y="3571875"/>
            <a:ext cx="6477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1D1C1D"/>
                </a:solidFill>
                <a:effectLst/>
                <a:latin typeface="Slack-Lato"/>
              </a:rPr>
              <a:t/>
            </a:r>
            <a:br>
              <a:rPr kumimoji="0" lang="en-US" altLang="en-US" sz="1100" b="0" i="0" u="none" strike="noStrike" cap="none" normalizeH="0" baseline="0" smtClean="0">
                <a:ln>
                  <a:noFill/>
                </a:ln>
                <a:solidFill>
                  <a:srgbClr val="1D1C1D"/>
                </a:solidFill>
                <a:effectLst/>
                <a:latin typeface="Slack-Lato"/>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683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About the Project</a:t>
            </a:r>
            <a:endParaRPr lang="en-US" sz="5400" dirty="0"/>
          </a:p>
        </p:txBody>
      </p:sp>
      <p:sp>
        <p:nvSpPr>
          <p:cNvPr id="3" name="Content Placeholder 2"/>
          <p:cNvSpPr>
            <a:spLocks noGrp="1"/>
          </p:cNvSpPr>
          <p:nvPr>
            <p:ph idx="1"/>
          </p:nvPr>
        </p:nvSpPr>
        <p:spPr/>
        <p:txBody>
          <a:bodyPr/>
          <a:lstStyle/>
          <a:p>
            <a:pPr marL="0" indent="0">
              <a:buNone/>
            </a:pPr>
            <a:r>
              <a:rPr lang="en-US" b="1" u="sng" dirty="0" smtClean="0">
                <a:solidFill>
                  <a:srgbClr val="009999"/>
                </a:solidFill>
              </a:rPr>
              <a:t>Data from</a:t>
            </a:r>
            <a:endParaRPr lang="en-US" b="1" u="sng" dirty="0" smtClean="0">
              <a:solidFill>
                <a:srgbClr val="009999"/>
              </a:solidFill>
            </a:endParaRPr>
          </a:p>
          <a:p>
            <a:r>
              <a:rPr lang="en-US" dirty="0" smtClean="0"/>
              <a:t>US </a:t>
            </a:r>
            <a:r>
              <a:rPr lang="en-US" dirty="0" smtClean="0"/>
              <a:t>Census Bureau </a:t>
            </a:r>
            <a:endParaRPr lang="en-US" dirty="0"/>
          </a:p>
          <a:p>
            <a:r>
              <a:rPr lang="en-US" dirty="0" smtClean="0"/>
              <a:t>Women’s </a:t>
            </a:r>
            <a:r>
              <a:rPr lang="en-US" dirty="0"/>
              <a:t>Business Enterprise National Council (WBENC)</a:t>
            </a:r>
            <a:endParaRPr lang="en-US" dirty="0" smtClean="0"/>
          </a:p>
          <a:p>
            <a:endParaRPr lang="en-US" dirty="0" smtClean="0"/>
          </a:p>
          <a:p>
            <a:r>
              <a:rPr lang="en-US" dirty="0" smtClean="0"/>
              <a:t>background </a:t>
            </a:r>
            <a:r>
              <a:rPr lang="en-US" dirty="0"/>
              <a:t>information about the topic you are covering</a:t>
            </a:r>
            <a:endParaRPr lang="en-US" dirty="0" smtClean="0"/>
          </a:p>
          <a:p>
            <a:r>
              <a:rPr lang="en-US" dirty="0" smtClean="0"/>
              <a:t>Why did we pick this topic</a:t>
            </a:r>
          </a:p>
          <a:p>
            <a:r>
              <a:rPr lang="en-US" dirty="0" smtClean="0"/>
              <a:t>What did areas we choose to explore</a:t>
            </a:r>
          </a:p>
          <a:p>
            <a:endParaRPr lang="en-US" dirty="0"/>
          </a:p>
          <a:p>
            <a:endParaRPr lang="en-US" dirty="0"/>
          </a:p>
        </p:txBody>
      </p:sp>
    </p:spTree>
    <p:extLst>
      <p:ext uri="{BB962C8B-B14F-4D97-AF65-F5344CB8AC3E}">
        <p14:creationId xmlns:p14="http://schemas.microsoft.com/office/powerpoint/2010/main" val="350009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7551"/>
            <a:ext cx="10515600" cy="314606"/>
          </a:xfrm>
        </p:spPr>
        <p:txBody>
          <a:bodyPr>
            <a:noAutofit/>
          </a:bodyPr>
          <a:lstStyle/>
          <a:p>
            <a:r>
              <a:rPr lang="en-US" sz="5400" dirty="0" smtClean="0">
                <a:solidFill>
                  <a:schemeClr val="bg1"/>
                </a:solidFill>
              </a:rPr>
              <a:t>Goals </a:t>
            </a:r>
            <a:r>
              <a:rPr lang="en-US" sz="5400" dirty="0" smtClean="0">
                <a:solidFill>
                  <a:schemeClr val="bg1"/>
                </a:solidFill>
              </a:rPr>
              <a:t>For </a:t>
            </a:r>
            <a:r>
              <a:rPr lang="en-US" sz="5400" dirty="0">
                <a:solidFill>
                  <a:schemeClr val="bg1"/>
                </a:solidFill>
              </a:rPr>
              <a:t>T</a:t>
            </a:r>
            <a:r>
              <a:rPr lang="en-US" sz="5400" dirty="0" smtClean="0">
                <a:solidFill>
                  <a:schemeClr val="bg1"/>
                </a:solidFill>
              </a:rPr>
              <a:t>he </a:t>
            </a:r>
            <a:r>
              <a:rPr lang="en-US" sz="5400" dirty="0">
                <a:solidFill>
                  <a:schemeClr val="bg1"/>
                </a:solidFill>
              </a:rPr>
              <a:t>P</a:t>
            </a:r>
            <a:r>
              <a:rPr lang="en-US" sz="5400" dirty="0" smtClean="0">
                <a:solidFill>
                  <a:schemeClr val="bg1"/>
                </a:solidFill>
              </a:rPr>
              <a:t>roject</a:t>
            </a:r>
            <a:r>
              <a:rPr lang="en-US" sz="5400" dirty="0" smtClean="0">
                <a:solidFill>
                  <a:schemeClr val="bg1"/>
                </a:solidFill>
              </a:rPr>
              <a:t/>
            </a:r>
            <a:br>
              <a:rPr lang="en-US" sz="5400" dirty="0" smtClean="0">
                <a:solidFill>
                  <a:schemeClr val="bg1"/>
                </a:solidFill>
              </a:rPr>
            </a:br>
            <a:endParaRPr lang="en-US" sz="5400" dirty="0">
              <a:solidFill>
                <a:schemeClr val="bg1"/>
              </a:solidFill>
            </a:endParaRPr>
          </a:p>
        </p:txBody>
      </p:sp>
      <p:sp>
        <p:nvSpPr>
          <p:cNvPr id="3" name="Content Placeholder 2"/>
          <p:cNvSpPr>
            <a:spLocks noGrp="1"/>
          </p:cNvSpPr>
          <p:nvPr>
            <p:ph idx="1"/>
          </p:nvPr>
        </p:nvSpPr>
        <p:spPr>
          <a:xfrm>
            <a:off x="1154954" y="2603500"/>
            <a:ext cx="10271000" cy="3416300"/>
          </a:xfrm>
        </p:spPr>
        <p:txBody>
          <a:bodyPr>
            <a:noAutofit/>
          </a:bodyPr>
          <a:lstStyle/>
          <a:p>
            <a:r>
              <a:rPr lang="en-US" b="1" dirty="0" smtClean="0">
                <a:solidFill>
                  <a:srgbClr val="009999"/>
                </a:solidFill>
                <a:latin typeface="Arial Rounded MT Bold" panose="020F0704030504030204" pitchFamily="34" charset="0"/>
              </a:rPr>
              <a:t>The most </a:t>
            </a:r>
            <a:r>
              <a:rPr lang="en-US" b="1" dirty="0" smtClean="0">
                <a:solidFill>
                  <a:srgbClr val="009999"/>
                </a:solidFill>
                <a:latin typeface="Arial Rounded MT Bold" panose="020F0704030504030204" pitchFamily="34" charset="0"/>
              </a:rPr>
              <a:t>up-to-date information about female-owned businesses.</a:t>
            </a:r>
          </a:p>
          <a:p>
            <a:r>
              <a:rPr lang="en-US" b="1" dirty="0">
                <a:solidFill>
                  <a:srgbClr val="009999"/>
                </a:solidFill>
                <a:latin typeface="Arial Rounded MT Bold" panose="020F0704030504030204" pitchFamily="34" charset="0"/>
              </a:rPr>
              <a:t>W</a:t>
            </a:r>
            <a:r>
              <a:rPr lang="en-US" b="1" dirty="0" smtClean="0">
                <a:solidFill>
                  <a:srgbClr val="009999"/>
                </a:solidFill>
                <a:latin typeface="Arial Rounded MT Bold" panose="020F0704030504030204" pitchFamily="34" charset="0"/>
              </a:rPr>
              <a:t>hat </a:t>
            </a:r>
            <a:r>
              <a:rPr lang="en-US" b="1" dirty="0" smtClean="0">
                <a:solidFill>
                  <a:srgbClr val="009999"/>
                </a:solidFill>
                <a:latin typeface="Arial Rounded MT Bold" panose="020F0704030504030204" pitchFamily="34" charset="0"/>
              </a:rPr>
              <a:t>factors contribute to successful female-owned </a:t>
            </a:r>
            <a:r>
              <a:rPr lang="en-US" b="1" dirty="0" smtClean="0">
                <a:solidFill>
                  <a:srgbClr val="009999"/>
                </a:solidFill>
                <a:latin typeface="Arial Rounded MT Bold" panose="020F0704030504030204" pitchFamily="34" charset="0"/>
              </a:rPr>
              <a:t>businesses</a:t>
            </a:r>
            <a:endParaRPr lang="en-US" b="1" dirty="0" smtClean="0">
              <a:solidFill>
                <a:srgbClr val="009999"/>
              </a:solidFill>
              <a:latin typeface="Arial Rounded MT Bold" panose="020F0704030504030204" pitchFamily="34" charset="0"/>
            </a:endParaRPr>
          </a:p>
          <a:p>
            <a:r>
              <a:rPr lang="en-US" b="1" dirty="0">
                <a:solidFill>
                  <a:srgbClr val="009999"/>
                </a:solidFill>
                <a:latin typeface="Arial Rounded MT Bold" panose="020F0704030504030204" pitchFamily="34" charset="0"/>
              </a:rPr>
              <a:t>T</a:t>
            </a:r>
            <a:r>
              <a:rPr lang="en-US" b="1" dirty="0" smtClean="0">
                <a:solidFill>
                  <a:srgbClr val="009999"/>
                </a:solidFill>
                <a:latin typeface="Arial Rounded MT Bold" panose="020F0704030504030204" pitchFamily="34" charset="0"/>
              </a:rPr>
              <a:t>he </a:t>
            </a:r>
            <a:r>
              <a:rPr lang="en-US" b="1" dirty="0" smtClean="0">
                <a:solidFill>
                  <a:srgbClr val="009999"/>
                </a:solidFill>
                <a:latin typeface="Arial Rounded MT Bold" panose="020F0704030504030204" pitchFamily="34" charset="0"/>
              </a:rPr>
              <a:t>rate at which female-owned start-ups are being </a:t>
            </a:r>
            <a:r>
              <a:rPr lang="en-US" b="1" dirty="0" smtClean="0">
                <a:solidFill>
                  <a:srgbClr val="009999"/>
                </a:solidFill>
                <a:latin typeface="Arial Rounded MT Bold" panose="020F0704030504030204" pitchFamily="34" charset="0"/>
              </a:rPr>
              <a:t>established</a:t>
            </a:r>
            <a:endParaRPr lang="en-US" b="1" dirty="0" smtClean="0">
              <a:solidFill>
                <a:srgbClr val="009999"/>
              </a:solidFill>
              <a:latin typeface="Arial Rounded MT Bold" panose="020F0704030504030204" pitchFamily="34" charset="0"/>
            </a:endParaRPr>
          </a:p>
          <a:p>
            <a:r>
              <a:rPr lang="en-US" b="1" dirty="0">
                <a:solidFill>
                  <a:srgbClr val="009999"/>
                </a:solidFill>
                <a:latin typeface="Arial Rounded MT Bold" panose="020F0704030504030204" pitchFamily="34" charset="0"/>
              </a:rPr>
              <a:t>T</a:t>
            </a:r>
            <a:r>
              <a:rPr lang="en-US" b="1" dirty="0" smtClean="0">
                <a:solidFill>
                  <a:srgbClr val="009999"/>
                </a:solidFill>
                <a:latin typeface="Arial Rounded MT Bold" panose="020F0704030504030204" pitchFamily="34" charset="0"/>
              </a:rPr>
              <a:t>he </a:t>
            </a:r>
            <a:r>
              <a:rPr lang="en-US" b="1" dirty="0" smtClean="0">
                <a:solidFill>
                  <a:srgbClr val="009999"/>
                </a:solidFill>
                <a:latin typeface="Arial Rounded MT Bold" panose="020F0704030504030204" pitchFamily="34" charset="0"/>
              </a:rPr>
              <a:t>background of female business </a:t>
            </a:r>
            <a:r>
              <a:rPr lang="en-US" b="1" dirty="0" smtClean="0">
                <a:solidFill>
                  <a:srgbClr val="009999"/>
                </a:solidFill>
                <a:latin typeface="Arial Rounded MT Bold" panose="020F0704030504030204" pitchFamily="34" charset="0"/>
              </a:rPr>
              <a:t>owners</a:t>
            </a:r>
            <a:endParaRPr lang="en-US" b="1" dirty="0" smtClean="0">
              <a:solidFill>
                <a:srgbClr val="009999"/>
              </a:solidFill>
              <a:latin typeface="Arial Rounded MT Bold" panose="020F0704030504030204" pitchFamily="34" charset="0"/>
            </a:endParaRPr>
          </a:p>
          <a:p>
            <a:r>
              <a:rPr lang="en-US" b="1" dirty="0">
                <a:solidFill>
                  <a:srgbClr val="009999"/>
                </a:solidFill>
                <a:latin typeface="Arial Rounded MT Bold" panose="020F0704030504030204" pitchFamily="34" charset="0"/>
              </a:rPr>
              <a:t>E</a:t>
            </a:r>
            <a:r>
              <a:rPr lang="en-US" b="1" dirty="0" smtClean="0">
                <a:solidFill>
                  <a:srgbClr val="009999"/>
                </a:solidFill>
                <a:latin typeface="Arial Rounded MT Bold" panose="020F0704030504030204" pitchFamily="34" charset="0"/>
              </a:rPr>
              <a:t>mployment </a:t>
            </a:r>
            <a:r>
              <a:rPr lang="en-US" b="1" dirty="0" smtClean="0">
                <a:solidFill>
                  <a:srgbClr val="009999"/>
                </a:solidFill>
                <a:latin typeface="Arial Rounded MT Bold" panose="020F0704030504030204" pitchFamily="34" charset="0"/>
              </a:rPr>
              <a:t>size of female-owned businesses </a:t>
            </a:r>
            <a:endParaRPr lang="en-US" b="1" dirty="0" smtClean="0">
              <a:solidFill>
                <a:srgbClr val="009999"/>
              </a:solidFill>
              <a:latin typeface="Arial Rounded MT Bold" panose="020F0704030504030204" pitchFamily="34" charset="0"/>
            </a:endParaRPr>
          </a:p>
          <a:p>
            <a:r>
              <a:rPr lang="en-US" b="1" dirty="0">
                <a:solidFill>
                  <a:srgbClr val="009999"/>
                </a:solidFill>
                <a:latin typeface="Arial Rounded MT Bold" panose="020F0704030504030204" pitchFamily="34" charset="0"/>
              </a:rPr>
              <a:t>W</a:t>
            </a:r>
            <a:r>
              <a:rPr lang="en-US" b="1" dirty="0" smtClean="0">
                <a:solidFill>
                  <a:srgbClr val="009999"/>
                </a:solidFill>
                <a:latin typeface="Arial Rounded MT Bold" panose="020F0704030504030204" pitchFamily="34" charset="0"/>
              </a:rPr>
              <a:t>hat </a:t>
            </a:r>
            <a:r>
              <a:rPr lang="en-US" b="1" dirty="0" smtClean="0">
                <a:solidFill>
                  <a:srgbClr val="009999"/>
                </a:solidFill>
                <a:latin typeface="Arial Rounded MT Bold" panose="020F0704030504030204" pitchFamily="34" charset="0"/>
              </a:rPr>
              <a:t>sectors have the most female-owned </a:t>
            </a:r>
            <a:r>
              <a:rPr lang="en-US" b="1" dirty="0" smtClean="0">
                <a:solidFill>
                  <a:srgbClr val="009999"/>
                </a:solidFill>
                <a:latin typeface="Arial Rounded MT Bold" panose="020F0704030504030204" pitchFamily="34" charset="0"/>
              </a:rPr>
              <a:t>businesses</a:t>
            </a:r>
            <a:endParaRPr lang="en-US" b="1" dirty="0" smtClean="0">
              <a:solidFill>
                <a:srgbClr val="009999"/>
              </a:solidFill>
              <a:latin typeface="Arial Rounded MT Bold" panose="020F0704030504030204" pitchFamily="34" charset="0"/>
            </a:endParaRPr>
          </a:p>
        </p:txBody>
      </p:sp>
    </p:spTree>
    <p:extLst>
      <p:ext uri="{BB962C8B-B14F-4D97-AF65-F5344CB8AC3E}">
        <p14:creationId xmlns:p14="http://schemas.microsoft.com/office/powerpoint/2010/main" val="50226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Methods &amp; Tools Used</a:t>
            </a:r>
            <a:endParaRPr lang="en-US" sz="5400" dirty="0"/>
          </a:p>
        </p:txBody>
      </p:sp>
      <p:sp>
        <p:nvSpPr>
          <p:cNvPr id="3" name="Content Placeholder 2"/>
          <p:cNvSpPr>
            <a:spLocks noGrp="1"/>
          </p:cNvSpPr>
          <p:nvPr>
            <p:ph idx="1"/>
          </p:nvPr>
        </p:nvSpPr>
        <p:spPr/>
        <p:txBody>
          <a:bodyPr>
            <a:normAutofit fontScale="85000" lnSpcReduction="20000"/>
          </a:bodyPr>
          <a:lstStyle/>
          <a:p>
            <a:r>
              <a:rPr lang="en-US" dirty="0" smtClean="0"/>
              <a:t>This </a:t>
            </a:r>
            <a:r>
              <a:rPr lang="en-US" dirty="0"/>
              <a:t>is where you talk about all of the details regarding your data. You want to give a very high level overview of what you did to:</a:t>
            </a:r>
          </a:p>
          <a:p>
            <a:r>
              <a:rPr lang="en-US" dirty="0"/>
              <a:t>Gather/find data</a:t>
            </a:r>
          </a:p>
          <a:p>
            <a:r>
              <a:rPr lang="en-US" dirty="0"/>
              <a:t>Manipulate / wrangle data</a:t>
            </a:r>
          </a:p>
          <a:p>
            <a:r>
              <a:rPr lang="en-US" dirty="0"/>
              <a:t>Create new variables</a:t>
            </a:r>
          </a:p>
          <a:p>
            <a:r>
              <a:rPr lang="en-US" dirty="0"/>
              <a:t>You also want to paint a picture of what your data is like. Include details such as:</a:t>
            </a:r>
          </a:p>
          <a:p>
            <a:r>
              <a:rPr lang="en-US" dirty="0"/>
              <a:t>Important variables and their summary statistics</a:t>
            </a:r>
          </a:p>
          <a:p>
            <a:r>
              <a:rPr lang="en-US" dirty="0"/>
              <a:t>Sample size</a:t>
            </a:r>
          </a:p>
          <a:p>
            <a:r>
              <a:rPr lang="en-US" dirty="0"/>
              <a:t>The methods section should only be a few slides, and </a:t>
            </a:r>
            <a:r>
              <a:rPr lang="en-US" b="1" dirty="0"/>
              <a:t>should not</a:t>
            </a:r>
            <a:r>
              <a:rPr lang="en-US" dirty="0"/>
              <a:t> include any code. You are presenting to a wide, non-data science audience, and thus should not go into a lot of detail</a:t>
            </a:r>
            <a:r>
              <a:rPr lang="en-US" dirty="0" smtClean="0"/>
              <a:t>.</a:t>
            </a:r>
          </a:p>
          <a:p>
            <a:r>
              <a:rPr lang="en-US" dirty="0" smtClean="0"/>
              <a:t>R, python, Tableau, Trello</a:t>
            </a:r>
          </a:p>
          <a:p>
            <a:endParaRPr lang="en-US" dirty="0"/>
          </a:p>
        </p:txBody>
      </p:sp>
    </p:spTree>
    <p:extLst>
      <p:ext uri="{BB962C8B-B14F-4D97-AF65-F5344CB8AC3E}">
        <p14:creationId xmlns:p14="http://schemas.microsoft.com/office/powerpoint/2010/main" val="151732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Analysis</a:t>
            </a:r>
            <a:endParaRPr lang="en-US" sz="54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797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Results Summary </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results section will be the meat of your presentation. You should divide your results section into parts by evaluation question, so that you can easily signpost things. In the results section, you will go over any of the exploratory findings you have you want discuss, as well as the answers to each evaluation question. Ensure that you provide LOTS of beautiful visuals to go along with your findings</a:t>
            </a:r>
            <a:r>
              <a:rPr lang="en-US" dirty="0" smtClean="0"/>
              <a:t>.</a:t>
            </a:r>
          </a:p>
          <a:p>
            <a:r>
              <a:rPr lang="en-US" b="1" dirty="0"/>
              <a:t>Top 5 industry sectors in 2020:</a:t>
            </a:r>
          </a:p>
          <a:p>
            <a:pPr marL="0" indent="0">
              <a:buNone/>
            </a:pPr>
            <a:r>
              <a:rPr lang="en-US" dirty="0" smtClean="0"/>
              <a:t>1. Professional</a:t>
            </a:r>
            <a:r>
              <a:rPr lang="en-US" dirty="0"/>
              <a:t>, Scientific, and Technical Services</a:t>
            </a:r>
          </a:p>
          <a:p>
            <a:pPr marL="0" indent="0">
              <a:buNone/>
            </a:pPr>
            <a:r>
              <a:rPr lang="en-US" dirty="0" smtClean="0"/>
              <a:t>2. Health </a:t>
            </a:r>
            <a:r>
              <a:rPr lang="en-US" dirty="0"/>
              <a:t>Care and Social Assistance</a:t>
            </a:r>
          </a:p>
          <a:p>
            <a:pPr marL="0" indent="0">
              <a:buNone/>
            </a:pPr>
            <a:r>
              <a:rPr lang="en-US" dirty="0" smtClean="0"/>
              <a:t>3. Accommodations </a:t>
            </a:r>
            <a:r>
              <a:rPr lang="en-US" dirty="0"/>
              <a:t>and Food Services</a:t>
            </a:r>
          </a:p>
          <a:p>
            <a:pPr marL="0" indent="0">
              <a:buNone/>
            </a:pPr>
            <a:r>
              <a:rPr lang="en-US" dirty="0" smtClean="0"/>
              <a:t>4. Manufacturing</a:t>
            </a:r>
            <a:endParaRPr lang="en-US" dirty="0"/>
          </a:p>
          <a:p>
            <a:pPr marL="0" indent="0">
              <a:buNone/>
            </a:pPr>
            <a:r>
              <a:rPr lang="en-US" dirty="0" smtClean="0"/>
              <a:t>5. Transportation </a:t>
            </a:r>
            <a:r>
              <a:rPr lang="en-US" dirty="0"/>
              <a:t>and Warehousing</a:t>
            </a:r>
          </a:p>
          <a:p>
            <a:r>
              <a:rPr lang="en-US" b="1" dirty="0"/>
              <a:t>Top 5 industry sectors in 2019:</a:t>
            </a:r>
          </a:p>
          <a:p>
            <a:pPr marL="0" indent="0">
              <a:buNone/>
            </a:pPr>
            <a:r>
              <a:rPr lang="en-US" dirty="0" smtClean="0"/>
              <a:t>1. Professional</a:t>
            </a:r>
            <a:r>
              <a:rPr lang="en-US" dirty="0"/>
              <a:t>, scientific, and Technical Services</a:t>
            </a:r>
          </a:p>
          <a:p>
            <a:pPr marL="0" indent="0">
              <a:buNone/>
            </a:pPr>
            <a:r>
              <a:rPr lang="en-US" dirty="0" smtClean="0"/>
              <a:t>2. Health </a:t>
            </a:r>
            <a:r>
              <a:rPr lang="en-US" dirty="0"/>
              <a:t>Care &amp; Social Assistance</a:t>
            </a:r>
          </a:p>
          <a:p>
            <a:pPr marL="0" indent="0">
              <a:buNone/>
            </a:pPr>
            <a:r>
              <a:rPr lang="en-US" dirty="0" smtClean="0"/>
              <a:t>3. Administrative </a:t>
            </a:r>
            <a:r>
              <a:rPr lang="en-US" dirty="0"/>
              <a:t>and support and Waste Management and Remediation </a:t>
            </a:r>
            <a:r>
              <a:rPr lang="en-US" dirty="0" smtClean="0"/>
              <a:t>Services</a:t>
            </a:r>
          </a:p>
          <a:p>
            <a:pPr marL="0" indent="0">
              <a:buNone/>
            </a:pPr>
            <a:r>
              <a:rPr lang="en-US" dirty="0" smtClean="0"/>
              <a:t>4. Wholesale Trade</a:t>
            </a:r>
          </a:p>
          <a:p>
            <a:pPr marL="0" indent="0">
              <a:buNone/>
            </a:pPr>
            <a:r>
              <a:rPr lang="en-US" dirty="0" smtClean="0"/>
              <a:t>5. Accommodations &amp; Food Services</a:t>
            </a:r>
          </a:p>
          <a:p>
            <a:endParaRPr lang="en-US" dirty="0" smtClean="0"/>
          </a:p>
          <a:p>
            <a:endParaRPr lang="en-US" dirty="0"/>
          </a:p>
        </p:txBody>
      </p:sp>
    </p:spTree>
    <p:extLst>
      <p:ext uri="{BB962C8B-B14F-4D97-AF65-F5344CB8AC3E}">
        <p14:creationId xmlns:p14="http://schemas.microsoft.com/office/powerpoint/2010/main" val="3683554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2863</TotalTime>
  <Words>470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Century Gothic</vt:lpstr>
      <vt:lpstr>Slack-Lato</vt:lpstr>
      <vt:lpstr>Wingdings 3</vt:lpstr>
      <vt:lpstr>Ion Boardroom</vt:lpstr>
      <vt:lpstr>Women in Business</vt:lpstr>
      <vt:lpstr>Who We Are: Noelle Brooks</vt:lpstr>
      <vt:lpstr>Who We Are: Lani Jones</vt:lpstr>
      <vt:lpstr>Who We Are: Jennifer Nolos</vt:lpstr>
      <vt:lpstr>About the Project</vt:lpstr>
      <vt:lpstr>Goals For The Project </vt:lpstr>
      <vt:lpstr>Methods &amp; Tools Used</vt:lpstr>
      <vt:lpstr>Analysis</vt:lpstr>
      <vt:lpstr>Results Summary </vt:lpstr>
      <vt:lpstr>Results Summary Con’t.</vt:lpstr>
      <vt:lpstr>Lessons Learned</vt:lpstr>
      <vt:lpstr>Questions</vt:lpstr>
    </vt:vector>
  </TitlesOfParts>
  <Company>University of Central Oklahoma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Business</dc:title>
  <dc:creator>Lani Jones</dc:creator>
  <cp:lastModifiedBy>Lani Jones</cp:lastModifiedBy>
  <cp:revision>22</cp:revision>
  <dcterms:created xsi:type="dcterms:W3CDTF">2022-01-29T03:44:20Z</dcterms:created>
  <dcterms:modified xsi:type="dcterms:W3CDTF">2022-01-31T03:48:20Z</dcterms:modified>
</cp:coreProperties>
</file>