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9FF959D-A434-4F09-9328-83FDD30C509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Hello Everyone! I am Marcell Juhasz. Welcome to my presentation about the cost of abstractions in embedded systems.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52D8FE-9C3C-47F7-A691-9CC30FE3DE3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6A9973-03AF-40FF-B5FC-B6C7A9E9DE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8F61BF-8DF9-4CB7-8935-3FC2463AC7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3C938D-D210-4BF4-9E23-D3D98EACE7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05095E-D1E3-40AA-B206-36C40D0A4EE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123D20-E513-4B16-9017-C7676D2D3A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DC4464-A693-4BF5-8ADE-1CDD1AF302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961757-A9B3-40EF-A9F1-71DA3CEF15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726035-D4E1-44CF-A9A3-3D0EE9F75B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63CFFB-5CE0-474D-BBCB-EA51E51CFE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955AAC-6DA1-4670-8A11-86F1C5D21A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FF44B0-D257-425E-871B-444032CD9A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5AF75D-E420-47E4-9B06-8F07E9718C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448DC9-96D6-46EF-9120-2218639888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8F9D20-6484-4930-96A6-012B4EA3BC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320AFD-E46E-4C45-AD0F-1783B01AE2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64CA4C-A638-4141-8F2A-B192E931E50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26DB6A-CCD5-4F6D-989D-9111FFADA53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07D45F-4CD9-4CBC-A3CF-D327CA60A9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267504-9B4C-46CB-AE66-7B510146C4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512975-F29C-41C5-844F-99D0A9C11D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068E1A-BFCE-4116-9AB2-F69AD1F6E0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E7CEF5-0E32-45A3-872F-9C8A8AA839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6022F0-CA3D-4764-9647-0C7D9FAD55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B9EC95-EB3F-4715-A305-284C70303A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6F44E2-C234-4A3E-8633-0C38961ACD24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FAB230-D693-472F-8249-90C74180EB79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Balancing Efficiency and</a:t>
            </a:r>
            <a:br>
              <a:rPr sz="5400"/>
            </a:b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Flexibility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Cost of Abstractions in Embedded Systems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Marcell Juhasz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2834640" y="6035040"/>
            <a:ext cx="6491160" cy="34524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7040160" y="3017520"/>
            <a:ext cx="2468520" cy="227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Subtitle 7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914760" y="2286360"/>
            <a:ext cx="4798800" cy="25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7040880" y="2103120"/>
            <a:ext cx="434232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 flipH="1">
            <a:off x="3574080" y="3108960"/>
            <a:ext cx="3463560" cy="900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 flipH="1">
            <a:off x="3016080" y="3108960"/>
            <a:ext cx="4021920" cy="8215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2791080" y="6035040"/>
            <a:ext cx="6608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pin value in the GPIO_InitStruct structure on the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8BA9A0-91DD-4466-B0C0-7B8CADE334A3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/>
          <p:nvPr/>
        </p:nvSpPr>
        <p:spPr>
          <a:xfrm>
            <a:off x="3431160" y="5855040"/>
            <a:ext cx="5328360" cy="63900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7040880" y="3291840"/>
            <a:ext cx="1782000" cy="227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Subtitle 8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914760" y="2286360"/>
            <a:ext cx="4798800" cy="25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7040880" y="2103120"/>
            <a:ext cx="434232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 flipH="1">
            <a:off x="3016080" y="3383280"/>
            <a:ext cx="4022640" cy="5472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3431160" y="5855040"/>
            <a:ext cx="53283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to pass the address of the GPIO_InitStruct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to the GPIO_Init function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81B269-CC33-4013-ABB0-269E5719CB82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/>
          <p:nvPr/>
        </p:nvSpPr>
        <p:spPr>
          <a:xfrm>
            <a:off x="2379600" y="6035040"/>
            <a:ext cx="7403400" cy="34524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7040880" y="3566160"/>
            <a:ext cx="1782000" cy="227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Subtitle 9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914760" y="2286360"/>
            <a:ext cx="4798800" cy="25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7040880" y="2103120"/>
            <a:ext cx="434232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 flipH="1" flipV="1">
            <a:off x="4479120" y="3473280"/>
            <a:ext cx="2558880" cy="1814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2379600" y="6035040"/>
            <a:ext cx="7431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up the mode value for GPIO_MODE_INPUT (subtract 5 from 6 -&gt; 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5516A7-2F34-4794-83D7-DA00B9620A5D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2631240" y="6035040"/>
            <a:ext cx="6831720" cy="34524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7040160" y="3840480"/>
            <a:ext cx="2422800" cy="227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Subtitle 10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914760" y="2286360"/>
            <a:ext cx="4798800" cy="25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7040880" y="2103120"/>
            <a:ext cx="434232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 flipH="1" flipV="1">
            <a:off x="4479120" y="3473280"/>
            <a:ext cx="2558880" cy="4557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 flipH="1" flipV="1">
            <a:off x="3016080" y="3928680"/>
            <a:ext cx="4021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2631240" y="6035040"/>
            <a:ext cx="6928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mode value in the GPIO_InitStruct structure on the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586DB3-3518-425B-8C9F-37774F1F949F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3408480" y="5855040"/>
            <a:ext cx="5374080" cy="60120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7049520" y="4114800"/>
            <a:ext cx="3236400" cy="227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Subtitle 11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914760" y="2286360"/>
            <a:ext cx="4798800" cy="25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7040880" y="2103120"/>
            <a:ext cx="434232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 flipH="1" flipV="1">
            <a:off x="3016080" y="3930480"/>
            <a:ext cx="4031280" cy="272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>
            <a:off x="3408480" y="5855040"/>
            <a:ext cx="537408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 the GPIO_Init function with the GPIO_InitStruct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as an argument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B0D952-B670-420B-B2AC-B207CCFA28B4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"/>
          <p:cNvSpPr/>
          <p:nvPr/>
        </p:nvSpPr>
        <p:spPr>
          <a:xfrm>
            <a:off x="3385440" y="6035040"/>
            <a:ext cx="5419800" cy="34524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7040880" y="4389120"/>
            <a:ext cx="3245040" cy="227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Subtitle 12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914760" y="2286360"/>
            <a:ext cx="4798800" cy="25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7040880" y="2103120"/>
            <a:ext cx="434232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 flipH="1" flipV="1">
            <a:off x="2284560" y="4387680"/>
            <a:ext cx="4753440" cy="900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3385440" y="6035040"/>
            <a:ext cx="54198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an infinite loop (branch to the same address)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1A20C9-3571-4417-9E56-2B5F237B87C6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"/>
          <p:cNvSpPr/>
          <p:nvPr/>
        </p:nvSpPr>
        <p:spPr>
          <a:xfrm>
            <a:off x="959400" y="3200400"/>
            <a:ext cx="4571640" cy="273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7588800" y="1403640"/>
            <a:ext cx="4205880" cy="10962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Subtitle 5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457560" y="954720"/>
            <a:ext cx="6856200" cy="52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 flipH="1">
            <a:off x="5531040" y="1920240"/>
            <a:ext cx="1964880" cy="1415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635240" y="1357920"/>
            <a:ext cx="425088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3703320" y="5897880"/>
            <a:ext cx="4810680" cy="5932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pin is greater than 15, branch to the end (invalid pin check)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D13705-A67F-4E6B-812D-F6957E4E7A29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959400" y="3429000"/>
            <a:ext cx="4708800" cy="273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7589520" y="2546640"/>
            <a:ext cx="4205880" cy="776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Subtitle 13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457560" y="954720"/>
            <a:ext cx="6856200" cy="52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7635240" y="1357920"/>
            <a:ext cx="425088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 flipH="1">
            <a:off x="5714280" y="2926080"/>
            <a:ext cx="1827000" cy="639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3703320" y="5897880"/>
            <a:ext cx="4810680" cy="5932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mode is greater than 1, branch to the end (invalid mode check)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773202-B83F-4B32-AC68-E7B4310CDAAA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959400" y="4149000"/>
            <a:ext cx="3977280" cy="273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7588800" y="3333600"/>
            <a:ext cx="4205880" cy="2869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Subtitle 14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457560" y="954720"/>
            <a:ext cx="6856200" cy="52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7635240" y="1357920"/>
            <a:ext cx="425088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 flipH="1">
            <a:off x="5211000" y="3474720"/>
            <a:ext cx="2330640" cy="821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>
            <a:off x="3703320" y="5897880"/>
            <a:ext cx="4810680" cy="5932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mode is not 1, branch to configure pin for input mode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76321B-687F-4522-81FC-0CDACE94D91E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"/>
          <p:cNvSpPr/>
          <p:nvPr/>
        </p:nvSpPr>
        <p:spPr>
          <a:xfrm>
            <a:off x="2514600" y="4663440"/>
            <a:ext cx="1416240" cy="227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"/>
          <p:cNvSpPr/>
          <p:nvPr/>
        </p:nvSpPr>
        <p:spPr>
          <a:xfrm>
            <a:off x="7589520" y="3607920"/>
            <a:ext cx="4205880" cy="2869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Subtitle 15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457560" y="954720"/>
            <a:ext cx="6856200" cy="52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7635240" y="1357920"/>
            <a:ext cx="425088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 flipH="1">
            <a:off x="3976200" y="3749040"/>
            <a:ext cx="3565080" cy="913320"/>
          </a:xfrm>
          <a:prstGeom prst="curvedConnector3">
            <a:avLst>
              <a:gd name="adj1" fmla="val 37421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3703320" y="6035040"/>
            <a:ext cx="4810680" cy="34524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mask value for OSPEEDR (3)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25EEF6-CD1D-4CD0-B653-A9A6E953551B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ubtitle 2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whoami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TextBox 1"/>
          <p:cNvSpPr/>
          <p:nvPr/>
        </p:nvSpPr>
        <p:spPr>
          <a:xfrm>
            <a:off x="1721160" y="1710000"/>
            <a:ext cx="8747280" cy="38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Marcell Juhasz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github.com/juhaszmarcell96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linkedin.com/in/juhaszmarcell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marcell.juhasz96@gmail.com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Zühlke Engineering (Austria) GmbH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Rivergate, Handelskai 92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1200, Vienna, Austria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wien@zuehlke.com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+43 1 205 11 6800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523D85-7666-4C7E-A032-D2EEF88FB5F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4434840" y="4663440"/>
            <a:ext cx="1553400" cy="227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"/>
          <p:cNvSpPr/>
          <p:nvPr/>
        </p:nvSpPr>
        <p:spPr>
          <a:xfrm>
            <a:off x="7588800" y="3882240"/>
            <a:ext cx="4205880" cy="2869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Subtitle 16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457560" y="954720"/>
            <a:ext cx="6856200" cy="52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7635240" y="1357920"/>
            <a:ext cx="425088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 flipH="1">
            <a:off x="6079320" y="4023360"/>
            <a:ext cx="1461960" cy="6390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"/>
          <p:cNvSpPr/>
          <p:nvPr/>
        </p:nvSpPr>
        <p:spPr>
          <a:xfrm>
            <a:off x="3703320" y="6035040"/>
            <a:ext cx="4810680" cy="34524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shift pin value left by 1 bit (pin * 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1E6C31-0BAD-427F-BEA0-CC6294FDC324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"/>
          <p:cNvSpPr/>
          <p:nvPr/>
        </p:nvSpPr>
        <p:spPr>
          <a:xfrm>
            <a:off x="2514600" y="4663440"/>
            <a:ext cx="3610800" cy="227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"/>
          <p:cNvSpPr/>
          <p:nvPr/>
        </p:nvSpPr>
        <p:spPr>
          <a:xfrm>
            <a:off x="7588800" y="4170240"/>
            <a:ext cx="4205880" cy="263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Subtitle 17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457560" y="954720"/>
            <a:ext cx="6856200" cy="52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7635240" y="1357920"/>
            <a:ext cx="425088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 flipH="1">
            <a:off x="6353640" y="4297680"/>
            <a:ext cx="1187640" cy="4561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"/>
          <p:cNvSpPr/>
          <p:nvPr/>
        </p:nvSpPr>
        <p:spPr>
          <a:xfrm>
            <a:off x="3703320" y="6035040"/>
            <a:ext cx="4810680" cy="34524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shift mask value left by (pin * 2) positions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39D9ED-4CFE-4F72-AE2D-E2747797D4B8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"/>
          <p:cNvSpPr/>
          <p:nvPr/>
        </p:nvSpPr>
        <p:spPr>
          <a:xfrm>
            <a:off x="2148840" y="4434840"/>
            <a:ext cx="867600" cy="227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"/>
          <p:cNvSpPr/>
          <p:nvPr/>
        </p:nvSpPr>
        <p:spPr>
          <a:xfrm>
            <a:off x="7588800" y="4458240"/>
            <a:ext cx="4205880" cy="2498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Subtitle 18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457560" y="954720"/>
            <a:ext cx="6856200" cy="52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7635240" y="1357920"/>
            <a:ext cx="425088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 flipH="1" flipV="1">
            <a:off x="3199320" y="4524840"/>
            <a:ext cx="4342320" cy="90360"/>
          </a:xfrm>
          <a:prstGeom prst="curvedConnector3">
            <a:avLst>
              <a:gd name="adj1" fmla="val 24929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>
            <a:off x="3703320" y="6035040"/>
            <a:ext cx="4810680" cy="34524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 address of OSPEEDR into r5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2EB102-C5D4-4D2E-910D-1AAE0A35DF50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"/>
          <p:cNvSpPr/>
          <p:nvPr/>
        </p:nvSpPr>
        <p:spPr>
          <a:xfrm>
            <a:off x="1417320" y="4434840"/>
            <a:ext cx="1690560" cy="227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7588800" y="4709160"/>
            <a:ext cx="4205880" cy="264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Subtitle 20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457560" y="954720"/>
            <a:ext cx="6856200" cy="52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7635240" y="1357920"/>
            <a:ext cx="425088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 flipH="1" flipV="1">
            <a:off x="3199320" y="4524840"/>
            <a:ext cx="4342320" cy="364680"/>
          </a:xfrm>
          <a:prstGeom prst="curvedConnector3">
            <a:avLst>
              <a:gd name="adj1" fmla="val 260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>
            <a:off x="3703320" y="6035040"/>
            <a:ext cx="4810680" cy="34524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 current OSPEEDR value into 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829A2C-F5A5-4B02-A989-6024C87D668D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"/>
          <p:cNvSpPr/>
          <p:nvPr/>
        </p:nvSpPr>
        <p:spPr>
          <a:xfrm>
            <a:off x="1417320" y="4673160"/>
            <a:ext cx="4936680" cy="227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7588800" y="4998240"/>
            <a:ext cx="4205880" cy="258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Subtitle 22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457560" y="954720"/>
            <a:ext cx="6856200" cy="52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7635240" y="1357920"/>
            <a:ext cx="425088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 flipH="1" flipV="1">
            <a:off x="6445080" y="4799520"/>
            <a:ext cx="1096200" cy="318960"/>
          </a:xfrm>
          <a:prstGeom prst="curvedConnector3">
            <a:avLst>
              <a:gd name="adj1" fmla="val 4877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"/>
          <p:cNvSpPr/>
          <p:nvPr/>
        </p:nvSpPr>
        <p:spPr>
          <a:xfrm>
            <a:off x="3703320" y="6035040"/>
            <a:ext cx="4810680" cy="34524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clear the two bits for the pin in OSPEEDR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35799D-C89C-4D61-9B33-AD46CBFD3AD4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"/>
          <p:cNvSpPr/>
          <p:nvPr/>
        </p:nvSpPr>
        <p:spPr>
          <a:xfrm>
            <a:off x="1417320" y="4901760"/>
            <a:ext cx="5576760" cy="263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Subtitle 21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457560" y="954720"/>
            <a:ext cx="6856200" cy="52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7635240" y="1357920"/>
            <a:ext cx="425088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3703320" y="6035040"/>
            <a:ext cx="4810680" cy="34524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GPIO_SPEED_FREQ_LOW is 0 -&gt; optimized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E60CF1-4A9A-4198-911F-738B3F431CD6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"/>
          <p:cNvSpPr/>
          <p:nvPr/>
        </p:nvSpPr>
        <p:spPr>
          <a:xfrm>
            <a:off x="1417320" y="5167440"/>
            <a:ext cx="1736280" cy="227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>
            <a:off x="7588800" y="5532120"/>
            <a:ext cx="4205880" cy="26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Subtitle 19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457560" y="954720"/>
            <a:ext cx="6856200" cy="52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7635240" y="1357920"/>
            <a:ext cx="425088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 flipH="1" flipV="1">
            <a:off x="3199320" y="5302440"/>
            <a:ext cx="4342320" cy="410400"/>
          </a:xfrm>
          <a:prstGeom prst="curvedConnector3">
            <a:avLst>
              <a:gd name="adj1" fmla="val 50687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"/>
          <p:cNvSpPr/>
          <p:nvPr/>
        </p:nvSpPr>
        <p:spPr>
          <a:xfrm>
            <a:off x="3703320" y="6035040"/>
            <a:ext cx="4810680" cy="34524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3914280" y="6035040"/>
            <a:ext cx="4362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modified OSPEEDR value back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1E024C-999A-4257-B999-5416AEAEEC5F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ubtitle 23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Building Layers of Abstractions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2606040" y="2697480"/>
            <a:ext cx="758952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Take the original C code, modify as little as possible, focusing only on the abstraction in question.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Compare the binary size, compilation time (generated code) and the runtime performance (analytically now, empirically probably only at the end).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79B966-CB76-411F-9D32-88341C9B4AEB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ubtitle 4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2011680" y="1308600"/>
            <a:ext cx="8493480" cy="5183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CD3331-8DB7-4FC2-AB37-EC1550B4DF0B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ubtitle 33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777240" y="1828800"/>
            <a:ext cx="8079120" cy="211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m_address;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(address) { }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val;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... */</a:t>
            </a:r>
            <a:endParaRPr b="0" lang="en-US" sz="1600" spc="-1" strike="noStrike">
              <a:solidFill>
                <a:srgbClr val="008000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19E628-17F8-438C-A50D-1F311D37FE34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ubtitle 2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Motivation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3" name="Picture 2" descr="undefined"/>
          <p:cNvPicPr/>
          <p:nvPr/>
        </p:nvPicPr>
        <p:blipFill>
          <a:blip r:embed="rId1"/>
          <a:stretch/>
        </p:blipFill>
        <p:spPr>
          <a:xfrm>
            <a:off x="8006400" y="1670040"/>
            <a:ext cx="1763280" cy="1985760"/>
          </a:xfrm>
          <a:prstGeom prst="rect">
            <a:avLst/>
          </a:prstGeom>
          <a:ln w="0">
            <a:noFill/>
          </a:ln>
        </p:spPr>
      </p:pic>
      <p:sp>
        <p:nvSpPr>
          <p:cNvPr id="94" name="TextBox 5"/>
          <p:cNvSpPr/>
          <p:nvPr/>
        </p:nvSpPr>
        <p:spPr>
          <a:xfrm>
            <a:off x="876600" y="1646640"/>
            <a:ext cx="7128000" cy="44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is dominant in the embedded world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direct interaction with hardware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flexible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robust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efficient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Common opinions: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is as efficient as it gets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abstraction = less efficient software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C++ comes with inherent runtime overhead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5" name="Picture 7" descr="A green check mark on a black background&#10;&#10;Description automatically generated"/>
          <p:cNvPicPr/>
          <p:nvPr/>
        </p:nvPicPr>
        <p:blipFill>
          <a:blip r:embed="rId2"/>
          <a:stretch/>
        </p:blipFill>
        <p:spPr>
          <a:xfrm>
            <a:off x="8915400" y="4800600"/>
            <a:ext cx="921600" cy="79488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8" descr="A red x on a black background&#10;&#10;Description automatically generated"/>
          <p:cNvPicPr/>
          <p:nvPr/>
        </p:nvPicPr>
        <p:blipFill>
          <a:blip r:embed="rId3"/>
          <a:stretch/>
        </p:blipFill>
        <p:spPr>
          <a:xfrm>
            <a:off x="7772400" y="4343400"/>
            <a:ext cx="924840" cy="9028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D0A216-8FE7-4023-BDFA-837B62159B81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ubtitle 35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777240" y="1828800"/>
            <a:ext cx="8969040" cy="29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9467F3-FD9C-460C-98F7-CDFBB6746173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ubtitle 32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748800" y="1783080"/>
            <a:ext cx="5743440" cy="388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GPIO_Init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GPIO_InitStruct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check the values */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!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IS_GPIO_PIN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 {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 }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!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IS_GPIO_MODE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 {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 }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configure the GPIO based on the settings */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GPIO_MODE_OUTPUT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COutputSpeedRegister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{};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COutputTypeRegister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otyper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{};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set_speed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otyper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set_type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type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{};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... */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3b3b3b"/>
              </a:solidFill>
              <a:latin typeface="Droid Sans Mono;monospace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8CCE52-21B7-4226-8FE5-E32EE5434B9A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ubtitle 31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748800" y="1783080"/>
            <a:ext cx="7300440" cy="316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GPIO_Init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GPIO_InitStruct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check the values */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!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IS_GPIO_PIN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 {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 }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!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IS_GPIO_MODE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 {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 }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configure the GPIO based on the settings */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GPIO_MODE_OUTPUT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COutputSpeedRegister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ans CJK SC"/>
              </a:rPr>
              <a:t>set_speed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COutputTypeRegister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ans CJK SC"/>
              </a:rPr>
              <a:t>set_type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type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ans CJK SC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... */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2BC114-45C4-46D4-88C9-F1FE68FC05D7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ubtitle 36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748800" y="1783080"/>
            <a:ext cx="9747720" cy="29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72706D-B229-46AE-933E-E97A9DC69836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ubtitle 37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5623560" y="3337560"/>
            <a:ext cx="107064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assembly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9C683D-E904-46E2-BCCC-ED859E0986FC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 txBox="1"/>
          <p:nvPr/>
        </p:nvSpPr>
        <p:spPr>
          <a:xfrm>
            <a:off x="748800" y="1783080"/>
            <a:ext cx="7856640" cy="171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&gt;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val;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... */</a:t>
            </a:r>
            <a:endParaRPr b="0" lang="en-US" sz="1600" spc="-1" strike="noStrike">
              <a:solidFill>
                <a:srgbClr val="008000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</p:txBody>
      </p:sp>
      <p:sp>
        <p:nvSpPr>
          <p:cNvPr id="284" name="Subtitle 34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 &amp; template)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381B02-4FF1-424D-B6A7-129E7DCCA7CB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"/>
          <p:cNvSpPr/>
          <p:nvPr/>
        </p:nvSpPr>
        <p:spPr>
          <a:xfrm>
            <a:off x="3511080" y="4389120"/>
            <a:ext cx="4205880" cy="3200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"/>
          <p:cNvSpPr/>
          <p:nvPr/>
        </p:nvSpPr>
        <p:spPr>
          <a:xfrm>
            <a:off x="3520440" y="2651760"/>
            <a:ext cx="4205880" cy="3200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"/>
          <p:cNvSpPr txBox="1"/>
          <p:nvPr/>
        </p:nvSpPr>
        <p:spPr>
          <a:xfrm>
            <a:off x="822960" y="4023360"/>
            <a:ext cx="6966720" cy="110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CRegister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0x48000000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m_register { };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... */</a:t>
            </a:r>
            <a:endParaRPr b="0" lang="en-US" sz="1600" spc="-1" strike="noStrike">
              <a:solidFill>
                <a:srgbClr val="008000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</p:txBody>
      </p:sp>
      <p:sp>
        <p:nvSpPr>
          <p:cNvPr id="288" name="Subtitle 38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 &amp; template)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822960" y="2286000"/>
            <a:ext cx="6855480" cy="110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solidFill>
                <a:srgbClr val="0000ff"/>
              </a:solidFill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CRegister m_register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... */</a:t>
            </a:r>
            <a:endParaRPr b="0" lang="en-US" sz="1600" spc="-1" strike="noStrike">
              <a:solidFill>
                <a:srgbClr val="008000"/>
              </a:solidFill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Droid Sans Mono;monospace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D464A3-0872-4E17-82AB-27C821382F07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ubtitle 3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Inheritance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ECDB13-AAB0-4783-BA8C-7C0477FA7136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ubtitle 2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90D8B2-1FFD-4D75-903B-F839015EA7AD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ubtitle 2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Static Polymorphism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FD0A2C-C60C-42BC-B93A-1A0B4DE21F1A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ubtitle 2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Overview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861840" y="1547640"/>
            <a:ext cx="1422360" cy="142236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2286000" y="2057400"/>
            <a:ext cx="502740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ardware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bstraction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ayer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1600200" y="3429000"/>
            <a:ext cx="2741400" cy="16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Encapsulation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Inheritance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Polymorphism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5257800" y="3914640"/>
            <a:ext cx="47448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629400" y="3200400"/>
            <a:ext cx="5027400" cy="23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Template Metaprogramming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Concepts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Constant Expressions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Immediate Functions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Parameter Pack and Fold Expressions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Constexpr If Statements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8DE2A6-0C18-475B-A674-A7B357E71958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"/>
          <p:cNvSpPr/>
          <p:nvPr/>
        </p:nvSpPr>
        <p:spPr>
          <a:xfrm>
            <a:off x="1691640" y="2651760"/>
            <a:ext cx="5531400" cy="20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Function calls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input validation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4" name="Subtitle 24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DC98EB-3AA0-4A07-A8A1-7C3BA8E58EF9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"/>
          <p:cNvSpPr/>
          <p:nvPr/>
        </p:nvSpPr>
        <p:spPr>
          <a:xfrm>
            <a:off x="1691640" y="2651760"/>
            <a:ext cx="5531400" cy="20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Function calls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input validation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96" name="Picture 3" descr="undefined"/>
          <p:cNvPicPr/>
          <p:nvPr/>
        </p:nvPicPr>
        <p:blipFill>
          <a:blip r:embed="rId1"/>
          <a:stretch/>
        </p:blipFill>
        <p:spPr>
          <a:xfrm>
            <a:off x="7132320" y="2304360"/>
            <a:ext cx="2906280" cy="3272760"/>
          </a:xfrm>
          <a:prstGeom prst="rect">
            <a:avLst/>
          </a:prstGeom>
          <a:ln w="0">
            <a:noFill/>
          </a:ln>
        </p:spPr>
      </p:pic>
      <p:pic>
        <p:nvPicPr>
          <p:cNvPr id="297" name="" descr=""/>
          <p:cNvPicPr/>
          <p:nvPr/>
        </p:nvPicPr>
        <p:blipFill>
          <a:blip r:embed="rId2"/>
          <a:stretch/>
        </p:blipFill>
        <p:spPr>
          <a:xfrm>
            <a:off x="1846440" y="1991160"/>
            <a:ext cx="3684960" cy="3723120"/>
          </a:xfrm>
          <a:prstGeom prst="rect">
            <a:avLst/>
          </a:prstGeom>
          <a:ln w="0">
            <a:noFill/>
          </a:ln>
        </p:spPr>
      </p:pic>
      <p:sp>
        <p:nvSpPr>
          <p:cNvPr id="298" name="Subtitle 28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9D43BB-7F71-4BCE-B91C-35DD75E30829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"/>
          <p:cNvSpPr/>
          <p:nvPr/>
        </p:nvSpPr>
        <p:spPr>
          <a:xfrm>
            <a:off x="1691640" y="1737360"/>
            <a:ext cx="9646200" cy="20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This is about the “special” cases where the hardware is known, which is common for embedded systems.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 did not replace the HAL given by the manufacturer, I extended it.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same techniques can be used in any other application as well, if the circumstances allow it.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These are no guidelines or rules.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0" name="Subtitle 26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Notes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E30D1D-AA25-4189-947B-280128CA8C13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ubtitle 29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Enumerations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>
            <a:off x="3256200" y="2514600"/>
            <a:ext cx="5297400" cy="19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"/>
          <p:cNvSpPr/>
          <p:nvPr/>
        </p:nvSpPr>
        <p:spPr>
          <a:xfrm>
            <a:off x="738360" y="1710360"/>
            <a:ext cx="4107240" cy="14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enum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: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input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0b01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alt_func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0b10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analog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0b11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720360" y="4017240"/>
            <a:ext cx="3850920" cy="15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enum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ports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: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uint8_t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port_b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>
            <a:off x="6309360" y="2560320"/>
            <a:ext cx="5302800" cy="199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Enumerations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 plain integers anymore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implicit conversions between enum values and integral types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Explicit static_cast required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Harder to misuse accidentally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5F783B-C32D-4FF6-8695-D921B7C066C4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ubtitle 25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Concepts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3256200" y="2514600"/>
            <a:ext cx="5297400" cy="19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"/>
          <p:cNvSpPr/>
          <p:nvPr/>
        </p:nvSpPr>
        <p:spPr>
          <a:xfrm>
            <a:off x="731520" y="1703160"/>
            <a:ext cx="6034320" cy="181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input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alt_func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analog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>
            <a:off x="731520" y="4114440"/>
            <a:ext cx="5964480" cy="15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is_valid_low_pin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is_valid_high_pin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are_valid_pins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...);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BA665E-81DB-4974-B314-1D4F89283594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7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Immediate Functions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1" name=""/>
          <p:cNvSpPr/>
          <p:nvPr/>
        </p:nvSpPr>
        <p:spPr>
          <a:xfrm>
            <a:off x="3256200" y="2514600"/>
            <a:ext cx="5297400" cy="19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"/>
          <p:cNvSpPr/>
          <p:nvPr/>
        </p:nvSpPr>
        <p:spPr>
          <a:xfrm>
            <a:off x="731520" y="2091960"/>
            <a:ext cx="7223040" cy="31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requires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are_valid_pins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 ...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consteval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moder_value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(...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 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(pin)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requires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are_valid_pins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 ...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consteval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moder_bitmask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(...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GPIO_MODER_MODER0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 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(pin)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79DA0F-2EB4-4331-9FF2-62FE3589F0D3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ubtitle 30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Compile-time Branching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74BC75-9DEC-493E-812B-B4CF1C3C3475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ubtitle 2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Measurement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903852-99FB-4F97-BFCC-312E9BB57185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 flipH="1">
            <a:off x="3198600" y="3739320"/>
            <a:ext cx="815400" cy="16279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2742480" y="3738960"/>
            <a:ext cx="2548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Subtitle 2"/>
          <p:cNvSpPr/>
          <p:nvPr/>
        </p:nvSpPr>
        <p:spPr>
          <a:xfrm>
            <a:off x="914400" y="3429360"/>
            <a:ext cx="1827000" cy="618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source 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Subtitle 2"/>
          <p:cNvSpPr/>
          <p:nvPr/>
        </p:nvSpPr>
        <p:spPr>
          <a:xfrm>
            <a:off x="2077560" y="77688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Methodology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 flipV="1">
            <a:off x="6671880" y="1971360"/>
            <a:ext cx="1751760" cy="17643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6671880" y="3739320"/>
            <a:ext cx="1751760" cy="11563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3074400" y="3311280"/>
            <a:ext cx="20005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cross-compilation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743200" y="2598120"/>
            <a:ext cx="27414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arm-none-eabi 10.3.1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STM32F030CC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6489720" y="2514600"/>
            <a:ext cx="10998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objdump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6671880" y="4454280"/>
            <a:ext cx="96336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st-flash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286720" y="5368680"/>
            <a:ext cx="205668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compilation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8458200" y="3082680"/>
            <a:ext cx="35204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runtime performance (analytical)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8458200" y="6054480"/>
            <a:ext cx="35204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runtime performance (empirical)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130360" y="5368680"/>
            <a:ext cx="136188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binary 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 flipH="1">
            <a:off x="5763240" y="4049640"/>
            <a:ext cx="214920" cy="13176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9470160" y="2575800"/>
            <a:ext cx="712080" cy="5054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9470160" y="5486400"/>
            <a:ext cx="693000" cy="5666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Subtitle 2"/>
          <p:cNvSpPr/>
          <p:nvPr/>
        </p:nvSpPr>
        <p:spPr>
          <a:xfrm>
            <a:off x="5292000" y="3429360"/>
            <a:ext cx="1378080" cy="618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binary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ubtitle 2"/>
          <p:cNvSpPr/>
          <p:nvPr/>
        </p:nvSpPr>
        <p:spPr>
          <a:xfrm>
            <a:off x="8425080" y="1371600"/>
            <a:ext cx="2088720" cy="120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analysis of disassembled binary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Subtitle 2"/>
          <p:cNvSpPr/>
          <p:nvPr/>
        </p:nvSpPr>
        <p:spPr>
          <a:xfrm>
            <a:off x="8425080" y="4308120"/>
            <a:ext cx="2088720" cy="1176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measurement of runtime performance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B3C163-2E6B-428B-9173-4A8F4A7D4592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itle 2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Base Firmware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715320" y="1828800"/>
            <a:ext cx="6826680" cy="41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Absolute minimal embedded project: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Startup script: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Defines the vector table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Sets stack pointer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Copies data section from flash to RAM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Initializes uninitialized global and static variables to zero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Calls static constructors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main()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Linker Script: specifies the memory layout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 function: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Entry point of the firmware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Consists of a single, empty infinite loop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8761320" y="2971800"/>
            <a:ext cx="2484720" cy="1599120"/>
          </a:xfrm>
          <a:prstGeom prst="rect">
            <a:avLst/>
          </a:prstGeom>
          <a:solidFill>
            <a:srgbClr val="f7d1d5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2092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text: 524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data: 0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bss: 1568 bytes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A6C137-C1A2-4BFC-8B2A-8929206056B2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ubtitle 2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7543800" y="1976400"/>
            <a:ext cx="3884400" cy="30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Enums are basically integers with no value restrictions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 based on input parameters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C++ support = extern “C”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457560" y="954720"/>
            <a:ext cx="6856200" cy="52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 flipH="1" flipV="1">
            <a:off x="2970360" y="1598400"/>
            <a:ext cx="4570560" cy="6843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 flipH="1">
            <a:off x="5484960" y="3200400"/>
            <a:ext cx="2102400" cy="11415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 flipH="1">
            <a:off x="5713560" y="2286360"/>
            <a:ext cx="1827360" cy="11412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 flipH="1">
            <a:off x="6399360" y="4206240"/>
            <a:ext cx="1188000" cy="5929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911A99-7210-4B21-8F52-12A4C978AB12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3703320" y="6035040"/>
            <a:ext cx="4810680" cy="34524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7040880" y="2468880"/>
            <a:ext cx="1782000" cy="227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Subtitle 1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914760" y="2286360"/>
            <a:ext cx="4798800" cy="25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7040880" y="2103120"/>
            <a:ext cx="434232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 flipH="1">
            <a:off x="3564720" y="2560320"/>
            <a:ext cx="3473280" cy="6386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3677040" y="6035040"/>
            <a:ext cx="483696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up the pin value for GPIO_PIN_6 (value 6)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B7F7C7-7D4F-42E6-9AD6-5EE4377E92E1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3200400" y="6035040"/>
            <a:ext cx="5759640" cy="3646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7040880" y="2743200"/>
            <a:ext cx="2879280" cy="227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Subtitle 6"/>
          <p:cNvSpPr/>
          <p:nvPr/>
        </p:nvSpPr>
        <p:spPr>
          <a:xfrm>
            <a:off x="1933920" y="633240"/>
            <a:ext cx="83224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914760" y="2286360"/>
            <a:ext cx="4798800" cy="25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7040880" y="2103120"/>
            <a:ext cx="434232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 flipH="1">
            <a:off x="3016080" y="2834280"/>
            <a:ext cx="4021920" cy="10962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3179880" y="6035040"/>
            <a:ext cx="5831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for calling a function by saving the current 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2F28B7-ADF7-4320-8F8F-CFD032768288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2024-07-22T11:26:38Z</dcterms:created>
  <dc:creator/>
  <dc:description/>
  <dc:language>en-US</dc:language>
  <cp:lastModifiedBy/>
  <dcterms:modified xsi:type="dcterms:W3CDTF">2024-07-24T22:49:48Z</dcterms:modified>
  <cp:revision>496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</Properties>
</file>