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.png" ContentType="image/png"/>
  <Override PartName="/ppt/media/image31.png" ContentType="image/png"/>
  <Override PartName="/ppt/media/image11.png" ContentType="image/png"/>
  <Override PartName="/ppt/media/image12.png" ContentType="image/png"/>
  <Override PartName="/ppt/media/image7.png" ContentType="image/png"/>
  <Override PartName="/ppt/media/image37.png" ContentType="image/png"/>
  <Override PartName="/ppt/media/image13.png" ContentType="image/png"/>
  <Override PartName="/ppt/media/image8.png" ContentType="image/png"/>
  <Override PartName="/ppt/media/image38.png" ContentType="image/png"/>
  <Override PartName="/ppt/media/image40.png" ContentType="image/png"/>
  <Override PartName="/ppt/media/image9.png" ContentType="image/png"/>
  <Override PartName="/ppt/media/image39.png" ContentType="image/png"/>
  <Override PartName="/ppt/media/image41.png" ContentType="image/png"/>
  <Override PartName="/ppt/media/image30.png" ContentType="image/png"/>
  <Override PartName="/ppt/media/image28.png" ContentType="image/png"/>
  <Override PartName="/ppt/media/image42.png" ContentType="image/png"/>
  <Override PartName="/ppt/media/image36.png" ContentType="image/png"/>
  <Override PartName="/ppt/media/image6.png" ContentType="image/png"/>
  <Override PartName="/ppt/media/image29.png" ContentType="image/png"/>
  <Override PartName="/ppt/media/image10.png" ContentType="image/png"/>
  <Override PartName="/ppt/media/image5.png" ContentType="image/png"/>
  <Override PartName="/ppt/media/image35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23.xml" ContentType="application/vnd.openxmlformats-officedocument.presentationml.slide+xml"/>
  <Override PartName="/ppt/slides/slide60.xml" ContentType="application/vnd.openxmlformats-officedocument.presentationml.slide+xml"/>
  <Override PartName="/ppt/slides/slide18.xml" ContentType="application/vnd.openxmlformats-officedocument.presentationml.slide+xml"/>
  <Override PartName="/ppt/slides/slide24.xml" ContentType="application/vnd.openxmlformats-officedocument.presentationml.slide+xml"/>
  <Override PartName="/ppt/slides/slide61.xml" ContentType="application/vnd.openxmlformats-officedocument.presentationml.slide+xml"/>
  <Override PartName="/ppt/slides/slide19.xml" ContentType="application/vnd.openxmlformats-officedocument.presentationml.slide+xml"/>
  <Override PartName="/ppt/slides/slide25.xml" ContentType="application/vnd.openxmlformats-officedocument.presentationml.slide+xml"/>
  <Override PartName="/ppt/slides/slide62.xml" ContentType="application/vnd.openxmlformats-officedocument.presentationml.slide+xml"/>
  <Override PartName="/ppt/slides/slide26.xml" ContentType="application/vnd.openxmlformats-officedocument.presentationml.slide+xml"/>
  <Override PartName="/ppt/slides/slide63.xml" ContentType="application/vnd.openxmlformats-officedocument.presentationml.slide+xml"/>
  <Override PartName="/ppt/slides/slide27.xml" ContentType="application/vnd.openxmlformats-officedocument.presentationml.slide+xml"/>
  <Override PartName="/ppt/slides/slide64.xml" ContentType="application/vnd.openxmlformats-officedocument.presentationml.slide+xml"/>
  <Override PartName="/ppt/slides/slide28.xml" ContentType="application/vnd.openxmlformats-officedocument.presentationml.slide+xml"/>
  <Override PartName="/ppt/slides/slide70.xml" ContentType="application/vnd.openxmlformats-officedocument.presentationml.slide+xml"/>
  <Override PartName="/ppt/slides/slide65.xml" ContentType="application/vnd.openxmlformats-officedocument.presentationml.slide+xml"/>
  <Override PartName="/ppt/slides/slide29.xml" ContentType="application/vnd.openxmlformats-officedocument.presentationml.slide+xml"/>
  <Override PartName="/ppt/slides/slide71.xml" ContentType="application/vnd.openxmlformats-officedocument.presentationml.slide+xml"/>
  <Override PartName="/ppt/slides/slide66.xml" ContentType="application/vnd.openxmlformats-officedocument.presentationml.slide+xml"/>
  <Override PartName="/ppt/slides/slide79.xml" ContentType="application/vnd.openxmlformats-officedocument.presentationml.slide+xml"/>
  <Override PartName="/ppt/slides/slide42.xml" ContentType="application/vnd.openxmlformats-officedocument.presentationml.slide+xml"/>
  <Override PartName="/ppt/slides/slide67.xml" ContentType="application/vnd.openxmlformats-officedocument.presentationml.slide+xml"/>
  <Override PartName="/ppt/slides/slide78.xml" ContentType="application/vnd.openxmlformats-officedocument.presentationml.slide+xml"/>
  <Override PartName="/ppt/slides/slide41.xml" ContentType="application/vnd.openxmlformats-officedocument.presentationml.slide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4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32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71.xml.rels" ContentType="application/vnd.openxmlformats-package.relationships+xml"/>
  <Override PartName="/ppt/slides/_rels/slide67.xml.rels" ContentType="application/vnd.openxmlformats-package.relationships+xml"/>
  <Override PartName="/ppt/slides/_rels/slide77.xml.rels" ContentType="application/vnd.openxmlformats-package.relationships+xml"/>
  <Override PartName="/ppt/slides/_rels/slide15.xml.rels" ContentType="application/vnd.openxmlformats-package.relationships+xml"/>
  <Override PartName="/ppt/slides/_rels/slide63.xml.rels" ContentType="application/vnd.openxmlformats-package.relationships+xml"/>
  <Override PartName="/ppt/slides/_rels/slide54.xml.rels" ContentType="application/vnd.openxmlformats-package.relationships+xml"/>
  <Override PartName="/ppt/slides/_rels/slide70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36.xml.rels" ContentType="application/vnd.openxmlformats-package.relationships+xml"/>
  <Override PartName="/ppt/slides/_rels/slide55.xml.rels" ContentType="application/vnd.openxmlformats-package.relationships+xml"/>
  <Override PartName="/ppt/slides/_rels/slide64.xml.rels" ContentType="application/vnd.openxmlformats-package.relationships+xml"/>
  <Override PartName="/ppt/slides/_rels/slide48.xml.rels" ContentType="application/vnd.openxmlformats-package.relationships+xml"/>
  <Override PartName="/ppt/slides/_rels/slide40.xml.rels" ContentType="application/vnd.openxmlformats-package.relationships+xml"/>
  <Override PartName="/ppt/slides/_rels/slide5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28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13.xml.rels" ContentType="application/vnd.openxmlformats-package.relationships+xml"/>
  <Override PartName="/ppt/slides/_rels/slide31.xml.rels" ContentType="application/vnd.openxmlformats-package.relationships+xml"/>
  <Override PartName="/ppt/slides/_rels/slide39.xml.rels" ContentType="application/vnd.openxmlformats-package.relationships+xml"/>
  <Override PartName="/ppt/slides/_rels/slide24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53.xml.rels" ContentType="application/vnd.openxmlformats-package.relationships+xml"/>
  <Override PartName="/ppt/slides/_rels/slide62.xml.rels" ContentType="application/vnd.openxmlformats-package.relationships+xml"/>
  <Override PartName="/ppt/slides/_rels/slide46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52.xml.rels" ContentType="application/vnd.openxmlformats-package.relationships+xml"/>
  <Override PartName="/ppt/slides/_rels/slide76.xml.rels" ContentType="application/vnd.openxmlformats-package.relationships+xml"/>
  <Override PartName="/ppt/slides/_rels/slide14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45.xml.rels" ContentType="application/vnd.openxmlformats-package.relationships+xml"/>
  <Override PartName="/ppt/slides/_rels/slide38.xml.rels" ContentType="application/vnd.openxmlformats-package.relationships+xml"/>
  <Override PartName="/ppt/slides/_rels/slide65.xml.rels" ContentType="application/vnd.openxmlformats-package.relationships+xml"/>
  <Override PartName="/ppt/slides/_rels/slide74.xml.rels" ContentType="application/vnd.openxmlformats-package.relationships+xml"/>
  <Override PartName="/ppt/slides/_rels/slide58.xml.rels" ContentType="application/vnd.openxmlformats-package.relationships+xml"/>
  <Override PartName="/ppt/slides/_rels/slide66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75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30.xml.rels" ContentType="application/vnd.openxmlformats-package.relationships+xml"/>
  <Override PartName="/ppt/slides/_rels/slide79.xml.rels" ContentType="application/vnd.openxmlformats-package.relationships+xml"/>
  <Override PartName="/ppt/slides/_rels/slide69.xml.rels" ContentType="application/vnd.openxmlformats-package.relationships+xml"/>
  <Override PartName="/ppt/slides/_rels/slide73.xml.rels" ContentType="application/vnd.openxmlformats-package.relationships+xml"/>
  <Override PartName="/ppt/slides/_rels/slide25.xml.rels" ContentType="application/vnd.openxmlformats-package.relationships+xml"/>
  <Override PartName="/ppt/slides/_rels/slide59.xml.rels" ContentType="application/vnd.openxmlformats-package.relationships+xml"/>
  <Override PartName="/ppt/slides/_rels/slide10.xml.rels" ContentType="application/vnd.openxmlformats-package.relationships+xml"/>
  <Override PartName="/ppt/slides/_rels/slide78.xml.rels" ContentType="application/vnd.openxmlformats-package.relationships+xml"/>
  <Override PartName="/ppt/slides/_rels/slide68.xml.rels" ContentType="application/vnd.openxmlformats-package.relationships+xml"/>
  <Override PartName="/ppt/slides/_rels/slide72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77.xml" ContentType="application/vnd.openxmlformats-officedocument.presentationml.slide+xml"/>
  <Override PartName="/ppt/slides/slide40.xml" ContentType="application/vnd.openxmlformats-officedocument.presentationml.slide+xml"/>
  <Override PartName="/ppt/slides/slide76.xml" ContentType="application/vnd.openxmlformats-officedocument.presentationml.slide+xml"/>
  <Override PartName="/ppt/slides/slide75.xml" ContentType="application/vnd.openxmlformats-officedocument.presentationml.slide+xml"/>
  <Override PartName="/ppt/slides/slide74.xml" ContentType="application/vnd.openxmlformats-officedocument.presentationml.slide+xml"/>
  <Override PartName="/ppt/slides/slide2.xml" ContentType="application/vnd.openxmlformats-officedocument.presentationml.slide+xml"/>
  <Override PartName="/ppt/slides/slide73.xml" ContentType="application/vnd.openxmlformats-officedocument.presentationml.slide+xml"/>
  <Override PartName="/ppt/slides/slide1.xml" ContentType="application/vnd.openxmlformats-officedocument.presentationml.slide+xml"/>
  <Override PartName="/ppt/slides/slide72.xml" ContentType="application/vnd.openxmlformats-officedocument.presentationml.slide+xml"/>
  <Override PartName="/ppt/slides/slide69.xml" ContentType="application/vnd.openxmlformats-officedocument.presentationml.slide+xml"/>
  <Override PartName="/ppt/slides/slide68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7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4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<Relationship Id="rId66" Type="http://schemas.openxmlformats.org/officeDocument/2006/relationships/slide" Target="slides/slide62.xml"/><Relationship Id="rId67" Type="http://schemas.openxmlformats.org/officeDocument/2006/relationships/slide" Target="slides/slide63.xml"/><Relationship Id="rId68" Type="http://schemas.openxmlformats.org/officeDocument/2006/relationships/slide" Target="slides/slide64.xml"/><Relationship Id="rId69" Type="http://schemas.openxmlformats.org/officeDocument/2006/relationships/slide" Target="slides/slide65.xml"/><Relationship Id="rId70" Type="http://schemas.openxmlformats.org/officeDocument/2006/relationships/slide" Target="slides/slide66.xml"/><Relationship Id="rId71" Type="http://schemas.openxmlformats.org/officeDocument/2006/relationships/slide" Target="slides/slide67.xml"/><Relationship Id="rId72" Type="http://schemas.openxmlformats.org/officeDocument/2006/relationships/slide" Target="slides/slide68.xml"/><Relationship Id="rId73" Type="http://schemas.openxmlformats.org/officeDocument/2006/relationships/slide" Target="slides/slide69.xml"/><Relationship Id="rId74" Type="http://schemas.openxmlformats.org/officeDocument/2006/relationships/slide" Target="slides/slide70.xml"/><Relationship Id="rId75" Type="http://schemas.openxmlformats.org/officeDocument/2006/relationships/slide" Target="slides/slide71.xml"/><Relationship Id="rId76" Type="http://schemas.openxmlformats.org/officeDocument/2006/relationships/slide" Target="slides/slide72.xml"/><Relationship Id="rId77" Type="http://schemas.openxmlformats.org/officeDocument/2006/relationships/slide" Target="slides/slide73.xml"/><Relationship Id="rId78" Type="http://schemas.openxmlformats.org/officeDocument/2006/relationships/slide" Target="slides/slide74.xml"/><Relationship Id="rId79" Type="http://schemas.openxmlformats.org/officeDocument/2006/relationships/slide" Target="slides/slide75.xml"/><Relationship Id="rId80" Type="http://schemas.openxmlformats.org/officeDocument/2006/relationships/slide" Target="slides/slide76.xml"/><Relationship Id="rId81" Type="http://schemas.openxmlformats.org/officeDocument/2006/relationships/slide" Target="slides/slide77.xml"/><Relationship Id="rId82" Type="http://schemas.openxmlformats.org/officeDocument/2006/relationships/slide" Target="slides/slide78.xml"/><Relationship Id="rId83" Type="http://schemas.openxmlformats.org/officeDocument/2006/relationships/slide" Target="slides/slide79.xml"/><Relationship Id="rId8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56F11707-AFB6-48E2-B932-4CBE6DECC272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520" cy="3083400"/>
          </a:xfrm>
          <a:prstGeom prst="rect">
            <a:avLst/>
          </a:prstGeom>
          <a:ln w="0">
            <a:noFill/>
          </a:ln>
        </p:spPr>
      </p:sp>
      <p:sp>
        <p:nvSpPr>
          <p:cNvPr id="5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Hello Everyone! I am Marcell Juhasz. Welcome to my presentation about the cost of abstractions in embedded systems.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83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7E79770-85F9-425D-AF27-59CF2A71C023}" type="slidenum">
              <a:rPr b="0" lang="en-US" sz="1200" spc="-1" strike="noStrike">
                <a:latin typeface="Times New Roman"/>
              </a:rPr>
              <a:t>79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B43118F-EF16-444C-AA00-FBB57542897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FF5CCA4-5042-4C79-A979-C33B6FA2684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D20C9DB-EEDB-40BE-8B76-43973492602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16ED81A-F28D-434B-ACD7-BD720126F67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9367AA7-00B7-43EF-BEE2-19F4D990D31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F0E64CC-08AB-48AC-AE35-AE81793758F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815B34B-92EF-4A97-89C0-197A23EF6EE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1028A19-B3E2-4FC7-85C0-695C71ABD78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7CA9291-4B09-4D52-9238-915B350BCFC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7805AA9-8A0E-46B6-AEBB-8C2DB2F5C60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20D42FD-D139-4CD7-82A2-16116137B5E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6CAEEB9-15BC-4861-9BFC-674B9332B4E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975F573-6755-4D8F-BFBB-E46F0DAFABC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5863B35-FEC2-443F-977B-D1C8D202601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F8D2D5F-889A-42D6-8740-A97FAF5AE21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496B0EF-FD40-4EB0-8062-B519929D606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0F5CAC7-2232-4D62-8A69-C02D649FFC3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57D00B2-08D7-4CDA-AD27-E19353335AF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A9EB2C0-4F1E-426C-A772-D1DDF33AE48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493060A-6CBF-4748-A32B-FD1C32BBBE5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F39274D-A4DA-4B01-BB60-273EF9D07F5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5AC6FCB-0AD2-4BFE-A774-EECA2E31AB8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F74E660-D590-4CF5-869C-0F205C589E4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DFBFFE0-D36F-42CF-8B39-AB166297BED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787878"/>
                </a:solidFill>
                <a:latin typeface="Apto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6069D28-0488-46C2-9FEC-1737F64B20F3}" type="slidenum">
              <a:rPr b="0" lang="en-US" sz="1200" spc="-1" strike="noStrike">
                <a:solidFill>
                  <a:srgbClr val="787878"/>
                </a:solidFill>
                <a:latin typeface="Apto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</a:t>
            </a:r>
            <a:r>
              <a:rPr b="0" lang="en-US" sz="4400" spc="-1" strike="noStrike">
                <a:latin typeface="Arial"/>
              </a:rPr>
              <a:t>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787878"/>
                </a:solidFill>
                <a:latin typeface="Apto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B22CC73-137A-4FB9-B33F-A1093D2B3D98}" type="slidenum">
              <a:rPr b="0" lang="en-US" sz="1200" spc="-1" strike="noStrike">
                <a:solidFill>
                  <a:srgbClr val="787878"/>
                </a:solidFill>
                <a:latin typeface="Apto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</a:t>
            </a:r>
            <a:r>
              <a:rPr b="0" lang="en-US" sz="4400" spc="-1" strike="noStrike">
                <a:latin typeface="Arial"/>
              </a:rPr>
              <a:t>the 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3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13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13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3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3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3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3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3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3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slideLayout" Target="../slideLayouts/slideLayout13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1120" cy="238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5400" spc="-1" strike="noStrike">
                <a:solidFill>
                  <a:srgbClr val="000000"/>
                </a:solidFill>
                <a:latin typeface="Aptos Display"/>
              </a:rPr>
              <a:t>Bal</a:t>
            </a:r>
            <a:r>
              <a:rPr b="0" lang="en-US" sz="5400" spc="-1" strike="noStrike">
                <a:solidFill>
                  <a:srgbClr val="000000"/>
                </a:solidFill>
                <a:latin typeface="Aptos Display"/>
              </a:rPr>
              <a:t>an</a:t>
            </a:r>
            <a:r>
              <a:rPr b="0" lang="en-US" sz="5400" spc="-1" strike="noStrike">
                <a:solidFill>
                  <a:srgbClr val="000000"/>
                </a:solidFill>
                <a:latin typeface="Aptos Display"/>
              </a:rPr>
              <a:t>cin</a:t>
            </a:r>
            <a:r>
              <a:rPr b="0" lang="en-US" sz="5400" spc="-1" strike="noStrike">
                <a:solidFill>
                  <a:srgbClr val="000000"/>
                </a:solidFill>
                <a:latin typeface="Aptos Display"/>
              </a:rPr>
              <a:t>g E</a:t>
            </a:r>
            <a:r>
              <a:rPr b="0" lang="en-US" sz="5400" spc="-1" strike="noStrike">
                <a:solidFill>
                  <a:srgbClr val="000000"/>
                </a:solidFill>
                <a:latin typeface="Aptos Display"/>
              </a:rPr>
              <a:t>ffic</a:t>
            </a:r>
            <a:r>
              <a:rPr b="0" lang="en-US" sz="5400" spc="-1" strike="noStrike">
                <a:solidFill>
                  <a:srgbClr val="000000"/>
                </a:solidFill>
                <a:latin typeface="Aptos Display"/>
              </a:rPr>
              <a:t>ien</a:t>
            </a:r>
            <a:r>
              <a:rPr b="0" lang="en-US" sz="5400" spc="-1" strike="noStrike">
                <a:solidFill>
                  <a:srgbClr val="000000"/>
                </a:solidFill>
                <a:latin typeface="Aptos Display"/>
              </a:rPr>
              <a:t>cy </a:t>
            </a:r>
            <a:r>
              <a:rPr b="0" lang="en-US" sz="5400" spc="-1" strike="noStrike">
                <a:solidFill>
                  <a:srgbClr val="000000"/>
                </a:solidFill>
                <a:latin typeface="Aptos Display"/>
              </a:rPr>
              <a:t>an</a:t>
            </a:r>
            <a:r>
              <a:rPr b="0" lang="en-US" sz="5400" spc="-1" strike="noStrike">
                <a:solidFill>
                  <a:srgbClr val="000000"/>
                </a:solidFill>
                <a:latin typeface="Aptos Display"/>
              </a:rPr>
              <a:t>d</a:t>
            </a:r>
            <a:br>
              <a:rPr sz="5400"/>
            </a:br>
            <a:r>
              <a:rPr b="0" lang="en-US" sz="5400" spc="-1" strike="noStrike">
                <a:solidFill>
                  <a:srgbClr val="000000"/>
                </a:solidFill>
                <a:latin typeface="Aptos Display"/>
              </a:rPr>
              <a:t>Fle</a:t>
            </a:r>
            <a:r>
              <a:rPr b="0" lang="en-US" sz="5400" spc="-1" strike="noStrike">
                <a:solidFill>
                  <a:srgbClr val="000000"/>
                </a:solidFill>
                <a:latin typeface="Aptos Display"/>
              </a:rPr>
              <a:t>xib</a:t>
            </a:r>
            <a:r>
              <a:rPr b="0" lang="en-US" sz="5400" spc="-1" strike="noStrike">
                <a:solidFill>
                  <a:srgbClr val="000000"/>
                </a:solidFill>
                <a:latin typeface="Aptos Display"/>
              </a:rPr>
              <a:t>ilit</a:t>
            </a:r>
            <a:r>
              <a:rPr b="0" lang="en-US" sz="5400" spc="-1" strike="noStrike">
                <a:solidFill>
                  <a:srgbClr val="000000"/>
                </a:solidFill>
                <a:latin typeface="Aptos Display"/>
              </a:rPr>
              <a:t>y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1120" cy="165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ptos"/>
              </a:rPr>
              <a:t>Cost of Abstractions in Embedded Systems</a:t>
            </a:r>
            <a:br>
              <a:rPr sz="2400"/>
            </a:b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Aptos"/>
              </a:rPr>
              <a:t>Marcell Juhasz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"/>
          <p:cNvSpPr/>
          <p:nvPr/>
        </p:nvSpPr>
        <p:spPr>
          <a:xfrm>
            <a:off x="2834640" y="6035040"/>
            <a:ext cx="6490440" cy="34452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"/>
          <p:cNvSpPr/>
          <p:nvPr/>
        </p:nvSpPr>
        <p:spPr>
          <a:xfrm>
            <a:off x="7040160" y="3017520"/>
            <a:ext cx="2467800" cy="2268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Subtitle 7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0" name=""/>
          <p:cNvSpPr/>
          <p:nvPr/>
        </p:nvSpPr>
        <p:spPr>
          <a:xfrm>
            <a:off x="914760" y="2286360"/>
            <a:ext cx="4798080" cy="251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int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main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{ 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0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GPIO_PIN_6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GPIO_MODE_INPUT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(&amp;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Arial"/>
                <a:ea typeface="DejaVu Sans"/>
              </a:rPr>
              <a:t>while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1" name=""/>
          <p:cNvSpPr/>
          <p:nvPr/>
        </p:nvSpPr>
        <p:spPr>
          <a:xfrm>
            <a:off x="7040880" y="2103120"/>
            <a:ext cx="4341600" cy="307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&lt;main&gt;: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movs    r3, #6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push    {r0, r1, r2,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     r0, sp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subs    r3, #5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bl      8000198 &lt;GPIO_Init&gt;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b.n     80001f4 &lt;main+0x10&gt;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"/>
          <p:cNvSpPr/>
          <p:nvPr/>
        </p:nvSpPr>
        <p:spPr>
          <a:xfrm flipH="1">
            <a:off x="3573360" y="3108960"/>
            <a:ext cx="3462840" cy="8928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"/>
          <p:cNvSpPr/>
          <p:nvPr/>
        </p:nvSpPr>
        <p:spPr>
          <a:xfrm flipH="1">
            <a:off x="3015360" y="3108960"/>
            <a:ext cx="4021200" cy="82080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"/>
          <p:cNvSpPr/>
          <p:nvPr/>
        </p:nvSpPr>
        <p:spPr>
          <a:xfrm>
            <a:off x="2791080" y="6035040"/>
            <a:ext cx="6607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store the pin value in the GPIO_InitStruct structure on the stack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5ADBE21-E257-46A6-A624-CE7732B2DF41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"/>
          <p:cNvSpPr/>
          <p:nvPr/>
        </p:nvSpPr>
        <p:spPr>
          <a:xfrm>
            <a:off x="3431160" y="5855040"/>
            <a:ext cx="5327640" cy="63828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"/>
          <p:cNvSpPr/>
          <p:nvPr/>
        </p:nvSpPr>
        <p:spPr>
          <a:xfrm>
            <a:off x="7040880" y="3291840"/>
            <a:ext cx="1781280" cy="2268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Subtitle 8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8" name=""/>
          <p:cNvSpPr/>
          <p:nvPr/>
        </p:nvSpPr>
        <p:spPr>
          <a:xfrm>
            <a:off x="914760" y="2286360"/>
            <a:ext cx="4798080" cy="251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int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main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{ 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0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GPIO_PIN_6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GPIO_MODE_INPUT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(&amp;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Arial"/>
                <a:ea typeface="DejaVu Sans"/>
              </a:rPr>
              <a:t>while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9" name=""/>
          <p:cNvSpPr/>
          <p:nvPr/>
        </p:nvSpPr>
        <p:spPr>
          <a:xfrm>
            <a:off x="7040880" y="2103120"/>
            <a:ext cx="4341600" cy="307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&lt;main&gt;: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movs    r3, #6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push    {r0, r1, r2,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     r0, sp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subs    r3, #5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bl      8000198 &lt;GPIO_Init&gt;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b.n     80001f4 &lt;main+0x10&gt;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"/>
          <p:cNvSpPr/>
          <p:nvPr/>
        </p:nvSpPr>
        <p:spPr>
          <a:xfrm flipH="1">
            <a:off x="3015360" y="3383280"/>
            <a:ext cx="4021920" cy="54648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"/>
          <p:cNvSpPr/>
          <p:nvPr/>
        </p:nvSpPr>
        <p:spPr>
          <a:xfrm>
            <a:off x="3431160" y="5855040"/>
            <a:ext cx="53276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prepare to pass the address of the GPIO_InitStruct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structure to the GPIO_Init function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8057FA4-F8EE-464A-81F1-47CD485F047B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"/>
          <p:cNvSpPr/>
          <p:nvPr/>
        </p:nvSpPr>
        <p:spPr>
          <a:xfrm>
            <a:off x="2379600" y="6035040"/>
            <a:ext cx="7402680" cy="34452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"/>
          <p:cNvSpPr/>
          <p:nvPr/>
        </p:nvSpPr>
        <p:spPr>
          <a:xfrm>
            <a:off x="7040880" y="3566160"/>
            <a:ext cx="1781280" cy="2268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Subtitle 9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5" name=""/>
          <p:cNvSpPr/>
          <p:nvPr/>
        </p:nvSpPr>
        <p:spPr>
          <a:xfrm>
            <a:off x="914760" y="2286360"/>
            <a:ext cx="4798080" cy="251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int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main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{ 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0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GPIO_PIN_6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GPIO_MODE_INPUT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(&amp;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Arial"/>
                <a:ea typeface="DejaVu Sans"/>
              </a:rPr>
              <a:t>while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66" name=""/>
          <p:cNvSpPr/>
          <p:nvPr/>
        </p:nvSpPr>
        <p:spPr>
          <a:xfrm>
            <a:off x="7040880" y="2103120"/>
            <a:ext cx="4341600" cy="307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&lt;main&gt;: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movs    r3, #6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push    {r0, r1, r2,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     r0, sp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subs    r3, #5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bl      8000198 &lt;GPIO_Init&gt;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b.n     80001f4 &lt;main+0x10&gt;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7" name=""/>
          <p:cNvSpPr/>
          <p:nvPr/>
        </p:nvSpPr>
        <p:spPr>
          <a:xfrm flipH="1" flipV="1">
            <a:off x="4478400" y="3472560"/>
            <a:ext cx="2558160" cy="18072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"/>
          <p:cNvSpPr/>
          <p:nvPr/>
        </p:nvSpPr>
        <p:spPr>
          <a:xfrm>
            <a:off x="2379600" y="6035040"/>
            <a:ext cx="7430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set up the mode value for GPIO_MODE_INPUT (subtract 5 from 6 -&gt; 1)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F8722DE-4660-406A-8102-650415525EA8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"/>
          <p:cNvSpPr/>
          <p:nvPr/>
        </p:nvSpPr>
        <p:spPr>
          <a:xfrm>
            <a:off x="2631240" y="6035040"/>
            <a:ext cx="6831000" cy="34452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"/>
          <p:cNvSpPr/>
          <p:nvPr/>
        </p:nvSpPr>
        <p:spPr>
          <a:xfrm>
            <a:off x="7040160" y="3840480"/>
            <a:ext cx="2422080" cy="2268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Subtitle 10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72" name=""/>
          <p:cNvSpPr/>
          <p:nvPr/>
        </p:nvSpPr>
        <p:spPr>
          <a:xfrm>
            <a:off x="914760" y="2286360"/>
            <a:ext cx="4798080" cy="251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int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main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{ 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0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GPIO_PIN_6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GPIO_MODE_INPUT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(&amp;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Arial"/>
                <a:ea typeface="DejaVu Sans"/>
              </a:rPr>
              <a:t>while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3" name=""/>
          <p:cNvSpPr/>
          <p:nvPr/>
        </p:nvSpPr>
        <p:spPr>
          <a:xfrm>
            <a:off x="7040880" y="2103120"/>
            <a:ext cx="4341600" cy="307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&lt;main&gt;: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movs    r3, #6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push    {r0, r1, r2,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     r0, sp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subs    r3, #5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bl      8000198 &lt;GPIO_Init&gt;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b.n     80001f4 &lt;main+0x10&gt;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"/>
          <p:cNvSpPr/>
          <p:nvPr/>
        </p:nvSpPr>
        <p:spPr>
          <a:xfrm flipH="1" flipV="1">
            <a:off x="4478400" y="3472560"/>
            <a:ext cx="2558160" cy="45504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"/>
          <p:cNvSpPr/>
          <p:nvPr/>
        </p:nvSpPr>
        <p:spPr>
          <a:xfrm flipH="1" flipV="1">
            <a:off x="3015360" y="3927240"/>
            <a:ext cx="4021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"/>
          <p:cNvSpPr/>
          <p:nvPr/>
        </p:nvSpPr>
        <p:spPr>
          <a:xfrm>
            <a:off x="2631240" y="6035040"/>
            <a:ext cx="6927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store the mode value in the GPIO_InitStruct structure on the stack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D42F5D5-34B7-426C-8262-C1E10427C7F4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"/>
          <p:cNvSpPr/>
          <p:nvPr/>
        </p:nvSpPr>
        <p:spPr>
          <a:xfrm>
            <a:off x="3408480" y="5855040"/>
            <a:ext cx="5373360" cy="60048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"/>
          <p:cNvSpPr/>
          <p:nvPr/>
        </p:nvSpPr>
        <p:spPr>
          <a:xfrm>
            <a:off x="7049520" y="4114800"/>
            <a:ext cx="3235680" cy="2268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Subtitle 11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80" name=""/>
          <p:cNvSpPr/>
          <p:nvPr/>
        </p:nvSpPr>
        <p:spPr>
          <a:xfrm>
            <a:off x="914760" y="2286360"/>
            <a:ext cx="4798080" cy="251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int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main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{ 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0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GPIO_PIN_6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GPIO_MODE_INPUT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(&amp;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Arial"/>
                <a:ea typeface="DejaVu Sans"/>
              </a:rPr>
              <a:t>while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81" name=""/>
          <p:cNvSpPr/>
          <p:nvPr/>
        </p:nvSpPr>
        <p:spPr>
          <a:xfrm>
            <a:off x="7040880" y="2103120"/>
            <a:ext cx="4341600" cy="307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&lt;main&gt;: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movs    r3, #6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push    {r0, r1, r2,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     r0, sp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subs    r3, #5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bl      8000198 &lt;GPIO_Init&gt;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b.n     80001f4 &lt;main+0x10&gt;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"/>
          <p:cNvSpPr/>
          <p:nvPr/>
        </p:nvSpPr>
        <p:spPr>
          <a:xfrm flipH="1" flipV="1">
            <a:off x="3015360" y="3929760"/>
            <a:ext cx="4030560" cy="27216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"/>
          <p:cNvSpPr/>
          <p:nvPr/>
        </p:nvSpPr>
        <p:spPr>
          <a:xfrm>
            <a:off x="3408480" y="5855040"/>
            <a:ext cx="5373360" cy="60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call the GPIO_Init function with the GPIO_InitStruct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structure as an argument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52A0312-8B3B-438E-B9FD-C015516F5C98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"/>
          <p:cNvSpPr/>
          <p:nvPr/>
        </p:nvSpPr>
        <p:spPr>
          <a:xfrm>
            <a:off x="3385440" y="6035040"/>
            <a:ext cx="5419080" cy="34452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"/>
          <p:cNvSpPr/>
          <p:nvPr/>
        </p:nvSpPr>
        <p:spPr>
          <a:xfrm>
            <a:off x="7040880" y="4389120"/>
            <a:ext cx="3244320" cy="2268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Subtitle 12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87" name=""/>
          <p:cNvSpPr/>
          <p:nvPr/>
        </p:nvSpPr>
        <p:spPr>
          <a:xfrm>
            <a:off x="914760" y="2286360"/>
            <a:ext cx="4798080" cy="251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int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main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{ 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0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GPIO_PIN_6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GPIO_MODE_INPUT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(&amp;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Arial"/>
                <a:ea typeface="DejaVu Sans"/>
              </a:rPr>
              <a:t>while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88" name=""/>
          <p:cNvSpPr/>
          <p:nvPr/>
        </p:nvSpPr>
        <p:spPr>
          <a:xfrm>
            <a:off x="7040880" y="2103120"/>
            <a:ext cx="4341600" cy="307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&lt;main&gt;: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movs    r3, #6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push    {r0, r1, r2,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     r0, sp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subs    r3, #5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bl      8000198 &lt;GPIO_Init&gt;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b.n     80001f4 &lt;main+0x10&gt;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9" name=""/>
          <p:cNvSpPr/>
          <p:nvPr/>
        </p:nvSpPr>
        <p:spPr>
          <a:xfrm flipH="1" flipV="1">
            <a:off x="2283840" y="4386960"/>
            <a:ext cx="4752720" cy="8928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"/>
          <p:cNvSpPr/>
          <p:nvPr/>
        </p:nvSpPr>
        <p:spPr>
          <a:xfrm>
            <a:off x="3385440" y="6035040"/>
            <a:ext cx="541908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create an infinite loop (branch to the same address)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6049D70-D32B-4466-A8DC-BC6BE535DBB4}" type="slidenum">
              <a:t>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"/>
          <p:cNvSpPr/>
          <p:nvPr/>
        </p:nvSpPr>
        <p:spPr>
          <a:xfrm>
            <a:off x="959400" y="3200400"/>
            <a:ext cx="4570920" cy="2725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"/>
          <p:cNvSpPr/>
          <p:nvPr/>
        </p:nvSpPr>
        <p:spPr>
          <a:xfrm>
            <a:off x="7588800" y="1403640"/>
            <a:ext cx="4205160" cy="109548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Subtitle 5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94" name=""/>
          <p:cNvSpPr/>
          <p:nvPr/>
        </p:nvSpPr>
        <p:spPr>
          <a:xfrm>
            <a:off x="457560" y="954720"/>
            <a:ext cx="6855480" cy="52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typedef 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Consolas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DejaVu Sans"/>
              </a:rPr>
              <a:t>/* check the values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configure the GPIO based on the settings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GPIO_MODE_OUTPUT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&amp;= ~(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OSPEEDR_MASK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|= 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GPIO_SPEED_FREQ_LOW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5" name=""/>
          <p:cNvSpPr/>
          <p:nvPr/>
        </p:nvSpPr>
        <p:spPr>
          <a:xfrm flipH="1">
            <a:off x="5530320" y="1920240"/>
            <a:ext cx="1964160" cy="141516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"/>
          <p:cNvSpPr/>
          <p:nvPr/>
        </p:nvSpPr>
        <p:spPr>
          <a:xfrm>
            <a:off x="7635240" y="1357920"/>
            <a:ext cx="4250160" cy="13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r2, [r0,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push    {r4, r5,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r2, #15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ldrb    r3, [r0,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r3,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bne.n   80001c4 &lt;GPIO_Init+0x2c&gt;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#3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r2, r2,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r4, r2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r5, [pc, #44]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r1, [r5,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bics    r1, r4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r3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str     r1, [r5, #0]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7" name=""/>
          <p:cNvSpPr/>
          <p:nvPr/>
        </p:nvSpPr>
        <p:spPr>
          <a:xfrm>
            <a:off x="3703320" y="5897880"/>
            <a:ext cx="4809960" cy="59256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if pin is greater than 15, branch to the end (invalid pin check)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3DCA32C-F74A-468A-A6F5-062E2FA8F040}" type="slidenum">
              <a:t>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"/>
          <p:cNvSpPr/>
          <p:nvPr/>
        </p:nvSpPr>
        <p:spPr>
          <a:xfrm>
            <a:off x="959400" y="3429000"/>
            <a:ext cx="4708080" cy="2725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"/>
          <p:cNvSpPr/>
          <p:nvPr/>
        </p:nvSpPr>
        <p:spPr>
          <a:xfrm>
            <a:off x="7589520" y="2546640"/>
            <a:ext cx="4205160" cy="7754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Subtitle 13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01" name=""/>
          <p:cNvSpPr/>
          <p:nvPr/>
        </p:nvSpPr>
        <p:spPr>
          <a:xfrm>
            <a:off x="457560" y="954720"/>
            <a:ext cx="6855480" cy="52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typedef 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Consolas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DejaVu Sans"/>
              </a:rPr>
              <a:t>/* check the values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configure the GPIO based on the settings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GPIO_MODE_OUTPUT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&amp;= ~(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OSPEEDR_MASK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|= 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GPIO_SPEED_FREQ_LOW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02" name=""/>
          <p:cNvSpPr/>
          <p:nvPr/>
        </p:nvSpPr>
        <p:spPr>
          <a:xfrm>
            <a:off x="7635240" y="1357920"/>
            <a:ext cx="4250160" cy="13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r2, [r0,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push    {r4, r5,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r2, #15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ldrb    r3, [r0,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r3,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bne.n   80001c4 &lt;GPIO_Init+0x2c&gt;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#3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r2, r2,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r4, r2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r5, [pc, #44]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r1, [r5,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bics    r1, r4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r3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str     r1, [r5, #0]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3" name=""/>
          <p:cNvSpPr/>
          <p:nvPr/>
        </p:nvSpPr>
        <p:spPr>
          <a:xfrm flipH="1">
            <a:off x="5713560" y="2926080"/>
            <a:ext cx="1826280" cy="63900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"/>
          <p:cNvSpPr/>
          <p:nvPr/>
        </p:nvSpPr>
        <p:spPr>
          <a:xfrm>
            <a:off x="3703320" y="5897880"/>
            <a:ext cx="4809960" cy="59256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if mode is greater than 1, branch to the end (invalid mode check)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EBFEA4D-8319-4737-8CE7-E02DD92A7110}" type="slidenum">
              <a:t>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"/>
          <p:cNvSpPr/>
          <p:nvPr/>
        </p:nvSpPr>
        <p:spPr>
          <a:xfrm>
            <a:off x="959400" y="4149000"/>
            <a:ext cx="3976560" cy="2725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"/>
          <p:cNvSpPr/>
          <p:nvPr/>
        </p:nvSpPr>
        <p:spPr>
          <a:xfrm>
            <a:off x="7588800" y="3333600"/>
            <a:ext cx="4205160" cy="2862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Subtitle 14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08" name=""/>
          <p:cNvSpPr/>
          <p:nvPr/>
        </p:nvSpPr>
        <p:spPr>
          <a:xfrm>
            <a:off x="457560" y="954720"/>
            <a:ext cx="6855480" cy="52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typedef 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Consolas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DejaVu Sans"/>
              </a:rPr>
              <a:t>/* check the values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configure the GPIO based on the settings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GPIO_MODE_OUTPUT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&amp;= ~(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OSPEEDR_MASK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|= 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GPIO_SPEED_FREQ_LOW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09" name=""/>
          <p:cNvSpPr/>
          <p:nvPr/>
        </p:nvSpPr>
        <p:spPr>
          <a:xfrm>
            <a:off x="7635240" y="1357920"/>
            <a:ext cx="4250160" cy="13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r2, [r0,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push    {r4, r5,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r2, #15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ldrb    r3, [r0,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r3,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bne.n   80001c4 &lt;GPIO_Init+0x2c&gt;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#3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r2, r2,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r4, r2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r5, [pc, #44]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r1, [r5,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bics    r1, r4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r3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str     r1, [r5, #0]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"/>
          <p:cNvSpPr/>
          <p:nvPr/>
        </p:nvSpPr>
        <p:spPr>
          <a:xfrm flipH="1">
            <a:off x="5210280" y="3474720"/>
            <a:ext cx="2329920" cy="82116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"/>
          <p:cNvSpPr/>
          <p:nvPr/>
        </p:nvSpPr>
        <p:spPr>
          <a:xfrm>
            <a:off x="3703320" y="5897880"/>
            <a:ext cx="4809960" cy="59256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if mode is not 1, branch to configure pin for input mode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B2023F9-A75F-4608-8418-BC0F039FA117}" type="slidenum">
              <a:t>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"/>
          <p:cNvSpPr/>
          <p:nvPr/>
        </p:nvSpPr>
        <p:spPr>
          <a:xfrm>
            <a:off x="2514600" y="4663440"/>
            <a:ext cx="1415520" cy="2268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"/>
          <p:cNvSpPr/>
          <p:nvPr/>
        </p:nvSpPr>
        <p:spPr>
          <a:xfrm>
            <a:off x="7589520" y="3607920"/>
            <a:ext cx="4205160" cy="2862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Subtitle 15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15" name=""/>
          <p:cNvSpPr/>
          <p:nvPr/>
        </p:nvSpPr>
        <p:spPr>
          <a:xfrm>
            <a:off x="457560" y="954720"/>
            <a:ext cx="6855480" cy="52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typedef 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Consolas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DejaVu Sans"/>
              </a:rPr>
              <a:t>/* check the values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configure the GPIO based on the settings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GPIO_MODE_OUTPUT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&amp;= ~(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OSPEEDR_MASK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|= 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GPIO_SPEED_FREQ_LOW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6" name=""/>
          <p:cNvSpPr/>
          <p:nvPr/>
        </p:nvSpPr>
        <p:spPr>
          <a:xfrm>
            <a:off x="7635240" y="1357920"/>
            <a:ext cx="4250160" cy="13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r2, [r0,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push    {r4, r5,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r2, #15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ldrb    r3, [r0,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r3,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bne.n   80001c4 &lt;GPIO_Init+0x2c&gt;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#3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r2, r2,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r4, r2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r5, [pc, #44]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r1, [r5,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bics    r1, r4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r3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str     r1, [r5, #0]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7" name=""/>
          <p:cNvSpPr/>
          <p:nvPr/>
        </p:nvSpPr>
        <p:spPr>
          <a:xfrm flipH="1">
            <a:off x="3975480" y="3749040"/>
            <a:ext cx="3564360" cy="912600"/>
          </a:xfrm>
          <a:prstGeom prst="curvedConnector3">
            <a:avLst>
              <a:gd name="adj1" fmla="val 37421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"/>
          <p:cNvSpPr/>
          <p:nvPr/>
        </p:nvSpPr>
        <p:spPr>
          <a:xfrm>
            <a:off x="3703320" y="6035040"/>
            <a:ext cx="4809960" cy="34452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prepare mask value for OSPEEDR (3)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51C2FF0-82E2-401C-B634-B08D8A42C1A6}" type="slidenum">
              <a:t>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ubtitle 2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whoami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1" name="TextBox 1"/>
          <p:cNvSpPr/>
          <p:nvPr/>
        </p:nvSpPr>
        <p:spPr>
          <a:xfrm>
            <a:off x="1721160" y="1710000"/>
            <a:ext cx="8746560" cy="383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Marcell Juhasz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github.com/juhaszmarcell96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linkedin.com/in/juhaszmarcell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marcell.juhasz96@gmail.com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Zühlke Engineering (Austria) GmbH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Rivergate, Handelskai 92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1200, Vienna, Austria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wien@zuehlke.com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+43 1 205 11 6800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611FE42-6F1A-47E3-B4F0-C5B7E4DBDBAD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"/>
          <p:cNvSpPr/>
          <p:nvPr/>
        </p:nvSpPr>
        <p:spPr>
          <a:xfrm>
            <a:off x="4434840" y="4663440"/>
            <a:ext cx="1552680" cy="2268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"/>
          <p:cNvSpPr/>
          <p:nvPr/>
        </p:nvSpPr>
        <p:spPr>
          <a:xfrm>
            <a:off x="7588800" y="3882240"/>
            <a:ext cx="4205160" cy="2862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Subtitle 16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22" name=""/>
          <p:cNvSpPr/>
          <p:nvPr/>
        </p:nvSpPr>
        <p:spPr>
          <a:xfrm>
            <a:off x="457560" y="954720"/>
            <a:ext cx="6855480" cy="52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typedef 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Consolas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DejaVu Sans"/>
              </a:rPr>
              <a:t>/* check the values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configure the GPIO based on the settings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GPIO_MODE_OUTPUT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&amp;= ~(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OSPEEDR_MASK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|= 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GPIO_SPEED_FREQ_LOW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23" name=""/>
          <p:cNvSpPr/>
          <p:nvPr/>
        </p:nvSpPr>
        <p:spPr>
          <a:xfrm>
            <a:off x="7635240" y="1357920"/>
            <a:ext cx="4250160" cy="13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r2, [r0,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push    {r4, r5,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r2, #15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ldrb    r3, [r0,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r3,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bne.n   80001c4 &lt;GPIO_Init+0x2c&gt;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#3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r2, r2,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r4, r2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r5, [pc, #44]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r1, [r5,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bics    r1, r4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r3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str     r1, [r5, #0]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"/>
          <p:cNvSpPr/>
          <p:nvPr/>
        </p:nvSpPr>
        <p:spPr>
          <a:xfrm flipH="1">
            <a:off x="6078600" y="4023360"/>
            <a:ext cx="1461240" cy="63828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"/>
          <p:cNvSpPr/>
          <p:nvPr/>
        </p:nvSpPr>
        <p:spPr>
          <a:xfrm>
            <a:off x="3703320" y="6035040"/>
            <a:ext cx="4809960" cy="34452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shift pin value left by 1 bit (pin * 2)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732A615-E0F7-48DF-9FDB-4B38FE518358}" type="slidenum">
              <a:t>20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"/>
          <p:cNvSpPr/>
          <p:nvPr/>
        </p:nvSpPr>
        <p:spPr>
          <a:xfrm>
            <a:off x="2514600" y="4663440"/>
            <a:ext cx="3610080" cy="2268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"/>
          <p:cNvSpPr/>
          <p:nvPr/>
        </p:nvSpPr>
        <p:spPr>
          <a:xfrm>
            <a:off x="7588800" y="4170240"/>
            <a:ext cx="4205160" cy="2628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Subtitle 17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29" name=""/>
          <p:cNvSpPr/>
          <p:nvPr/>
        </p:nvSpPr>
        <p:spPr>
          <a:xfrm>
            <a:off x="457560" y="954720"/>
            <a:ext cx="6855480" cy="52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typedef 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Consolas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DejaVu Sans"/>
              </a:rPr>
              <a:t>/* check the values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configure the GPIO based on the settings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GPIO_MODE_OUTPUT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&amp;= ~(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OSPEEDR_MASK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|= 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GPIO_SPEED_FREQ_LOW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30" name=""/>
          <p:cNvSpPr/>
          <p:nvPr/>
        </p:nvSpPr>
        <p:spPr>
          <a:xfrm>
            <a:off x="7635240" y="1357920"/>
            <a:ext cx="4250160" cy="13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r2, [r0,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push    {r4, r5,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r2, #15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ldrb    r3, [r0,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r3,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bne.n   80001c4 &lt;GPIO_Init+0x2c&gt;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#3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r2, r2,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r4, r2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r5, [pc, #44]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r1, [r5,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bics    r1, r4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r3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str     r1, [r5, #0]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1" name=""/>
          <p:cNvSpPr/>
          <p:nvPr/>
        </p:nvSpPr>
        <p:spPr>
          <a:xfrm flipH="1">
            <a:off x="6352920" y="4297680"/>
            <a:ext cx="1186920" cy="45540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"/>
          <p:cNvSpPr/>
          <p:nvPr/>
        </p:nvSpPr>
        <p:spPr>
          <a:xfrm>
            <a:off x="3703320" y="6035040"/>
            <a:ext cx="4809960" cy="34452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shift mask value left by (pin * 2) positions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93DEC45-A1E2-41EB-8EDF-2FE7E4004689}" type="slidenum">
              <a:t>21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"/>
          <p:cNvSpPr/>
          <p:nvPr/>
        </p:nvSpPr>
        <p:spPr>
          <a:xfrm>
            <a:off x="2148840" y="4434840"/>
            <a:ext cx="866880" cy="2268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"/>
          <p:cNvSpPr/>
          <p:nvPr/>
        </p:nvSpPr>
        <p:spPr>
          <a:xfrm>
            <a:off x="7588800" y="4458240"/>
            <a:ext cx="4205160" cy="2491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Subtitle 18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36" name=""/>
          <p:cNvSpPr/>
          <p:nvPr/>
        </p:nvSpPr>
        <p:spPr>
          <a:xfrm>
            <a:off x="457560" y="954720"/>
            <a:ext cx="6855480" cy="52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typedef 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Consolas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DejaVu Sans"/>
              </a:rPr>
              <a:t>/* check the values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configure the GPIO based on the settings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GPIO_MODE_OUTPUT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&amp;= ~(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OSPEEDR_MASK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|= 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GPIO_SPEED_FREQ_LOW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37" name=""/>
          <p:cNvSpPr/>
          <p:nvPr/>
        </p:nvSpPr>
        <p:spPr>
          <a:xfrm>
            <a:off x="7635240" y="1357920"/>
            <a:ext cx="4250160" cy="13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r2, [r0,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push    {r4, r5,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r2, #15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ldrb    r3, [r0,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r3,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bne.n   80001c4 &lt;GPIO_Init+0x2c&gt;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#3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r2, r2,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r4, r2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r5, [pc, #44]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r1, [r5,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bics    r1, r4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r3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str     r1, [r5, #0]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"/>
          <p:cNvSpPr/>
          <p:nvPr/>
        </p:nvSpPr>
        <p:spPr>
          <a:xfrm flipH="1" flipV="1">
            <a:off x="3198600" y="4524120"/>
            <a:ext cx="4341600" cy="89640"/>
          </a:xfrm>
          <a:prstGeom prst="curvedConnector3">
            <a:avLst>
              <a:gd name="adj1" fmla="val 24929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"/>
          <p:cNvSpPr/>
          <p:nvPr/>
        </p:nvSpPr>
        <p:spPr>
          <a:xfrm>
            <a:off x="3703320" y="6035040"/>
            <a:ext cx="4809960" cy="34452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load address of OSPEEDR into r5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2D647EB-6659-429E-8107-129CF5BDA3FD}" type="slidenum">
              <a:t>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"/>
          <p:cNvSpPr/>
          <p:nvPr/>
        </p:nvSpPr>
        <p:spPr>
          <a:xfrm>
            <a:off x="1417320" y="4434840"/>
            <a:ext cx="1689840" cy="2268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"/>
          <p:cNvSpPr/>
          <p:nvPr/>
        </p:nvSpPr>
        <p:spPr>
          <a:xfrm>
            <a:off x="7588800" y="4709160"/>
            <a:ext cx="4205160" cy="26388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Subtitle 20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43" name=""/>
          <p:cNvSpPr/>
          <p:nvPr/>
        </p:nvSpPr>
        <p:spPr>
          <a:xfrm>
            <a:off x="457560" y="954720"/>
            <a:ext cx="6855480" cy="52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typedef 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Consolas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DejaVu Sans"/>
              </a:rPr>
              <a:t>/* check the values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configure the GPIO based on the settings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GPIO_MODE_OUTPUT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&amp;= ~(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OSPEEDR_MASK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|= 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GPIO_SPEED_FREQ_LOW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4" name=""/>
          <p:cNvSpPr/>
          <p:nvPr/>
        </p:nvSpPr>
        <p:spPr>
          <a:xfrm>
            <a:off x="7635240" y="1357920"/>
            <a:ext cx="4250160" cy="13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r2, [r0,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push    {r4, r5,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r2, #15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ldrb    r3, [r0,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r3,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bne.n   80001c4 &lt;GPIO_Init+0x2c&gt;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#3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r2, r2,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r4, r2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r5, [pc, #44]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r1, [r5,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bics    r1, r4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r3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str     r1, [r5, #0]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5" name=""/>
          <p:cNvSpPr/>
          <p:nvPr/>
        </p:nvSpPr>
        <p:spPr>
          <a:xfrm flipH="1" flipV="1">
            <a:off x="3198600" y="4524120"/>
            <a:ext cx="4341600" cy="363960"/>
          </a:xfrm>
          <a:prstGeom prst="curvedConnector3">
            <a:avLst>
              <a:gd name="adj1" fmla="val 26023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"/>
          <p:cNvSpPr/>
          <p:nvPr/>
        </p:nvSpPr>
        <p:spPr>
          <a:xfrm>
            <a:off x="3703320" y="6035040"/>
            <a:ext cx="4809960" cy="34452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load current OSPEEDR value into r1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1273B28-8622-4871-8986-01FB35684EF3}" type="slidenum">
              <a:t>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"/>
          <p:cNvSpPr/>
          <p:nvPr/>
        </p:nvSpPr>
        <p:spPr>
          <a:xfrm>
            <a:off x="1417320" y="4673160"/>
            <a:ext cx="4935960" cy="2268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"/>
          <p:cNvSpPr/>
          <p:nvPr/>
        </p:nvSpPr>
        <p:spPr>
          <a:xfrm>
            <a:off x="7588800" y="4998240"/>
            <a:ext cx="4205160" cy="25776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Subtitle 22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50" name=""/>
          <p:cNvSpPr/>
          <p:nvPr/>
        </p:nvSpPr>
        <p:spPr>
          <a:xfrm>
            <a:off x="457560" y="954720"/>
            <a:ext cx="6855480" cy="52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typedef 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Consolas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DejaVu Sans"/>
              </a:rPr>
              <a:t>/* check the values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configure the GPIO based on the settings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GPIO_MODE_OUTPUT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&amp;= ~(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OSPEEDR_MASK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|= 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GPIO_SPEED_FREQ_LOW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1" name=""/>
          <p:cNvSpPr/>
          <p:nvPr/>
        </p:nvSpPr>
        <p:spPr>
          <a:xfrm>
            <a:off x="7635240" y="1357920"/>
            <a:ext cx="4250160" cy="13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r2, [r0,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push    {r4, r5,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r2, #15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ldrb    r3, [r0,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r3,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bne.n   80001c4 &lt;GPIO_Init+0x2c&gt;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#3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r2, r2,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r4, r2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r5, [pc, #44]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r1, [r5,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bics    r1, r4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r3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str     r1, [r5, #0]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2" name=""/>
          <p:cNvSpPr/>
          <p:nvPr/>
        </p:nvSpPr>
        <p:spPr>
          <a:xfrm flipH="1" flipV="1">
            <a:off x="6444360" y="4798800"/>
            <a:ext cx="1095480" cy="318240"/>
          </a:xfrm>
          <a:prstGeom prst="curvedConnector3">
            <a:avLst>
              <a:gd name="adj1" fmla="val 4877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"/>
          <p:cNvSpPr/>
          <p:nvPr/>
        </p:nvSpPr>
        <p:spPr>
          <a:xfrm>
            <a:off x="3703320" y="6035040"/>
            <a:ext cx="4809960" cy="34452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clear the two bits for the pin in OSPEEDR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21EC588-11A7-471D-BBA5-580AB22CCDB8}" type="slidenum">
              <a:t>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"/>
          <p:cNvSpPr/>
          <p:nvPr/>
        </p:nvSpPr>
        <p:spPr>
          <a:xfrm>
            <a:off x="1417320" y="4901760"/>
            <a:ext cx="5576040" cy="2628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Subtitle 21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56" name=""/>
          <p:cNvSpPr/>
          <p:nvPr/>
        </p:nvSpPr>
        <p:spPr>
          <a:xfrm>
            <a:off x="457560" y="954720"/>
            <a:ext cx="6855480" cy="52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typedef 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Consolas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DejaVu Sans"/>
              </a:rPr>
              <a:t>/* check the values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configure the GPIO based on the settings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GPIO_MODE_OUTPUT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&amp;= ~(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OSPEEDR_MASK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|= 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GPIO_SPEED_FREQ_LOW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7" name=""/>
          <p:cNvSpPr/>
          <p:nvPr/>
        </p:nvSpPr>
        <p:spPr>
          <a:xfrm>
            <a:off x="7635240" y="1357920"/>
            <a:ext cx="4250160" cy="13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r2, [r0,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push    {r4, r5,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r2, #15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ldrb    r3, [r0,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r3,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bne.n   80001c4 &lt;GPIO_Init+0x2c&gt;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#3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r2, r2,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r4, r2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r5, [pc, #44]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r1, [r5,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bics    r1, r4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r3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str     r1, [r5, #0]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8" name=""/>
          <p:cNvSpPr/>
          <p:nvPr/>
        </p:nvSpPr>
        <p:spPr>
          <a:xfrm>
            <a:off x="3703320" y="6035040"/>
            <a:ext cx="4809960" cy="34452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GPIO_SPEED_FREQ_LOW is 0 -&gt; optimized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D83899E-A83C-4685-ABB2-B49C5B9B3454}" type="slidenum">
              <a:t>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"/>
          <p:cNvSpPr/>
          <p:nvPr/>
        </p:nvSpPr>
        <p:spPr>
          <a:xfrm>
            <a:off x="1417320" y="5167440"/>
            <a:ext cx="1735560" cy="2268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"/>
          <p:cNvSpPr/>
          <p:nvPr/>
        </p:nvSpPr>
        <p:spPr>
          <a:xfrm>
            <a:off x="7588800" y="5532120"/>
            <a:ext cx="4205160" cy="2689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Subtitle 19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62" name=""/>
          <p:cNvSpPr/>
          <p:nvPr/>
        </p:nvSpPr>
        <p:spPr>
          <a:xfrm>
            <a:off x="457560" y="954720"/>
            <a:ext cx="6855480" cy="52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typedef 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Consolas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DejaVu Sans"/>
              </a:rPr>
              <a:t>/* check the values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configure the GPIO based on the settings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GPIO_MODE_OUTPUT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&amp;= ~(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OSPEEDR_MASK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|= 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GPIO_SPEED_FREQ_LOW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63" name=""/>
          <p:cNvSpPr/>
          <p:nvPr/>
        </p:nvSpPr>
        <p:spPr>
          <a:xfrm>
            <a:off x="7635240" y="1357920"/>
            <a:ext cx="4250160" cy="13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r2, [r0,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push    {r4, r5,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r2, #15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ldrb    r3, [r0,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r3,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bne.n   80001c4 &lt;GPIO_Init+0x2c&gt;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#3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r2, r2,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r4, r2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r5, [pc, #44]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r1, [r5,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bics    r1, r4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r3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str     r1, [r5, #0]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4" name=""/>
          <p:cNvSpPr/>
          <p:nvPr/>
        </p:nvSpPr>
        <p:spPr>
          <a:xfrm flipH="1" flipV="1">
            <a:off x="3198600" y="5301720"/>
            <a:ext cx="4341600" cy="409680"/>
          </a:xfrm>
          <a:prstGeom prst="curvedConnector3">
            <a:avLst>
              <a:gd name="adj1" fmla="val 50687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"/>
          <p:cNvSpPr/>
          <p:nvPr/>
        </p:nvSpPr>
        <p:spPr>
          <a:xfrm>
            <a:off x="3703320" y="6035040"/>
            <a:ext cx="4809960" cy="34452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"/>
          <p:cNvSpPr/>
          <p:nvPr/>
        </p:nvSpPr>
        <p:spPr>
          <a:xfrm>
            <a:off x="3914280" y="6035040"/>
            <a:ext cx="4361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store the modified OSPEEDR value back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AD7B3C7-7473-4EBD-9A68-A9A278E0AD47}" type="slidenum">
              <a:t>26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ubtitle 23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Building Layers of Abstractions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68" name=""/>
          <p:cNvSpPr/>
          <p:nvPr/>
        </p:nvSpPr>
        <p:spPr>
          <a:xfrm>
            <a:off x="2606040" y="2697480"/>
            <a:ext cx="7588800" cy="136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Take the original C code, modify as little as possible, focusing only on the abstraction in question.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Compare the binary size, compilation time (generated code) and the runtime performance (analytically now, empirically probably only at the end).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"/>
          <p:cNvSpPr/>
          <p:nvPr/>
        </p:nvSpPr>
        <p:spPr>
          <a:xfrm>
            <a:off x="4754880" y="4709160"/>
            <a:ext cx="2834280" cy="12340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 code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F29F572-890C-4AAC-B3E3-6B521851EA70}" type="slidenum">
              <a:t>27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ubtitle 39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Building Layers of Abstractions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71" name=""/>
          <p:cNvSpPr/>
          <p:nvPr/>
        </p:nvSpPr>
        <p:spPr>
          <a:xfrm>
            <a:off x="2606040" y="2697480"/>
            <a:ext cx="7588800" cy="136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Take the original C code, modify as little as possible, focusing only on the abstraction in question.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Compare the binary size, compilation time (generated code) and the runtime performance (analytically now, empirically probably only at the end).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2" name=""/>
          <p:cNvSpPr/>
          <p:nvPr/>
        </p:nvSpPr>
        <p:spPr>
          <a:xfrm>
            <a:off x="4754880" y="4709160"/>
            <a:ext cx="1919880" cy="12340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 code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3" name=""/>
          <p:cNvSpPr/>
          <p:nvPr/>
        </p:nvSpPr>
        <p:spPr>
          <a:xfrm>
            <a:off x="6675120" y="4709160"/>
            <a:ext cx="914040" cy="1234080"/>
          </a:xfrm>
          <a:prstGeom prst="rect">
            <a:avLst/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C++ code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35CA171-139B-47B5-89E2-F7374181EAF3}" type="slidenum">
              <a:t>28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ubtitle 4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75" name="" descr=""/>
          <p:cNvPicPr/>
          <p:nvPr/>
        </p:nvPicPr>
        <p:blipFill>
          <a:blip r:embed="rId1"/>
          <a:stretch/>
        </p:blipFill>
        <p:spPr>
          <a:xfrm>
            <a:off x="2011680" y="1308600"/>
            <a:ext cx="8492760" cy="518292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4C4C0C0-97BD-4DE5-BD4E-10BCBCAEA9D6}" type="slidenum">
              <a:t>29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ubtitle 2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Motivation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93" name="Picture 2" descr="undefined"/>
          <p:cNvPicPr/>
          <p:nvPr/>
        </p:nvPicPr>
        <p:blipFill>
          <a:blip r:embed="rId1"/>
          <a:stretch/>
        </p:blipFill>
        <p:spPr>
          <a:xfrm>
            <a:off x="8006400" y="1670040"/>
            <a:ext cx="1762560" cy="1985040"/>
          </a:xfrm>
          <a:prstGeom prst="rect">
            <a:avLst/>
          </a:prstGeom>
          <a:ln w="0">
            <a:noFill/>
          </a:ln>
        </p:spPr>
      </p:pic>
      <p:sp>
        <p:nvSpPr>
          <p:cNvPr id="94" name="TextBox 5"/>
          <p:cNvSpPr/>
          <p:nvPr/>
        </p:nvSpPr>
        <p:spPr>
          <a:xfrm>
            <a:off x="876600" y="1646640"/>
            <a:ext cx="7127280" cy="448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 is dominant in the embedded world</a:t>
            </a:r>
            <a:endParaRPr b="0" lang="en-US" sz="2400" spc="-1" strike="noStrike">
              <a:latin typeface="Arial"/>
            </a:endParaRPr>
          </a:p>
          <a:p>
            <a:pPr lvl="1" marL="800280" indent="-34308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direct interaction with hardware</a:t>
            </a:r>
            <a:endParaRPr b="0" lang="en-US" sz="2400" spc="-1" strike="noStrike">
              <a:latin typeface="Arial"/>
            </a:endParaRPr>
          </a:p>
          <a:p>
            <a:pPr lvl="1" marL="800280" indent="-34308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flexible</a:t>
            </a:r>
            <a:endParaRPr b="0" lang="en-US" sz="2400" spc="-1" strike="noStrike">
              <a:latin typeface="Arial"/>
            </a:endParaRPr>
          </a:p>
          <a:p>
            <a:pPr lvl="1" marL="800280" indent="-34308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robust</a:t>
            </a:r>
            <a:endParaRPr b="0" lang="en-US" sz="2400" spc="-1" strike="noStrike">
              <a:latin typeface="Arial"/>
            </a:endParaRPr>
          </a:p>
          <a:p>
            <a:pPr lvl="1" marL="800280" indent="-34308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efficient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Common opinions:</a:t>
            </a:r>
            <a:endParaRPr b="0" lang="en-US" sz="2400" spc="-1" strike="noStrike">
              <a:latin typeface="Arial"/>
            </a:endParaRPr>
          </a:p>
          <a:p>
            <a:pPr lvl="1" marL="800280" indent="-34308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 is as efficient as it gets</a:t>
            </a:r>
            <a:endParaRPr b="0" lang="en-US" sz="2400" spc="-1" strike="noStrike">
              <a:latin typeface="Arial"/>
            </a:endParaRPr>
          </a:p>
          <a:p>
            <a:pPr lvl="1" marL="800280" indent="-34308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abstraction = less efficient software</a:t>
            </a:r>
            <a:endParaRPr b="0" lang="en-US" sz="2400" spc="-1" strike="noStrike">
              <a:latin typeface="Arial"/>
            </a:endParaRPr>
          </a:p>
          <a:p>
            <a:pPr lvl="1" marL="800280" indent="-34308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C++ comes with inherent runtime overhead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95" name="Picture 7" descr="A green check mark on a black background&#10;&#10;Description automatically generated"/>
          <p:cNvPicPr/>
          <p:nvPr/>
        </p:nvPicPr>
        <p:blipFill>
          <a:blip r:embed="rId2"/>
          <a:stretch/>
        </p:blipFill>
        <p:spPr>
          <a:xfrm>
            <a:off x="8915400" y="4800600"/>
            <a:ext cx="920880" cy="794160"/>
          </a:xfrm>
          <a:prstGeom prst="rect">
            <a:avLst/>
          </a:prstGeom>
          <a:ln w="0">
            <a:noFill/>
          </a:ln>
        </p:spPr>
      </p:pic>
      <p:pic>
        <p:nvPicPr>
          <p:cNvPr id="96" name="Picture 8" descr="A red x on a black background&#10;&#10;Description automatically generated"/>
          <p:cNvPicPr/>
          <p:nvPr/>
        </p:nvPicPr>
        <p:blipFill>
          <a:blip r:embed="rId3"/>
          <a:stretch/>
        </p:blipFill>
        <p:spPr>
          <a:xfrm>
            <a:off x="7772400" y="4343400"/>
            <a:ext cx="924120" cy="90216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2770473-5A04-4768-BF38-6D95AD9FE287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ubtitle 40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77" name="" descr=""/>
          <p:cNvPicPr/>
          <p:nvPr/>
        </p:nvPicPr>
        <p:blipFill>
          <a:blip r:embed="rId1"/>
          <a:stretch/>
        </p:blipFill>
        <p:spPr>
          <a:xfrm>
            <a:off x="2011680" y="1308600"/>
            <a:ext cx="8492760" cy="5182920"/>
          </a:xfrm>
          <a:prstGeom prst="rect">
            <a:avLst/>
          </a:prstGeom>
          <a:ln w="0">
            <a:noFill/>
          </a:ln>
        </p:spPr>
      </p:pic>
      <p:sp>
        <p:nvSpPr>
          <p:cNvPr id="278" name=""/>
          <p:cNvSpPr/>
          <p:nvPr/>
        </p:nvSpPr>
        <p:spPr>
          <a:xfrm>
            <a:off x="6172200" y="4800600"/>
            <a:ext cx="4663080" cy="1874160"/>
          </a:xfrm>
          <a:prstGeom prst="rect">
            <a:avLst/>
          </a:prstGeom>
          <a:gradFill rotWithShape="0">
            <a:gsLst>
              <a:gs pos="0">
                <a:srgbClr val="729fcf">
                  <a:alpha val="0"/>
                </a:srgbClr>
              </a:gs>
              <a:gs pos="5000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538127F-9436-4BCB-AF44-597C91A670B1}" type="slidenum">
              <a:t>30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"/>
          <p:cNvSpPr/>
          <p:nvPr/>
        </p:nvSpPr>
        <p:spPr>
          <a:xfrm>
            <a:off x="1508760" y="1875960"/>
            <a:ext cx="1051200" cy="2725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Subtitle 33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(basic)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81" name=""/>
          <p:cNvSpPr/>
          <p:nvPr/>
        </p:nvSpPr>
        <p:spPr>
          <a:xfrm>
            <a:off x="777240" y="1828800"/>
            <a:ext cx="8078400" cy="211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CRegister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private: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const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m_address;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public: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address) :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m_address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(address) {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set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val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const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reinterpret_cast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volatile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*&gt;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(m_address))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val;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8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8000"/>
                </a:solidFill>
                <a:latin typeface="Consolas"/>
                <a:ea typeface="DejaVu Sans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282" name="" descr=""/>
          <p:cNvPicPr/>
          <p:nvPr/>
        </p:nvPicPr>
        <p:blipFill>
          <a:blip r:embed="rId1"/>
          <a:stretch/>
        </p:blipFill>
        <p:spPr>
          <a:xfrm>
            <a:off x="5567760" y="4437720"/>
            <a:ext cx="4856040" cy="1734120"/>
          </a:xfrm>
          <a:prstGeom prst="rect">
            <a:avLst/>
          </a:prstGeom>
          <a:ln w="0">
            <a:noFill/>
          </a:ln>
        </p:spPr>
      </p:pic>
      <p:sp>
        <p:nvSpPr>
          <p:cNvPr id="283" name=""/>
          <p:cNvSpPr/>
          <p:nvPr/>
        </p:nvSpPr>
        <p:spPr>
          <a:xfrm>
            <a:off x="7452360" y="4480560"/>
            <a:ext cx="1096920" cy="273960"/>
          </a:xfrm>
          <a:prstGeom prst="rect">
            <a:avLst/>
          </a:prstGeom>
          <a:gradFill rotWithShape="0">
            <a:gsLst>
              <a:gs pos="0">
                <a:srgbClr val="729fcf">
                  <a:alpha val="0"/>
                </a:srgbClr>
              </a:gs>
              <a:gs pos="5000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56BB671-76A5-4949-A873-BAB82AE4A455}" type="slidenum">
              <a:t>31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"/>
          <p:cNvSpPr/>
          <p:nvPr/>
        </p:nvSpPr>
        <p:spPr>
          <a:xfrm>
            <a:off x="1281600" y="2342880"/>
            <a:ext cx="3381480" cy="2725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Subtitle 41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(basic)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86" name=""/>
          <p:cNvSpPr/>
          <p:nvPr/>
        </p:nvSpPr>
        <p:spPr>
          <a:xfrm>
            <a:off x="777240" y="1828800"/>
            <a:ext cx="8078400" cy="211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CRegister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private: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const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m_address;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public: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address) :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m_address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(address) {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set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val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const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reinterpret_cast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volatile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*&gt;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(m_address))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val;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8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8000"/>
                </a:solidFill>
                <a:latin typeface="Consolas"/>
                <a:ea typeface="DejaVu Sans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287" name="" descr=""/>
          <p:cNvPicPr/>
          <p:nvPr/>
        </p:nvPicPr>
        <p:blipFill>
          <a:blip r:embed="rId1"/>
          <a:stretch/>
        </p:blipFill>
        <p:spPr>
          <a:xfrm>
            <a:off x="5567760" y="4437720"/>
            <a:ext cx="4856040" cy="1734120"/>
          </a:xfrm>
          <a:prstGeom prst="rect">
            <a:avLst/>
          </a:prstGeom>
          <a:ln w="0">
            <a:noFill/>
          </a:ln>
        </p:spPr>
      </p:pic>
      <p:sp>
        <p:nvSpPr>
          <p:cNvPr id="288" name=""/>
          <p:cNvSpPr/>
          <p:nvPr/>
        </p:nvSpPr>
        <p:spPr>
          <a:xfrm>
            <a:off x="5567760" y="4754880"/>
            <a:ext cx="2341440" cy="228240"/>
          </a:xfrm>
          <a:prstGeom prst="rect">
            <a:avLst/>
          </a:prstGeom>
          <a:gradFill rotWithShape="0">
            <a:gsLst>
              <a:gs pos="0">
                <a:srgbClr val="729fcf">
                  <a:alpha val="0"/>
                </a:srgbClr>
              </a:gs>
              <a:gs pos="5000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A105434-2CF3-45D6-835A-2F66EFEF5477}" type="slidenum">
              <a:t>32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"/>
          <p:cNvSpPr/>
          <p:nvPr/>
        </p:nvSpPr>
        <p:spPr>
          <a:xfrm>
            <a:off x="1281600" y="2834640"/>
            <a:ext cx="6490440" cy="2725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Subtitle 42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(basic)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91" name=""/>
          <p:cNvSpPr/>
          <p:nvPr/>
        </p:nvSpPr>
        <p:spPr>
          <a:xfrm>
            <a:off x="777240" y="1828800"/>
            <a:ext cx="8078400" cy="211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CRegister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private: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const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m_address;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public: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address) :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m_address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(address) {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set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val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const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reinterpret_cast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volatile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*&gt;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(m_address))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val;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8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8000"/>
                </a:solidFill>
                <a:latin typeface="Consolas"/>
                <a:ea typeface="DejaVu Sans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292" name="" descr=""/>
          <p:cNvPicPr/>
          <p:nvPr/>
        </p:nvPicPr>
        <p:blipFill>
          <a:blip r:embed="rId1"/>
          <a:stretch/>
        </p:blipFill>
        <p:spPr>
          <a:xfrm>
            <a:off x="5567400" y="4437720"/>
            <a:ext cx="4856040" cy="1734120"/>
          </a:xfrm>
          <a:prstGeom prst="rect">
            <a:avLst/>
          </a:prstGeom>
          <a:ln w="0">
            <a:noFill/>
          </a:ln>
        </p:spPr>
      </p:pic>
      <p:sp>
        <p:nvSpPr>
          <p:cNvPr id="293" name=""/>
          <p:cNvSpPr/>
          <p:nvPr/>
        </p:nvSpPr>
        <p:spPr>
          <a:xfrm>
            <a:off x="5567400" y="5029200"/>
            <a:ext cx="3027600" cy="182520"/>
          </a:xfrm>
          <a:prstGeom prst="rect">
            <a:avLst/>
          </a:prstGeom>
          <a:gradFill rotWithShape="0">
            <a:gsLst>
              <a:gs pos="0">
                <a:srgbClr val="729fcf">
                  <a:alpha val="0"/>
                </a:srgbClr>
              </a:gs>
              <a:gs pos="5000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2BDAA93-CA30-45B5-A527-BF420542515C}" type="slidenum">
              <a:t>33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"/>
          <p:cNvSpPr/>
          <p:nvPr/>
        </p:nvSpPr>
        <p:spPr>
          <a:xfrm>
            <a:off x="1280160" y="3108960"/>
            <a:ext cx="7497720" cy="73116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Subtitle 43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(basic)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96" name=""/>
          <p:cNvSpPr/>
          <p:nvPr/>
        </p:nvSpPr>
        <p:spPr>
          <a:xfrm>
            <a:off x="777240" y="1828800"/>
            <a:ext cx="8078400" cy="211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CRegister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private: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const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m_address;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public: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address) :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m_address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(address) {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set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val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const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reinterpret_cast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volatile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*&gt;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(m_address))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val;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8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8000"/>
                </a:solidFill>
                <a:latin typeface="Consolas"/>
                <a:ea typeface="DejaVu Sans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297" name="" descr=""/>
          <p:cNvPicPr/>
          <p:nvPr/>
        </p:nvPicPr>
        <p:blipFill>
          <a:blip r:embed="rId1"/>
          <a:stretch/>
        </p:blipFill>
        <p:spPr>
          <a:xfrm>
            <a:off x="5567040" y="4437720"/>
            <a:ext cx="4856040" cy="1734120"/>
          </a:xfrm>
          <a:prstGeom prst="rect">
            <a:avLst/>
          </a:prstGeom>
          <a:ln w="0">
            <a:noFill/>
          </a:ln>
        </p:spPr>
      </p:pic>
      <p:sp>
        <p:nvSpPr>
          <p:cNvPr id="298" name=""/>
          <p:cNvSpPr/>
          <p:nvPr/>
        </p:nvSpPr>
        <p:spPr>
          <a:xfrm>
            <a:off x="5567040" y="5212080"/>
            <a:ext cx="2707920" cy="182520"/>
          </a:xfrm>
          <a:prstGeom prst="rect">
            <a:avLst/>
          </a:prstGeom>
          <a:gradFill rotWithShape="0">
            <a:gsLst>
              <a:gs pos="0">
                <a:srgbClr val="729fcf">
                  <a:alpha val="0"/>
                </a:srgbClr>
              </a:gs>
              <a:gs pos="5000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E0F3009-AE8F-4561-AF93-513F5761F06C}" type="slidenum">
              <a:t>34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"/>
          <p:cNvSpPr/>
          <p:nvPr/>
        </p:nvSpPr>
        <p:spPr>
          <a:xfrm>
            <a:off x="457200" y="5705280"/>
            <a:ext cx="1691280" cy="2282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"/>
          <p:cNvSpPr/>
          <p:nvPr/>
        </p:nvSpPr>
        <p:spPr>
          <a:xfrm>
            <a:off x="457200" y="5496120"/>
            <a:ext cx="868320" cy="2282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"/>
          <p:cNvSpPr/>
          <p:nvPr/>
        </p:nvSpPr>
        <p:spPr>
          <a:xfrm>
            <a:off x="457200" y="5303520"/>
            <a:ext cx="1051200" cy="2282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"/>
          <p:cNvSpPr/>
          <p:nvPr/>
        </p:nvSpPr>
        <p:spPr>
          <a:xfrm>
            <a:off x="457200" y="5074920"/>
            <a:ext cx="1737000" cy="2282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Subtitle 48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(basic)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04" name=""/>
          <p:cNvSpPr/>
          <p:nvPr/>
        </p:nvSpPr>
        <p:spPr>
          <a:xfrm>
            <a:off x="777240" y="1828800"/>
            <a:ext cx="8078400" cy="211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CRegister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private: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const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m_address;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public: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address) :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m_address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(address) {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set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val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const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reinterpret_cast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volatile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*&gt;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(m_address))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val;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8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8000"/>
                </a:solidFill>
                <a:latin typeface="Consolas"/>
                <a:ea typeface="DejaVu Sans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305" name="" descr=""/>
          <p:cNvPicPr/>
          <p:nvPr/>
        </p:nvPicPr>
        <p:blipFill>
          <a:blip r:embed="rId1"/>
          <a:stretch/>
        </p:blipFill>
        <p:spPr>
          <a:xfrm>
            <a:off x="5567040" y="4437720"/>
            <a:ext cx="4856040" cy="1734120"/>
          </a:xfrm>
          <a:prstGeom prst="rect">
            <a:avLst/>
          </a:prstGeom>
          <a:ln w="0">
            <a:noFill/>
          </a:ln>
        </p:spPr>
      </p:pic>
      <p:sp>
        <p:nvSpPr>
          <p:cNvPr id="306" name=""/>
          <p:cNvSpPr/>
          <p:nvPr/>
        </p:nvSpPr>
        <p:spPr>
          <a:xfrm>
            <a:off x="1051560" y="4892040"/>
            <a:ext cx="180360" cy="42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"/>
          <p:cNvSpPr/>
          <p:nvPr/>
        </p:nvSpPr>
        <p:spPr>
          <a:xfrm>
            <a:off x="411480" y="5074920"/>
            <a:ext cx="5074920" cy="90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temp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OSPEEDR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temp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&amp;=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~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OSPEEDR_MASK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&lt;&lt;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conf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-&gt;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</a:rPr>
              <a:t>2u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temp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|=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conf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-&gt;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speed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&lt;&lt;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conf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-&gt;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</a:rPr>
              <a:t>2u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OSPEEDR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temp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0F42311-667F-4621-B6EA-AF0096910087}" type="slidenum">
              <a:t>35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ubtitle 44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309" name="" descr=""/>
          <p:cNvPicPr/>
          <p:nvPr/>
        </p:nvPicPr>
        <p:blipFill>
          <a:blip r:embed="rId1"/>
          <a:stretch/>
        </p:blipFill>
        <p:spPr>
          <a:xfrm>
            <a:off x="2011680" y="1308600"/>
            <a:ext cx="8492760" cy="5182920"/>
          </a:xfrm>
          <a:prstGeom prst="rect">
            <a:avLst/>
          </a:prstGeom>
          <a:ln w="0">
            <a:noFill/>
          </a:ln>
        </p:spPr>
      </p:pic>
      <p:sp>
        <p:nvSpPr>
          <p:cNvPr id="310" name=""/>
          <p:cNvSpPr/>
          <p:nvPr/>
        </p:nvSpPr>
        <p:spPr>
          <a:xfrm>
            <a:off x="2148840" y="1188720"/>
            <a:ext cx="5257440" cy="1188360"/>
          </a:xfrm>
          <a:prstGeom prst="rect">
            <a:avLst/>
          </a:prstGeom>
          <a:gradFill rotWithShape="0">
            <a:gsLst>
              <a:gs pos="0">
                <a:srgbClr val="729fcf">
                  <a:alpha val="0"/>
                </a:srgbClr>
              </a:gs>
              <a:gs pos="5000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2AA4CA7-B914-4B54-8191-19F8410F954F}" type="slidenum">
              <a:t>36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"/>
          <p:cNvSpPr/>
          <p:nvPr/>
        </p:nvSpPr>
        <p:spPr>
          <a:xfrm>
            <a:off x="1508760" y="1875960"/>
            <a:ext cx="1508400" cy="2725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Subtitle 35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(basic)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13" name=""/>
          <p:cNvSpPr/>
          <p:nvPr/>
        </p:nvSpPr>
        <p:spPr>
          <a:xfrm>
            <a:off x="777240" y="1828800"/>
            <a:ext cx="8968320" cy="29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CModeRegister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private: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const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CRegister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m_register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0x48000000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calculate_value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return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&amp;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GPIO_MODE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2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calculate_bitmask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return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MODER_MASK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2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public: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set_mode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m_register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set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calculate_value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),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calculate_bitmask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314" name="" descr=""/>
          <p:cNvPicPr/>
          <p:nvPr/>
        </p:nvPicPr>
        <p:blipFill>
          <a:blip r:embed="rId1"/>
          <a:stretch/>
        </p:blipFill>
        <p:spPr>
          <a:xfrm>
            <a:off x="2697480" y="5257800"/>
            <a:ext cx="6069600" cy="1189800"/>
          </a:xfrm>
          <a:prstGeom prst="rect">
            <a:avLst/>
          </a:prstGeom>
          <a:ln w="0">
            <a:noFill/>
          </a:ln>
        </p:spPr>
      </p:pic>
      <p:sp>
        <p:nvSpPr>
          <p:cNvPr id="315" name=""/>
          <p:cNvSpPr/>
          <p:nvPr/>
        </p:nvSpPr>
        <p:spPr>
          <a:xfrm>
            <a:off x="4881240" y="5303520"/>
            <a:ext cx="1702080" cy="228240"/>
          </a:xfrm>
          <a:prstGeom prst="rect">
            <a:avLst/>
          </a:prstGeom>
          <a:gradFill rotWithShape="0">
            <a:gsLst>
              <a:gs pos="0">
                <a:srgbClr val="729fcf">
                  <a:alpha val="0"/>
                </a:srgbClr>
              </a:gs>
              <a:gs pos="5000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A42FC51-25D5-44D4-850D-A30D5FDAA2C2}" type="slidenum">
              <a:t>37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"/>
          <p:cNvSpPr/>
          <p:nvPr/>
        </p:nvSpPr>
        <p:spPr>
          <a:xfrm>
            <a:off x="1280160" y="2377440"/>
            <a:ext cx="4754520" cy="2725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Subtitle 45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(basic)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18" name=""/>
          <p:cNvSpPr/>
          <p:nvPr/>
        </p:nvSpPr>
        <p:spPr>
          <a:xfrm>
            <a:off x="777240" y="1828800"/>
            <a:ext cx="8968320" cy="29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CModeRegister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private: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const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CRegister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m_register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0x48000000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calculate_value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return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&amp;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GPIO_MODE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2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calculate_bitmask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return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MODER_MASK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2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public: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set_mode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m_register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set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calculate_value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),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calculate_bitmask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319" name="" descr=""/>
          <p:cNvPicPr/>
          <p:nvPr/>
        </p:nvPicPr>
        <p:blipFill>
          <a:blip r:embed="rId1"/>
          <a:stretch/>
        </p:blipFill>
        <p:spPr>
          <a:xfrm>
            <a:off x="2697840" y="5257800"/>
            <a:ext cx="6069600" cy="1189800"/>
          </a:xfrm>
          <a:prstGeom prst="rect">
            <a:avLst/>
          </a:prstGeom>
          <a:ln w="0">
            <a:noFill/>
          </a:ln>
        </p:spPr>
      </p:pic>
      <p:sp>
        <p:nvSpPr>
          <p:cNvPr id="320" name=""/>
          <p:cNvSpPr/>
          <p:nvPr/>
        </p:nvSpPr>
        <p:spPr>
          <a:xfrm>
            <a:off x="2697840" y="5577840"/>
            <a:ext cx="4525560" cy="228240"/>
          </a:xfrm>
          <a:prstGeom prst="rect">
            <a:avLst/>
          </a:prstGeom>
          <a:gradFill rotWithShape="0">
            <a:gsLst>
              <a:gs pos="0">
                <a:srgbClr val="729fcf">
                  <a:alpha val="0"/>
                </a:srgbClr>
              </a:gs>
              <a:gs pos="5000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1AAC714-7D26-408E-8AB2-641DEC934D8D}" type="slidenum">
              <a:t>38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"/>
          <p:cNvSpPr/>
          <p:nvPr/>
        </p:nvSpPr>
        <p:spPr>
          <a:xfrm>
            <a:off x="1280160" y="2606040"/>
            <a:ext cx="8412120" cy="146268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Subtitle 46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(basic)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23" name=""/>
          <p:cNvSpPr/>
          <p:nvPr/>
        </p:nvSpPr>
        <p:spPr>
          <a:xfrm>
            <a:off x="777240" y="1828800"/>
            <a:ext cx="8968320" cy="29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CModeRegister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private: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const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CRegister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m_register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0x48000000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calculate_value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return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&amp;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GPIO_MODE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2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calculate_bitmask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return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MODER_MASK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2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public: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set_mode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m_register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set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calculate_value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),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calculate_bitmask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324" name="" descr=""/>
          <p:cNvPicPr/>
          <p:nvPr/>
        </p:nvPicPr>
        <p:blipFill>
          <a:blip r:embed="rId1"/>
          <a:stretch/>
        </p:blipFill>
        <p:spPr>
          <a:xfrm>
            <a:off x="2697840" y="5257800"/>
            <a:ext cx="6069600" cy="1189800"/>
          </a:xfrm>
          <a:prstGeom prst="rect">
            <a:avLst/>
          </a:prstGeom>
          <a:ln w="0">
            <a:noFill/>
          </a:ln>
        </p:spPr>
      </p:pic>
      <p:sp>
        <p:nvSpPr>
          <p:cNvPr id="325" name=""/>
          <p:cNvSpPr/>
          <p:nvPr/>
        </p:nvSpPr>
        <p:spPr>
          <a:xfrm>
            <a:off x="2697840" y="5806440"/>
            <a:ext cx="6034320" cy="411120"/>
          </a:xfrm>
          <a:prstGeom prst="rect">
            <a:avLst/>
          </a:prstGeom>
          <a:gradFill rotWithShape="0">
            <a:gsLst>
              <a:gs pos="0">
                <a:srgbClr val="729fcf">
                  <a:alpha val="0"/>
                </a:srgbClr>
              </a:gs>
              <a:gs pos="5000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D6D531D-0962-4F59-B675-42E46938CA48}" type="slidenum">
              <a:t>39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ubtitle 2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Overview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861840" y="1547640"/>
            <a:ext cx="1421640" cy="1421640"/>
          </a:xfrm>
          <a:prstGeom prst="rect">
            <a:avLst/>
          </a:prstGeom>
          <a:ln w="0">
            <a:noFill/>
          </a:ln>
        </p:spPr>
      </p:pic>
      <p:sp>
        <p:nvSpPr>
          <p:cNvPr id="99" name=""/>
          <p:cNvSpPr/>
          <p:nvPr/>
        </p:nvSpPr>
        <p:spPr>
          <a:xfrm>
            <a:off x="2286000" y="2057400"/>
            <a:ext cx="5026680" cy="42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H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ardware </a:t>
            </a:r>
            <a:r>
              <a:rPr b="1" lang="en-US" sz="2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A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bstraction </a:t>
            </a:r>
            <a:r>
              <a:rPr b="1" lang="en-US" sz="2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L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ayer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0" name=""/>
          <p:cNvSpPr/>
          <p:nvPr/>
        </p:nvSpPr>
        <p:spPr>
          <a:xfrm>
            <a:off x="1600200" y="3429000"/>
            <a:ext cx="2740680" cy="164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Encapsulation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Inheritance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Polymorphism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01" name=""/>
          <p:cNvSpPr/>
          <p:nvPr/>
        </p:nvSpPr>
        <p:spPr>
          <a:xfrm>
            <a:off x="5257800" y="3914640"/>
            <a:ext cx="473760" cy="65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2" name=""/>
          <p:cNvSpPr/>
          <p:nvPr/>
        </p:nvSpPr>
        <p:spPr>
          <a:xfrm>
            <a:off x="6629400" y="3200400"/>
            <a:ext cx="5026680" cy="233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Template Metaprogramming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Concepts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Constant Expressions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Immediate Functions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Parameter Pack and Fold Expressions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Constexpr If Statements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418A11F-832C-4CA0-A110-5318C746B0D3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"/>
          <p:cNvSpPr/>
          <p:nvPr/>
        </p:nvSpPr>
        <p:spPr>
          <a:xfrm>
            <a:off x="1280160" y="4297680"/>
            <a:ext cx="7954920" cy="77688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Subtitle 47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(basic)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28" name=""/>
          <p:cNvSpPr/>
          <p:nvPr/>
        </p:nvSpPr>
        <p:spPr>
          <a:xfrm>
            <a:off x="777240" y="1828800"/>
            <a:ext cx="8968320" cy="29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CModeRegister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private: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const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CRegister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m_register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0x48000000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calculate_value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return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&amp;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GPIO_MODE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2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calculate_bitmask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return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MODER_MASK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2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public: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set_mode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m_register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set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calculate_value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),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calculate_bitmask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329" name="" descr=""/>
          <p:cNvPicPr/>
          <p:nvPr/>
        </p:nvPicPr>
        <p:blipFill>
          <a:blip r:embed="rId1"/>
          <a:stretch/>
        </p:blipFill>
        <p:spPr>
          <a:xfrm>
            <a:off x="2697840" y="5257800"/>
            <a:ext cx="6069600" cy="1189800"/>
          </a:xfrm>
          <a:prstGeom prst="rect">
            <a:avLst/>
          </a:prstGeom>
          <a:ln w="0">
            <a:noFill/>
          </a:ln>
        </p:spPr>
      </p:pic>
      <p:sp>
        <p:nvSpPr>
          <p:cNvPr id="330" name=""/>
          <p:cNvSpPr/>
          <p:nvPr/>
        </p:nvSpPr>
        <p:spPr>
          <a:xfrm>
            <a:off x="2697840" y="6217920"/>
            <a:ext cx="4617000" cy="229680"/>
          </a:xfrm>
          <a:prstGeom prst="rect">
            <a:avLst/>
          </a:prstGeom>
          <a:gradFill rotWithShape="0">
            <a:gsLst>
              <a:gs pos="0">
                <a:srgbClr val="729fcf">
                  <a:alpha val="0"/>
                </a:srgbClr>
              </a:gs>
              <a:gs pos="5000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20C450B-2F59-4EC1-86DE-F5E4AAEEEDF4}" type="slidenum">
              <a:t>40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ubtitle 49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(basic)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32" name=""/>
          <p:cNvSpPr/>
          <p:nvPr/>
        </p:nvSpPr>
        <p:spPr>
          <a:xfrm>
            <a:off x="777240" y="1828800"/>
            <a:ext cx="8968320" cy="29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CModeRegister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private: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const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CRegister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m_register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0x48000000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calculate_value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return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&amp;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GPIO_MODE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2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calculate_bitmask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return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MODER_MASK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2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public: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set_mode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m_register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set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calculate_value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),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calculate_bitmask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333" name="" descr=""/>
          <p:cNvPicPr/>
          <p:nvPr/>
        </p:nvPicPr>
        <p:blipFill>
          <a:blip r:embed="rId1"/>
          <a:stretch/>
        </p:blipFill>
        <p:spPr>
          <a:xfrm>
            <a:off x="2697840" y="5257800"/>
            <a:ext cx="6069600" cy="1189800"/>
          </a:xfrm>
          <a:prstGeom prst="rect">
            <a:avLst/>
          </a:prstGeom>
          <a:ln w="0">
            <a:noFill/>
          </a:ln>
        </p:spPr>
      </p:pic>
      <p:sp>
        <p:nvSpPr>
          <p:cNvPr id="334" name=""/>
          <p:cNvSpPr/>
          <p:nvPr/>
        </p:nvSpPr>
        <p:spPr>
          <a:xfrm>
            <a:off x="7818120" y="1838520"/>
            <a:ext cx="3840120" cy="2282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"/>
          <p:cNvSpPr/>
          <p:nvPr/>
        </p:nvSpPr>
        <p:spPr>
          <a:xfrm>
            <a:off x="7954920" y="1646640"/>
            <a:ext cx="3886200" cy="2282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"/>
          <p:cNvSpPr/>
          <p:nvPr/>
        </p:nvSpPr>
        <p:spPr>
          <a:xfrm>
            <a:off x="7497720" y="1234440"/>
            <a:ext cx="180360" cy="42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"/>
          <p:cNvSpPr/>
          <p:nvPr/>
        </p:nvSpPr>
        <p:spPr>
          <a:xfrm>
            <a:off x="6857640" y="1417320"/>
            <a:ext cx="5074920" cy="90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temp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OSPEEDR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temp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&amp;=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~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OSPEEDR_MASK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&lt;&lt;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conf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-&gt;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</a:rPr>
              <a:t>2u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temp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|=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conf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-&gt;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speed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&lt;&lt;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conf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-&gt;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</a:rPr>
              <a:t>2u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OSPEEDR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temp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F01F0F3-7E69-4220-9CE4-A51CB9684378}" type="slidenum">
              <a:t>41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"/>
          <p:cNvSpPr/>
          <p:nvPr/>
        </p:nvSpPr>
        <p:spPr>
          <a:xfrm>
            <a:off x="7132320" y="4251960"/>
            <a:ext cx="3794400" cy="50256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"/>
          <p:cNvSpPr/>
          <p:nvPr/>
        </p:nvSpPr>
        <p:spPr>
          <a:xfrm>
            <a:off x="7498080" y="3474720"/>
            <a:ext cx="3885840" cy="50256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"/>
          <p:cNvSpPr/>
          <p:nvPr/>
        </p:nvSpPr>
        <p:spPr>
          <a:xfrm>
            <a:off x="7498080" y="2971800"/>
            <a:ext cx="4160160" cy="50256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"/>
          <p:cNvSpPr/>
          <p:nvPr/>
        </p:nvSpPr>
        <p:spPr>
          <a:xfrm>
            <a:off x="731520" y="4572000"/>
            <a:ext cx="5440320" cy="73116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"/>
          <p:cNvSpPr/>
          <p:nvPr/>
        </p:nvSpPr>
        <p:spPr>
          <a:xfrm>
            <a:off x="1097280" y="3474720"/>
            <a:ext cx="5028840" cy="9140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"/>
          <p:cNvSpPr/>
          <p:nvPr/>
        </p:nvSpPr>
        <p:spPr>
          <a:xfrm>
            <a:off x="1097280" y="2606040"/>
            <a:ext cx="4388760" cy="73116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Subtitle 32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(basic)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45" name=""/>
          <p:cNvSpPr/>
          <p:nvPr/>
        </p:nvSpPr>
        <p:spPr>
          <a:xfrm>
            <a:off x="6675120" y="2194560"/>
            <a:ext cx="5211720" cy="310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400" spc="-1" strike="noStrike">
                <a:solidFill>
                  <a:srgbClr val="0000ff"/>
                </a:solidFill>
                <a:latin typeface="Consolas"/>
                <a:ea typeface="DejaVu Sans"/>
              </a:rPr>
              <a:t>void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795e26"/>
                </a:solidFill>
                <a:latin typeface="Consolas"/>
                <a:ea typeface="DejaVu Sans"/>
              </a:rPr>
              <a:t>GPIO_Init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400" spc="-1" strike="noStrike">
                <a:solidFill>
                  <a:srgbClr val="267f99"/>
                </a:solidFill>
                <a:latin typeface="Consolas"/>
                <a:ea typeface="DejaVu Sans"/>
              </a:rPr>
              <a:t>GPIO_InitStruct</a:t>
            </a:r>
            <a:r>
              <a:rPr b="0" lang="en-US" sz="1400" spc="-1" strike="noStrike">
                <a:solidFill>
                  <a:srgbClr val="0000ff"/>
                </a:solidFill>
                <a:latin typeface="Consolas"/>
                <a:ea typeface="DejaVu Sans"/>
              </a:rPr>
              <a:t>*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conf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) 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    </a:t>
            </a:r>
            <a:r>
              <a:rPr b="0" lang="en-US" sz="1400" spc="-1" strike="noStrike">
                <a:solidFill>
                  <a:srgbClr val="008000"/>
                </a:solidFill>
                <a:latin typeface="Consolas"/>
                <a:ea typeface="DejaVu Sans"/>
              </a:rPr>
              <a:t>/* ... */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af00db"/>
                </a:solidFill>
                <a:latin typeface="Consolas"/>
                <a:ea typeface="DejaVu Sans"/>
              </a:rPr>
              <a:t>if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conf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-&gt;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==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70c1"/>
                </a:solidFill>
                <a:latin typeface="Consolas"/>
                <a:ea typeface="DejaVu Sans"/>
              </a:rPr>
              <a:t>GPIO_MODE_OUTPUT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) 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        </a:t>
            </a:r>
            <a:r>
              <a:rPr b="0" lang="en-US" sz="1400" spc="-1" strike="noStrike">
                <a:solidFill>
                  <a:srgbClr val="267f99"/>
                </a:solidFill>
                <a:latin typeface="Consolas"/>
                <a:ea typeface="DejaVu Sans"/>
              </a:rPr>
              <a:t>COutputSpeedRegister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ospeedr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 {};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       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ospeedr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.</a:t>
            </a:r>
            <a:r>
              <a:rPr b="0" lang="en-US" sz="1400" spc="-1" strike="noStrike">
                <a:solidFill>
                  <a:srgbClr val="795e26"/>
                </a:solidFill>
                <a:latin typeface="Consolas"/>
                <a:ea typeface="DejaVu Sans"/>
              </a:rPr>
              <a:t>set_speed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conf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-&gt;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,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conf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-&gt;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speed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        </a:t>
            </a:r>
            <a:r>
              <a:rPr b="0" lang="en-US" sz="1400" spc="-1" strike="noStrike">
                <a:solidFill>
                  <a:srgbClr val="267f99"/>
                </a:solidFill>
                <a:latin typeface="Consolas"/>
                <a:ea typeface="DejaVu Sans"/>
              </a:rPr>
              <a:t>COutputTypeRegister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otyper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 {};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       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otyper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.</a:t>
            </a:r>
            <a:r>
              <a:rPr b="0" lang="en-US" sz="1400" spc="-1" strike="noStrike">
                <a:solidFill>
                  <a:srgbClr val="795e26"/>
                </a:solidFill>
                <a:latin typeface="Consolas"/>
                <a:ea typeface="DejaVu Sans"/>
              </a:rPr>
              <a:t>set_type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conf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-&gt;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,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conf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-&gt;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type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267f99"/>
                </a:solidFill>
                <a:latin typeface="Consolas"/>
                <a:ea typeface="DejaVu Sans"/>
              </a:rPr>
              <a:t>CModeRegister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moder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 {};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moder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.</a:t>
            </a:r>
            <a:r>
              <a:rPr b="0" lang="en-US" sz="1400" spc="-1" strike="noStrike">
                <a:solidFill>
                  <a:srgbClr val="795e26"/>
                </a:solidFill>
                <a:latin typeface="Consolas"/>
                <a:ea typeface="DejaVu Sans"/>
              </a:rPr>
              <a:t>set_mode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conf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-&gt;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,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conf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-&gt;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008000"/>
                </a:solidFill>
                <a:latin typeface="Consolas"/>
                <a:ea typeface="DejaVu Sans"/>
              </a:rPr>
              <a:t>/* ... */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6" name=""/>
          <p:cNvSpPr/>
          <p:nvPr/>
        </p:nvSpPr>
        <p:spPr>
          <a:xfrm>
            <a:off x="281520" y="2003040"/>
            <a:ext cx="5936040" cy="371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426"/>
              </a:lnSpc>
              <a:buNone/>
            </a:pPr>
            <a:r>
              <a:rPr b="0" lang="en-US" sz="1400" spc="-1" strike="noStrike">
                <a:solidFill>
                  <a:srgbClr val="0000ff"/>
                </a:solidFill>
                <a:latin typeface="Consolas"/>
              </a:rPr>
              <a:t>void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400" spc="-1" strike="noStrike">
                <a:solidFill>
                  <a:srgbClr val="795e26"/>
                </a:solidFill>
                <a:latin typeface="Consolas"/>
              </a:rPr>
              <a:t>GPIO_Init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en-US" sz="1400" spc="-1" strike="noStrike">
                <a:solidFill>
                  <a:srgbClr val="267f99"/>
                </a:solidFill>
                <a:latin typeface="Consolas"/>
              </a:rPr>
              <a:t>GPIO_InitStruct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*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</a:rPr>
              <a:t>conf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) 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ts val="1426"/>
              </a:lnSpc>
              <a:buNone/>
            </a:pPr>
            <a:r>
              <a:rPr b="0" lang="en-US" sz="1400" spc="-1" strike="noStrike">
                <a:solidFill>
                  <a:srgbClr val="008000"/>
                </a:solidFill>
                <a:latin typeface="Consolas"/>
                <a:ea typeface="Noto Sans CJK SC"/>
              </a:rPr>
              <a:t>    </a:t>
            </a:r>
            <a:r>
              <a:rPr b="0" lang="en-US" sz="1400" spc="-1" strike="noStrike">
                <a:solidFill>
                  <a:srgbClr val="008000"/>
                </a:solidFill>
                <a:latin typeface="Consolas"/>
                <a:ea typeface="Noto Sans CJK SC"/>
              </a:rPr>
              <a:t>/* ... */</a:t>
            </a:r>
            <a:endParaRPr b="0" lang="en-US" sz="1400" spc="-1" strike="noStrike">
              <a:latin typeface="Arial"/>
            </a:endParaRPr>
          </a:p>
          <a:p>
            <a:pPr>
              <a:lnSpc>
                <a:spcPts val="1426"/>
              </a:lnSpc>
              <a:buNone/>
            </a:pPr>
            <a:r>
              <a:rPr b="0" lang="en-US" sz="1400" spc="-1" strike="noStrike">
                <a:solidFill>
                  <a:srgbClr val="008000"/>
                </a:solidFill>
                <a:latin typeface="Consolas"/>
                <a:ea typeface="Noto Sans CJK SC"/>
              </a:rPr>
              <a:t>    </a:t>
            </a:r>
            <a:r>
              <a:rPr b="0" lang="en-US" sz="1400" spc="-1" strike="noStrike">
                <a:solidFill>
                  <a:srgbClr val="af00db"/>
                </a:solidFill>
                <a:latin typeface="Consolas"/>
                <a:ea typeface="Noto Sans CJK SC"/>
              </a:rPr>
              <a:t>if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(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conf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-&gt;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mode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==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70c1"/>
                </a:solidFill>
                <a:latin typeface="Consolas"/>
                <a:ea typeface="Noto Sans CJK SC"/>
              </a:rPr>
              <a:t>GPIO_MODE_OUTPUT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) 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ts val="1426"/>
              </a:lnSpc>
              <a:buNone/>
            </a:pPr>
            <a:r>
              <a:rPr b="0" lang="en-US" sz="1400" spc="-1" strike="noStrike">
                <a:solidFill>
                  <a:srgbClr val="008000"/>
                </a:solidFill>
                <a:latin typeface="Consolas"/>
                <a:ea typeface="Noto Sans CJK SC"/>
              </a:rPr>
              <a:t>       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temp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=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ff"/>
                </a:solidFill>
                <a:latin typeface="Consolas"/>
                <a:ea typeface="Noto Sans CJK SC"/>
              </a:rPr>
              <a:t>OSPEEDR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ts val="1426"/>
              </a:lnSpc>
              <a:buNone/>
            </a:pPr>
            <a:r>
              <a:rPr b="0" lang="en-US" sz="1400" spc="-1" strike="noStrike">
                <a:solidFill>
                  <a:srgbClr val="008000"/>
                </a:solidFill>
                <a:latin typeface="Consolas"/>
                <a:ea typeface="Noto Sans CJK SC"/>
              </a:rPr>
              <a:t>       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temp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&amp;=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~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(</a:t>
            </a:r>
            <a:r>
              <a:rPr b="0" lang="en-US" sz="1400" spc="-1" strike="noStrike">
                <a:solidFill>
                  <a:srgbClr val="0000ff"/>
                </a:solidFill>
                <a:latin typeface="Consolas"/>
                <a:ea typeface="Noto Sans CJK SC"/>
              </a:rPr>
              <a:t>OSPEEDR_MASK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&lt;&lt;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(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conf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-&gt;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pin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*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98658"/>
                </a:solidFill>
                <a:latin typeface="Consolas"/>
                <a:ea typeface="Noto Sans CJK SC"/>
              </a:rPr>
              <a:t>2u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));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ts val="1426"/>
              </a:lnSpc>
              <a:buNone/>
            </a:pPr>
            <a:r>
              <a:rPr b="0" lang="en-US" sz="1400" spc="-1" strike="noStrike">
                <a:solidFill>
                  <a:srgbClr val="008000"/>
                </a:solidFill>
                <a:latin typeface="Consolas"/>
                <a:ea typeface="Noto Sans CJK SC"/>
              </a:rPr>
              <a:t>       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temp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|=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(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conf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-&gt;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speed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&lt;&lt;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(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conf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-&gt;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pin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*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98658"/>
                </a:solidFill>
                <a:latin typeface="Consolas"/>
                <a:ea typeface="Noto Sans CJK SC"/>
              </a:rPr>
              <a:t>2u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));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ts val="1426"/>
              </a:lnSpc>
              <a:buNone/>
            </a:pPr>
            <a:r>
              <a:rPr b="0" lang="en-US" sz="1400" spc="-1" strike="noStrike">
                <a:solidFill>
                  <a:srgbClr val="008000"/>
                </a:solidFill>
                <a:latin typeface="Consolas"/>
                <a:ea typeface="Noto Sans CJK SC"/>
              </a:rPr>
              <a:t>        </a:t>
            </a:r>
            <a:r>
              <a:rPr b="0" lang="en-US" sz="1400" spc="-1" strike="noStrike">
                <a:solidFill>
                  <a:srgbClr val="0000ff"/>
                </a:solidFill>
                <a:latin typeface="Consolas"/>
                <a:ea typeface="Noto Sans CJK SC"/>
              </a:rPr>
              <a:t>OSPEEDR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=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temp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ts val="1426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ts val="1426"/>
              </a:lnSpc>
              <a:buNone/>
            </a:pPr>
            <a:r>
              <a:rPr b="0" lang="en-US" sz="1400" spc="-1" strike="noStrike">
                <a:solidFill>
                  <a:srgbClr val="008000"/>
                </a:solidFill>
                <a:latin typeface="Consolas"/>
                <a:ea typeface="Noto Sans CJK SC"/>
              </a:rPr>
              <a:t>       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temp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=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ff"/>
                </a:solidFill>
                <a:latin typeface="Consolas"/>
                <a:ea typeface="Noto Sans CJK SC"/>
              </a:rPr>
              <a:t>OTYPER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ts val="1426"/>
              </a:lnSpc>
              <a:buNone/>
            </a:pPr>
            <a:r>
              <a:rPr b="0" lang="en-US" sz="1400" spc="-1" strike="noStrike">
                <a:solidFill>
                  <a:srgbClr val="008000"/>
                </a:solidFill>
                <a:latin typeface="Consolas"/>
                <a:ea typeface="Noto Sans CJK SC"/>
              </a:rPr>
              <a:t>       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temp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&amp;=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~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(</a:t>
            </a:r>
            <a:r>
              <a:rPr b="0" lang="en-US" sz="1400" spc="-1" strike="noStrike">
                <a:solidFill>
                  <a:srgbClr val="0000ff"/>
                </a:solidFill>
                <a:latin typeface="Consolas"/>
                <a:ea typeface="Noto Sans CJK SC"/>
              </a:rPr>
              <a:t>OTYPER_MASK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&lt;&lt;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conf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-&gt;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pin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ts val="1426"/>
              </a:lnSpc>
              <a:buNone/>
            </a:pPr>
            <a:r>
              <a:rPr b="0" lang="en-US" sz="1400" spc="-1" strike="noStrike">
                <a:solidFill>
                  <a:srgbClr val="008000"/>
                </a:solidFill>
                <a:latin typeface="Consolas"/>
                <a:ea typeface="Noto Sans CJK SC"/>
              </a:rPr>
              <a:t>       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temp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|=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(((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conf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-&gt;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type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&amp;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ff"/>
                </a:solidFill>
                <a:latin typeface="Consolas"/>
                <a:ea typeface="Noto Sans CJK SC"/>
              </a:rPr>
              <a:t>GPIO_OUTPUT_TYPE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)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&gt;&gt;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98658"/>
                </a:solidFill>
                <a:latin typeface="Consolas"/>
                <a:ea typeface="Noto Sans CJK SC"/>
              </a:rPr>
              <a:t>4u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ts val="1426"/>
              </a:lnSpc>
              <a:buNone/>
            </a:pP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                                           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&lt;&lt;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conf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-&gt;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pin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ts val="1426"/>
              </a:lnSpc>
              <a:buNone/>
            </a:pPr>
            <a:r>
              <a:rPr b="0" lang="en-US" sz="1400" spc="-1" strike="noStrike">
                <a:solidFill>
                  <a:srgbClr val="008000"/>
                </a:solidFill>
                <a:latin typeface="Consolas"/>
                <a:ea typeface="Noto Sans CJK SC"/>
              </a:rPr>
              <a:t>        </a:t>
            </a:r>
            <a:r>
              <a:rPr b="0" lang="en-US" sz="1400" spc="-1" strike="noStrike">
                <a:solidFill>
                  <a:srgbClr val="0000ff"/>
                </a:solidFill>
                <a:latin typeface="Consolas"/>
                <a:ea typeface="Noto Sans CJK SC"/>
              </a:rPr>
              <a:t>OTYPER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=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temp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ts val="1426"/>
              </a:lnSpc>
              <a:buNone/>
            </a:pPr>
            <a:r>
              <a:rPr b="0" lang="en-US" sz="1400" spc="-1" strike="noStrike">
                <a:solidFill>
                  <a:srgbClr val="008000"/>
                </a:solidFill>
                <a:latin typeface="Consolas"/>
                <a:ea typeface="Noto Sans CJK SC"/>
              </a:rPr>
              <a:t>    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}</a:t>
            </a:r>
            <a:endParaRPr b="0" lang="en-US" sz="1400" spc="-1" strike="noStrike">
              <a:latin typeface="Arial"/>
            </a:endParaRPr>
          </a:p>
          <a:p>
            <a:pPr>
              <a:lnSpc>
                <a:spcPts val="1426"/>
              </a:lnSpc>
              <a:buNone/>
            </a:pPr>
            <a:r>
              <a:rPr b="0" lang="en-US" sz="1400" spc="-1" strike="noStrike">
                <a:solidFill>
                  <a:srgbClr val="008000"/>
                </a:solidFill>
                <a:latin typeface="Consolas"/>
                <a:ea typeface="Noto Sans CJK SC"/>
              </a:rPr>
              <a:t>   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temp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=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ff"/>
                </a:solidFill>
                <a:latin typeface="Consolas"/>
                <a:ea typeface="Noto Sans CJK SC"/>
              </a:rPr>
              <a:t>MODER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ts val="1426"/>
              </a:lnSpc>
              <a:buNone/>
            </a:pPr>
            <a:r>
              <a:rPr b="0" lang="en-US" sz="1400" spc="-1" strike="noStrike">
                <a:solidFill>
                  <a:srgbClr val="008000"/>
                </a:solidFill>
                <a:latin typeface="Consolas"/>
                <a:ea typeface="Noto Sans CJK SC"/>
              </a:rPr>
              <a:t>   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temp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&amp;=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~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(</a:t>
            </a:r>
            <a:r>
              <a:rPr b="0" lang="en-US" sz="1400" spc="-1" strike="noStrike">
                <a:solidFill>
                  <a:srgbClr val="0000ff"/>
                </a:solidFill>
                <a:latin typeface="Consolas"/>
                <a:ea typeface="Noto Sans CJK SC"/>
              </a:rPr>
              <a:t>MODER_MASK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&lt;&lt;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(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conf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-&gt;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pin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*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98658"/>
                </a:solidFill>
                <a:latin typeface="Consolas"/>
                <a:ea typeface="Noto Sans CJK SC"/>
              </a:rPr>
              <a:t>2u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));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ts val="1426"/>
              </a:lnSpc>
              <a:buNone/>
            </a:pPr>
            <a:r>
              <a:rPr b="0" lang="en-US" sz="1400" spc="-1" strike="noStrike">
                <a:solidFill>
                  <a:srgbClr val="008000"/>
                </a:solidFill>
                <a:latin typeface="Consolas"/>
                <a:ea typeface="Noto Sans CJK SC"/>
              </a:rPr>
              <a:t>   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temp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|=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((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conf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-&gt;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mode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&amp;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ff"/>
                </a:solidFill>
                <a:latin typeface="Consolas"/>
                <a:ea typeface="Noto Sans CJK SC"/>
              </a:rPr>
              <a:t>GPIO_MODE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)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&lt;&lt;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(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conf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-&gt;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pin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*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98658"/>
                </a:solidFill>
                <a:latin typeface="Consolas"/>
                <a:ea typeface="Noto Sans CJK SC"/>
              </a:rPr>
              <a:t>2u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));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ts val="1426"/>
              </a:lnSpc>
              <a:buNone/>
            </a:pPr>
            <a:r>
              <a:rPr b="0" lang="en-US" sz="1400" spc="-1" strike="noStrike">
                <a:solidFill>
                  <a:srgbClr val="008000"/>
                </a:solidFill>
                <a:latin typeface="Consolas"/>
                <a:ea typeface="Noto Sans CJK SC"/>
              </a:rPr>
              <a:t>    </a:t>
            </a:r>
            <a:r>
              <a:rPr b="0" lang="en-US" sz="1400" spc="-1" strike="noStrike">
                <a:solidFill>
                  <a:srgbClr val="0000ff"/>
                </a:solidFill>
                <a:latin typeface="Consolas"/>
                <a:ea typeface="Noto Sans CJK SC"/>
              </a:rPr>
              <a:t>MODER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=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temp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ts val="1426"/>
              </a:lnSpc>
              <a:buNone/>
            </a:pPr>
            <a:r>
              <a:rPr b="0" lang="en-US" sz="1400" spc="-1" strike="noStrike">
                <a:solidFill>
                  <a:srgbClr val="008000"/>
                </a:solidFill>
                <a:latin typeface="Consolas"/>
                <a:ea typeface="Noto Sans CJK SC"/>
              </a:rPr>
              <a:t>    </a:t>
            </a:r>
            <a:r>
              <a:rPr b="0" lang="en-US" sz="1400" spc="-1" strike="noStrike">
                <a:solidFill>
                  <a:srgbClr val="008000"/>
                </a:solidFill>
                <a:latin typeface="Consolas"/>
                <a:ea typeface="Noto Sans CJK SC"/>
              </a:rPr>
              <a:t>/* ... */</a:t>
            </a:r>
            <a:endParaRPr b="0" lang="en-US" sz="1400" spc="-1" strike="noStrike">
              <a:latin typeface="Arial"/>
            </a:endParaRPr>
          </a:p>
          <a:p>
            <a:pPr>
              <a:lnSpc>
                <a:spcPts val="1426"/>
              </a:lnSpc>
              <a:buNone/>
            </a:pP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}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7" name=""/>
          <p:cNvSpPr/>
          <p:nvPr/>
        </p:nvSpPr>
        <p:spPr>
          <a:xfrm>
            <a:off x="5577480" y="2971800"/>
            <a:ext cx="1874520" cy="27396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"/>
          <p:cNvSpPr/>
          <p:nvPr/>
        </p:nvSpPr>
        <p:spPr>
          <a:xfrm flipV="1">
            <a:off x="6172200" y="3702600"/>
            <a:ext cx="1279800" cy="27396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"/>
          <p:cNvSpPr/>
          <p:nvPr/>
        </p:nvSpPr>
        <p:spPr>
          <a:xfrm flipV="1">
            <a:off x="6217920" y="4525920"/>
            <a:ext cx="868320" cy="41112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F1FC6D3-BCF7-4494-A06F-AF78671E7CCD}" type="slidenum">
              <a:t>42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ubtitle 50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(basic)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351" name="" descr=""/>
          <p:cNvPicPr/>
          <p:nvPr/>
        </p:nvPicPr>
        <p:blipFill>
          <a:blip r:embed="rId1"/>
          <a:stretch/>
        </p:blipFill>
        <p:spPr>
          <a:xfrm>
            <a:off x="7156440" y="640080"/>
            <a:ext cx="1301400" cy="1508400"/>
          </a:xfrm>
          <a:prstGeom prst="rect">
            <a:avLst/>
          </a:prstGeom>
          <a:ln w="0">
            <a:noFill/>
          </a:ln>
        </p:spPr>
      </p:pic>
      <p:sp>
        <p:nvSpPr>
          <p:cNvPr id="352" name=""/>
          <p:cNvSpPr/>
          <p:nvPr/>
        </p:nvSpPr>
        <p:spPr>
          <a:xfrm>
            <a:off x="4023360" y="3135960"/>
            <a:ext cx="4104720" cy="4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latin typeface="Arial"/>
              </a:rPr>
              <a:t>Compiles to the same binary.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53" name=""/>
          <p:cNvSpPr/>
          <p:nvPr/>
        </p:nvSpPr>
        <p:spPr>
          <a:xfrm>
            <a:off x="4740120" y="4709160"/>
            <a:ext cx="280332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TODO : compilation time?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7D7D0FD-E656-4E3D-916C-BFE22DC05B5C}" type="slidenum">
              <a:t>43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"/>
          <p:cNvSpPr/>
          <p:nvPr/>
        </p:nvSpPr>
        <p:spPr>
          <a:xfrm>
            <a:off x="1691640" y="3794760"/>
            <a:ext cx="6309000" cy="54828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"/>
          <p:cNvSpPr/>
          <p:nvPr/>
        </p:nvSpPr>
        <p:spPr>
          <a:xfrm>
            <a:off x="1234440" y="4617720"/>
            <a:ext cx="5303160" cy="27396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Subtitle 31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(static)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57" name=""/>
          <p:cNvSpPr/>
          <p:nvPr/>
        </p:nvSpPr>
        <p:spPr>
          <a:xfrm>
            <a:off x="748800" y="1783080"/>
            <a:ext cx="7299720" cy="316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8000"/>
                </a:solidFill>
                <a:latin typeface="Consolas"/>
                <a:ea typeface="DejaVu Sans"/>
              </a:rPr>
              <a:t>/* check the values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if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!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IS_GPIO_PIN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-&gt;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)) {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return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if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!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IS_GPIO_MODE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-&gt;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)) {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return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8000"/>
                </a:solidFill>
                <a:latin typeface="Consolas"/>
                <a:ea typeface="DejaVu Sans"/>
              </a:rPr>
              <a:t>/* configure the GPIO based on the settings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if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-&gt;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==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GPIO_MODE_OUTPUT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Noto Sans CJK SC"/>
              </a:rPr>
              <a:t>COutputSpeedRegister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::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Noto Sans CJK SC"/>
              </a:rPr>
              <a:t>set_speed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,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Noto Sans CJK SC"/>
              </a:rPr>
              <a:t>speed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Noto Sans CJK SC"/>
              </a:rPr>
              <a:t>COutputTypeRegister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::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Noto Sans CJK SC"/>
              </a:rPr>
              <a:t>set_type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,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Noto Sans CJK SC"/>
              </a:rPr>
              <a:t>type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Noto Sans CJK SC"/>
              </a:rPr>
              <a:t>CModeRegister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::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Noto Sans CJK SC"/>
              </a:rPr>
              <a:t>set_mode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,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8000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2704874-C381-4D8B-97CD-D8AB35EB8BA9}" type="slidenum">
              <a:t>44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"/>
          <p:cNvSpPr/>
          <p:nvPr/>
        </p:nvSpPr>
        <p:spPr>
          <a:xfrm>
            <a:off x="1676160" y="4297680"/>
            <a:ext cx="685440" cy="1825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"/>
          <p:cNvSpPr/>
          <p:nvPr/>
        </p:nvSpPr>
        <p:spPr>
          <a:xfrm>
            <a:off x="1676160" y="3337560"/>
            <a:ext cx="685440" cy="1825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"/>
          <p:cNvSpPr/>
          <p:nvPr/>
        </p:nvSpPr>
        <p:spPr>
          <a:xfrm>
            <a:off x="1676160" y="2606040"/>
            <a:ext cx="685440" cy="1825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"/>
          <p:cNvSpPr/>
          <p:nvPr/>
        </p:nvSpPr>
        <p:spPr>
          <a:xfrm>
            <a:off x="1676160" y="2331720"/>
            <a:ext cx="6263280" cy="27396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Subtitle 36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(static)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63" name=""/>
          <p:cNvSpPr/>
          <p:nvPr/>
        </p:nvSpPr>
        <p:spPr>
          <a:xfrm>
            <a:off x="1144800" y="1783080"/>
            <a:ext cx="9747000" cy="356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CModeRegister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private: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static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const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CRegister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m_register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0x48000000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static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calculate_value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return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&amp;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GPIO_MODE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2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static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calculate_bitmask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return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MODER_MASK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2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public: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static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set_mode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m_register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set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calculate_value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),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calculate_bitmask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6AAAD1D-2B2D-4316-8886-1593AD7E6ACC}" type="slidenum">
              <a:t>45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ubtitle 51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(static)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365" name="" descr=""/>
          <p:cNvPicPr/>
          <p:nvPr/>
        </p:nvPicPr>
        <p:blipFill>
          <a:blip r:embed="rId1"/>
          <a:stretch/>
        </p:blipFill>
        <p:spPr>
          <a:xfrm>
            <a:off x="7156440" y="640080"/>
            <a:ext cx="1301400" cy="1508400"/>
          </a:xfrm>
          <a:prstGeom prst="rect">
            <a:avLst/>
          </a:prstGeom>
          <a:ln w="0">
            <a:noFill/>
          </a:ln>
        </p:spPr>
      </p:pic>
      <p:sp>
        <p:nvSpPr>
          <p:cNvPr id="366" name=""/>
          <p:cNvSpPr/>
          <p:nvPr/>
        </p:nvSpPr>
        <p:spPr>
          <a:xfrm>
            <a:off x="8155440" y="3722760"/>
            <a:ext cx="304560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Binary size increase… why?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67" name="" descr=""/>
          <p:cNvPicPr/>
          <p:nvPr/>
        </p:nvPicPr>
        <p:blipFill>
          <a:blip r:embed="rId2"/>
          <a:stretch/>
        </p:blipFill>
        <p:spPr>
          <a:xfrm>
            <a:off x="1097280" y="1691640"/>
            <a:ext cx="6217560" cy="466308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F61846E-E75A-42E5-AF5F-028C580A4198}" type="slidenum">
              <a:t>46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"/>
          <p:cNvSpPr/>
          <p:nvPr/>
        </p:nvSpPr>
        <p:spPr>
          <a:xfrm>
            <a:off x="1392480" y="2514600"/>
            <a:ext cx="1691280" cy="29268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Subtitle 37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(static)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70" name=""/>
          <p:cNvSpPr/>
          <p:nvPr/>
        </p:nvSpPr>
        <p:spPr>
          <a:xfrm>
            <a:off x="1325880" y="2514600"/>
            <a:ext cx="5232600" cy="33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latin typeface="Consolas"/>
              </a:rPr>
              <a:t>_GLOBAL__sub_I__Z9GPIO_InitP15GPIO_InitStruct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1" name=""/>
          <p:cNvSpPr/>
          <p:nvPr/>
        </p:nvSpPr>
        <p:spPr>
          <a:xfrm>
            <a:off x="2423160" y="2853000"/>
            <a:ext cx="1142640" cy="121572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"/>
          <p:cNvSpPr/>
          <p:nvPr/>
        </p:nvSpPr>
        <p:spPr>
          <a:xfrm>
            <a:off x="3794760" y="3977640"/>
            <a:ext cx="7131960" cy="214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158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Objects with static storage duration need to be initialized before the main function starts executing.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58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This function initializes the static CRegister objects and loads the values used in the static member functions of the register classes.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58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Does not affect runtime performance, as it executes before the main function, but it increases binary size.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2DE5085-CEF4-4830-AD59-76B0146887AE}" type="slidenum">
              <a:t>47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"/>
          <p:cNvSpPr/>
          <p:nvPr/>
        </p:nvSpPr>
        <p:spPr>
          <a:xfrm>
            <a:off x="2331720" y="2377440"/>
            <a:ext cx="3611520" cy="27396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"/>
          <p:cNvSpPr/>
          <p:nvPr/>
        </p:nvSpPr>
        <p:spPr>
          <a:xfrm>
            <a:off x="2247840" y="2331720"/>
            <a:ext cx="7855920" cy="21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template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&lt;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address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CRegister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public: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8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set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val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const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8000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reinterpret_cast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volatile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*&gt;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(address))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val;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8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8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8000"/>
                </a:solidFill>
                <a:latin typeface="Consolas"/>
                <a:ea typeface="DejaVu Sans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5" name="Subtitle 34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(static &amp; template)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73BA59D-F8D0-4E4C-BC76-597EF857AA5B}" type="slidenum">
              <a:t>48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"/>
          <p:cNvSpPr/>
          <p:nvPr/>
        </p:nvSpPr>
        <p:spPr>
          <a:xfrm>
            <a:off x="5477040" y="4527000"/>
            <a:ext cx="4205160" cy="3193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"/>
          <p:cNvSpPr/>
          <p:nvPr/>
        </p:nvSpPr>
        <p:spPr>
          <a:xfrm>
            <a:off x="5486400" y="2789640"/>
            <a:ext cx="4205160" cy="3193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"/>
          <p:cNvSpPr/>
          <p:nvPr/>
        </p:nvSpPr>
        <p:spPr>
          <a:xfrm>
            <a:off x="2788920" y="4017240"/>
            <a:ext cx="6966000" cy="110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CModeRegister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private: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static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const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CRegister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0x48000000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&gt;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m_register { 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8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8000"/>
                </a:solidFill>
                <a:latin typeface="Consolas"/>
                <a:ea typeface="DejaVu Sans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9" name="Subtitle 38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(static &amp; template)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80" name=""/>
          <p:cNvSpPr/>
          <p:nvPr/>
        </p:nvSpPr>
        <p:spPr>
          <a:xfrm>
            <a:off x="2788920" y="2279880"/>
            <a:ext cx="6854760" cy="110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CModeRegister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private: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static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const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CRegister m_register {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0x48000000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8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8000"/>
                </a:solidFill>
                <a:latin typeface="Consolas"/>
                <a:ea typeface="DejaVu Sans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81" name=""/>
          <p:cNvSpPr/>
          <p:nvPr/>
        </p:nvSpPr>
        <p:spPr>
          <a:xfrm flipH="1">
            <a:off x="7862760" y="3194280"/>
            <a:ext cx="360" cy="1188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31015D2-2669-48A3-BE9F-B7FEC38BE39B}" type="slidenum">
              <a:t>49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"/>
          <p:cNvSpPr/>
          <p:nvPr/>
        </p:nvSpPr>
        <p:spPr>
          <a:xfrm flipH="1">
            <a:off x="3197880" y="3739320"/>
            <a:ext cx="814680" cy="162720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"/>
          <p:cNvSpPr/>
          <p:nvPr/>
        </p:nvSpPr>
        <p:spPr>
          <a:xfrm>
            <a:off x="2742480" y="3738960"/>
            <a:ext cx="2548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Subtitle 2"/>
          <p:cNvSpPr/>
          <p:nvPr/>
        </p:nvSpPr>
        <p:spPr>
          <a:xfrm>
            <a:off x="914400" y="3429360"/>
            <a:ext cx="1826280" cy="617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source code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6" name="Subtitle 2"/>
          <p:cNvSpPr/>
          <p:nvPr/>
        </p:nvSpPr>
        <p:spPr>
          <a:xfrm>
            <a:off x="2077560" y="77688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Methodology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7" name=""/>
          <p:cNvSpPr/>
          <p:nvPr/>
        </p:nvSpPr>
        <p:spPr>
          <a:xfrm flipV="1">
            <a:off x="6671880" y="1970640"/>
            <a:ext cx="1751040" cy="176364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"/>
          <p:cNvSpPr/>
          <p:nvPr/>
        </p:nvSpPr>
        <p:spPr>
          <a:xfrm>
            <a:off x="6671880" y="3739320"/>
            <a:ext cx="1751040" cy="115560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"/>
          <p:cNvSpPr/>
          <p:nvPr/>
        </p:nvSpPr>
        <p:spPr>
          <a:xfrm>
            <a:off x="3074400" y="3311280"/>
            <a:ext cx="199980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cross-compilation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"/>
          <p:cNvSpPr/>
          <p:nvPr/>
        </p:nvSpPr>
        <p:spPr>
          <a:xfrm>
            <a:off x="2745720" y="2377440"/>
            <a:ext cx="2740680" cy="86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arm-none-eabi 10.3.1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STM32F030CC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-Os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"/>
          <p:cNvSpPr/>
          <p:nvPr/>
        </p:nvSpPr>
        <p:spPr>
          <a:xfrm>
            <a:off x="6489720" y="2514600"/>
            <a:ext cx="109908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objdump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2" name=""/>
          <p:cNvSpPr/>
          <p:nvPr/>
        </p:nvSpPr>
        <p:spPr>
          <a:xfrm>
            <a:off x="6671880" y="4454280"/>
            <a:ext cx="96264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st-flash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3" name=""/>
          <p:cNvSpPr/>
          <p:nvPr/>
        </p:nvSpPr>
        <p:spPr>
          <a:xfrm>
            <a:off x="2286720" y="5368680"/>
            <a:ext cx="205596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compilation time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"/>
          <p:cNvSpPr/>
          <p:nvPr/>
        </p:nvSpPr>
        <p:spPr>
          <a:xfrm>
            <a:off x="8458200" y="3082680"/>
            <a:ext cx="351972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runtime performance (analytical)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"/>
          <p:cNvSpPr/>
          <p:nvPr/>
        </p:nvSpPr>
        <p:spPr>
          <a:xfrm>
            <a:off x="8458200" y="6054480"/>
            <a:ext cx="351972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runtime performance (empirical)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"/>
          <p:cNvSpPr/>
          <p:nvPr/>
        </p:nvSpPr>
        <p:spPr>
          <a:xfrm>
            <a:off x="5130360" y="5368680"/>
            <a:ext cx="136116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binary size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7" name=""/>
          <p:cNvSpPr/>
          <p:nvPr/>
        </p:nvSpPr>
        <p:spPr>
          <a:xfrm flipH="1">
            <a:off x="5762520" y="4049640"/>
            <a:ext cx="214200" cy="131688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"/>
          <p:cNvSpPr/>
          <p:nvPr/>
        </p:nvSpPr>
        <p:spPr>
          <a:xfrm>
            <a:off x="9470160" y="2575800"/>
            <a:ext cx="711360" cy="50472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"/>
          <p:cNvSpPr/>
          <p:nvPr/>
        </p:nvSpPr>
        <p:spPr>
          <a:xfrm>
            <a:off x="9470160" y="5486400"/>
            <a:ext cx="692280" cy="56592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Subtitle 2"/>
          <p:cNvSpPr/>
          <p:nvPr/>
        </p:nvSpPr>
        <p:spPr>
          <a:xfrm>
            <a:off x="5292000" y="3429360"/>
            <a:ext cx="1377360" cy="617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binary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ubtitle 2"/>
          <p:cNvSpPr/>
          <p:nvPr/>
        </p:nvSpPr>
        <p:spPr>
          <a:xfrm>
            <a:off x="8425080" y="1371600"/>
            <a:ext cx="2088000" cy="12016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analysis of disassembled binary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2" name="Subtitle 2"/>
          <p:cNvSpPr/>
          <p:nvPr/>
        </p:nvSpPr>
        <p:spPr>
          <a:xfrm>
            <a:off x="8425080" y="4308120"/>
            <a:ext cx="2088000" cy="1175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measurement of runtime performance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E4A36AE-16ED-42F9-A29D-94D357914188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ubtitle 52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ptos"/>
                <a:ea typeface="DejaVu Sans"/>
              </a:rPr>
              <a:t>(static</a:t>
            </a: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 &amp; template</a:t>
            </a:r>
            <a:r>
              <a:rPr b="0" lang="en-US" sz="1800" spc="-1" strike="noStrike">
                <a:solidFill>
                  <a:srgbClr val="000000"/>
                </a:solidFill>
                <a:latin typeface="Aptos"/>
                <a:ea typeface="DejaVu Sans"/>
              </a:rPr>
              <a:t>)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83" name="" descr=""/>
          <p:cNvPicPr/>
          <p:nvPr/>
        </p:nvPicPr>
        <p:blipFill>
          <a:blip r:embed="rId1"/>
          <a:stretch/>
        </p:blipFill>
        <p:spPr>
          <a:xfrm>
            <a:off x="7156440" y="640080"/>
            <a:ext cx="1301400" cy="1508400"/>
          </a:xfrm>
          <a:prstGeom prst="rect">
            <a:avLst/>
          </a:prstGeom>
          <a:ln w="0">
            <a:noFill/>
          </a:ln>
        </p:spPr>
      </p:pic>
      <p:sp>
        <p:nvSpPr>
          <p:cNvPr id="384" name=""/>
          <p:cNvSpPr/>
          <p:nvPr/>
        </p:nvSpPr>
        <p:spPr>
          <a:xfrm>
            <a:off x="7725960" y="2468880"/>
            <a:ext cx="356652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Binary size is back to the original.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85" name="" descr=""/>
          <p:cNvPicPr/>
          <p:nvPr/>
        </p:nvPicPr>
        <p:blipFill>
          <a:blip r:embed="rId2"/>
          <a:stretch/>
        </p:blipFill>
        <p:spPr>
          <a:xfrm>
            <a:off x="1051560" y="1737360"/>
            <a:ext cx="6262920" cy="4696920"/>
          </a:xfrm>
          <a:prstGeom prst="rect">
            <a:avLst/>
          </a:prstGeom>
          <a:ln w="0">
            <a:noFill/>
          </a:ln>
        </p:spPr>
      </p:pic>
      <p:sp>
        <p:nvSpPr>
          <p:cNvPr id="386" name=""/>
          <p:cNvSpPr/>
          <p:nvPr/>
        </p:nvSpPr>
        <p:spPr>
          <a:xfrm>
            <a:off x="7452360" y="3429000"/>
            <a:ext cx="4556520" cy="159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Each CRegister instance is fully defined at compile time.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No global state that needs to be explicitly initialized before main.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Compiler can better optimize the code at compile time.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D08E9A3-F6D5-44B8-AF5F-8267A188A8D6}" type="slidenum">
              <a:t>50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"/>
          <p:cNvSpPr/>
          <p:nvPr/>
        </p:nvSpPr>
        <p:spPr>
          <a:xfrm>
            <a:off x="1098360" y="2121120"/>
            <a:ext cx="6445440" cy="2563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Subtitle 3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Inheritance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89" name=""/>
          <p:cNvSpPr txBox="1"/>
          <p:nvPr/>
        </p:nvSpPr>
        <p:spPr>
          <a:xfrm>
            <a:off x="1046520" y="2121120"/>
            <a:ext cx="10749240" cy="27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COutputSpeedRegister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: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public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CRegister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&lt;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</a:rPr>
              <a:t>0x48000008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&gt; {</a:t>
            </a:r>
            <a:endParaRPr b="0" lang="en-US" sz="1600" spc="-1" strike="noStrike">
              <a:latin typeface="Droid Sans Mono;monospace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private:</a:t>
            </a:r>
            <a:endParaRPr b="0" lang="en-US" sz="1600" spc="-1" strike="noStrike">
              <a:solidFill>
                <a:srgbClr val="0000ff"/>
              </a:solidFill>
              <a:latin typeface="Droid Sans Mono;monospace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static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calculate_value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,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GPIO_Output_Speeds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speed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 {</a:t>
            </a:r>
            <a:endParaRPr b="0" lang="en-US" sz="1600" spc="-1" strike="noStrike">
              <a:latin typeface="Droid Sans Mono;monospace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    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</a:rPr>
              <a:t>return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speed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&lt;&lt;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</a:rPr>
              <a:t>2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);</a:t>
            </a:r>
            <a:endParaRPr b="0" lang="en-US" sz="1600" spc="-1" strike="noStrike">
              <a:latin typeface="Droid Sans Mono;monospace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}</a:t>
            </a:r>
            <a:endParaRPr b="0" lang="en-US" sz="1600" spc="-1" strike="noStrike">
              <a:latin typeface="Droid Sans Mono;monospace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static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calculate_bitmask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 {</a:t>
            </a:r>
            <a:endParaRPr b="0" lang="en-US" sz="1600" spc="-1" strike="noStrike">
              <a:latin typeface="Droid Sans Mono;monospace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    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</a:rPr>
              <a:t>return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OSPEEDR_MASK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&lt;&lt;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</a:rPr>
              <a:t>2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);</a:t>
            </a:r>
            <a:endParaRPr b="0" lang="en-US" sz="1600" spc="-1" strike="noStrike">
              <a:latin typeface="Droid Sans Mono;monospace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}</a:t>
            </a:r>
            <a:endParaRPr b="0" lang="en-US" sz="1600" spc="-1" strike="noStrike">
              <a:latin typeface="Droid Sans Mono;monospace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public:</a:t>
            </a:r>
            <a:endParaRPr b="0" lang="en-US" sz="1600" spc="-1" strike="noStrike">
              <a:solidFill>
                <a:srgbClr val="0000ff"/>
              </a:solidFill>
              <a:latin typeface="Droid Sans Mono;monospace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static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void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set_speed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,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GPIO_Output_Speeds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speed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 {</a:t>
            </a:r>
            <a:endParaRPr b="0" lang="en-US" sz="1600" spc="-1" strike="noStrike">
              <a:latin typeface="Droid Sans Mono;monospace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       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set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calculate_value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,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speed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),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calculate_bitmask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));</a:t>
            </a:r>
            <a:endParaRPr b="0" lang="en-US" sz="1600" spc="-1" strike="noStrike">
              <a:latin typeface="Droid Sans Mono;monospace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}</a:t>
            </a:r>
            <a:endParaRPr b="0" lang="en-US" sz="1600" spc="-1" strike="noStrike">
              <a:latin typeface="Droid Sans Mono;monospace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};</a:t>
            </a:r>
            <a:endParaRPr b="0" lang="en-US" sz="1600" spc="-1" strike="noStrike">
              <a:solidFill>
                <a:srgbClr val="3b3b3b"/>
              </a:solidFill>
              <a:latin typeface="Droid Sans Mono;monospace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116AF8B-E2D3-4D6A-90E9-4A20CDFCA2E6}" type="slidenum">
              <a:t>51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ubtitle 53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Inheritance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391" name="" descr=""/>
          <p:cNvPicPr/>
          <p:nvPr/>
        </p:nvPicPr>
        <p:blipFill>
          <a:blip r:embed="rId1"/>
          <a:stretch/>
        </p:blipFill>
        <p:spPr>
          <a:xfrm>
            <a:off x="6949440" y="640080"/>
            <a:ext cx="1301400" cy="1508400"/>
          </a:xfrm>
          <a:prstGeom prst="rect">
            <a:avLst/>
          </a:prstGeom>
          <a:ln w="0">
            <a:noFill/>
          </a:ln>
        </p:spPr>
      </p:pic>
      <p:sp>
        <p:nvSpPr>
          <p:cNvPr id="392" name=""/>
          <p:cNvSpPr/>
          <p:nvPr/>
        </p:nvSpPr>
        <p:spPr>
          <a:xfrm>
            <a:off x="4023360" y="3135960"/>
            <a:ext cx="4104720" cy="4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latin typeface="Arial"/>
              </a:rPr>
              <a:t>Compiles to the same binary.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E2D09AD-9D20-4D12-A41F-540CBFEF5983}" type="slidenum">
              <a:t>52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"/>
          <p:cNvSpPr/>
          <p:nvPr/>
        </p:nvSpPr>
        <p:spPr>
          <a:xfrm>
            <a:off x="3337560" y="1554480"/>
            <a:ext cx="5556600" cy="2011680"/>
          </a:xfrm>
          <a:prstGeom prst="rect">
            <a:avLst/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Subtitle 2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Moving Higher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95" name=""/>
          <p:cNvSpPr/>
          <p:nvPr/>
        </p:nvSpPr>
        <p:spPr>
          <a:xfrm>
            <a:off x="3773160" y="1890360"/>
            <a:ext cx="1712880" cy="1341720"/>
          </a:xfrm>
          <a:prstGeom prst="rect">
            <a:avLst/>
          </a:prstGeom>
          <a:solidFill>
            <a:srgbClr val="ccccc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Microcontroller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6" name=""/>
          <p:cNvSpPr/>
          <p:nvPr/>
        </p:nvSpPr>
        <p:spPr>
          <a:xfrm>
            <a:off x="6748560" y="1890360"/>
            <a:ext cx="1724400" cy="1350720"/>
          </a:xfrm>
          <a:prstGeom prst="rect">
            <a:avLst/>
          </a:prstGeom>
          <a:solidFill>
            <a:srgbClr val="ccccc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Peripheral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7" name=""/>
          <p:cNvSpPr/>
          <p:nvPr/>
        </p:nvSpPr>
        <p:spPr>
          <a:xfrm>
            <a:off x="5590800" y="2364840"/>
            <a:ext cx="1044720" cy="381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669B6B6-3566-4537-9F7F-816C7F656F22}" type="slidenum">
              <a:t>53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ubtitle 55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Moving Higher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99" name=""/>
          <p:cNvSpPr/>
          <p:nvPr/>
        </p:nvSpPr>
        <p:spPr>
          <a:xfrm>
            <a:off x="2743200" y="5257800"/>
            <a:ext cx="2560320" cy="7315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HAL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0" name=""/>
          <p:cNvSpPr/>
          <p:nvPr/>
        </p:nvSpPr>
        <p:spPr>
          <a:xfrm>
            <a:off x="2743200" y="4526280"/>
            <a:ext cx="2560320" cy="731520"/>
          </a:xfrm>
          <a:prstGeom prst="rect">
            <a:avLst/>
          </a:prstGeom>
          <a:solidFill>
            <a:srgbClr val="ff972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External Peripheral Interface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1" name=""/>
          <p:cNvSpPr/>
          <p:nvPr/>
        </p:nvSpPr>
        <p:spPr>
          <a:xfrm>
            <a:off x="7909560" y="4114800"/>
            <a:ext cx="1325880" cy="640080"/>
          </a:xfrm>
          <a:prstGeom prst="rect">
            <a:avLst/>
          </a:prstGeom>
          <a:solidFill>
            <a:srgbClr val="ddddd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STM32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2" name=""/>
          <p:cNvSpPr/>
          <p:nvPr/>
        </p:nvSpPr>
        <p:spPr>
          <a:xfrm>
            <a:off x="7909560" y="4846320"/>
            <a:ext cx="1325880" cy="640080"/>
          </a:xfrm>
          <a:prstGeom prst="rect">
            <a:avLst/>
          </a:prstGeom>
          <a:solidFill>
            <a:srgbClr val="ddddd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ESP32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3" name=""/>
          <p:cNvSpPr/>
          <p:nvPr/>
        </p:nvSpPr>
        <p:spPr>
          <a:xfrm>
            <a:off x="7909560" y="5577840"/>
            <a:ext cx="1325880" cy="640080"/>
          </a:xfrm>
          <a:prstGeom prst="rect">
            <a:avLst/>
          </a:prstGeom>
          <a:solidFill>
            <a:srgbClr val="ddddd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PIC32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4" name=""/>
          <p:cNvSpPr/>
          <p:nvPr/>
        </p:nvSpPr>
        <p:spPr>
          <a:xfrm flipV="1">
            <a:off x="5349240" y="4343400"/>
            <a:ext cx="2514600" cy="56736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"/>
          <p:cNvSpPr/>
          <p:nvPr/>
        </p:nvSpPr>
        <p:spPr>
          <a:xfrm>
            <a:off x="5349240" y="4910400"/>
            <a:ext cx="2514600" cy="30168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"/>
          <p:cNvSpPr/>
          <p:nvPr/>
        </p:nvSpPr>
        <p:spPr>
          <a:xfrm>
            <a:off x="5349240" y="4910040"/>
            <a:ext cx="2514600" cy="98748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"/>
          <p:cNvSpPr/>
          <p:nvPr/>
        </p:nvSpPr>
        <p:spPr>
          <a:xfrm rot="16200000">
            <a:off x="2880360" y="5074920"/>
            <a:ext cx="548640" cy="36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6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"/>
          <p:cNvSpPr/>
          <p:nvPr/>
        </p:nvSpPr>
        <p:spPr>
          <a:xfrm>
            <a:off x="3337560" y="1554480"/>
            <a:ext cx="5556600" cy="2011680"/>
          </a:xfrm>
          <a:prstGeom prst="rect">
            <a:avLst/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9" name=""/>
          <p:cNvSpPr/>
          <p:nvPr/>
        </p:nvSpPr>
        <p:spPr>
          <a:xfrm>
            <a:off x="3773160" y="1890360"/>
            <a:ext cx="1712880" cy="1341720"/>
          </a:xfrm>
          <a:prstGeom prst="rect">
            <a:avLst/>
          </a:prstGeom>
          <a:solidFill>
            <a:srgbClr val="ccccc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Microcontroller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0" name=""/>
          <p:cNvSpPr/>
          <p:nvPr/>
        </p:nvSpPr>
        <p:spPr>
          <a:xfrm>
            <a:off x="6748560" y="1890360"/>
            <a:ext cx="1724400" cy="1350720"/>
          </a:xfrm>
          <a:prstGeom prst="rect">
            <a:avLst/>
          </a:prstGeom>
          <a:solidFill>
            <a:srgbClr val="ccccc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Peripheral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1" name=""/>
          <p:cNvSpPr/>
          <p:nvPr/>
        </p:nvSpPr>
        <p:spPr>
          <a:xfrm>
            <a:off x="5590800" y="2364840"/>
            <a:ext cx="1044720" cy="381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FB21849-42D3-4CE5-9744-C78FD49DEBAB}" type="slidenum">
              <a:t>54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"/>
          <p:cNvSpPr/>
          <p:nvPr/>
        </p:nvSpPr>
        <p:spPr>
          <a:xfrm>
            <a:off x="4480560" y="4846320"/>
            <a:ext cx="822960" cy="594360"/>
          </a:xfrm>
          <a:prstGeom prst="rect">
            <a:avLst/>
          </a:prstGeom>
          <a:solidFill>
            <a:srgbClr val="a1467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"/>
          <p:cNvSpPr/>
          <p:nvPr/>
        </p:nvSpPr>
        <p:spPr>
          <a:xfrm>
            <a:off x="2743200" y="4846320"/>
            <a:ext cx="822960" cy="594360"/>
          </a:xfrm>
          <a:prstGeom prst="rect">
            <a:avLst/>
          </a:prstGeom>
          <a:solidFill>
            <a:srgbClr val="a1467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Subtitle 57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Moving </a:t>
            </a: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Higher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15" name=""/>
          <p:cNvSpPr/>
          <p:nvPr/>
        </p:nvSpPr>
        <p:spPr>
          <a:xfrm>
            <a:off x="2743200" y="5473800"/>
            <a:ext cx="2560320" cy="7315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HAL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6" name=""/>
          <p:cNvSpPr/>
          <p:nvPr/>
        </p:nvSpPr>
        <p:spPr>
          <a:xfrm>
            <a:off x="2743200" y="4094280"/>
            <a:ext cx="2560320" cy="731520"/>
          </a:xfrm>
          <a:prstGeom prst="rect">
            <a:avLst/>
          </a:prstGeom>
          <a:solidFill>
            <a:srgbClr val="ff972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External Peripheral Interface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7" name=""/>
          <p:cNvSpPr/>
          <p:nvPr/>
        </p:nvSpPr>
        <p:spPr>
          <a:xfrm>
            <a:off x="7909560" y="4114800"/>
            <a:ext cx="1325880" cy="640080"/>
          </a:xfrm>
          <a:prstGeom prst="rect">
            <a:avLst/>
          </a:prstGeom>
          <a:solidFill>
            <a:srgbClr val="ddddd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STM32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8" name=""/>
          <p:cNvSpPr/>
          <p:nvPr/>
        </p:nvSpPr>
        <p:spPr>
          <a:xfrm>
            <a:off x="7909560" y="4846320"/>
            <a:ext cx="1325880" cy="640080"/>
          </a:xfrm>
          <a:prstGeom prst="rect">
            <a:avLst/>
          </a:prstGeom>
          <a:solidFill>
            <a:srgbClr val="ddddd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ESP32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9" name=""/>
          <p:cNvSpPr/>
          <p:nvPr/>
        </p:nvSpPr>
        <p:spPr>
          <a:xfrm>
            <a:off x="7909560" y="5577840"/>
            <a:ext cx="1325880" cy="640080"/>
          </a:xfrm>
          <a:prstGeom prst="rect">
            <a:avLst/>
          </a:prstGeom>
          <a:solidFill>
            <a:srgbClr val="ddddd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PIC32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0" name=""/>
          <p:cNvSpPr/>
          <p:nvPr/>
        </p:nvSpPr>
        <p:spPr>
          <a:xfrm flipV="1">
            <a:off x="5349240" y="4343040"/>
            <a:ext cx="2514600" cy="77724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1" name=""/>
          <p:cNvSpPr/>
          <p:nvPr/>
        </p:nvSpPr>
        <p:spPr>
          <a:xfrm>
            <a:off x="5349240" y="5120640"/>
            <a:ext cx="2514600" cy="9144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"/>
          <p:cNvSpPr/>
          <p:nvPr/>
        </p:nvSpPr>
        <p:spPr>
          <a:xfrm>
            <a:off x="5349240" y="5120640"/>
            <a:ext cx="2514600" cy="77688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3" name=""/>
          <p:cNvSpPr/>
          <p:nvPr/>
        </p:nvSpPr>
        <p:spPr>
          <a:xfrm rot="16200000">
            <a:off x="2870640" y="4663440"/>
            <a:ext cx="548640" cy="36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6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4" name=""/>
          <p:cNvSpPr/>
          <p:nvPr/>
        </p:nvSpPr>
        <p:spPr>
          <a:xfrm>
            <a:off x="3337560" y="1554480"/>
            <a:ext cx="5556600" cy="2011680"/>
          </a:xfrm>
          <a:prstGeom prst="rect">
            <a:avLst/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5" name=""/>
          <p:cNvSpPr/>
          <p:nvPr/>
        </p:nvSpPr>
        <p:spPr>
          <a:xfrm>
            <a:off x="3773160" y="1890360"/>
            <a:ext cx="1712880" cy="1341720"/>
          </a:xfrm>
          <a:prstGeom prst="rect">
            <a:avLst/>
          </a:prstGeom>
          <a:solidFill>
            <a:srgbClr val="ccccc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Microcontroller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6" name=""/>
          <p:cNvSpPr/>
          <p:nvPr/>
        </p:nvSpPr>
        <p:spPr>
          <a:xfrm>
            <a:off x="6748560" y="1890360"/>
            <a:ext cx="1724400" cy="1350720"/>
          </a:xfrm>
          <a:prstGeom prst="rect">
            <a:avLst/>
          </a:prstGeom>
          <a:solidFill>
            <a:srgbClr val="ccccc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Peripheral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7" name=""/>
          <p:cNvSpPr/>
          <p:nvPr/>
        </p:nvSpPr>
        <p:spPr>
          <a:xfrm>
            <a:off x="5590800" y="2364840"/>
            <a:ext cx="1044720" cy="381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8" name=""/>
          <p:cNvSpPr/>
          <p:nvPr/>
        </p:nvSpPr>
        <p:spPr>
          <a:xfrm rot="16200000">
            <a:off x="4627440" y="5303520"/>
            <a:ext cx="548640" cy="36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6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9" name=""/>
          <p:cNvSpPr/>
          <p:nvPr/>
        </p:nvSpPr>
        <p:spPr>
          <a:xfrm>
            <a:off x="3566160" y="5029200"/>
            <a:ext cx="914400" cy="27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6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F9960BA-D77C-4B74-A466-C4A25C7CEF80}" type="slidenum">
              <a:t>55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"/>
          <p:cNvSpPr/>
          <p:nvPr/>
        </p:nvSpPr>
        <p:spPr>
          <a:xfrm>
            <a:off x="4480560" y="4846320"/>
            <a:ext cx="822960" cy="594360"/>
          </a:xfrm>
          <a:prstGeom prst="rect">
            <a:avLst/>
          </a:prstGeom>
          <a:solidFill>
            <a:srgbClr val="a1467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1" name=""/>
          <p:cNvSpPr/>
          <p:nvPr/>
        </p:nvSpPr>
        <p:spPr>
          <a:xfrm>
            <a:off x="2743200" y="4846320"/>
            <a:ext cx="822960" cy="594360"/>
          </a:xfrm>
          <a:prstGeom prst="rect">
            <a:avLst/>
          </a:prstGeom>
          <a:solidFill>
            <a:srgbClr val="a1467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2" name="Subtitle 56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Moving Higher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33" name=""/>
          <p:cNvSpPr/>
          <p:nvPr/>
        </p:nvSpPr>
        <p:spPr>
          <a:xfrm>
            <a:off x="2743200" y="5473800"/>
            <a:ext cx="2560320" cy="7315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HAL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4" name=""/>
          <p:cNvSpPr/>
          <p:nvPr/>
        </p:nvSpPr>
        <p:spPr>
          <a:xfrm>
            <a:off x="2743200" y="4094280"/>
            <a:ext cx="2560320" cy="731520"/>
          </a:xfrm>
          <a:prstGeom prst="rect">
            <a:avLst/>
          </a:prstGeom>
          <a:solidFill>
            <a:srgbClr val="ff972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External Peripheral Interface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5" name=""/>
          <p:cNvSpPr/>
          <p:nvPr/>
        </p:nvSpPr>
        <p:spPr>
          <a:xfrm>
            <a:off x="7909560" y="4114800"/>
            <a:ext cx="1325880" cy="640080"/>
          </a:xfrm>
          <a:prstGeom prst="rect">
            <a:avLst/>
          </a:prstGeom>
          <a:solidFill>
            <a:srgbClr val="ddddd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STM32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6" name=""/>
          <p:cNvSpPr/>
          <p:nvPr/>
        </p:nvSpPr>
        <p:spPr>
          <a:xfrm>
            <a:off x="7909560" y="4846320"/>
            <a:ext cx="1325880" cy="640080"/>
          </a:xfrm>
          <a:prstGeom prst="rect">
            <a:avLst/>
          </a:prstGeom>
          <a:solidFill>
            <a:srgbClr val="ddddd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ESP32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7" name=""/>
          <p:cNvSpPr/>
          <p:nvPr/>
        </p:nvSpPr>
        <p:spPr>
          <a:xfrm>
            <a:off x="7909560" y="5577840"/>
            <a:ext cx="1325880" cy="640080"/>
          </a:xfrm>
          <a:prstGeom prst="rect">
            <a:avLst/>
          </a:prstGeom>
          <a:solidFill>
            <a:srgbClr val="ddddd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PIC32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8" name=""/>
          <p:cNvSpPr/>
          <p:nvPr/>
        </p:nvSpPr>
        <p:spPr>
          <a:xfrm flipV="1">
            <a:off x="5349240" y="4343040"/>
            <a:ext cx="2514600" cy="77724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9" name=""/>
          <p:cNvSpPr/>
          <p:nvPr/>
        </p:nvSpPr>
        <p:spPr>
          <a:xfrm>
            <a:off x="5349240" y="5120640"/>
            <a:ext cx="2514600" cy="9144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0" name=""/>
          <p:cNvSpPr/>
          <p:nvPr/>
        </p:nvSpPr>
        <p:spPr>
          <a:xfrm>
            <a:off x="5349240" y="5120640"/>
            <a:ext cx="2514600" cy="77688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1" name=""/>
          <p:cNvSpPr/>
          <p:nvPr/>
        </p:nvSpPr>
        <p:spPr>
          <a:xfrm rot="16200000">
            <a:off x="2870640" y="4663440"/>
            <a:ext cx="548640" cy="36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6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2" name=""/>
          <p:cNvSpPr/>
          <p:nvPr/>
        </p:nvSpPr>
        <p:spPr>
          <a:xfrm>
            <a:off x="3337560" y="1554480"/>
            <a:ext cx="5556600" cy="2011680"/>
          </a:xfrm>
          <a:prstGeom prst="rect">
            <a:avLst/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"/>
          <p:cNvSpPr/>
          <p:nvPr/>
        </p:nvSpPr>
        <p:spPr>
          <a:xfrm>
            <a:off x="3773160" y="1890360"/>
            <a:ext cx="1712880" cy="1341720"/>
          </a:xfrm>
          <a:prstGeom prst="rect">
            <a:avLst/>
          </a:prstGeom>
          <a:solidFill>
            <a:srgbClr val="ccccc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Microcontroller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4" name=""/>
          <p:cNvSpPr/>
          <p:nvPr/>
        </p:nvSpPr>
        <p:spPr>
          <a:xfrm>
            <a:off x="6748560" y="1890360"/>
            <a:ext cx="1724400" cy="1350720"/>
          </a:xfrm>
          <a:prstGeom prst="rect">
            <a:avLst/>
          </a:prstGeom>
          <a:solidFill>
            <a:srgbClr val="ccccc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Peripheral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5" name=""/>
          <p:cNvSpPr/>
          <p:nvPr/>
        </p:nvSpPr>
        <p:spPr>
          <a:xfrm>
            <a:off x="5590800" y="2364840"/>
            <a:ext cx="1044720" cy="381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"/>
          <p:cNvSpPr/>
          <p:nvPr/>
        </p:nvSpPr>
        <p:spPr>
          <a:xfrm rot="16200000">
            <a:off x="4627440" y="5303520"/>
            <a:ext cx="548640" cy="36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6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7" name=""/>
          <p:cNvSpPr/>
          <p:nvPr/>
        </p:nvSpPr>
        <p:spPr>
          <a:xfrm>
            <a:off x="3566160" y="5029200"/>
            <a:ext cx="914400" cy="27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6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"/>
          <p:cNvSpPr txBox="1"/>
          <p:nvPr/>
        </p:nvSpPr>
        <p:spPr>
          <a:xfrm>
            <a:off x="370800" y="3654360"/>
            <a:ext cx="3332520" cy="369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000000"/>
                </a:solidFill>
                <a:latin typeface="Aptos"/>
                <a:ea typeface="DejaVu Sans"/>
              </a:rPr>
              <a:t>Dynamic Polymorphism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49" name=""/>
          <p:cNvSpPr/>
          <p:nvPr/>
        </p:nvSpPr>
        <p:spPr>
          <a:xfrm flipH="1" flipV="1">
            <a:off x="1874520" y="4709160"/>
            <a:ext cx="914400" cy="36576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a1467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0" name=""/>
          <p:cNvSpPr txBox="1"/>
          <p:nvPr/>
        </p:nvSpPr>
        <p:spPr>
          <a:xfrm>
            <a:off x="727560" y="4526280"/>
            <a:ext cx="119268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interfaces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1" name=""/>
          <p:cNvSpPr/>
          <p:nvPr/>
        </p:nvSpPr>
        <p:spPr>
          <a:xfrm>
            <a:off x="5212080" y="5257800"/>
            <a:ext cx="594360" cy="86868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a1467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2" name=""/>
          <p:cNvSpPr txBox="1"/>
          <p:nvPr/>
        </p:nvSpPr>
        <p:spPr>
          <a:xfrm>
            <a:off x="5802480" y="5943600"/>
            <a:ext cx="1467000" cy="365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realizations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8F34523-90AA-4893-980C-FB028EC1550E}" type="slidenum">
              <a:t>56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ubtitle 54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Dynamic Polymorphism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454" name="" descr=""/>
          <p:cNvPicPr/>
          <p:nvPr/>
        </p:nvPicPr>
        <p:blipFill>
          <a:blip r:embed="rId1"/>
          <a:stretch/>
        </p:blipFill>
        <p:spPr>
          <a:xfrm>
            <a:off x="6537960" y="2022840"/>
            <a:ext cx="5239440" cy="3326400"/>
          </a:xfrm>
          <a:prstGeom prst="rect">
            <a:avLst/>
          </a:prstGeom>
          <a:ln w="0">
            <a:noFill/>
          </a:ln>
        </p:spPr>
      </p:pic>
      <p:sp>
        <p:nvSpPr>
          <p:cNvPr id="455" name=""/>
          <p:cNvSpPr txBox="1"/>
          <p:nvPr/>
        </p:nvSpPr>
        <p:spPr>
          <a:xfrm>
            <a:off x="1419840" y="3154680"/>
            <a:ext cx="3517920" cy="110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IPin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{</a:t>
            </a:r>
            <a:endParaRPr b="0" lang="en-US" sz="1600" spc="-1" strike="noStrike">
              <a:latin typeface="Droid Sans Mono;monospace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public:</a:t>
            </a:r>
            <a:endParaRPr b="0" lang="en-US" sz="1600" spc="-1" strike="noStrike">
              <a:solidFill>
                <a:srgbClr val="0000ff"/>
              </a:solidFill>
              <a:latin typeface="Droid Sans Mono;monospace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virtual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void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set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</a:rPr>
              <a:t>0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;</a:t>
            </a:r>
            <a:endParaRPr b="0" lang="en-US" sz="1600" spc="-1" strike="noStrike">
              <a:latin typeface="Droid Sans Mono;monospace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virtual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void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reset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</a:rPr>
              <a:t>0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;</a:t>
            </a:r>
            <a:endParaRPr b="0" lang="en-US" sz="1600" spc="-1" strike="noStrike">
              <a:latin typeface="Droid Sans Mono;monospace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};</a:t>
            </a:r>
            <a:endParaRPr b="0" lang="en-US" sz="1600" spc="-1" strike="noStrike">
              <a:solidFill>
                <a:srgbClr val="3b3b3b"/>
              </a:solidFill>
              <a:latin typeface="Droid Sans Mono;monospace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A8B826C-3111-4F1B-80F6-510F09DAE1E2}" type="slidenum">
              <a:t>57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ubtitle 58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Dynamic Polymorphism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457" name="" descr=""/>
          <p:cNvPicPr/>
          <p:nvPr/>
        </p:nvPicPr>
        <p:blipFill>
          <a:blip r:embed="rId1"/>
          <a:stretch/>
        </p:blipFill>
        <p:spPr>
          <a:xfrm>
            <a:off x="6537960" y="2022840"/>
            <a:ext cx="5239440" cy="3326400"/>
          </a:xfrm>
          <a:prstGeom prst="rect">
            <a:avLst/>
          </a:prstGeom>
          <a:ln w="0">
            <a:noFill/>
          </a:ln>
        </p:spPr>
      </p:pic>
      <p:sp>
        <p:nvSpPr>
          <p:cNvPr id="458" name=""/>
          <p:cNvSpPr txBox="1"/>
          <p:nvPr/>
        </p:nvSpPr>
        <p:spPr>
          <a:xfrm>
            <a:off x="1371600" y="2526480"/>
            <a:ext cx="4074120" cy="2319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CLed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{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private:</a:t>
            </a:r>
            <a:endParaRPr b="0" lang="en-US" sz="1600" spc="-1" strike="noStrike">
              <a:solidFill>
                <a:srgbClr val="0000ff"/>
              </a:solidFill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8000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bool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m_state {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false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};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8000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IPin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m_pin {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nullptr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};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public:</a:t>
            </a:r>
            <a:endParaRPr b="0" lang="en-US" sz="1600" spc="-1" strike="noStrike">
              <a:solidFill>
                <a:srgbClr val="0000ff"/>
              </a:solidFill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8000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CLed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</a:rPr>
              <a:t>delete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;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8000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CLed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(IPin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pin) :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m_pin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(pin) {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8000"/>
                </a:solidFill>
                <a:latin typeface="Consolas"/>
              </a:rPr>
              <a:t>       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m_pin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-&gt;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reset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();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8000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}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8000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8000"/>
                </a:solidFill>
                <a:latin typeface="Consolas"/>
              </a:rPr>
              <a:t>/* ... */</a:t>
            </a:r>
            <a:endParaRPr b="0" lang="en-US" sz="1600" spc="-1" strike="noStrike">
              <a:solidFill>
                <a:srgbClr val="008000"/>
              </a:solidFill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};</a:t>
            </a:r>
            <a:endParaRPr b="0" lang="en-US" sz="1600" spc="-1" strike="noStrike">
              <a:solidFill>
                <a:srgbClr val="3b3b3b"/>
              </a:solidFill>
              <a:latin typeface="Consolas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4CCABFD-01D3-4068-A587-F0468030EA6D}" type="slidenum">
              <a:t>58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ubtitle 59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Dynamic Polymorphism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460" name="" descr=""/>
          <p:cNvPicPr/>
          <p:nvPr/>
        </p:nvPicPr>
        <p:blipFill>
          <a:blip r:embed="rId1"/>
          <a:stretch/>
        </p:blipFill>
        <p:spPr>
          <a:xfrm>
            <a:off x="6537960" y="2022840"/>
            <a:ext cx="5239440" cy="3326400"/>
          </a:xfrm>
          <a:prstGeom prst="rect">
            <a:avLst/>
          </a:prstGeom>
          <a:ln w="0">
            <a:noFill/>
          </a:ln>
        </p:spPr>
      </p:pic>
      <p:sp>
        <p:nvSpPr>
          <p:cNvPr id="461" name=""/>
          <p:cNvSpPr txBox="1"/>
          <p:nvPr/>
        </p:nvSpPr>
        <p:spPr>
          <a:xfrm>
            <a:off x="808560" y="2395440"/>
            <a:ext cx="5409360" cy="27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CPin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: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public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IPin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{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private:</a:t>
            </a:r>
            <a:endParaRPr b="0" lang="en-US" sz="1600" spc="-1" strike="noStrike">
              <a:solidFill>
                <a:srgbClr val="0000ff"/>
              </a:solidFill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uint8_t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m_pin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{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</a:rPr>
              <a:t>0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};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public:</a:t>
            </a:r>
            <a:endParaRPr b="0" lang="en-US" sz="1600" spc="-1" strike="noStrike">
              <a:solidFill>
                <a:srgbClr val="0000ff"/>
              </a:solidFill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CPin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</a:rPr>
              <a:t>delete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;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CPin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uint8_t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 :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m_pin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 {}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void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set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()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override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{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      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CBitSetResetRegister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set_pin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m_pin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);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}</a:t>
            </a:r>
            <a:endParaRPr b="0" lang="en-US" sz="1600" spc="-1" strike="noStrike">
              <a:solidFill>
                <a:srgbClr val="3b3b3b"/>
              </a:solidFill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void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reset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()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override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{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      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CBitSetResetRegister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reset_pin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m_pin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);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}</a:t>
            </a:r>
            <a:endParaRPr b="0" lang="en-US" sz="1600" spc="-1" strike="noStrike">
              <a:solidFill>
                <a:srgbClr val="3b3b3b"/>
              </a:solidFill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};</a:t>
            </a:r>
            <a:endParaRPr b="0" lang="en-US" sz="1600" spc="-1" strike="noStrike">
              <a:solidFill>
                <a:srgbClr val="3b3b3b"/>
              </a:solidFill>
              <a:latin typeface="Consolas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5C57F18-01E2-4935-AE3F-07769248EA1D}" type="slidenum">
              <a:t>59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ubtitle 2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Base Firmware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4" name=""/>
          <p:cNvSpPr/>
          <p:nvPr/>
        </p:nvSpPr>
        <p:spPr>
          <a:xfrm>
            <a:off x="715320" y="1828800"/>
            <a:ext cx="6825960" cy="416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Absolute minimal embedded project: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Startup script:</a:t>
            </a:r>
            <a:endParaRPr b="0" lang="en-US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Defines the vector table</a:t>
            </a:r>
            <a:endParaRPr b="0" lang="en-US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Sets stack pointer</a:t>
            </a:r>
            <a:endParaRPr b="0" lang="en-US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Copies data section from flash to RAM</a:t>
            </a:r>
            <a:endParaRPr b="0" lang="en-US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Initializes uninitialized global and static variables to zero</a:t>
            </a:r>
            <a:endParaRPr b="0" lang="en-US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Calls static constructors</a:t>
            </a:r>
            <a:endParaRPr b="0" lang="en-US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Calls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main()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Linker Script: specifies the memory layout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Main function:</a:t>
            </a:r>
            <a:endParaRPr b="0" lang="en-US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Entry point of the firmware</a:t>
            </a:r>
            <a:endParaRPr b="0" lang="en-US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Consists of a single, empty infinite loop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5" name=""/>
          <p:cNvSpPr/>
          <p:nvPr/>
        </p:nvSpPr>
        <p:spPr>
          <a:xfrm>
            <a:off x="8761320" y="2971800"/>
            <a:ext cx="2484000" cy="1598400"/>
          </a:xfrm>
          <a:prstGeom prst="rect">
            <a:avLst/>
          </a:prstGeom>
          <a:solidFill>
            <a:srgbClr val="f7d1d5"/>
          </a:solidFill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2092 bytes</a:t>
            </a:r>
            <a:endParaRPr b="0" lang="en-US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text: 524 bytes</a:t>
            </a:r>
            <a:endParaRPr b="0" lang="en-US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data: 0 bytes</a:t>
            </a:r>
            <a:endParaRPr b="0" lang="en-US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bss: 1568 bytes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BF095D0-3052-4797-A2AE-DC435AC26010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2" name="" descr=""/>
          <p:cNvPicPr/>
          <p:nvPr/>
        </p:nvPicPr>
        <p:blipFill>
          <a:blip r:embed="rId1"/>
          <a:stretch/>
        </p:blipFill>
        <p:spPr>
          <a:xfrm>
            <a:off x="365760" y="1874520"/>
            <a:ext cx="6217920" cy="4663080"/>
          </a:xfrm>
          <a:prstGeom prst="rect">
            <a:avLst/>
          </a:prstGeom>
          <a:ln w="0">
            <a:noFill/>
          </a:ln>
        </p:spPr>
      </p:pic>
      <p:sp>
        <p:nvSpPr>
          <p:cNvPr id="463" name="Subtitle 60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D</a:t>
            </a: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y</a:t>
            </a: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n</a:t>
            </a: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a</a:t>
            </a: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m</a:t>
            </a: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</a:t>
            </a: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c</a:t>
            </a: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P</a:t>
            </a: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o</a:t>
            </a: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l</a:t>
            </a: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y</a:t>
            </a: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m</a:t>
            </a: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o</a:t>
            </a: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r</a:t>
            </a: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p</a:t>
            </a: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h</a:t>
            </a: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</a:t>
            </a: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s</a:t>
            </a: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m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464" name="" descr=""/>
          <p:cNvPicPr/>
          <p:nvPr/>
        </p:nvPicPr>
        <p:blipFill>
          <a:blip r:embed="rId2"/>
          <a:stretch/>
        </p:blipFill>
        <p:spPr>
          <a:xfrm>
            <a:off x="8116920" y="640440"/>
            <a:ext cx="1301400" cy="150840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644D3E3-C113-4C33-91D1-EF862F7C87A6}" type="slidenum">
              <a:t>60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5" name="" descr=""/>
          <p:cNvPicPr/>
          <p:nvPr/>
        </p:nvPicPr>
        <p:blipFill>
          <a:blip r:embed="rId1"/>
          <a:stretch/>
        </p:blipFill>
        <p:spPr>
          <a:xfrm>
            <a:off x="365760" y="1874880"/>
            <a:ext cx="6217920" cy="4663080"/>
          </a:xfrm>
          <a:prstGeom prst="rect">
            <a:avLst/>
          </a:prstGeom>
          <a:ln w="0">
            <a:noFill/>
          </a:ln>
        </p:spPr>
      </p:pic>
      <p:sp>
        <p:nvSpPr>
          <p:cNvPr id="466" name="Subtitle 62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Dynamic Polymorphism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To RTTI, or not to RTTI...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67" name=""/>
          <p:cNvSpPr/>
          <p:nvPr/>
        </p:nvSpPr>
        <p:spPr>
          <a:xfrm>
            <a:off x="3108960" y="2468880"/>
            <a:ext cx="2743200" cy="3794760"/>
          </a:xfrm>
          <a:prstGeom prst="rect">
            <a:avLst/>
          </a:prstGeom>
          <a:gradFill rotWithShape="0">
            <a:gsLst>
              <a:gs pos="0">
                <a:srgbClr val="729fcf">
                  <a:alpha val="0"/>
                </a:srgbClr>
              </a:gs>
              <a:gs pos="5000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"/>
          <p:cNvSpPr txBox="1"/>
          <p:nvPr/>
        </p:nvSpPr>
        <p:spPr>
          <a:xfrm>
            <a:off x="7330320" y="2405880"/>
            <a:ext cx="3871080" cy="1882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800" spc="-1" strike="noStrike" u="sng">
                <a:uFillTx/>
                <a:latin typeface="Arial"/>
              </a:rPr>
              <a:t>R</a:t>
            </a:r>
            <a:r>
              <a:rPr b="0" lang="en-US" sz="1800" spc="-1" strike="noStrike">
                <a:latin typeface="Arial"/>
              </a:rPr>
              <a:t>un-</a:t>
            </a:r>
            <a:r>
              <a:rPr b="1" lang="en-US" sz="1800" spc="-1" strike="noStrike" u="sng">
                <a:uFillTx/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ime </a:t>
            </a:r>
            <a:r>
              <a:rPr b="1" lang="en-US" sz="1800" spc="-1" strike="noStrike" u="sng">
                <a:uFillTx/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ype </a:t>
            </a:r>
            <a:r>
              <a:rPr b="1" lang="en-US" sz="1800" spc="-1" strike="noStrike" u="sng">
                <a:uFillTx/>
                <a:latin typeface="Arial"/>
              </a:rPr>
              <a:t>I</a:t>
            </a:r>
            <a:r>
              <a:rPr b="0" lang="en-US" sz="1800" spc="-1" strike="noStrike">
                <a:latin typeface="Arial"/>
              </a:rPr>
              <a:t>nformation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spcBef>
                <a:spcPts val="100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_type_info sections in the binary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spcBef>
                <a:spcPts val="100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Necessary for:</a:t>
            </a:r>
            <a:endParaRPr b="0" lang="en-US" sz="1800" spc="-1" strike="noStrike">
              <a:latin typeface="Arial"/>
            </a:endParaRPr>
          </a:p>
          <a:p>
            <a:pPr lvl="3" marL="864000" indent="-216000">
              <a:spcBef>
                <a:spcPts val="100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typeid</a:t>
            </a:r>
            <a:endParaRPr b="0" lang="en-US" sz="1800" spc="-1" strike="noStrike">
              <a:latin typeface="Arial"/>
            </a:endParaRPr>
          </a:p>
          <a:p>
            <a:pPr lvl="3" marL="864000" indent="-216000">
              <a:spcBef>
                <a:spcPts val="100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dynamic_cast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69" name="" descr=""/>
          <p:cNvPicPr/>
          <p:nvPr/>
        </p:nvPicPr>
        <p:blipFill>
          <a:blip r:embed="rId2"/>
          <a:stretch/>
        </p:blipFill>
        <p:spPr>
          <a:xfrm>
            <a:off x="8117280" y="640440"/>
            <a:ext cx="1301400" cy="150840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7FFC8E6-016D-4246-819B-FBC167135293}" type="slidenum">
              <a:t>61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0" name="" descr=""/>
          <p:cNvPicPr/>
          <p:nvPr/>
        </p:nvPicPr>
        <p:blipFill>
          <a:blip r:embed="rId1"/>
          <a:stretch/>
        </p:blipFill>
        <p:spPr>
          <a:xfrm>
            <a:off x="365760" y="1874880"/>
            <a:ext cx="6217920" cy="4663080"/>
          </a:xfrm>
          <a:prstGeom prst="rect">
            <a:avLst/>
          </a:prstGeom>
          <a:ln w="0">
            <a:noFill/>
          </a:ln>
        </p:spPr>
      </p:pic>
      <p:sp>
        <p:nvSpPr>
          <p:cNvPr id="471" name="Subtitle 63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Dynamic Polymorphism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72" name=""/>
          <p:cNvSpPr/>
          <p:nvPr/>
        </p:nvSpPr>
        <p:spPr>
          <a:xfrm>
            <a:off x="3017520" y="3749040"/>
            <a:ext cx="1051560" cy="2514600"/>
          </a:xfrm>
          <a:prstGeom prst="rect">
            <a:avLst/>
          </a:prstGeom>
          <a:gradFill rotWithShape="0">
            <a:gsLst>
              <a:gs pos="0">
                <a:srgbClr val="729fcf">
                  <a:alpha val="0"/>
                </a:srgbClr>
              </a:gs>
              <a:gs pos="5000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3" name=""/>
          <p:cNvSpPr txBox="1"/>
          <p:nvPr/>
        </p:nvSpPr>
        <p:spPr>
          <a:xfrm>
            <a:off x="6995160" y="4297680"/>
            <a:ext cx="4785480" cy="986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For statically allocated objects, the compiler can often determine the type at compile-time.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-&gt; no virtual function calls (de-virtualization)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4" name=""/>
          <p:cNvSpPr txBox="1"/>
          <p:nvPr/>
        </p:nvSpPr>
        <p:spPr>
          <a:xfrm>
            <a:off x="7635240" y="2377440"/>
            <a:ext cx="2850480" cy="1509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CPin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{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GPIO_PIN_6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};</a:t>
            </a:r>
            <a:endParaRPr b="0" lang="en-US" sz="1600" spc="-1" strike="noStrike">
              <a:latin typeface="Droid Sans Mono;monospace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CLed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led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{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&amp;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};</a:t>
            </a:r>
            <a:endParaRPr b="0" lang="en-US" sz="1600" spc="-1" strike="noStrike">
              <a:latin typeface="Droid Sans Mono;monospace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af00db"/>
                </a:solidFill>
                <a:latin typeface="Consolas"/>
              </a:rPr>
              <a:t>while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true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 {</a:t>
            </a:r>
            <a:endParaRPr b="0" lang="en-US" sz="1600" spc="-1" strike="noStrike">
              <a:latin typeface="Droid Sans Mono;monospace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led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.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toggle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();</a:t>
            </a:r>
            <a:endParaRPr b="0" lang="en-US" sz="1600" spc="-1" strike="noStrike">
              <a:latin typeface="Droid Sans Mono;monospace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delay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</a:rPr>
              <a:t>1000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);</a:t>
            </a:r>
            <a:endParaRPr b="0" lang="en-US" sz="1600" spc="-1" strike="noStrike">
              <a:latin typeface="Droid Sans Mono;monospace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}</a:t>
            </a:r>
            <a:endParaRPr b="0" lang="en-US" sz="1600" spc="-1" strike="noStrike">
              <a:solidFill>
                <a:srgbClr val="3b3b3b"/>
              </a:solidFill>
              <a:latin typeface="Droid Sans Mono;monospace"/>
            </a:endParaRPr>
          </a:p>
        </p:txBody>
      </p:sp>
      <p:pic>
        <p:nvPicPr>
          <p:cNvPr id="475" name="" descr=""/>
          <p:cNvPicPr/>
          <p:nvPr/>
        </p:nvPicPr>
        <p:blipFill>
          <a:blip r:embed="rId2"/>
          <a:stretch/>
        </p:blipFill>
        <p:spPr>
          <a:xfrm>
            <a:off x="8117280" y="640440"/>
            <a:ext cx="1301400" cy="150840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28A109A-CDBF-46C8-97CB-58EF6F2029F1}" type="slidenum">
              <a:t>62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ubtitle 61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Dynamic Polymorphism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000000"/>
                </a:solidFill>
                <a:latin typeface="Aptos"/>
                <a:ea typeface="DejaVu Sans"/>
              </a:rPr>
              <a:t>without de-virtualization</a:t>
            </a:r>
            <a:endParaRPr b="0" lang="en-US" sz="2100" spc="-1" strike="noStrike">
              <a:latin typeface="Arial"/>
            </a:endParaRPr>
          </a:p>
        </p:txBody>
      </p:sp>
      <p:pic>
        <p:nvPicPr>
          <p:cNvPr id="477" name="" descr=""/>
          <p:cNvPicPr/>
          <p:nvPr/>
        </p:nvPicPr>
        <p:blipFill>
          <a:blip r:embed="rId1"/>
          <a:stretch/>
        </p:blipFill>
        <p:spPr>
          <a:xfrm>
            <a:off x="8117280" y="640440"/>
            <a:ext cx="1301400" cy="1508400"/>
          </a:xfrm>
          <a:prstGeom prst="rect">
            <a:avLst/>
          </a:prstGeom>
          <a:ln w="0">
            <a:noFill/>
          </a:ln>
        </p:spPr>
      </p:pic>
      <p:sp>
        <p:nvSpPr>
          <p:cNvPr id="478" name=""/>
          <p:cNvSpPr txBox="1"/>
          <p:nvPr/>
        </p:nvSpPr>
        <p:spPr>
          <a:xfrm>
            <a:off x="773640" y="2319480"/>
            <a:ext cx="3740760" cy="698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600" spc="-1" strike="noStrike">
                <a:latin typeface="Consolas"/>
              </a:rPr>
              <a:t>080001b0 &lt;_ZN4CPin3setEv&gt;: ...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latin typeface="Consolas"/>
              </a:rPr>
              <a:t>08000198 &lt;_ZN4CPin5resetEv&gt;: ...</a:t>
            </a:r>
            <a:endParaRPr b="0" lang="en-US" sz="1600" spc="-1" strike="noStrike">
              <a:latin typeface="Consolas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4E616AB-3E6A-401A-BE47-323F345658D0}" type="slidenum">
              <a:t>63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ubtitle 64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Dynamic Polymorphism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000000"/>
                </a:solidFill>
                <a:latin typeface="Aptos"/>
                <a:ea typeface="DejaVu Sans"/>
              </a:rPr>
              <a:t>without de-virtualization</a:t>
            </a:r>
            <a:endParaRPr b="0" lang="en-US" sz="2100" spc="-1" strike="noStrike">
              <a:latin typeface="Arial"/>
            </a:endParaRPr>
          </a:p>
        </p:txBody>
      </p:sp>
      <p:pic>
        <p:nvPicPr>
          <p:cNvPr id="480" name="" descr=""/>
          <p:cNvPicPr/>
          <p:nvPr/>
        </p:nvPicPr>
        <p:blipFill>
          <a:blip r:embed="rId1"/>
          <a:stretch/>
        </p:blipFill>
        <p:spPr>
          <a:xfrm>
            <a:off x="8117280" y="640440"/>
            <a:ext cx="1301400" cy="1508400"/>
          </a:xfrm>
          <a:prstGeom prst="rect">
            <a:avLst/>
          </a:prstGeom>
          <a:ln w="0">
            <a:noFill/>
          </a:ln>
        </p:spPr>
      </p:pic>
      <p:sp>
        <p:nvSpPr>
          <p:cNvPr id="481" name=""/>
          <p:cNvSpPr txBox="1"/>
          <p:nvPr/>
        </p:nvSpPr>
        <p:spPr>
          <a:xfrm>
            <a:off x="773280" y="2319480"/>
            <a:ext cx="3740760" cy="698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600" spc="-1" strike="noStrike">
                <a:latin typeface="Consolas"/>
              </a:rPr>
              <a:t>080001b0 &lt;_ZN4CPin3setEv&gt;: ...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latin typeface="Consolas"/>
              </a:rPr>
              <a:t>08000198 &lt;_ZN4CPin5resetEv&gt;: ...</a:t>
            </a:r>
            <a:endParaRPr b="0" lang="en-US" sz="1600" spc="-1" strike="noStrike">
              <a:latin typeface="Consolas"/>
            </a:endParaRPr>
          </a:p>
        </p:txBody>
      </p:sp>
      <p:sp>
        <p:nvSpPr>
          <p:cNvPr id="482" name=""/>
          <p:cNvSpPr/>
          <p:nvPr/>
        </p:nvSpPr>
        <p:spPr>
          <a:xfrm>
            <a:off x="864720" y="4298040"/>
            <a:ext cx="3291840" cy="1143000"/>
          </a:xfrm>
          <a:prstGeom prst="rect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3" name=""/>
          <p:cNvSpPr txBox="1"/>
          <p:nvPr/>
        </p:nvSpPr>
        <p:spPr>
          <a:xfrm>
            <a:off x="1139040" y="4800960"/>
            <a:ext cx="2743200" cy="51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600" spc="-1" strike="noStrike">
                <a:latin typeface="Consolas"/>
              </a:rPr>
              <a:t>0x08000258 : 0x080001b1</a:t>
            </a:r>
            <a:endParaRPr b="0" lang="en-US" sz="1600" spc="-1" strike="noStrike">
              <a:latin typeface="Consolas"/>
            </a:endParaRPr>
          </a:p>
          <a:p>
            <a:r>
              <a:rPr b="0" lang="en-US" sz="1600" spc="-1" strike="noStrike">
                <a:latin typeface="Consolas"/>
              </a:rPr>
              <a:t>0x0800025c : 0x08000199</a:t>
            </a:r>
            <a:endParaRPr b="0" lang="en-US" sz="1600" spc="-1" strike="noStrike">
              <a:latin typeface="Consolas"/>
            </a:endParaRPr>
          </a:p>
        </p:txBody>
      </p:sp>
      <p:sp>
        <p:nvSpPr>
          <p:cNvPr id="484" name=""/>
          <p:cNvSpPr txBox="1"/>
          <p:nvPr/>
        </p:nvSpPr>
        <p:spPr>
          <a:xfrm>
            <a:off x="864720" y="4317480"/>
            <a:ext cx="13968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CLed vtable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5" name=""/>
          <p:cNvSpPr/>
          <p:nvPr/>
        </p:nvSpPr>
        <p:spPr>
          <a:xfrm flipH="1" flipV="1">
            <a:off x="772920" y="2468880"/>
            <a:ext cx="415440" cy="2651760"/>
          </a:xfrm>
          <a:prstGeom prst="curvedConnector3">
            <a:avLst>
              <a:gd name="adj1" fmla="val 236623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6" name=""/>
          <p:cNvSpPr/>
          <p:nvPr/>
        </p:nvSpPr>
        <p:spPr>
          <a:xfrm flipH="1" flipV="1">
            <a:off x="822600" y="2880000"/>
            <a:ext cx="365760" cy="2057400"/>
          </a:xfrm>
          <a:prstGeom prst="curvedConnector3">
            <a:avLst>
              <a:gd name="adj1" fmla="val 182694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5B79D0C-ADFA-4FD4-A839-3E3C3B8C5D2B}" type="slidenum">
              <a:t>64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ubtitle 65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Dynamic Polymorphism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000000"/>
                </a:solidFill>
                <a:latin typeface="Aptos"/>
                <a:ea typeface="DejaVu Sans"/>
              </a:rPr>
              <a:t>without de-virtualization</a:t>
            </a:r>
            <a:endParaRPr b="0" lang="en-US" sz="2100" spc="-1" strike="noStrike">
              <a:latin typeface="Arial"/>
            </a:endParaRPr>
          </a:p>
        </p:txBody>
      </p:sp>
      <p:pic>
        <p:nvPicPr>
          <p:cNvPr id="488" name="" descr=""/>
          <p:cNvPicPr/>
          <p:nvPr/>
        </p:nvPicPr>
        <p:blipFill>
          <a:blip r:embed="rId1"/>
          <a:stretch/>
        </p:blipFill>
        <p:spPr>
          <a:xfrm>
            <a:off x="8117280" y="640440"/>
            <a:ext cx="1301400" cy="1508400"/>
          </a:xfrm>
          <a:prstGeom prst="rect">
            <a:avLst/>
          </a:prstGeom>
          <a:ln w="0">
            <a:noFill/>
          </a:ln>
        </p:spPr>
      </p:pic>
      <p:sp>
        <p:nvSpPr>
          <p:cNvPr id="489" name=""/>
          <p:cNvSpPr txBox="1"/>
          <p:nvPr/>
        </p:nvSpPr>
        <p:spPr>
          <a:xfrm>
            <a:off x="767880" y="2319840"/>
            <a:ext cx="3740760" cy="698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600" spc="-1" strike="noStrike">
                <a:latin typeface="Consolas"/>
              </a:rPr>
              <a:t>080001b0 &lt;_ZN4CPin3setEv&gt;: ...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latin typeface="Consolas"/>
              </a:rPr>
              <a:t>08000198 &lt;_ZN4CPin5resetEv&gt;: ...</a:t>
            </a:r>
            <a:endParaRPr b="0" lang="en-US" sz="1600" spc="-1" strike="noStrike">
              <a:latin typeface="Consolas"/>
            </a:endParaRPr>
          </a:p>
        </p:txBody>
      </p:sp>
      <p:sp>
        <p:nvSpPr>
          <p:cNvPr id="490" name=""/>
          <p:cNvSpPr/>
          <p:nvPr/>
        </p:nvSpPr>
        <p:spPr>
          <a:xfrm>
            <a:off x="859320" y="4298400"/>
            <a:ext cx="3291840" cy="1143000"/>
          </a:xfrm>
          <a:prstGeom prst="rect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1" name=""/>
          <p:cNvSpPr txBox="1"/>
          <p:nvPr/>
        </p:nvSpPr>
        <p:spPr>
          <a:xfrm>
            <a:off x="1133640" y="4801320"/>
            <a:ext cx="2743200" cy="51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600" spc="-1" strike="noStrike">
                <a:latin typeface="Consolas"/>
              </a:rPr>
              <a:t>0x08000258 : 0x080001b1</a:t>
            </a:r>
            <a:endParaRPr b="0" lang="en-US" sz="1600" spc="-1" strike="noStrike">
              <a:latin typeface="Consolas"/>
            </a:endParaRPr>
          </a:p>
          <a:p>
            <a:r>
              <a:rPr b="0" lang="en-US" sz="1600" spc="-1" strike="noStrike">
                <a:latin typeface="Consolas"/>
              </a:rPr>
              <a:t>0x0800025c : 0x08000199</a:t>
            </a:r>
            <a:endParaRPr b="0" lang="en-US" sz="1600" spc="-1" strike="noStrike">
              <a:latin typeface="Consolas"/>
            </a:endParaRPr>
          </a:p>
        </p:txBody>
      </p:sp>
      <p:sp>
        <p:nvSpPr>
          <p:cNvPr id="492" name=""/>
          <p:cNvSpPr txBox="1"/>
          <p:nvPr/>
        </p:nvSpPr>
        <p:spPr>
          <a:xfrm>
            <a:off x="859320" y="4317840"/>
            <a:ext cx="13968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CLed vtable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3" name=""/>
          <p:cNvSpPr/>
          <p:nvPr/>
        </p:nvSpPr>
        <p:spPr>
          <a:xfrm flipH="1" flipV="1">
            <a:off x="767520" y="2469240"/>
            <a:ext cx="415440" cy="2651760"/>
          </a:xfrm>
          <a:prstGeom prst="curvedConnector3">
            <a:avLst>
              <a:gd name="adj1" fmla="val 236623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4" name=""/>
          <p:cNvSpPr/>
          <p:nvPr/>
        </p:nvSpPr>
        <p:spPr>
          <a:xfrm flipH="1" flipV="1">
            <a:off x="817200" y="2880360"/>
            <a:ext cx="365760" cy="2057400"/>
          </a:xfrm>
          <a:prstGeom prst="curvedConnector3">
            <a:avLst>
              <a:gd name="adj1" fmla="val 182694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5" name=""/>
          <p:cNvSpPr txBox="1"/>
          <p:nvPr/>
        </p:nvSpPr>
        <p:spPr>
          <a:xfrm>
            <a:off x="6267240" y="2350080"/>
            <a:ext cx="5482800" cy="405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600" spc="-1" strike="noStrike">
                <a:latin typeface="Consolas"/>
              </a:rPr>
              <a:t>&lt;main&gt;: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push</a:t>
            </a:r>
            <a:r>
              <a:rPr b="0" lang="en-US" sz="1600" spc="-1" strike="noStrike">
                <a:latin typeface="Consolas"/>
              </a:rPr>
              <a:t>    </a:t>
            </a:r>
            <a:r>
              <a:rPr b="0" lang="en-US" sz="1600" spc="-1" strike="noStrike">
                <a:latin typeface="Consolas"/>
              </a:rPr>
              <a:t>{r0, r1, r2, lr}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ldr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r3, [pc, #28]</a:t>
            </a:r>
            <a:r>
              <a:rPr b="0" lang="en-US" sz="1600" spc="-1" strike="noStrike">
                <a:latin typeface="Consolas"/>
              </a:rPr>
              <a:t>	</a:t>
            </a:r>
            <a:r>
              <a:rPr b="0" lang="en-US" sz="1600" spc="-1" strike="noStrike">
                <a:latin typeface="Consolas"/>
              </a:rPr>
              <a:t>; (80001e4 &lt;main+0x20&gt;)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mov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r2, sp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str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r3, [sp, #0]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movs</a:t>
            </a:r>
            <a:r>
              <a:rPr b="0" lang="en-US" sz="1600" spc="-1" strike="noStrike">
                <a:latin typeface="Consolas"/>
              </a:rPr>
              <a:t>    </a:t>
            </a:r>
            <a:r>
              <a:rPr b="0" lang="en-US" sz="1600" spc="-1" strike="noStrike">
                <a:latin typeface="Consolas"/>
              </a:rPr>
              <a:t>r3, #6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strb</a:t>
            </a:r>
            <a:r>
              <a:rPr b="0" lang="en-US" sz="1600" spc="-1" strike="noStrike">
                <a:latin typeface="Consolas"/>
              </a:rPr>
              <a:t>    </a:t>
            </a:r>
            <a:r>
              <a:rPr b="0" lang="en-US" sz="1600" spc="-1" strike="noStrike">
                <a:latin typeface="Consolas"/>
              </a:rPr>
              <a:t>r3, [r2, #4]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ldr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r3, [sp, #0]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mov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r0, sp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ldr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r3, [r3, #0]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blx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r3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ldr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r3, [sp, #0]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mov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r0, sp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ldr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r3, [r3, #4]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blx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r3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b.n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80001d0 &lt;main+0xc&gt;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</a:rPr>
              <a:t>Nop     ; (mov r8, r8)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</a:rPr>
              <a:t>.word</a:t>
            </a:r>
            <a:r>
              <a:rPr b="0" lang="en-US" sz="1600" spc="-1" strike="noStrike">
                <a:latin typeface="Consolas"/>
              </a:rPr>
              <a:t>	</a:t>
            </a:r>
            <a:r>
              <a:rPr b="0" lang="en-US" sz="1600" spc="-1" strike="noStrike">
                <a:latin typeface="Consolas"/>
              </a:rPr>
              <a:t>0x08000258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F717D49-9EDA-4739-9F98-EF537229BACF}" type="slidenum">
              <a:t>65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ubtitle 66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Dynamic Polymorphism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000000"/>
                </a:solidFill>
                <a:latin typeface="Aptos"/>
                <a:ea typeface="DejaVu Sans"/>
              </a:rPr>
              <a:t>without de-virtualization</a:t>
            </a:r>
            <a:endParaRPr b="0" lang="en-US" sz="2100" spc="-1" strike="noStrike">
              <a:latin typeface="Arial"/>
            </a:endParaRPr>
          </a:p>
        </p:txBody>
      </p:sp>
      <p:pic>
        <p:nvPicPr>
          <p:cNvPr id="497" name="" descr=""/>
          <p:cNvPicPr/>
          <p:nvPr/>
        </p:nvPicPr>
        <p:blipFill>
          <a:blip r:embed="rId1"/>
          <a:stretch/>
        </p:blipFill>
        <p:spPr>
          <a:xfrm>
            <a:off x="8117280" y="640440"/>
            <a:ext cx="1301400" cy="1508400"/>
          </a:xfrm>
          <a:prstGeom prst="rect">
            <a:avLst/>
          </a:prstGeom>
          <a:ln w="0">
            <a:noFill/>
          </a:ln>
        </p:spPr>
      </p:pic>
      <p:sp>
        <p:nvSpPr>
          <p:cNvPr id="498" name=""/>
          <p:cNvSpPr txBox="1"/>
          <p:nvPr/>
        </p:nvSpPr>
        <p:spPr>
          <a:xfrm>
            <a:off x="6267240" y="2350080"/>
            <a:ext cx="5482800" cy="405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600" spc="-1" strike="noStrike">
                <a:latin typeface="Consolas"/>
              </a:rPr>
              <a:t>&lt;main&gt;: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push</a:t>
            </a:r>
            <a:r>
              <a:rPr b="0" lang="en-US" sz="1600" spc="-1" strike="noStrike">
                <a:latin typeface="Consolas"/>
              </a:rPr>
              <a:t>    </a:t>
            </a:r>
            <a:r>
              <a:rPr b="0" lang="en-US" sz="1600" spc="-1" strike="noStrike">
                <a:latin typeface="Consolas"/>
              </a:rPr>
              <a:t>{r0, r1, r2, </a:t>
            </a:r>
            <a:r>
              <a:rPr b="0" lang="en-US" sz="1600" spc="-1" strike="noStrike">
                <a:latin typeface="Consolas"/>
              </a:rPr>
              <a:t>lr}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ldr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r3, [pc, #28]</a:t>
            </a:r>
            <a:r>
              <a:rPr b="0" lang="en-US" sz="1600" spc="-1" strike="noStrike">
                <a:latin typeface="Consolas"/>
              </a:rPr>
              <a:t>	</a:t>
            </a:r>
            <a:r>
              <a:rPr b="0" lang="en-US" sz="1600" spc="-1" strike="noStrike">
                <a:latin typeface="Consolas"/>
              </a:rPr>
              <a:t>; (80001e4 </a:t>
            </a:r>
            <a:r>
              <a:rPr b="0" lang="en-US" sz="1600" spc="-1" strike="noStrike">
                <a:latin typeface="Consolas"/>
              </a:rPr>
              <a:t>&lt;main+0x20&gt;)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mov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r2, sp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str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r3, [sp, #0]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movs</a:t>
            </a:r>
            <a:r>
              <a:rPr b="0" lang="en-US" sz="1600" spc="-1" strike="noStrike">
                <a:latin typeface="Consolas"/>
              </a:rPr>
              <a:t>    </a:t>
            </a:r>
            <a:r>
              <a:rPr b="0" lang="en-US" sz="1600" spc="-1" strike="noStrike">
                <a:latin typeface="Consolas"/>
              </a:rPr>
              <a:t>r3, #6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strb</a:t>
            </a:r>
            <a:r>
              <a:rPr b="0" lang="en-US" sz="1600" spc="-1" strike="noStrike">
                <a:latin typeface="Consolas"/>
              </a:rPr>
              <a:t>    </a:t>
            </a:r>
            <a:r>
              <a:rPr b="0" lang="en-US" sz="1600" spc="-1" strike="noStrike">
                <a:latin typeface="Consolas"/>
              </a:rPr>
              <a:t>r3, [r2, #4]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ldr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r3, [sp, #0]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mov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r0, sp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ldr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r3, [r3, #0]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blx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r3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ldr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r3, [sp, #0]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mov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r0, sp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ldr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r3, [r3, #4]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blx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r3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b.n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80001d0 </a:t>
            </a:r>
            <a:r>
              <a:rPr b="0" lang="en-US" sz="1600" spc="-1" strike="noStrike">
                <a:latin typeface="Consolas"/>
              </a:rPr>
              <a:t>&lt;main+0xc&gt;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</a:rPr>
              <a:t>Nop     ; (mov r8, r8)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</a:rPr>
              <a:t>.word</a:t>
            </a:r>
            <a:r>
              <a:rPr b="0" lang="en-US" sz="1600" spc="-1" strike="noStrike">
                <a:latin typeface="Consolas"/>
              </a:rPr>
              <a:t>	</a:t>
            </a:r>
            <a:r>
              <a:rPr b="0" lang="en-US" sz="1600" spc="-1" strike="noStrike">
                <a:latin typeface="Consolas"/>
              </a:rPr>
              <a:t>0x08000258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9" name=""/>
          <p:cNvSpPr/>
          <p:nvPr/>
        </p:nvSpPr>
        <p:spPr>
          <a:xfrm>
            <a:off x="6309360" y="2798640"/>
            <a:ext cx="5349240" cy="274320"/>
          </a:xfrm>
          <a:prstGeom prst="rect">
            <a:avLst/>
          </a:prstGeom>
          <a:gradFill rotWithShape="0">
            <a:gsLst>
              <a:gs pos="0">
                <a:srgbClr val="729fcf">
                  <a:alpha val="0"/>
                </a:srgbClr>
              </a:gs>
              <a:gs pos="5000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0" name=""/>
          <p:cNvSpPr/>
          <p:nvPr/>
        </p:nvSpPr>
        <p:spPr>
          <a:xfrm>
            <a:off x="6355080" y="6126480"/>
            <a:ext cx="2103120" cy="274320"/>
          </a:xfrm>
          <a:prstGeom prst="rect">
            <a:avLst/>
          </a:prstGeom>
          <a:gradFill rotWithShape="0">
            <a:gsLst>
              <a:gs pos="0">
                <a:srgbClr val="729fcf">
                  <a:alpha val="0"/>
                </a:srgbClr>
              </a:gs>
              <a:gs pos="5000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1" name=""/>
          <p:cNvSpPr/>
          <p:nvPr/>
        </p:nvSpPr>
        <p:spPr>
          <a:xfrm flipH="1">
            <a:off x="8640720" y="3200400"/>
            <a:ext cx="1417320" cy="3108960"/>
          </a:xfrm>
          <a:prstGeom prst="curvedConnector3">
            <a:avLst>
              <a:gd name="adj1" fmla="val -609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2" name=""/>
          <p:cNvSpPr txBox="1"/>
          <p:nvPr/>
        </p:nvSpPr>
        <p:spPr>
          <a:xfrm>
            <a:off x="762480" y="2320200"/>
            <a:ext cx="3740760" cy="698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600" spc="-1" strike="noStrike">
                <a:latin typeface="Consolas"/>
              </a:rPr>
              <a:t>080001b0 &lt;_ZN4CPin3setEv&gt;: ...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latin typeface="Consolas"/>
              </a:rPr>
              <a:t>08000198 &lt;_ZN4CPin5resetEv&gt;: ...</a:t>
            </a:r>
            <a:endParaRPr b="0" lang="en-US" sz="1600" spc="-1" strike="noStrike">
              <a:latin typeface="Consolas"/>
            </a:endParaRPr>
          </a:p>
        </p:txBody>
      </p:sp>
      <p:sp>
        <p:nvSpPr>
          <p:cNvPr id="503" name=""/>
          <p:cNvSpPr/>
          <p:nvPr/>
        </p:nvSpPr>
        <p:spPr>
          <a:xfrm>
            <a:off x="853920" y="4298760"/>
            <a:ext cx="3291840" cy="1143000"/>
          </a:xfrm>
          <a:prstGeom prst="rect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4" name=""/>
          <p:cNvSpPr txBox="1"/>
          <p:nvPr/>
        </p:nvSpPr>
        <p:spPr>
          <a:xfrm>
            <a:off x="1128240" y="4801680"/>
            <a:ext cx="2743200" cy="51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600" spc="-1" strike="noStrike">
                <a:latin typeface="Consolas"/>
              </a:rPr>
              <a:t>0x08000258 : 0x080001b1</a:t>
            </a:r>
            <a:endParaRPr b="0" lang="en-US" sz="1600" spc="-1" strike="noStrike">
              <a:latin typeface="Consolas"/>
            </a:endParaRPr>
          </a:p>
          <a:p>
            <a:r>
              <a:rPr b="0" lang="en-US" sz="1600" spc="-1" strike="noStrike">
                <a:latin typeface="Consolas"/>
              </a:rPr>
              <a:t>0x0800025c : 0x08000199</a:t>
            </a:r>
            <a:endParaRPr b="0" lang="en-US" sz="1600" spc="-1" strike="noStrike">
              <a:latin typeface="Consolas"/>
            </a:endParaRPr>
          </a:p>
        </p:txBody>
      </p:sp>
      <p:sp>
        <p:nvSpPr>
          <p:cNvPr id="505" name=""/>
          <p:cNvSpPr txBox="1"/>
          <p:nvPr/>
        </p:nvSpPr>
        <p:spPr>
          <a:xfrm>
            <a:off x="853920" y="4318200"/>
            <a:ext cx="13968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CLed vtable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6" name=""/>
          <p:cNvSpPr/>
          <p:nvPr/>
        </p:nvSpPr>
        <p:spPr>
          <a:xfrm flipH="1" flipV="1">
            <a:off x="762120" y="2469600"/>
            <a:ext cx="415440" cy="2651760"/>
          </a:xfrm>
          <a:prstGeom prst="curvedConnector3">
            <a:avLst>
              <a:gd name="adj1" fmla="val 236623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7" name=""/>
          <p:cNvSpPr/>
          <p:nvPr/>
        </p:nvSpPr>
        <p:spPr>
          <a:xfrm flipH="1" flipV="1">
            <a:off x="811800" y="2880720"/>
            <a:ext cx="365760" cy="2057400"/>
          </a:xfrm>
          <a:prstGeom prst="curvedConnector3">
            <a:avLst>
              <a:gd name="adj1" fmla="val 182694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8" name=""/>
          <p:cNvSpPr/>
          <p:nvPr/>
        </p:nvSpPr>
        <p:spPr>
          <a:xfrm flipH="1" flipV="1">
            <a:off x="4215600" y="5331960"/>
            <a:ext cx="2061000" cy="914400"/>
          </a:xfrm>
          <a:prstGeom prst="curvedConnector3">
            <a:avLst>
              <a:gd name="adj1" fmla="val 5096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9" name=""/>
          <p:cNvSpPr txBox="1"/>
          <p:nvPr/>
        </p:nvSpPr>
        <p:spPr>
          <a:xfrm>
            <a:off x="517320" y="5963040"/>
            <a:ext cx="3186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Load the vtable address in r3.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15EFDE4-C75E-4DD2-8194-2B24CB56DFBF}" type="slidenum">
              <a:t>66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ubtitle 69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Dynamic Polymorphism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000000"/>
                </a:solidFill>
                <a:latin typeface="Aptos"/>
                <a:ea typeface="DejaVu Sans"/>
              </a:rPr>
              <a:t>without de-virtualization</a:t>
            </a:r>
            <a:endParaRPr b="0" lang="en-US" sz="2100" spc="-1" strike="noStrike">
              <a:latin typeface="Arial"/>
            </a:endParaRPr>
          </a:p>
        </p:txBody>
      </p:sp>
      <p:pic>
        <p:nvPicPr>
          <p:cNvPr id="511" name="" descr=""/>
          <p:cNvPicPr/>
          <p:nvPr/>
        </p:nvPicPr>
        <p:blipFill>
          <a:blip r:embed="rId1"/>
          <a:stretch/>
        </p:blipFill>
        <p:spPr>
          <a:xfrm>
            <a:off x="8117280" y="640440"/>
            <a:ext cx="1301400" cy="1508400"/>
          </a:xfrm>
          <a:prstGeom prst="rect">
            <a:avLst/>
          </a:prstGeom>
          <a:ln w="0">
            <a:noFill/>
          </a:ln>
        </p:spPr>
      </p:pic>
      <p:sp>
        <p:nvSpPr>
          <p:cNvPr id="512" name=""/>
          <p:cNvSpPr txBox="1"/>
          <p:nvPr/>
        </p:nvSpPr>
        <p:spPr>
          <a:xfrm>
            <a:off x="6267240" y="2350080"/>
            <a:ext cx="5482800" cy="405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600" spc="-1" strike="noStrike">
                <a:latin typeface="Consolas"/>
              </a:rPr>
              <a:t>&lt;main&gt;: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push</a:t>
            </a:r>
            <a:r>
              <a:rPr b="0" lang="en-US" sz="1600" spc="-1" strike="noStrike">
                <a:latin typeface="Consolas"/>
              </a:rPr>
              <a:t>    </a:t>
            </a:r>
            <a:r>
              <a:rPr b="0" lang="en-US" sz="1600" spc="-1" strike="noStrike">
                <a:latin typeface="Consolas"/>
              </a:rPr>
              <a:t>{r0, r1, r2, lr}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ldr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r3, [pc, #28]</a:t>
            </a:r>
            <a:r>
              <a:rPr b="0" lang="en-US" sz="1600" spc="-1" strike="noStrike">
                <a:latin typeface="Consolas"/>
              </a:rPr>
              <a:t>	</a:t>
            </a:r>
            <a:r>
              <a:rPr b="0" lang="en-US" sz="1600" spc="-1" strike="noStrike">
                <a:latin typeface="Consolas"/>
              </a:rPr>
              <a:t>; </a:t>
            </a:r>
            <a:r>
              <a:rPr b="0" lang="en-US" sz="1600" spc="-1" strike="noStrike">
                <a:latin typeface="Consolas"/>
              </a:rPr>
              <a:t>(80001e4 &lt;main+0x20&gt;)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mov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r2, sp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str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r3, [sp, #0]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movs</a:t>
            </a:r>
            <a:r>
              <a:rPr b="0" lang="en-US" sz="1600" spc="-1" strike="noStrike">
                <a:latin typeface="Consolas"/>
              </a:rPr>
              <a:t>    </a:t>
            </a:r>
            <a:r>
              <a:rPr b="0" lang="en-US" sz="1600" spc="-1" strike="noStrike">
                <a:latin typeface="Consolas"/>
              </a:rPr>
              <a:t>r3, #6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strb</a:t>
            </a:r>
            <a:r>
              <a:rPr b="0" lang="en-US" sz="1600" spc="-1" strike="noStrike">
                <a:latin typeface="Consolas"/>
              </a:rPr>
              <a:t>    </a:t>
            </a:r>
            <a:r>
              <a:rPr b="0" lang="en-US" sz="1600" spc="-1" strike="noStrike">
                <a:latin typeface="Consolas"/>
              </a:rPr>
              <a:t>r3, [r2, #4]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ldr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r3, [sp, #0]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mov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r0, sp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ldr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r3, [r3, #0]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blx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r3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ldr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r3, [sp, #0]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mov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r0, sp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ldr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r3, [r3, #4]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blx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r3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b.n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80001d0 &lt;main+0xc&gt;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</a:rPr>
              <a:t>Nop     ; (mov r8, r8)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</a:rPr>
              <a:t>.word</a:t>
            </a:r>
            <a:r>
              <a:rPr b="0" lang="en-US" sz="1600" spc="-1" strike="noStrike">
                <a:latin typeface="Consolas"/>
              </a:rPr>
              <a:t>	</a:t>
            </a:r>
            <a:r>
              <a:rPr b="0" lang="en-US" sz="1600" spc="-1" strike="noStrike">
                <a:latin typeface="Consolas"/>
              </a:rPr>
              <a:t>0x08000258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3" name=""/>
          <p:cNvSpPr/>
          <p:nvPr/>
        </p:nvSpPr>
        <p:spPr>
          <a:xfrm>
            <a:off x="6309360" y="4363920"/>
            <a:ext cx="2331720" cy="228600"/>
          </a:xfrm>
          <a:prstGeom prst="rect">
            <a:avLst/>
          </a:prstGeom>
          <a:gradFill rotWithShape="0">
            <a:gsLst>
              <a:gs pos="0">
                <a:srgbClr val="729fcf">
                  <a:alpha val="0"/>
                </a:srgbClr>
              </a:gs>
              <a:gs pos="5000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4" name=""/>
          <p:cNvSpPr txBox="1"/>
          <p:nvPr/>
        </p:nvSpPr>
        <p:spPr>
          <a:xfrm>
            <a:off x="762480" y="2320200"/>
            <a:ext cx="3740760" cy="698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600" spc="-1" strike="noStrike">
                <a:latin typeface="Consolas"/>
              </a:rPr>
              <a:t>080001b0 &lt;_ZN4CPin3setEv&gt;: ...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latin typeface="Consolas"/>
              </a:rPr>
              <a:t>08000198 &lt;_ZN4CPin5resetEv&gt;: ...</a:t>
            </a:r>
            <a:endParaRPr b="0" lang="en-US" sz="1600" spc="-1" strike="noStrike">
              <a:latin typeface="Consolas"/>
            </a:endParaRPr>
          </a:p>
        </p:txBody>
      </p:sp>
      <p:sp>
        <p:nvSpPr>
          <p:cNvPr id="515" name=""/>
          <p:cNvSpPr/>
          <p:nvPr/>
        </p:nvSpPr>
        <p:spPr>
          <a:xfrm>
            <a:off x="853920" y="4298760"/>
            <a:ext cx="3291840" cy="1143000"/>
          </a:xfrm>
          <a:prstGeom prst="rect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6" name=""/>
          <p:cNvSpPr txBox="1"/>
          <p:nvPr/>
        </p:nvSpPr>
        <p:spPr>
          <a:xfrm>
            <a:off x="1128240" y="4801680"/>
            <a:ext cx="2743200" cy="51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600" spc="-1" strike="noStrike">
                <a:latin typeface="Consolas"/>
              </a:rPr>
              <a:t>0x08000258 : 0x080001b1</a:t>
            </a:r>
            <a:endParaRPr b="0" lang="en-US" sz="1600" spc="-1" strike="noStrike">
              <a:latin typeface="Consolas"/>
            </a:endParaRPr>
          </a:p>
          <a:p>
            <a:r>
              <a:rPr b="0" lang="en-US" sz="1600" spc="-1" strike="noStrike">
                <a:latin typeface="Consolas"/>
              </a:rPr>
              <a:t>0x0800025c : 0x08000199</a:t>
            </a:r>
            <a:endParaRPr b="0" lang="en-US" sz="1600" spc="-1" strike="noStrike">
              <a:latin typeface="Consolas"/>
            </a:endParaRPr>
          </a:p>
        </p:txBody>
      </p:sp>
      <p:sp>
        <p:nvSpPr>
          <p:cNvPr id="517" name=""/>
          <p:cNvSpPr txBox="1"/>
          <p:nvPr/>
        </p:nvSpPr>
        <p:spPr>
          <a:xfrm>
            <a:off x="853920" y="4318200"/>
            <a:ext cx="13968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CLed vtable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8" name=""/>
          <p:cNvSpPr/>
          <p:nvPr/>
        </p:nvSpPr>
        <p:spPr>
          <a:xfrm flipH="1" flipV="1">
            <a:off x="762120" y="2469600"/>
            <a:ext cx="415440" cy="2651760"/>
          </a:xfrm>
          <a:prstGeom prst="curvedConnector3">
            <a:avLst>
              <a:gd name="adj1" fmla="val 236623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9" name=""/>
          <p:cNvSpPr/>
          <p:nvPr/>
        </p:nvSpPr>
        <p:spPr>
          <a:xfrm flipH="1" flipV="1">
            <a:off x="811800" y="2880720"/>
            <a:ext cx="365760" cy="2057400"/>
          </a:xfrm>
          <a:prstGeom prst="curvedConnector3">
            <a:avLst>
              <a:gd name="adj1" fmla="val 182694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0" name=""/>
          <p:cNvSpPr/>
          <p:nvPr/>
        </p:nvSpPr>
        <p:spPr>
          <a:xfrm flipH="1">
            <a:off x="3840480" y="4480560"/>
            <a:ext cx="2377440" cy="457200"/>
          </a:xfrm>
          <a:prstGeom prst="curvedConnector3">
            <a:avLst>
              <a:gd name="adj1" fmla="val 5096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1" name=""/>
          <p:cNvSpPr txBox="1"/>
          <p:nvPr/>
        </p:nvSpPr>
        <p:spPr>
          <a:xfrm>
            <a:off x="517320" y="5825880"/>
            <a:ext cx="3826080" cy="620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Load the address of the reset method from the vtable into r3.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215C04B-7A5C-41E4-8AC5-7A3337DF61C2}" type="slidenum">
              <a:t>67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ubtitle 67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Dynamic Polymorphism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000000"/>
                </a:solidFill>
                <a:latin typeface="Aptos"/>
                <a:ea typeface="DejaVu Sans"/>
              </a:rPr>
              <a:t>without de-virtualization</a:t>
            </a:r>
            <a:endParaRPr b="0" lang="en-US" sz="2100" spc="-1" strike="noStrike">
              <a:latin typeface="Arial"/>
            </a:endParaRPr>
          </a:p>
        </p:txBody>
      </p:sp>
      <p:pic>
        <p:nvPicPr>
          <p:cNvPr id="523" name="" descr=""/>
          <p:cNvPicPr/>
          <p:nvPr/>
        </p:nvPicPr>
        <p:blipFill>
          <a:blip r:embed="rId1"/>
          <a:stretch/>
        </p:blipFill>
        <p:spPr>
          <a:xfrm>
            <a:off x="8117280" y="640440"/>
            <a:ext cx="1301400" cy="1508400"/>
          </a:xfrm>
          <a:prstGeom prst="rect">
            <a:avLst/>
          </a:prstGeom>
          <a:ln w="0">
            <a:noFill/>
          </a:ln>
        </p:spPr>
      </p:pic>
      <p:sp>
        <p:nvSpPr>
          <p:cNvPr id="524" name=""/>
          <p:cNvSpPr txBox="1"/>
          <p:nvPr/>
        </p:nvSpPr>
        <p:spPr>
          <a:xfrm>
            <a:off x="6267240" y="2350080"/>
            <a:ext cx="5482800" cy="405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600" spc="-1" strike="noStrike">
                <a:latin typeface="Consolas"/>
              </a:rPr>
              <a:t>&lt;main&gt;: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push</a:t>
            </a:r>
            <a:r>
              <a:rPr b="0" lang="en-US" sz="1600" spc="-1" strike="noStrike">
                <a:latin typeface="Consolas"/>
              </a:rPr>
              <a:t>    </a:t>
            </a:r>
            <a:r>
              <a:rPr b="0" lang="en-US" sz="1600" spc="-1" strike="noStrike">
                <a:latin typeface="Consolas"/>
              </a:rPr>
              <a:t>{r0, r1, r2, lr}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ldr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r3, [pc, #28]</a:t>
            </a:r>
            <a:r>
              <a:rPr b="0" lang="en-US" sz="1600" spc="-1" strike="noStrike">
                <a:latin typeface="Consolas"/>
              </a:rPr>
              <a:t>	</a:t>
            </a:r>
            <a:r>
              <a:rPr b="0" lang="en-US" sz="1600" spc="-1" strike="noStrike">
                <a:latin typeface="Consolas"/>
              </a:rPr>
              <a:t>; (80001e4 &lt;main+0x20&gt;)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mov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r2, sp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str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r3, [sp, #0]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movs</a:t>
            </a:r>
            <a:r>
              <a:rPr b="0" lang="en-US" sz="1600" spc="-1" strike="noStrike">
                <a:latin typeface="Consolas"/>
              </a:rPr>
              <a:t>    </a:t>
            </a:r>
            <a:r>
              <a:rPr b="0" lang="en-US" sz="1600" spc="-1" strike="noStrike">
                <a:latin typeface="Consolas"/>
              </a:rPr>
              <a:t>r3, #6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strb</a:t>
            </a:r>
            <a:r>
              <a:rPr b="0" lang="en-US" sz="1600" spc="-1" strike="noStrike">
                <a:latin typeface="Consolas"/>
              </a:rPr>
              <a:t>    </a:t>
            </a:r>
            <a:r>
              <a:rPr b="0" lang="en-US" sz="1600" spc="-1" strike="noStrike">
                <a:latin typeface="Consolas"/>
              </a:rPr>
              <a:t>r3, [r2, #4]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ldr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r3, [sp, #0]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mov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r0, sp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ldr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r3, [r3, #0]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blx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r3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ldr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r3, [sp, #0]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mov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r0, sp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ldr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r3, [r3, #4]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blx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r3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b.n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80001d0 &lt;main+0xc&gt;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</a:rPr>
              <a:t>Nop     ; (mov r8, r8)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</a:rPr>
              <a:t>.word</a:t>
            </a:r>
            <a:r>
              <a:rPr b="0" lang="en-US" sz="1600" spc="-1" strike="noStrike">
                <a:latin typeface="Consolas"/>
              </a:rPr>
              <a:t>	</a:t>
            </a:r>
            <a:r>
              <a:rPr b="0" lang="en-US" sz="1600" spc="-1" strike="noStrike">
                <a:latin typeface="Consolas"/>
              </a:rPr>
              <a:t>0x08000258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25" name=""/>
          <p:cNvSpPr/>
          <p:nvPr/>
        </p:nvSpPr>
        <p:spPr>
          <a:xfrm>
            <a:off x="6309360" y="4579920"/>
            <a:ext cx="2331720" cy="228600"/>
          </a:xfrm>
          <a:prstGeom prst="rect">
            <a:avLst/>
          </a:prstGeom>
          <a:gradFill rotWithShape="0">
            <a:gsLst>
              <a:gs pos="0">
                <a:srgbClr val="729fcf">
                  <a:alpha val="0"/>
                </a:srgbClr>
              </a:gs>
              <a:gs pos="5000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6" name=""/>
          <p:cNvSpPr txBox="1"/>
          <p:nvPr/>
        </p:nvSpPr>
        <p:spPr>
          <a:xfrm>
            <a:off x="762480" y="2320200"/>
            <a:ext cx="3740760" cy="698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600" spc="-1" strike="noStrike">
                <a:latin typeface="Consolas"/>
              </a:rPr>
              <a:t>080001b0 </a:t>
            </a:r>
            <a:r>
              <a:rPr b="0" lang="en-US" sz="1600" spc="-1" strike="noStrike">
                <a:latin typeface="Consolas"/>
              </a:rPr>
              <a:t>&lt;_ZN4CPin3</a:t>
            </a:r>
            <a:r>
              <a:rPr b="0" lang="en-US" sz="1600" spc="-1" strike="noStrike">
                <a:latin typeface="Consolas"/>
              </a:rPr>
              <a:t>setEv&gt;: ..</a:t>
            </a:r>
            <a:r>
              <a:rPr b="0" lang="en-US" sz="1600" spc="-1" strike="noStrike">
                <a:latin typeface="Consolas"/>
              </a:rPr>
              <a:t>.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latin typeface="Consolas"/>
              </a:rPr>
              <a:t>08000198 </a:t>
            </a:r>
            <a:r>
              <a:rPr b="0" lang="en-US" sz="1600" spc="-1" strike="noStrike">
                <a:latin typeface="Consolas"/>
              </a:rPr>
              <a:t>&lt;_ZN4CPin5</a:t>
            </a:r>
            <a:r>
              <a:rPr b="0" lang="en-US" sz="1600" spc="-1" strike="noStrike">
                <a:latin typeface="Consolas"/>
              </a:rPr>
              <a:t>resetEv&gt;: </a:t>
            </a:r>
            <a:r>
              <a:rPr b="0" lang="en-US" sz="1600" spc="-1" strike="noStrike">
                <a:latin typeface="Consolas"/>
              </a:rPr>
              <a:t>...</a:t>
            </a:r>
            <a:endParaRPr b="0" lang="en-US" sz="1600" spc="-1" strike="noStrike">
              <a:latin typeface="Consolas"/>
            </a:endParaRPr>
          </a:p>
        </p:txBody>
      </p:sp>
      <p:sp>
        <p:nvSpPr>
          <p:cNvPr id="527" name=""/>
          <p:cNvSpPr/>
          <p:nvPr/>
        </p:nvSpPr>
        <p:spPr>
          <a:xfrm>
            <a:off x="853920" y="4298760"/>
            <a:ext cx="3291840" cy="1143000"/>
          </a:xfrm>
          <a:prstGeom prst="rect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8" name=""/>
          <p:cNvSpPr txBox="1"/>
          <p:nvPr/>
        </p:nvSpPr>
        <p:spPr>
          <a:xfrm>
            <a:off x="1128240" y="4801680"/>
            <a:ext cx="2743200" cy="51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600" spc="-1" strike="noStrike">
                <a:latin typeface="Consolas"/>
              </a:rPr>
              <a:t>0x08000258 : 0x080001b1</a:t>
            </a:r>
            <a:endParaRPr b="0" lang="en-US" sz="1600" spc="-1" strike="noStrike">
              <a:latin typeface="Consolas"/>
            </a:endParaRPr>
          </a:p>
          <a:p>
            <a:r>
              <a:rPr b="0" lang="en-US" sz="1600" spc="-1" strike="noStrike">
                <a:latin typeface="Consolas"/>
              </a:rPr>
              <a:t>0x0800025c : 0x08000199</a:t>
            </a:r>
            <a:endParaRPr b="0" lang="en-US" sz="1600" spc="-1" strike="noStrike">
              <a:latin typeface="Consolas"/>
            </a:endParaRPr>
          </a:p>
        </p:txBody>
      </p:sp>
      <p:sp>
        <p:nvSpPr>
          <p:cNvPr id="529" name=""/>
          <p:cNvSpPr txBox="1"/>
          <p:nvPr/>
        </p:nvSpPr>
        <p:spPr>
          <a:xfrm>
            <a:off x="853920" y="4318200"/>
            <a:ext cx="13968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CLed vtable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0" name=""/>
          <p:cNvSpPr/>
          <p:nvPr/>
        </p:nvSpPr>
        <p:spPr>
          <a:xfrm flipH="1" flipV="1">
            <a:off x="762120" y="2469600"/>
            <a:ext cx="415440" cy="2651760"/>
          </a:xfrm>
          <a:prstGeom prst="curvedConnector3">
            <a:avLst>
              <a:gd name="adj1" fmla="val 236623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1" name=""/>
          <p:cNvSpPr/>
          <p:nvPr/>
        </p:nvSpPr>
        <p:spPr>
          <a:xfrm flipH="1" flipV="1">
            <a:off x="811800" y="2880720"/>
            <a:ext cx="365760" cy="2057400"/>
          </a:xfrm>
          <a:prstGeom prst="curvedConnector3">
            <a:avLst>
              <a:gd name="adj1" fmla="val 182694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2" name=""/>
          <p:cNvSpPr/>
          <p:nvPr/>
        </p:nvSpPr>
        <p:spPr>
          <a:xfrm flipH="1" flipV="1">
            <a:off x="4251600" y="2423160"/>
            <a:ext cx="1965960" cy="2286000"/>
          </a:xfrm>
          <a:prstGeom prst="curvedConnector3">
            <a:avLst>
              <a:gd name="adj1" fmla="val 5096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3" name=""/>
          <p:cNvSpPr txBox="1"/>
          <p:nvPr/>
        </p:nvSpPr>
        <p:spPr>
          <a:xfrm>
            <a:off x="517320" y="5825880"/>
            <a:ext cx="3826080" cy="620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Call the reset method via the </a:t>
            </a:r>
            <a:r>
              <a:rPr b="0" lang="en-US" sz="1800" spc="-1" strike="noStrike">
                <a:latin typeface="Arial"/>
              </a:rPr>
              <a:t>address in r3.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89BBF26-3D24-4BE0-8356-858C28BD9A4E}" type="slidenum">
              <a:t>68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ubtitle 68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Dynamic Polymorphism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000000"/>
                </a:solidFill>
                <a:latin typeface="Aptos"/>
                <a:ea typeface="DejaVu Sans"/>
              </a:rPr>
              <a:t>without de-virtualization</a:t>
            </a:r>
            <a:endParaRPr b="0" lang="en-US" sz="2100" spc="-1" strike="noStrike">
              <a:latin typeface="Arial"/>
            </a:endParaRPr>
          </a:p>
        </p:txBody>
      </p:sp>
      <p:pic>
        <p:nvPicPr>
          <p:cNvPr id="535" name="" descr=""/>
          <p:cNvPicPr/>
          <p:nvPr/>
        </p:nvPicPr>
        <p:blipFill>
          <a:blip r:embed="rId1"/>
          <a:stretch/>
        </p:blipFill>
        <p:spPr>
          <a:xfrm>
            <a:off x="8117280" y="640440"/>
            <a:ext cx="1301400" cy="1508400"/>
          </a:xfrm>
          <a:prstGeom prst="rect">
            <a:avLst/>
          </a:prstGeom>
          <a:ln w="0">
            <a:noFill/>
          </a:ln>
        </p:spPr>
      </p:pic>
      <p:sp>
        <p:nvSpPr>
          <p:cNvPr id="536" name=""/>
          <p:cNvSpPr txBox="1"/>
          <p:nvPr/>
        </p:nvSpPr>
        <p:spPr>
          <a:xfrm>
            <a:off x="6267240" y="2350080"/>
            <a:ext cx="5482800" cy="405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600" spc="-1" strike="noStrike">
                <a:latin typeface="Consolas"/>
              </a:rPr>
              <a:t>&lt;main&gt;: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push</a:t>
            </a:r>
            <a:r>
              <a:rPr b="0" lang="en-US" sz="1600" spc="-1" strike="noStrike">
                <a:latin typeface="Consolas"/>
              </a:rPr>
              <a:t>    </a:t>
            </a:r>
            <a:r>
              <a:rPr b="0" lang="en-US" sz="1600" spc="-1" strike="noStrike">
                <a:latin typeface="Consolas"/>
              </a:rPr>
              <a:t>{r0, r1, r2, </a:t>
            </a:r>
            <a:r>
              <a:rPr b="0" lang="en-US" sz="1600" spc="-1" strike="noStrike">
                <a:latin typeface="Consolas"/>
              </a:rPr>
              <a:t>lr}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ldr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r3, [pc, #28]</a:t>
            </a:r>
            <a:r>
              <a:rPr b="0" lang="en-US" sz="1600" spc="-1" strike="noStrike">
                <a:latin typeface="Consolas"/>
              </a:rPr>
              <a:t>	</a:t>
            </a:r>
            <a:r>
              <a:rPr b="0" lang="en-US" sz="1600" spc="-1" strike="noStrike">
                <a:latin typeface="Consolas"/>
              </a:rPr>
              <a:t>; (80001e4 </a:t>
            </a:r>
            <a:r>
              <a:rPr b="0" lang="en-US" sz="1600" spc="-1" strike="noStrike">
                <a:latin typeface="Consolas"/>
              </a:rPr>
              <a:t>&lt;main+0x20&gt;)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mov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r2, sp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str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r3, [sp, #0]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movs</a:t>
            </a:r>
            <a:r>
              <a:rPr b="0" lang="en-US" sz="1600" spc="-1" strike="noStrike">
                <a:latin typeface="Consolas"/>
              </a:rPr>
              <a:t>    </a:t>
            </a:r>
            <a:r>
              <a:rPr b="0" lang="en-US" sz="1600" spc="-1" strike="noStrike">
                <a:latin typeface="Consolas"/>
              </a:rPr>
              <a:t>r3, #6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strb</a:t>
            </a:r>
            <a:r>
              <a:rPr b="0" lang="en-US" sz="1600" spc="-1" strike="noStrike">
                <a:latin typeface="Consolas"/>
              </a:rPr>
              <a:t>    </a:t>
            </a:r>
            <a:r>
              <a:rPr b="0" lang="en-US" sz="1600" spc="-1" strike="noStrike">
                <a:latin typeface="Consolas"/>
              </a:rPr>
              <a:t>r3, [r2, #4]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ldr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r3, [sp, #0]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mov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r0, sp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ldr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r3, [r3, #0]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blx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r3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ldr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r3, [sp, #0]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mov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r0, sp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ldr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r3, [r3, #4]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blx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r3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b.n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80001d0 </a:t>
            </a:r>
            <a:r>
              <a:rPr b="0" lang="en-US" sz="1600" spc="-1" strike="noStrike">
                <a:latin typeface="Consolas"/>
              </a:rPr>
              <a:t>&lt;main+0xc&gt;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</a:rPr>
              <a:t>Nop     ; (mov r8, r8)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</a:rPr>
              <a:t>.word</a:t>
            </a:r>
            <a:r>
              <a:rPr b="0" lang="en-US" sz="1600" spc="-1" strike="noStrike">
                <a:latin typeface="Consolas"/>
              </a:rPr>
              <a:t>	</a:t>
            </a:r>
            <a:r>
              <a:rPr b="0" lang="en-US" sz="1600" spc="-1" strike="noStrike">
                <a:latin typeface="Consolas"/>
              </a:rPr>
              <a:t>0x08000258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37" name=""/>
          <p:cNvSpPr/>
          <p:nvPr/>
        </p:nvSpPr>
        <p:spPr>
          <a:xfrm>
            <a:off x="6309360" y="5263920"/>
            <a:ext cx="2331720" cy="228600"/>
          </a:xfrm>
          <a:prstGeom prst="rect">
            <a:avLst/>
          </a:prstGeom>
          <a:gradFill rotWithShape="0">
            <a:gsLst>
              <a:gs pos="0">
                <a:srgbClr val="729fcf">
                  <a:alpha val="0"/>
                </a:srgbClr>
              </a:gs>
              <a:gs pos="5000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8" name=""/>
          <p:cNvSpPr txBox="1"/>
          <p:nvPr/>
        </p:nvSpPr>
        <p:spPr>
          <a:xfrm>
            <a:off x="762480" y="2320200"/>
            <a:ext cx="3740760" cy="698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600" spc="-1" strike="noStrike">
                <a:latin typeface="Consolas"/>
              </a:rPr>
              <a:t>080001b0 &lt;_ZN4CPin3setEv&gt;: ...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latin typeface="Consolas"/>
              </a:rPr>
              <a:t>08000198 &lt;_ZN4CPin5resetEv&gt;: ...</a:t>
            </a:r>
            <a:endParaRPr b="0" lang="en-US" sz="1600" spc="-1" strike="noStrike">
              <a:latin typeface="Consolas"/>
            </a:endParaRPr>
          </a:p>
        </p:txBody>
      </p:sp>
      <p:sp>
        <p:nvSpPr>
          <p:cNvPr id="539" name=""/>
          <p:cNvSpPr/>
          <p:nvPr/>
        </p:nvSpPr>
        <p:spPr>
          <a:xfrm>
            <a:off x="853920" y="4298760"/>
            <a:ext cx="3291840" cy="1143000"/>
          </a:xfrm>
          <a:prstGeom prst="rect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40" name=""/>
          <p:cNvSpPr txBox="1"/>
          <p:nvPr/>
        </p:nvSpPr>
        <p:spPr>
          <a:xfrm>
            <a:off x="1128240" y="4801680"/>
            <a:ext cx="2743200" cy="51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600" spc="-1" strike="noStrike">
                <a:latin typeface="Consolas"/>
              </a:rPr>
              <a:t>0x08000258 : 0x080001b1</a:t>
            </a:r>
            <a:endParaRPr b="0" lang="en-US" sz="1600" spc="-1" strike="noStrike">
              <a:latin typeface="Consolas"/>
            </a:endParaRPr>
          </a:p>
          <a:p>
            <a:r>
              <a:rPr b="0" lang="en-US" sz="1600" spc="-1" strike="noStrike">
                <a:latin typeface="Consolas"/>
              </a:rPr>
              <a:t>0x0800025c : 0x08000199</a:t>
            </a:r>
            <a:endParaRPr b="0" lang="en-US" sz="1600" spc="-1" strike="noStrike">
              <a:latin typeface="Consolas"/>
            </a:endParaRPr>
          </a:p>
        </p:txBody>
      </p:sp>
      <p:sp>
        <p:nvSpPr>
          <p:cNvPr id="541" name=""/>
          <p:cNvSpPr txBox="1"/>
          <p:nvPr/>
        </p:nvSpPr>
        <p:spPr>
          <a:xfrm>
            <a:off x="853920" y="4318200"/>
            <a:ext cx="13968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CLed vtable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2" name=""/>
          <p:cNvSpPr/>
          <p:nvPr/>
        </p:nvSpPr>
        <p:spPr>
          <a:xfrm flipH="1" flipV="1">
            <a:off x="762120" y="2469600"/>
            <a:ext cx="415440" cy="2651760"/>
          </a:xfrm>
          <a:prstGeom prst="curvedConnector3">
            <a:avLst>
              <a:gd name="adj1" fmla="val 236623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3" name=""/>
          <p:cNvSpPr/>
          <p:nvPr/>
        </p:nvSpPr>
        <p:spPr>
          <a:xfrm flipH="1" flipV="1">
            <a:off x="811800" y="2880720"/>
            <a:ext cx="365760" cy="2057400"/>
          </a:xfrm>
          <a:prstGeom prst="curvedConnector3">
            <a:avLst>
              <a:gd name="adj1" fmla="val 182694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4" name=""/>
          <p:cNvSpPr/>
          <p:nvPr/>
        </p:nvSpPr>
        <p:spPr>
          <a:xfrm flipH="1" flipV="1">
            <a:off x="3840120" y="5120640"/>
            <a:ext cx="2426760" cy="274320"/>
          </a:xfrm>
          <a:prstGeom prst="curvedConnector3">
            <a:avLst>
              <a:gd name="adj1" fmla="val 5096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5" name=""/>
          <p:cNvSpPr txBox="1"/>
          <p:nvPr/>
        </p:nvSpPr>
        <p:spPr>
          <a:xfrm>
            <a:off x="517320" y="5825880"/>
            <a:ext cx="3826080" cy="620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Load the address of the set </a:t>
            </a:r>
            <a:r>
              <a:rPr b="0" lang="en-US" sz="1800" spc="-1" strike="noStrike">
                <a:latin typeface="Arial"/>
              </a:rPr>
              <a:t>method from the vtable into r3.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1926F95-BD6D-48E1-BE3C-0750EEAF8045}" type="slidenum">
              <a:t>69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ubtitle 2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7" name=""/>
          <p:cNvSpPr/>
          <p:nvPr/>
        </p:nvSpPr>
        <p:spPr>
          <a:xfrm>
            <a:off x="7543800" y="1976400"/>
            <a:ext cx="3883680" cy="305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374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Enums are basically integers with no value restrictions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74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Runtime branching based on input parameters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74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Runtime bitmask calculations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74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C++ support = extern “C”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"/>
          <p:cNvSpPr/>
          <p:nvPr/>
        </p:nvSpPr>
        <p:spPr>
          <a:xfrm>
            <a:off x="457560" y="954720"/>
            <a:ext cx="6855480" cy="52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typedef 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Consolas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DejaVu Sans"/>
              </a:rPr>
              <a:t>/* check the values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configure the GPIO based on the settings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GPIO_MODE_OUTPUT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&amp;= ~(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OSPEEDR_MASK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|= 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GPIO_SPEED_FREQ_LOW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9" name=""/>
          <p:cNvSpPr/>
          <p:nvPr/>
        </p:nvSpPr>
        <p:spPr>
          <a:xfrm flipH="1" flipV="1">
            <a:off x="2969640" y="1597680"/>
            <a:ext cx="4569840" cy="68364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"/>
          <p:cNvSpPr/>
          <p:nvPr/>
        </p:nvSpPr>
        <p:spPr>
          <a:xfrm flipH="1">
            <a:off x="5484240" y="3200400"/>
            <a:ext cx="2101680" cy="114084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"/>
          <p:cNvSpPr/>
          <p:nvPr/>
        </p:nvSpPr>
        <p:spPr>
          <a:xfrm flipH="1">
            <a:off x="5712840" y="2286360"/>
            <a:ext cx="1826640" cy="114048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"/>
          <p:cNvSpPr/>
          <p:nvPr/>
        </p:nvSpPr>
        <p:spPr>
          <a:xfrm flipH="1">
            <a:off x="6398640" y="4206240"/>
            <a:ext cx="1187280" cy="59220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C1F07C8-2764-40DC-B9AD-A13CDD8D839A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ubtitle 70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Dynamic Polymorphism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000000"/>
                </a:solidFill>
                <a:latin typeface="Aptos"/>
                <a:ea typeface="DejaVu Sans"/>
              </a:rPr>
              <a:t>without de-virtualization</a:t>
            </a:r>
            <a:endParaRPr b="0" lang="en-US" sz="2100" spc="-1" strike="noStrike">
              <a:latin typeface="Arial"/>
            </a:endParaRPr>
          </a:p>
        </p:txBody>
      </p:sp>
      <p:pic>
        <p:nvPicPr>
          <p:cNvPr id="547" name="" descr=""/>
          <p:cNvPicPr/>
          <p:nvPr/>
        </p:nvPicPr>
        <p:blipFill>
          <a:blip r:embed="rId1"/>
          <a:stretch/>
        </p:blipFill>
        <p:spPr>
          <a:xfrm>
            <a:off x="8117280" y="640440"/>
            <a:ext cx="1301400" cy="1508400"/>
          </a:xfrm>
          <a:prstGeom prst="rect">
            <a:avLst/>
          </a:prstGeom>
          <a:ln w="0">
            <a:noFill/>
          </a:ln>
        </p:spPr>
      </p:pic>
      <p:sp>
        <p:nvSpPr>
          <p:cNvPr id="548" name=""/>
          <p:cNvSpPr txBox="1"/>
          <p:nvPr/>
        </p:nvSpPr>
        <p:spPr>
          <a:xfrm>
            <a:off x="6267240" y="2350080"/>
            <a:ext cx="5482800" cy="405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600" spc="-1" strike="noStrike">
                <a:latin typeface="Consolas"/>
              </a:rPr>
              <a:t>&lt;main&gt;: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push</a:t>
            </a:r>
            <a:r>
              <a:rPr b="0" lang="en-US" sz="1600" spc="-1" strike="noStrike">
                <a:latin typeface="Consolas"/>
              </a:rPr>
              <a:t>    </a:t>
            </a:r>
            <a:r>
              <a:rPr b="0" lang="en-US" sz="1600" spc="-1" strike="noStrike">
                <a:latin typeface="Consolas"/>
              </a:rPr>
              <a:t>{r0, r1, </a:t>
            </a:r>
            <a:r>
              <a:rPr b="0" lang="en-US" sz="1600" spc="-1" strike="noStrike">
                <a:latin typeface="Consolas"/>
              </a:rPr>
              <a:t>r2, lr}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ldr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r3, [pc, </a:t>
            </a:r>
            <a:r>
              <a:rPr b="0" lang="en-US" sz="1600" spc="-1" strike="noStrike">
                <a:latin typeface="Consolas"/>
              </a:rPr>
              <a:t>#28]</a:t>
            </a:r>
            <a:r>
              <a:rPr b="0" lang="en-US" sz="1600" spc="-1" strike="noStrike">
                <a:latin typeface="Consolas"/>
              </a:rPr>
              <a:t>	</a:t>
            </a:r>
            <a:r>
              <a:rPr b="0" lang="en-US" sz="1600" spc="-1" strike="noStrike">
                <a:latin typeface="Consolas"/>
              </a:rPr>
              <a:t>; </a:t>
            </a:r>
            <a:r>
              <a:rPr b="0" lang="en-US" sz="1600" spc="-1" strike="noStrike">
                <a:latin typeface="Consolas"/>
              </a:rPr>
              <a:t>(80001e4 </a:t>
            </a:r>
            <a:r>
              <a:rPr b="0" lang="en-US" sz="1600" spc="-1" strike="noStrike">
                <a:latin typeface="Consolas"/>
              </a:rPr>
              <a:t>&lt;main+0x20</a:t>
            </a:r>
            <a:r>
              <a:rPr b="0" lang="en-US" sz="1600" spc="-1" strike="noStrike">
                <a:latin typeface="Consolas"/>
              </a:rPr>
              <a:t>&gt;)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mov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r2, sp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str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r3, [sp, </a:t>
            </a:r>
            <a:r>
              <a:rPr b="0" lang="en-US" sz="1600" spc="-1" strike="noStrike">
                <a:latin typeface="Consolas"/>
              </a:rPr>
              <a:t>#0]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movs</a:t>
            </a:r>
            <a:r>
              <a:rPr b="0" lang="en-US" sz="1600" spc="-1" strike="noStrike">
                <a:latin typeface="Consolas"/>
              </a:rPr>
              <a:t>    </a:t>
            </a:r>
            <a:r>
              <a:rPr b="0" lang="en-US" sz="1600" spc="-1" strike="noStrike">
                <a:latin typeface="Consolas"/>
              </a:rPr>
              <a:t>r3, #6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strb</a:t>
            </a:r>
            <a:r>
              <a:rPr b="0" lang="en-US" sz="1600" spc="-1" strike="noStrike">
                <a:latin typeface="Consolas"/>
              </a:rPr>
              <a:t>    </a:t>
            </a:r>
            <a:r>
              <a:rPr b="0" lang="en-US" sz="1600" spc="-1" strike="noStrike">
                <a:latin typeface="Consolas"/>
              </a:rPr>
              <a:t>r3, [r2, </a:t>
            </a:r>
            <a:r>
              <a:rPr b="0" lang="en-US" sz="1600" spc="-1" strike="noStrike">
                <a:latin typeface="Consolas"/>
              </a:rPr>
              <a:t>#4]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ldr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r3, [sp, </a:t>
            </a:r>
            <a:r>
              <a:rPr b="0" lang="en-US" sz="1600" spc="-1" strike="noStrike">
                <a:latin typeface="Consolas"/>
              </a:rPr>
              <a:t>#0]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mov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r0, sp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ldr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r3, [r3, </a:t>
            </a:r>
            <a:r>
              <a:rPr b="0" lang="en-US" sz="1600" spc="-1" strike="noStrike">
                <a:latin typeface="Consolas"/>
              </a:rPr>
              <a:t>#0]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blx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r3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ldr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r3, [sp, </a:t>
            </a:r>
            <a:r>
              <a:rPr b="0" lang="en-US" sz="1600" spc="-1" strike="noStrike">
                <a:latin typeface="Consolas"/>
              </a:rPr>
              <a:t>#0]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mov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r0, sp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ldr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r3, [r3, </a:t>
            </a:r>
            <a:r>
              <a:rPr b="0" lang="en-US" sz="1600" spc="-1" strike="noStrike">
                <a:latin typeface="Consolas"/>
              </a:rPr>
              <a:t>#4]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blx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r3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b.n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80001d0 </a:t>
            </a:r>
            <a:r>
              <a:rPr b="0" lang="en-US" sz="1600" spc="-1" strike="noStrike">
                <a:latin typeface="Consolas"/>
              </a:rPr>
              <a:t>&lt;main+0xc&gt;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</a:rPr>
              <a:t>Nop     ; </a:t>
            </a:r>
            <a:r>
              <a:rPr b="0" lang="en-US" sz="1600" spc="-1" strike="noStrike">
                <a:latin typeface="Consolas"/>
              </a:rPr>
              <a:t>(mov r8, </a:t>
            </a:r>
            <a:r>
              <a:rPr b="0" lang="en-US" sz="1600" spc="-1" strike="noStrike">
                <a:latin typeface="Consolas"/>
              </a:rPr>
              <a:t>r8)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</a:rPr>
              <a:t>.word</a:t>
            </a:r>
            <a:r>
              <a:rPr b="0" lang="en-US" sz="1600" spc="-1" strike="noStrike">
                <a:latin typeface="Consolas"/>
              </a:rPr>
              <a:t>	</a:t>
            </a:r>
            <a:r>
              <a:rPr b="0" lang="en-US" sz="1600" spc="-1" strike="noStrike">
                <a:latin typeface="Consolas"/>
              </a:rPr>
              <a:t>0x08000258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49" name=""/>
          <p:cNvSpPr/>
          <p:nvPr/>
        </p:nvSpPr>
        <p:spPr>
          <a:xfrm>
            <a:off x="6309360" y="5479920"/>
            <a:ext cx="2331720" cy="228600"/>
          </a:xfrm>
          <a:prstGeom prst="rect">
            <a:avLst/>
          </a:prstGeom>
          <a:gradFill rotWithShape="0">
            <a:gsLst>
              <a:gs pos="0">
                <a:srgbClr val="729fcf">
                  <a:alpha val="0"/>
                </a:srgbClr>
              </a:gs>
              <a:gs pos="5000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0" name=""/>
          <p:cNvSpPr txBox="1"/>
          <p:nvPr/>
        </p:nvSpPr>
        <p:spPr>
          <a:xfrm>
            <a:off x="762480" y="2320200"/>
            <a:ext cx="3740760" cy="698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600" spc="-1" strike="noStrike">
                <a:latin typeface="Consolas"/>
              </a:rPr>
              <a:t>080001b0 </a:t>
            </a:r>
            <a:r>
              <a:rPr b="0" lang="en-US" sz="1600" spc="-1" strike="noStrike">
                <a:latin typeface="Consolas"/>
              </a:rPr>
              <a:t>&lt;_ZN4CPin3setEv&gt;: ...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latin typeface="Consolas"/>
              </a:rPr>
              <a:t>08000198 </a:t>
            </a:r>
            <a:r>
              <a:rPr b="0" lang="en-US" sz="1600" spc="-1" strike="noStrike">
                <a:latin typeface="Consolas"/>
              </a:rPr>
              <a:t>&lt;_ZN4CPin5resetEv&gt;: ..</a:t>
            </a:r>
            <a:r>
              <a:rPr b="0" lang="en-US" sz="1600" spc="-1" strike="noStrike">
                <a:latin typeface="Consolas"/>
              </a:rPr>
              <a:t>.</a:t>
            </a:r>
            <a:endParaRPr b="0" lang="en-US" sz="1600" spc="-1" strike="noStrike">
              <a:latin typeface="Consolas"/>
            </a:endParaRPr>
          </a:p>
        </p:txBody>
      </p:sp>
      <p:sp>
        <p:nvSpPr>
          <p:cNvPr id="551" name=""/>
          <p:cNvSpPr/>
          <p:nvPr/>
        </p:nvSpPr>
        <p:spPr>
          <a:xfrm>
            <a:off x="853920" y="4298760"/>
            <a:ext cx="3291840" cy="1143000"/>
          </a:xfrm>
          <a:prstGeom prst="rect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2" name=""/>
          <p:cNvSpPr txBox="1"/>
          <p:nvPr/>
        </p:nvSpPr>
        <p:spPr>
          <a:xfrm>
            <a:off x="1128240" y="4801680"/>
            <a:ext cx="2743200" cy="51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600" spc="-1" strike="noStrike">
                <a:latin typeface="Consolas"/>
              </a:rPr>
              <a:t>0x08000258 : 0x080001b1</a:t>
            </a:r>
            <a:endParaRPr b="0" lang="en-US" sz="1600" spc="-1" strike="noStrike">
              <a:latin typeface="Consolas"/>
            </a:endParaRPr>
          </a:p>
          <a:p>
            <a:r>
              <a:rPr b="0" lang="en-US" sz="1600" spc="-1" strike="noStrike">
                <a:latin typeface="Consolas"/>
              </a:rPr>
              <a:t>0x0800025c : 0x08000199</a:t>
            </a:r>
            <a:endParaRPr b="0" lang="en-US" sz="1600" spc="-1" strike="noStrike">
              <a:latin typeface="Consolas"/>
            </a:endParaRPr>
          </a:p>
        </p:txBody>
      </p:sp>
      <p:sp>
        <p:nvSpPr>
          <p:cNvPr id="553" name=""/>
          <p:cNvSpPr txBox="1"/>
          <p:nvPr/>
        </p:nvSpPr>
        <p:spPr>
          <a:xfrm>
            <a:off x="853920" y="4318200"/>
            <a:ext cx="13968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CLed vtable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4" name=""/>
          <p:cNvSpPr/>
          <p:nvPr/>
        </p:nvSpPr>
        <p:spPr>
          <a:xfrm flipH="1" flipV="1">
            <a:off x="762120" y="2469600"/>
            <a:ext cx="415440" cy="2651760"/>
          </a:xfrm>
          <a:prstGeom prst="curvedConnector3">
            <a:avLst>
              <a:gd name="adj1" fmla="val 236623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5" name=""/>
          <p:cNvSpPr/>
          <p:nvPr/>
        </p:nvSpPr>
        <p:spPr>
          <a:xfrm flipH="1" flipV="1">
            <a:off x="811800" y="2880720"/>
            <a:ext cx="365760" cy="2057400"/>
          </a:xfrm>
          <a:prstGeom prst="curvedConnector3">
            <a:avLst>
              <a:gd name="adj1" fmla="val 182694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6" name=""/>
          <p:cNvSpPr/>
          <p:nvPr/>
        </p:nvSpPr>
        <p:spPr>
          <a:xfrm flipH="1" flipV="1">
            <a:off x="4434840" y="2788560"/>
            <a:ext cx="1832400" cy="2788920"/>
          </a:xfrm>
          <a:prstGeom prst="curvedConnector3">
            <a:avLst>
              <a:gd name="adj1" fmla="val 5096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7" name=""/>
          <p:cNvSpPr txBox="1"/>
          <p:nvPr/>
        </p:nvSpPr>
        <p:spPr>
          <a:xfrm>
            <a:off x="517320" y="5825880"/>
            <a:ext cx="3826080" cy="620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Call the set method via the address in r3.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B62108B-5DA6-4D01-B7CE-BF3C3E8346BD}" type="slidenum">
              <a:t>70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ubtitle 2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Static Polymorphism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9D81382-46F5-455D-B9E1-0431D8B04C54}" type="slidenum">
              <a:t>71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"/>
          <p:cNvSpPr/>
          <p:nvPr/>
        </p:nvSpPr>
        <p:spPr>
          <a:xfrm>
            <a:off x="1691640" y="2651760"/>
            <a:ext cx="5530680" cy="205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Runtime bitmask calculations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Runtime branching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Function calls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Runtime input validation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560" name="Subtitle 24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1D73500-B106-451A-87CE-F462D4CA2F3B}" type="slidenum">
              <a:t>72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"/>
          <p:cNvSpPr/>
          <p:nvPr/>
        </p:nvSpPr>
        <p:spPr>
          <a:xfrm>
            <a:off x="1691640" y="2651760"/>
            <a:ext cx="5530680" cy="205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Runtime bitmask calculations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Runtime branching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Function calls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Runtime input validation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562" name="Picture 3" descr="undefined"/>
          <p:cNvPicPr/>
          <p:nvPr/>
        </p:nvPicPr>
        <p:blipFill>
          <a:blip r:embed="rId1"/>
          <a:stretch/>
        </p:blipFill>
        <p:spPr>
          <a:xfrm>
            <a:off x="7132320" y="2304360"/>
            <a:ext cx="2905560" cy="3272040"/>
          </a:xfrm>
          <a:prstGeom prst="rect">
            <a:avLst/>
          </a:prstGeom>
          <a:ln w="0">
            <a:noFill/>
          </a:ln>
        </p:spPr>
      </p:pic>
      <p:pic>
        <p:nvPicPr>
          <p:cNvPr id="563" name="" descr=""/>
          <p:cNvPicPr/>
          <p:nvPr/>
        </p:nvPicPr>
        <p:blipFill>
          <a:blip r:embed="rId2"/>
          <a:stretch/>
        </p:blipFill>
        <p:spPr>
          <a:xfrm>
            <a:off x="1846440" y="1991160"/>
            <a:ext cx="3684240" cy="3722400"/>
          </a:xfrm>
          <a:prstGeom prst="rect">
            <a:avLst/>
          </a:prstGeom>
          <a:ln w="0">
            <a:noFill/>
          </a:ln>
        </p:spPr>
      </p:pic>
      <p:sp>
        <p:nvSpPr>
          <p:cNvPr id="564" name="Subtitle 28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88B940C-3A47-421B-B9B1-092B9B2D2912}" type="slidenum">
              <a:t>73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"/>
          <p:cNvSpPr/>
          <p:nvPr/>
        </p:nvSpPr>
        <p:spPr>
          <a:xfrm>
            <a:off x="1691640" y="1737360"/>
            <a:ext cx="9645480" cy="205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This is about the “special” cases where the hardware is known, which is common for embedded systems.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I did not replace the HAL given by the manufacturer, I extended it.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The same techniques can be used in any other application as well, if the circumstances allow it.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These are no guidelines or rules.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566" name="Subtitle 26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Notes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1C5832F-1DE6-4C10-BAE9-F207B2C16E42}" type="slidenum">
              <a:t>74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ubtitle 29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Enumerations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68" name=""/>
          <p:cNvSpPr/>
          <p:nvPr/>
        </p:nvSpPr>
        <p:spPr>
          <a:xfrm>
            <a:off x="3256200" y="2514600"/>
            <a:ext cx="5296680" cy="196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9" name=""/>
          <p:cNvSpPr/>
          <p:nvPr/>
        </p:nvSpPr>
        <p:spPr>
          <a:xfrm>
            <a:off x="738360" y="1710360"/>
            <a:ext cx="4106520" cy="148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enum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: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input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0b00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output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0b01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alt_func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0b10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analog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0b11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70" name=""/>
          <p:cNvSpPr/>
          <p:nvPr/>
        </p:nvSpPr>
        <p:spPr>
          <a:xfrm>
            <a:off x="720360" y="4017240"/>
            <a:ext cx="3850200" cy="150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enum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ports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: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uint8_t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port_f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port_d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port_c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port_b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port_a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71" name=""/>
          <p:cNvSpPr/>
          <p:nvPr/>
        </p:nvSpPr>
        <p:spPr>
          <a:xfrm>
            <a:off x="6309360" y="2560320"/>
            <a:ext cx="5302080" cy="199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Enumerations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Not plain integers anymore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 implicit conversions between enum values and integral types</a:t>
            </a:r>
            <a:endParaRPr b="0" lang="en-US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Explicit static_cast required</a:t>
            </a:r>
            <a:endParaRPr b="0" lang="en-US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Harder to misuse accidentally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F050304-3FF5-42EF-A1FB-243926D829FA}" type="slidenum">
              <a:t>75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ubtitle 25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Concepts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73" name=""/>
          <p:cNvSpPr/>
          <p:nvPr/>
        </p:nvSpPr>
        <p:spPr>
          <a:xfrm>
            <a:off x="3256200" y="2514600"/>
            <a:ext cx="5296680" cy="196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4" name=""/>
          <p:cNvSpPr/>
          <p:nvPr/>
        </p:nvSpPr>
        <p:spPr>
          <a:xfrm>
            <a:off x="731520" y="1703160"/>
            <a:ext cx="6033600" cy="181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template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&lt;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concept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is_valid_mode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(mode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==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input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||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(mode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==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output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||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(mode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==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alt_func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||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(mode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==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analog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75" name=""/>
          <p:cNvSpPr/>
          <p:nvPr/>
        </p:nvSpPr>
        <p:spPr>
          <a:xfrm>
            <a:off x="731520" y="4114440"/>
            <a:ext cx="5963760" cy="150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template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&lt;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pins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concept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is_valid_pin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is_valid_low_pin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&gt;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||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is_valid_high_pin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template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&lt;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pins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...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concept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are_valid_pins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is_valid_pin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&gt;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&amp;&amp;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...);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B47B360-4B9B-4449-9E5E-4B95EDA08C78}" type="slidenum">
              <a:t>76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ubtitle 27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Immediate Functions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77" name=""/>
          <p:cNvSpPr/>
          <p:nvPr/>
        </p:nvSpPr>
        <p:spPr>
          <a:xfrm>
            <a:off x="3256200" y="2514600"/>
            <a:ext cx="5296680" cy="196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8" name=""/>
          <p:cNvSpPr/>
          <p:nvPr/>
        </p:nvSpPr>
        <p:spPr>
          <a:xfrm>
            <a:off x="731520" y="2091960"/>
            <a:ext cx="7222320" cy="316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template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&lt;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pins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...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requires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are_valid_pins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pin ...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&gt;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&amp;&amp;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is_valid_mode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&gt;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consteval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moder_value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return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(...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|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static_cast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&gt;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(mode)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&lt;&lt;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         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static_cast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&gt;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(pin)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2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template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&lt;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pins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...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requires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are_valid_pins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pin ...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&gt;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consteval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moder_bitmask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return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(...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|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GPIO_MODER_MODER0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&lt;&lt;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         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static_cast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&gt;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(pin)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2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95FEAC9-380E-4B18-9FC9-96A1A65936FC}" type="slidenum">
              <a:t>77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ubtitle 30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Compile-time Branching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5635106-6C5D-44A4-B463-B74BA3AEF9A5}" type="slidenum">
              <a:t>78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ubtitle 2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Measurement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4C56CFB-75ED-444D-95E7-9A8CA8637FFF}" type="slidenum">
              <a:t>79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"/>
          <p:cNvSpPr/>
          <p:nvPr/>
        </p:nvSpPr>
        <p:spPr>
          <a:xfrm>
            <a:off x="3703320" y="6035040"/>
            <a:ext cx="4809960" cy="34452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"/>
          <p:cNvSpPr/>
          <p:nvPr/>
        </p:nvSpPr>
        <p:spPr>
          <a:xfrm>
            <a:off x="7040880" y="2468880"/>
            <a:ext cx="1781280" cy="2268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Subtitle 1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6" name=""/>
          <p:cNvSpPr/>
          <p:nvPr/>
        </p:nvSpPr>
        <p:spPr>
          <a:xfrm>
            <a:off x="914760" y="2286360"/>
            <a:ext cx="4798080" cy="251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int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main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{ 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0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GPIO_PIN_6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GPIO_MODE_INPUT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(&amp;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Arial"/>
                <a:ea typeface="DejaVu Sans"/>
              </a:rPr>
              <a:t>while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7" name=""/>
          <p:cNvSpPr/>
          <p:nvPr/>
        </p:nvSpPr>
        <p:spPr>
          <a:xfrm>
            <a:off x="7040880" y="2103120"/>
            <a:ext cx="4341600" cy="307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&lt;main&gt;: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movs    r3, #6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push    {r0, r1, r2,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     r0, sp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subs    r3, #5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bl      8000198 &lt;GPIO_Init&gt;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b.n     80001f4 &lt;main+0x10&gt;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8" name=""/>
          <p:cNvSpPr/>
          <p:nvPr/>
        </p:nvSpPr>
        <p:spPr>
          <a:xfrm flipH="1">
            <a:off x="3564000" y="2560320"/>
            <a:ext cx="3472560" cy="63792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"/>
          <p:cNvSpPr/>
          <p:nvPr/>
        </p:nvSpPr>
        <p:spPr>
          <a:xfrm>
            <a:off x="3677040" y="6035040"/>
            <a:ext cx="483624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set up the pin value for GPIO_PIN_6 (value 6)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0B7114C-127D-46F0-B260-4CB453FE7EEA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"/>
          <p:cNvSpPr/>
          <p:nvPr/>
        </p:nvSpPr>
        <p:spPr>
          <a:xfrm>
            <a:off x="3200400" y="6035040"/>
            <a:ext cx="5758920" cy="36396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"/>
          <p:cNvSpPr/>
          <p:nvPr/>
        </p:nvSpPr>
        <p:spPr>
          <a:xfrm>
            <a:off x="7040880" y="2743200"/>
            <a:ext cx="2878560" cy="2268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Subtitle 6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3" name=""/>
          <p:cNvSpPr/>
          <p:nvPr/>
        </p:nvSpPr>
        <p:spPr>
          <a:xfrm>
            <a:off x="914760" y="2286360"/>
            <a:ext cx="4798080" cy="251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int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main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{ 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0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GPIO_PIN_6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GPIO_MODE_INPUT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(&amp;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Arial"/>
                <a:ea typeface="DejaVu Sans"/>
              </a:rPr>
              <a:t>while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4" name=""/>
          <p:cNvSpPr/>
          <p:nvPr/>
        </p:nvSpPr>
        <p:spPr>
          <a:xfrm>
            <a:off x="7040880" y="2103120"/>
            <a:ext cx="4341600" cy="307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&lt;main&gt;: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movs    r3, #6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push    {r0, r1, r2,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     r0, sp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subs    r3, #5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bl      8000198 &lt;GPIO_Init&gt;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b.n     80001f4 &lt;main+0x10&gt;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5" name=""/>
          <p:cNvSpPr/>
          <p:nvPr/>
        </p:nvSpPr>
        <p:spPr>
          <a:xfrm flipH="1">
            <a:off x="3015360" y="2834280"/>
            <a:ext cx="4021200" cy="109548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"/>
          <p:cNvSpPr/>
          <p:nvPr/>
        </p:nvSpPr>
        <p:spPr>
          <a:xfrm>
            <a:off x="3179880" y="6035040"/>
            <a:ext cx="58305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prepare for calling a function by saving the current state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0DDCB39-5873-405B-9789-A0AE4C33E52E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1341</TotalTime>
  <Application>LibreOffice/7.3.7.2$Linux_X86_64 LibreOffice_project/30$Build-2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2024-07-22T11:26:38Z</dcterms:created>
  <dc:creator/>
  <dc:description/>
  <dc:language>en-US</dc:language>
  <cp:lastModifiedBy/>
  <dcterms:modified xsi:type="dcterms:W3CDTF">2024-07-25T20:06:29Z</dcterms:modified>
  <cp:revision>651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Widescreen</vt:lpwstr>
  </property>
  <property fmtid="{D5CDD505-2E9C-101B-9397-08002B2CF9AE}" pid="4" name="Slides">
    <vt:i4>11</vt:i4>
  </property>
</Properties>
</file>