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media/image25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2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60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9.xml" ContentType="application/vnd.openxmlformats-officedocument.presentationml.slide+xml"/>
  <Override PartName="/ppt/slides/slide61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66.xml" ContentType="application/vnd.openxmlformats-officedocument.presentationml.slide+xml"/>
  <Override PartName="/ppt/slides/slide29.xml" ContentType="application/vnd.openxmlformats-officedocument.presentationml.slide+xml"/>
  <Override PartName="/ppt/slides/slide65.xml" ContentType="application/vnd.openxmlformats-officedocument.presentationml.slide+xml"/>
  <Override PartName="/ppt/slides/slide28.xml" ContentType="application/vnd.openxmlformats-officedocument.presentationml.slide+xml"/>
  <Override PartName="/ppt/slides/slide64.xml" ContentType="application/vnd.openxmlformats-officedocument.presentationml.slide+xml"/>
  <Override PartName="/ppt/slides/slide27.xml" ContentType="application/vnd.openxmlformats-officedocument.presentationml.slide+xml"/>
  <Override PartName="/ppt/slides/slide63.xml" ContentType="application/vnd.openxmlformats-officedocument.presentationml.slide+xml"/>
  <Override PartName="/ppt/slides/slide26.xml" ContentType="application/vnd.openxmlformats-officedocument.presentationml.slide+xml"/>
  <Override PartName="/ppt/slides/slide23.xml" ContentType="application/vnd.openxmlformats-officedocument.presentationml.slide+xml"/>
  <Override PartName="/ppt/slides/slide62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49.xml" ContentType="application/vnd.openxmlformats-officedocument.presentationml.slide+xml"/>
  <Override PartName="/ppt/slides/_rels/slide39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32.xml.rels" ContentType="application/vnd.openxmlformats-package.relationships+xml"/>
  <Override PartName="/ppt/slides/_rels/slide1.xml.rels" ContentType="application/vnd.openxmlformats-package.relationships+xml"/>
  <Override PartName="/ppt/slides/_rels/slide58.xml.rels" ContentType="application/vnd.openxmlformats-package.relationships+xml"/>
  <Override PartName="/ppt/slides/_rels/slide65.xml.rels" ContentType="application/vnd.openxmlformats-package.relationships+xml"/>
  <Override PartName="/ppt/slides/_rels/slide13.xml.rels" ContentType="application/vnd.openxmlformats-package.relationships+xml"/>
  <Override PartName="/ppt/slides/_rels/slide27.xml.rels" ContentType="application/vnd.openxmlformats-package.relationships+xml"/>
  <Override PartName="/ppt/slides/_rels/slide36.xml.rels" ContentType="application/vnd.openxmlformats-package.relationships+xml"/>
  <Override PartName="/ppt/slides/_rels/slide43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2.xml.rels" ContentType="application/vnd.openxmlformats-package.relationships+xml"/>
  <Override PartName="/ppt/slides/_rels/slide48.xml.rels" ContentType="application/vnd.openxmlformats-package.relationships+xml"/>
  <Override PartName="/ppt/slides/_rels/slide6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55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54.xml.rels" ContentType="application/vnd.openxmlformats-package.relationships+xml"/>
  <Override PartName="/ppt/slides/_rels/slide63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49.xml.rels" ContentType="application/vnd.openxmlformats-package.relationships+xml"/>
  <Override PartName="/ppt/slides/_rels/slide53.xml.rels" ContentType="application/vnd.openxmlformats-package.relationships+xml"/>
  <Override PartName="/ppt/slides/_rels/slide62.xml.rels" ContentType="application/vnd.openxmlformats-package.relationships+xml"/>
  <Override PartName="/ppt/slides/_rels/slide46.xml.rels" ContentType="application/vnd.openxmlformats-package.relationships+xml"/>
  <Override PartName="/ppt/slides/_rels/slide52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28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8.xml.rels" ContentType="application/vnd.openxmlformats-package.relationships+xml"/>
  <Override PartName="/ppt/slides/_rels/slide45.xml.rels" ContentType="application/vnd.openxmlformats-package.relationships+xml"/>
  <Override PartName="/ppt/slides/_rels/slide66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25.xml.rels" ContentType="application/vnd.openxmlformats-package.relationships+xml"/>
  <Override PartName="/ppt/slides/_rels/slide59.xml.rels" ContentType="application/vnd.openxmlformats-package.relationships+xml"/>
  <Override PartName="/ppt/slides/_rels/slide10.xml.rels" ContentType="application/vnd.openxmlformats-package.relationships+xml"/>
  <Override PartName="/ppt/slides/slide6.xml" ContentType="application/vnd.openxmlformats-officedocument.presentationml.slide+xml"/>
  <Override PartName="/ppt/slides/slide1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63" Type="http://schemas.openxmlformats.org/officeDocument/2006/relationships/slide" Target="slides/slide59.xml"/><Relationship Id="rId64" Type="http://schemas.openxmlformats.org/officeDocument/2006/relationships/slide" Target="slides/slide60.xml"/><Relationship Id="rId65" Type="http://schemas.openxmlformats.org/officeDocument/2006/relationships/slide" Target="slides/slide61.xml"/><Relationship Id="rId66" Type="http://schemas.openxmlformats.org/officeDocument/2006/relationships/slide" Target="slides/slide62.xml"/><Relationship Id="rId67" Type="http://schemas.openxmlformats.org/officeDocument/2006/relationships/slide" Target="slides/slide63.xml"/><Relationship Id="rId68" Type="http://schemas.openxmlformats.org/officeDocument/2006/relationships/slide" Target="slides/slide64.xml"/><Relationship Id="rId69" Type="http://schemas.openxmlformats.org/officeDocument/2006/relationships/slide" Target="slides/slide65.xml"/><Relationship Id="rId70" Type="http://schemas.openxmlformats.org/officeDocument/2006/relationships/slide" Target="slides/slide66.xml"/><Relationship Id="rId71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FBCBB7E1-6AB1-4176-ACBD-356BB16560C7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520" cy="3083400"/>
          </a:xfrm>
          <a:prstGeom prst="rect">
            <a:avLst/>
          </a:prstGeom>
          <a:ln w="0">
            <a:noFill/>
          </a:ln>
        </p:spPr>
      </p:sp>
      <p:sp>
        <p:nvSpPr>
          <p:cNvPr id="47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Hello Everyone! I am Marcell Juhasz. Welcome to my presentation about the cost of abstractions in embedded systems.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79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31A331C-AB48-4847-A9C9-F04CF37B2D9F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80091BA-A736-447B-B07C-2736E223DFA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7AFBB59-A2FD-4394-A152-D66FEA963A7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D6176E7-EAB5-40EF-AD02-1012FCC319C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8B5D101-5E62-4477-B538-904E837BA64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A37B82B-D582-4B83-952C-5D3E0CA3604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8199A5C-E822-43A6-BC86-E64AFF10F6A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5074C6F-7E4C-4F7E-9C83-29523F3C559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4F7B426-1ADD-41E1-87FE-E16CF531823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BD39157-A9FA-485E-90A5-9288962FA44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9F4605A-F9E7-4549-84AB-9038CC81694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B4F3AC1-0272-4BC8-82DA-89E84FB19E9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DF6032C-E358-4C27-BE78-53DAB3D2F0C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CBEB785-09E2-47EB-9FC2-13FAB8FB10A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2B84500-1F36-4C12-9FBB-79C81E3B30A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F402296-267F-4C72-AFA8-257FB68AD07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C9547C9-4271-4603-B6CC-41F755C4F3A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C0CCE9A-E09D-4E90-B9EC-FEF1A2B0318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94B3C03-FC01-4EA7-9726-45190F074B9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160120B-A752-4A20-85E4-3D29DF180C3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61DD775-8E9C-4BC2-A93F-600D446DF8B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F906108-D578-425F-9F5B-6746A2514DC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A58ED9B-851C-4CA2-BB87-B80B94F8453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92393FB-B30A-4731-BA19-8D0229508C8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D70429F-219A-4B5F-B916-568F6B80BD6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787878"/>
                </a:solidFill>
                <a:latin typeface="Apto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7F34AA6-4A20-4BC3-9342-592DE5E37835}" type="slidenum">
              <a:rPr b="0" lang="en-US" sz="1200" spc="-1" strike="noStrike">
                <a:solidFill>
                  <a:srgbClr val="787878"/>
                </a:solidFill>
                <a:latin typeface="Apto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787878"/>
                </a:solidFill>
                <a:latin typeface="Apto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DBA67BC-23BC-41A1-8E48-9F16BDB04B04}" type="slidenum">
              <a:rPr b="0" lang="en-US" sz="1200" spc="-1" strike="noStrike">
                <a:solidFill>
                  <a:srgbClr val="787878"/>
                </a:solidFill>
                <a:latin typeface="Apto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3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1120" cy="238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5400" spc="-1" strike="noStrike">
                <a:solidFill>
                  <a:srgbClr val="000000"/>
                </a:solidFill>
                <a:latin typeface="Aptos Display"/>
              </a:rPr>
              <a:t>Balancing Efficiency and</a:t>
            </a:r>
            <a:br>
              <a:rPr sz="5400"/>
            </a:br>
            <a:r>
              <a:rPr b="0" lang="en-US" sz="5400" spc="-1" strike="noStrike">
                <a:solidFill>
                  <a:srgbClr val="000000"/>
                </a:solidFill>
                <a:latin typeface="Aptos Display"/>
              </a:rPr>
              <a:t>Flexibility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1120" cy="165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ptos"/>
              </a:rPr>
              <a:t>Cost of Abstractions in Embedded Systems</a:t>
            </a:r>
            <a:br>
              <a:rPr sz="2400"/>
            </a:b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Aptos"/>
              </a:rPr>
              <a:t>Marcell Juhasz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"/>
          <p:cNvSpPr/>
          <p:nvPr/>
        </p:nvSpPr>
        <p:spPr>
          <a:xfrm>
            <a:off x="2834640" y="6035040"/>
            <a:ext cx="6490440" cy="34452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"/>
          <p:cNvSpPr/>
          <p:nvPr/>
        </p:nvSpPr>
        <p:spPr>
          <a:xfrm>
            <a:off x="7040160" y="3017520"/>
            <a:ext cx="2467800" cy="2268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Subtitle 7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0" name=""/>
          <p:cNvSpPr/>
          <p:nvPr/>
        </p:nvSpPr>
        <p:spPr>
          <a:xfrm>
            <a:off x="914760" y="2286360"/>
            <a:ext cx="4798080" cy="251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int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main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{ 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0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GPIO_PIN_6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GPIO_MODE_INPUT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(&amp;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Arial"/>
                <a:ea typeface="DejaVu Sans"/>
              </a:rPr>
              <a:t>while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1" name=""/>
          <p:cNvSpPr/>
          <p:nvPr/>
        </p:nvSpPr>
        <p:spPr>
          <a:xfrm>
            <a:off x="7040880" y="2103120"/>
            <a:ext cx="4341600" cy="307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&lt;main&gt;: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movs    r3, #6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push    {r0, r1, r2,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     r0, sp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subs    r3, #5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bl      8000198 &lt;GPIO_Init&gt;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b.n     80001f4 &lt;main+0x10&gt;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"/>
          <p:cNvSpPr/>
          <p:nvPr/>
        </p:nvSpPr>
        <p:spPr>
          <a:xfrm flipH="1">
            <a:off x="3573360" y="3108960"/>
            <a:ext cx="3462840" cy="8928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"/>
          <p:cNvSpPr/>
          <p:nvPr/>
        </p:nvSpPr>
        <p:spPr>
          <a:xfrm flipH="1">
            <a:off x="3015360" y="3108960"/>
            <a:ext cx="4021200" cy="82080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"/>
          <p:cNvSpPr/>
          <p:nvPr/>
        </p:nvSpPr>
        <p:spPr>
          <a:xfrm>
            <a:off x="2791080" y="6035040"/>
            <a:ext cx="6607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store the pin value in the GPIO_InitStruct structure on the stack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C8F70FE-781A-4B06-8459-18D5C6737CFF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"/>
          <p:cNvSpPr/>
          <p:nvPr/>
        </p:nvSpPr>
        <p:spPr>
          <a:xfrm>
            <a:off x="3431160" y="5855040"/>
            <a:ext cx="5327640" cy="63828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"/>
          <p:cNvSpPr/>
          <p:nvPr/>
        </p:nvSpPr>
        <p:spPr>
          <a:xfrm>
            <a:off x="7040880" y="3291840"/>
            <a:ext cx="1781280" cy="2268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Subtitle 8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8" name=""/>
          <p:cNvSpPr/>
          <p:nvPr/>
        </p:nvSpPr>
        <p:spPr>
          <a:xfrm>
            <a:off x="914760" y="2286360"/>
            <a:ext cx="4798080" cy="251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int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main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{ 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0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GPIO_PIN_6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GPIO_MODE_INPUT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(&amp;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Arial"/>
                <a:ea typeface="DejaVu Sans"/>
              </a:rPr>
              <a:t>while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9" name=""/>
          <p:cNvSpPr/>
          <p:nvPr/>
        </p:nvSpPr>
        <p:spPr>
          <a:xfrm>
            <a:off x="7040880" y="2103120"/>
            <a:ext cx="4341600" cy="307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&lt;main&gt;: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movs    r3, #6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push    {r0, r1, r2,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     r0, sp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subs    r3, #5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bl      8000198 &lt;GPIO_Init&gt;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b.n     80001f4 &lt;main+0x10&gt;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"/>
          <p:cNvSpPr/>
          <p:nvPr/>
        </p:nvSpPr>
        <p:spPr>
          <a:xfrm flipH="1">
            <a:off x="3015360" y="3383280"/>
            <a:ext cx="4021920" cy="54648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"/>
          <p:cNvSpPr/>
          <p:nvPr/>
        </p:nvSpPr>
        <p:spPr>
          <a:xfrm>
            <a:off x="3431160" y="5855040"/>
            <a:ext cx="53276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prepare to pass the address of the GPIO_InitStruct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structure to the GPIO_Init function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4750BE6-1F58-476B-A2FE-51DAB4026DE9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"/>
          <p:cNvSpPr/>
          <p:nvPr/>
        </p:nvSpPr>
        <p:spPr>
          <a:xfrm>
            <a:off x="2379600" y="6035040"/>
            <a:ext cx="7402680" cy="34452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"/>
          <p:cNvSpPr/>
          <p:nvPr/>
        </p:nvSpPr>
        <p:spPr>
          <a:xfrm>
            <a:off x="7040880" y="3566160"/>
            <a:ext cx="1781280" cy="2268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Subtitle 9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5" name=""/>
          <p:cNvSpPr/>
          <p:nvPr/>
        </p:nvSpPr>
        <p:spPr>
          <a:xfrm>
            <a:off x="914760" y="2286360"/>
            <a:ext cx="4798080" cy="251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int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main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{ 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0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GPIO_PIN_6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GPIO_MODE_INPUT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(&amp;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Arial"/>
                <a:ea typeface="DejaVu Sans"/>
              </a:rPr>
              <a:t>while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66" name=""/>
          <p:cNvSpPr/>
          <p:nvPr/>
        </p:nvSpPr>
        <p:spPr>
          <a:xfrm>
            <a:off x="7040880" y="2103120"/>
            <a:ext cx="4341600" cy="307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&lt;main&gt;: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movs    r3, #6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push    {r0, r1, r2,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     r0, sp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subs    r3, #5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bl      8000198 &lt;GPIO_Init&gt;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b.n     80001f4 &lt;main+0x10&gt;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7" name=""/>
          <p:cNvSpPr/>
          <p:nvPr/>
        </p:nvSpPr>
        <p:spPr>
          <a:xfrm flipH="1" flipV="1">
            <a:off x="4478400" y="3472560"/>
            <a:ext cx="2558160" cy="18072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"/>
          <p:cNvSpPr/>
          <p:nvPr/>
        </p:nvSpPr>
        <p:spPr>
          <a:xfrm>
            <a:off x="2379600" y="6035040"/>
            <a:ext cx="74307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set up the mode value for GPIO_MODE_INPUT (subtract 5 from 6 -&gt; 1)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99DC1BF-1615-4152-9381-11BD0EF54F0D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"/>
          <p:cNvSpPr/>
          <p:nvPr/>
        </p:nvSpPr>
        <p:spPr>
          <a:xfrm>
            <a:off x="2631240" y="6035040"/>
            <a:ext cx="6831000" cy="34452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"/>
          <p:cNvSpPr/>
          <p:nvPr/>
        </p:nvSpPr>
        <p:spPr>
          <a:xfrm>
            <a:off x="7040160" y="3840480"/>
            <a:ext cx="2422080" cy="2268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Subtitle 10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72" name=""/>
          <p:cNvSpPr/>
          <p:nvPr/>
        </p:nvSpPr>
        <p:spPr>
          <a:xfrm>
            <a:off x="914760" y="2286360"/>
            <a:ext cx="4798080" cy="251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int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main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{ 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0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GPIO_PIN_6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GPIO_MODE_INPUT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(&amp;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Arial"/>
                <a:ea typeface="DejaVu Sans"/>
              </a:rPr>
              <a:t>while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3" name=""/>
          <p:cNvSpPr/>
          <p:nvPr/>
        </p:nvSpPr>
        <p:spPr>
          <a:xfrm>
            <a:off x="7040880" y="2103120"/>
            <a:ext cx="4341600" cy="307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&lt;main&gt;: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movs    r3, #6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push    {r0, r1, r2,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     r0, sp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subs    r3, #5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bl      8000198 &lt;GPIO_Init&gt;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b.n     80001f4 &lt;main+0x10&gt;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"/>
          <p:cNvSpPr/>
          <p:nvPr/>
        </p:nvSpPr>
        <p:spPr>
          <a:xfrm flipH="1" flipV="1">
            <a:off x="4478400" y="3472560"/>
            <a:ext cx="2558160" cy="45504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"/>
          <p:cNvSpPr/>
          <p:nvPr/>
        </p:nvSpPr>
        <p:spPr>
          <a:xfrm flipH="1" flipV="1">
            <a:off x="3015360" y="3927240"/>
            <a:ext cx="4021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"/>
          <p:cNvSpPr/>
          <p:nvPr/>
        </p:nvSpPr>
        <p:spPr>
          <a:xfrm>
            <a:off x="2631240" y="6035040"/>
            <a:ext cx="6927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store the mode value in the GPIO_InitStruct structure on the stack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5FFD398-815F-4FFA-8E08-7E7B04460F34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"/>
          <p:cNvSpPr/>
          <p:nvPr/>
        </p:nvSpPr>
        <p:spPr>
          <a:xfrm>
            <a:off x="3408480" y="5855040"/>
            <a:ext cx="5373360" cy="60048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"/>
          <p:cNvSpPr/>
          <p:nvPr/>
        </p:nvSpPr>
        <p:spPr>
          <a:xfrm>
            <a:off x="7049520" y="4114800"/>
            <a:ext cx="3235680" cy="2268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Subtitle 11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80" name=""/>
          <p:cNvSpPr/>
          <p:nvPr/>
        </p:nvSpPr>
        <p:spPr>
          <a:xfrm>
            <a:off x="914760" y="2286360"/>
            <a:ext cx="4798080" cy="251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int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main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{ 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0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GPIO_PIN_6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GPIO_MODE_INPUT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(&amp;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Arial"/>
                <a:ea typeface="DejaVu Sans"/>
              </a:rPr>
              <a:t>while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81" name=""/>
          <p:cNvSpPr/>
          <p:nvPr/>
        </p:nvSpPr>
        <p:spPr>
          <a:xfrm>
            <a:off x="7040880" y="2103120"/>
            <a:ext cx="4341600" cy="307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&lt;main&gt;: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movs    r3, #6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push    {r0, r1, r2,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     r0, sp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subs    r3, #5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bl      8000198 &lt;GPIO_Init&gt;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b.n     80001f4 &lt;main+0x10&gt;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"/>
          <p:cNvSpPr/>
          <p:nvPr/>
        </p:nvSpPr>
        <p:spPr>
          <a:xfrm flipH="1" flipV="1">
            <a:off x="3015360" y="3929760"/>
            <a:ext cx="4030560" cy="27216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"/>
          <p:cNvSpPr/>
          <p:nvPr/>
        </p:nvSpPr>
        <p:spPr>
          <a:xfrm>
            <a:off x="3408480" y="5855040"/>
            <a:ext cx="5373360" cy="60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call the GPIO_Init function with the GPIO_InitStruct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structure as an argument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7CA692D-4ACF-4B81-BFF9-202A9F4F02AA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"/>
          <p:cNvSpPr/>
          <p:nvPr/>
        </p:nvSpPr>
        <p:spPr>
          <a:xfrm>
            <a:off x="3385440" y="6035040"/>
            <a:ext cx="5419080" cy="34452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"/>
          <p:cNvSpPr/>
          <p:nvPr/>
        </p:nvSpPr>
        <p:spPr>
          <a:xfrm>
            <a:off x="7040880" y="4389120"/>
            <a:ext cx="3244320" cy="2268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Subtitle 12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87" name=""/>
          <p:cNvSpPr/>
          <p:nvPr/>
        </p:nvSpPr>
        <p:spPr>
          <a:xfrm>
            <a:off x="914760" y="2286360"/>
            <a:ext cx="4798080" cy="251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int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main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{ 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0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GPIO_PIN_6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GPIO_MODE_INPUT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(&amp;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Arial"/>
                <a:ea typeface="DejaVu Sans"/>
              </a:rPr>
              <a:t>while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88" name=""/>
          <p:cNvSpPr/>
          <p:nvPr/>
        </p:nvSpPr>
        <p:spPr>
          <a:xfrm>
            <a:off x="7040880" y="2103120"/>
            <a:ext cx="4341600" cy="307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&lt;main&gt;: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movs    r3, #6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push    {r0, r1, r2,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     r0, sp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subs    r3, #5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bl      8000198 &lt;GPIO_Init&gt;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b.n     80001f4 &lt;main+0x10&gt;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9" name=""/>
          <p:cNvSpPr/>
          <p:nvPr/>
        </p:nvSpPr>
        <p:spPr>
          <a:xfrm flipH="1" flipV="1">
            <a:off x="2283840" y="4386960"/>
            <a:ext cx="4752720" cy="8928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"/>
          <p:cNvSpPr/>
          <p:nvPr/>
        </p:nvSpPr>
        <p:spPr>
          <a:xfrm>
            <a:off x="3385440" y="6035040"/>
            <a:ext cx="541908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create an infinite loop (branch to the same address)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C6E5CCD-3E5B-4173-B380-DDF515DCD00B}" type="slidenum">
              <a:t>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"/>
          <p:cNvSpPr/>
          <p:nvPr/>
        </p:nvSpPr>
        <p:spPr>
          <a:xfrm>
            <a:off x="959400" y="3200400"/>
            <a:ext cx="4570920" cy="27252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"/>
          <p:cNvSpPr/>
          <p:nvPr/>
        </p:nvSpPr>
        <p:spPr>
          <a:xfrm>
            <a:off x="7588800" y="1403640"/>
            <a:ext cx="4205160" cy="109548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Subtitle 5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94" name=""/>
          <p:cNvSpPr/>
          <p:nvPr/>
        </p:nvSpPr>
        <p:spPr>
          <a:xfrm>
            <a:off x="457560" y="954720"/>
            <a:ext cx="6855480" cy="52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typedef 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Consolas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DejaVu Sans"/>
              </a:rPr>
              <a:t>/* check the values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configure the GPIO based on the settings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GPIO_MODE_OUTPUT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&amp;= ~(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OSPEEDR_MASK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|= 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GPIO_SPEED_FREQ_LOW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5" name=""/>
          <p:cNvSpPr/>
          <p:nvPr/>
        </p:nvSpPr>
        <p:spPr>
          <a:xfrm flipH="1">
            <a:off x="5530320" y="1920240"/>
            <a:ext cx="1964160" cy="141516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"/>
          <p:cNvSpPr/>
          <p:nvPr/>
        </p:nvSpPr>
        <p:spPr>
          <a:xfrm>
            <a:off x="7635240" y="1357920"/>
            <a:ext cx="4250160" cy="13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r2, [r0,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push    {r4, r5,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r2, #15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ldrb    r3, [r0,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r3,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bne.n   80001c4 &lt;GPIO_Init+0x2c&gt;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#3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r2, r2,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r4, r2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r5, [pc, #44]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r1, [r5,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bics    r1, r4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r3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str     r1, [r5, #0]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7" name=""/>
          <p:cNvSpPr/>
          <p:nvPr/>
        </p:nvSpPr>
        <p:spPr>
          <a:xfrm>
            <a:off x="3703320" y="5897880"/>
            <a:ext cx="4809960" cy="59256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if pin is greater than 15, branch to the end (invalid pin check)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151A5A2-C79A-4802-AA00-4CEE4D50F154}" type="slidenum">
              <a:t>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"/>
          <p:cNvSpPr/>
          <p:nvPr/>
        </p:nvSpPr>
        <p:spPr>
          <a:xfrm>
            <a:off x="959400" y="3429000"/>
            <a:ext cx="4708080" cy="27252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"/>
          <p:cNvSpPr/>
          <p:nvPr/>
        </p:nvSpPr>
        <p:spPr>
          <a:xfrm>
            <a:off x="7589520" y="2546640"/>
            <a:ext cx="4205160" cy="7754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Subtitle 13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01" name=""/>
          <p:cNvSpPr/>
          <p:nvPr/>
        </p:nvSpPr>
        <p:spPr>
          <a:xfrm>
            <a:off x="457560" y="954720"/>
            <a:ext cx="6855480" cy="52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typedef 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Consolas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DejaVu Sans"/>
              </a:rPr>
              <a:t>/* check the values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configure the GPIO based on the settings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GPIO_MODE_OUTPUT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&amp;= ~(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OSPEEDR_MASK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|= 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GPIO_SPEED_FREQ_LOW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02" name=""/>
          <p:cNvSpPr/>
          <p:nvPr/>
        </p:nvSpPr>
        <p:spPr>
          <a:xfrm>
            <a:off x="7635240" y="1357920"/>
            <a:ext cx="4250160" cy="13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r2, [r0,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push    {r4, r5,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r2, #15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ldrb    r3, [r0,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r3,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bne.n   80001c4 &lt;GPIO_Init+0x2c&gt;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#3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r2, r2,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r4, r2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r5, [pc, #44]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r1, [r5,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bics    r1, r4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r3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str     r1, [r5, #0]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3" name=""/>
          <p:cNvSpPr/>
          <p:nvPr/>
        </p:nvSpPr>
        <p:spPr>
          <a:xfrm flipH="1">
            <a:off x="5713560" y="2926080"/>
            <a:ext cx="1826280" cy="63900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"/>
          <p:cNvSpPr/>
          <p:nvPr/>
        </p:nvSpPr>
        <p:spPr>
          <a:xfrm>
            <a:off x="3703320" y="5897880"/>
            <a:ext cx="4809960" cy="59256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if mode is greater than 1, branch to the end (invalid mode check)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DB848A9-6BBD-43AE-B58B-304A94C22C3B}" type="slidenum">
              <a:t>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"/>
          <p:cNvSpPr/>
          <p:nvPr/>
        </p:nvSpPr>
        <p:spPr>
          <a:xfrm>
            <a:off x="959400" y="4149000"/>
            <a:ext cx="3976560" cy="27252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"/>
          <p:cNvSpPr/>
          <p:nvPr/>
        </p:nvSpPr>
        <p:spPr>
          <a:xfrm>
            <a:off x="7588800" y="3333600"/>
            <a:ext cx="4205160" cy="2862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Subtitle 14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08" name=""/>
          <p:cNvSpPr/>
          <p:nvPr/>
        </p:nvSpPr>
        <p:spPr>
          <a:xfrm>
            <a:off x="457560" y="954720"/>
            <a:ext cx="6855480" cy="52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typedef 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Consolas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DejaVu Sans"/>
              </a:rPr>
              <a:t>/* check the values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configure the GPIO based on the settings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GPIO_MODE_OUTPUT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&amp;= ~(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OSPEEDR_MASK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|= 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GPIO_SPEED_FREQ_LOW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09" name=""/>
          <p:cNvSpPr/>
          <p:nvPr/>
        </p:nvSpPr>
        <p:spPr>
          <a:xfrm>
            <a:off x="7635240" y="1357920"/>
            <a:ext cx="4250160" cy="13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r2, [r0,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push    {r4, r5,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r2, #15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ldrb    r3, [r0,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r3,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bne.n   80001c4 &lt;GPIO_Init+0x2c&gt;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#3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r2, r2,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r4, r2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r5, [pc, #44]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r1, [r5,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bics    r1, r4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r3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str     r1, [r5, #0]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"/>
          <p:cNvSpPr/>
          <p:nvPr/>
        </p:nvSpPr>
        <p:spPr>
          <a:xfrm flipH="1">
            <a:off x="5210280" y="3474720"/>
            <a:ext cx="2329920" cy="82116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"/>
          <p:cNvSpPr/>
          <p:nvPr/>
        </p:nvSpPr>
        <p:spPr>
          <a:xfrm>
            <a:off x="3703320" y="5897880"/>
            <a:ext cx="4809960" cy="59256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if mode is not 1, branch to configure pin for input mode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705BFF6-65D4-4DB2-99B8-6E02853955A9}" type="slidenum">
              <a:t>18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"/>
          <p:cNvSpPr/>
          <p:nvPr/>
        </p:nvSpPr>
        <p:spPr>
          <a:xfrm>
            <a:off x="2514600" y="4663440"/>
            <a:ext cx="1415520" cy="2268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"/>
          <p:cNvSpPr/>
          <p:nvPr/>
        </p:nvSpPr>
        <p:spPr>
          <a:xfrm>
            <a:off x="7589520" y="3607920"/>
            <a:ext cx="4205160" cy="2862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Subtitle 15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15" name=""/>
          <p:cNvSpPr/>
          <p:nvPr/>
        </p:nvSpPr>
        <p:spPr>
          <a:xfrm>
            <a:off x="457560" y="954720"/>
            <a:ext cx="6855480" cy="52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typedef 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Consolas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DejaVu Sans"/>
              </a:rPr>
              <a:t>/* check the values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configure the GPIO based on the settings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GPIO_MODE_OUTPUT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&amp;= ~(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OSPEEDR_MASK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|= 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GPIO_SPEED_FREQ_LOW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6" name=""/>
          <p:cNvSpPr/>
          <p:nvPr/>
        </p:nvSpPr>
        <p:spPr>
          <a:xfrm>
            <a:off x="7635240" y="1357920"/>
            <a:ext cx="4250160" cy="13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r2, [r0,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push    {r4, r5,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r2, #15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ldrb    r3, [r0,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r3,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bne.n   80001c4 &lt;GPIO_Init+0x2c&gt;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#3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r2, r2,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r4, r2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r5, [pc, #44]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r1, [r5,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bics    r1, r4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r3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str     r1, [r5, #0]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7" name=""/>
          <p:cNvSpPr/>
          <p:nvPr/>
        </p:nvSpPr>
        <p:spPr>
          <a:xfrm flipH="1">
            <a:off x="3975480" y="3749040"/>
            <a:ext cx="3564360" cy="912600"/>
          </a:xfrm>
          <a:prstGeom prst="curvedConnector3">
            <a:avLst>
              <a:gd name="adj1" fmla="val 37421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"/>
          <p:cNvSpPr/>
          <p:nvPr/>
        </p:nvSpPr>
        <p:spPr>
          <a:xfrm>
            <a:off x="3703320" y="6035040"/>
            <a:ext cx="4809960" cy="34452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prepare mask value for OSPEEDR (3)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D7EB2AC-3E0F-4263-8B88-400AA8AF133C}" type="slidenum">
              <a:t>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ubtitle 2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whoami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1" name="TextBox 1"/>
          <p:cNvSpPr/>
          <p:nvPr/>
        </p:nvSpPr>
        <p:spPr>
          <a:xfrm>
            <a:off x="1721160" y="1710000"/>
            <a:ext cx="8746560" cy="383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Marcell Juhasz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github.com/juhaszmarcell96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linkedin.com/in/juhaszmarcell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marcell.juhasz96@gmail.com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Zühlke Engineering (Austria) GmbH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Rivergate, Handelskai 92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1200, Vienna, Austria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wien@zuehlke.com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+43 1 205 11 6800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6A092FD-BAC1-4E4F-A0E2-E21F44ED64AC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"/>
          <p:cNvSpPr/>
          <p:nvPr/>
        </p:nvSpPr>
        <p:spPr>
          <a:xfrm>
            <a:off x="4434840" y="4663440"/>
            <a:ext cx="1552680" cy="2268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"/>
          <p:cNvSpPr/>
          <p:nvPr/>
        </p:nvSpPr>
        <p:spPr>
          <a:xfrm>
            <a:off x="7588800" y="3882240"/>
            <a:ext cx="4205160" cy="2862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Subtitle 16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22" name=""/>
          <p:cNvSpPr/>
          <p:nvPr/>
        </p:nvSpPr>
        <p:spPr>
          <a:xfrm>
            <a:off x="457560" y="954720"/>
            <a:ext cx="6855480" cy="52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typedef 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Consolas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DejaVu Sans"/>
              </a:rPr>
              <a:t>/* check the values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configure the GPIO based on the settings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GPIO_MODE_OUTPUT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&amp;= ~(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OSPEEDR_MASK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|= 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GPIO_SPEED_FREQ_LOW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23" name=""/>
          <p:cNvSpPr/>
          <p:nvPr/>
        </p:nvSpPr>
        <p:spPr>
          <a:xfrm>
            <a:off x="7635240" y="1357920"/>
            <a:ext cx="4250160" cy="13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r2, [r0,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push    {r4, r5,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r2, #15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ldrb    r3, [r0,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r3,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bne.n   80001c4 &lt;GPIO_Init+0x2c&gt;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#3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r2, r2,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r4, r2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r5, [pc, #44]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r1, [r5,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bics    r1, r4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r3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str     r1, [r5, #0]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"/>
          <p:cNvSpPr/>
          <p:nvPr/>
        </p:nvSpPr>
        <p:spPr>
          <a:xfrm flipH="1">
            <a:off x="6078600" y="4023360"/>
            <a:ext cx="1461240" cy="63828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"/>
          <p:cNvSpPr/>
          <p:nvPr/>
        </p:nvSpPr>
        <p:spPr>
          <a:xfrm>
            <a:off x="3703320" y="6035040"/>
            <a:ext cx="4809960" cy="34452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shift pin value left by 1 bit (pin * 2)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AD65B1C-37D7-41C9-8789-A4A5B367D514}" type="slidenum">
              <a:t>20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"/>
          <p:cNvSpPr/>
          <p:nvPr/>
        </p:nvSpPr>
        <p:spPr>
          <a:xfrm>
            <a:off x="2514600" y="4663440"/>
            <a:ext cx="3610080" cy="2268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"/>
          <p:cNvSpPr/>
          <p:nvPr/>
        </p:nvSpPr>
        <p:spPr>
          <a:xfrm>
            <a:off x="7588800" y="4170240"/>
            <a:ext cx="4205160" cy="2628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Subtitle 17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29" name=""/>
          <p:cNvSpPr/>
          <p:nvPr/>
        </p:nvSpPr>
        <p:spPr>
          <a:xfrm>
            <a:off x="457560" y="954720"/>
            <a:ext cx="6855480" cy="52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typedef 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Consolas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DejaVu Sans"/>
              </a:rPr>
              <a:t>/* check the values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configure the GPIO based on the settings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GPIO_MODE_OUTPUT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&amp;= ~(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OSPEEDR_MASK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|= 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GPIO_SPEED_FREQ_LOW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30" name=""/>
          <p:cNvSpPr/>
          <p:nvPr/>
        </p:nvSpPr>
        <p:spPr>
          <a:xfrm>
            <a:off x="7635240" y="1357920"/>
            <a:ext cx="4250160" cy="13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r2, [r0,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push    {r4, r5,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r2, #15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ldrb    r3, [r0,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r3,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bne.n   80001c4 &lt;GPIO_Init+0x2c&gt;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#3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r2, r2,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r4, r2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r5, [pc, #44]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r1, [r5,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bics    r1, r4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r3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str     r1, [r5, #0]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1" name=""/>
          <p:cNvSpPr/>
          <p:nvPr/>
        </p:nvSpPr>
        <p:spPr>
          <a:xfrm flipH="1">
            <a:off x="6352920" y="4297680"/>
            <a:ext cx="1186920" cy="45540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"/>
          <p:cNvSpPr/>
          <p:nvPr/>
        </p:nvSpPr>
        <p:spPr>
          <a:xfrm>
            <a:off x="3703320" y="6035040"/>
            <a:ext cx="4809960" cy="34452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shift mask value left by (pin * 2) positions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3DC5977-BAC2-4E92-9CE4-04B656D80D02}" type="slidenum">
              <a:t>21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"/>
          <p:cNvSpPr/>
          <p:nvPr/>
        </p:nvSpPr>
        <p:spPr>
          <a:xfrm>
            <a:off x="2148840" y="4434840"/>
            <a:ext cx="866880" cy="2268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"/>
          <p:cNvSpPr/>
          <p:nvPr/>
        </p:nvSpPr>
        <p:spPr>
          <a:xfrm>
            <a:off x="7588800" y="4458240"/>
            <a:ext cx="4205160" cy="24912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Subtitle 18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36" name=""/>
          <p:cNvSpPr/>
          <p:nvPr/>
        </p:nvSpPr>
        <p:spPr>
          <a:xfrm>
            <a:off x="457560" y="954720"/>
            <a:ext cx="6855480" cy="52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typedef 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Consolas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DejaVu Sans"/>
              </a:rPr>
              <a:t>/* check the values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configure the GPIO based on the settings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GPIO_MODE_OUTPUT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&amp;= ~(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OSPEEDR_MASK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|= 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GPIO_SPEED_FREQ_LOW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37" name=""/>
          <p:cNvSpPr/>
          <p:nvPr/>
        </p:nvSpPr>
        <p:spPr>
          <a:xfrm>
            <a:off x="7635240" y="1357920"/>
            <a:ext cx="4250160" cy="13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r2, [r0,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push    {r4, r5,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r2, #15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ldrb    r3, [r0,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r3,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bne.n   80001c4 &lt;GPIO_Init+0x2c&gt;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#3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r2, r2,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r4, r2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r5, [pc, #44]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r1, [r5,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bics    r1, r4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r3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str     r1, [r5, #0]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"/>
          <p:cNvSpPr/>
          <p:nvPr/>
        </p:nvSpPr>
        <p:spPr>
          <a:xfrm flipH="1" flipV="1">
            <a:off x="3198600" y="4524120"/>
            <a:ext cx="4341600" cy="89640"/>
          </a:xfrm>
          <a:prstGeom prst="curvedConnector3">
            <a:avLst>
              <a:gd name="adj1" fmla="val 24929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"/>
          <p:cNvSpPr/>
          <p:nvPr/>
        </p:nvSpPr>
        <p:spPr>
          <a:xfrm>
            <a:off x="3703320" y="6035040"/>
            <a:ext cx="4809960" cy="34452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load address of OSPEEDR into r5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F3EF75F-B0D5-41FD-BF73-4EEED82E2BA8}" type="slidenum">
              <a:t>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"/>
          <p:cNvSpPr/>
          <p:nvPr/>
        </p:nvSpPr>
        <p:spPr>
          <a:xfrm>
            <a:off x="1417320" y="4434840"/>
            <a:ext cx="1689840" cy="2268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"/>
          <p:cNvSpPr/>
          <p:nvPr/>
        </p:nvSpPr>
        <p:spPr>
          <a:xfrm>
            <a:off x="7588800" y="4709160"/>
            <a:ext cx="4205160" cy="26388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Subtitle 20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43" name=""/>
          <p:cNvSpPr/>
          <p:nvPr/>
        </p:nvSpPr>
        <p:spPr>
          <a:xfrm>
            <a:off x="457560" y="954720"/>
            <a:ext cx="6855480" cy="52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typedef 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Consolas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DejaVu Sans"/>
              </a:rPr>
              <a:t>/* check the values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configure the GPIO based on the settings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GPIO_MODE_OUTPUT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&amp;= ~(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OSPEEDR_MASK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|= 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GPIO_SPEED_FREQ_LOW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4" name=""/>
          <p:cNvSpPr/>
          <p:nvPr/>
        </p:nvSpPr>
        <p:spPr>
          <a:xfrm>
            <a:off x="7635240" y="1357920"/>
            <a:ext cx="4250160" cy="13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r2, [r0,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push    {r4, r5,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r2, #15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ldrb    r3, [r0,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r3,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bne.n   80001c4 &lt;GPIO_Init+0x2c&gt;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#3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r2, r2,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r4, r2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r5, [pc, #44]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r1, [r5,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bics    r1, r4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r3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str     r1, [r5, #0]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5" name=""/>
          <p:cNvSpPr/>
          <p:nvPr/>
        </p:nvSpPr>
        <p:spPr>
          <a:xfrm flipH="1" flipV="1">
            <a:off x="3198600" y="4524120"/>
            <a:ext cx="4341600" cy="363960"/>
          </a:xfrm>
          <a:prstGeom prst="curvedConnector3">
            <a:avLst>
              <a:gd name="adj1" fmla="val 26023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"/>
          <p:cNvSpPr/>
          <p:nvPr/>
        </p:nvSpPr>
        <p:spPr>
          <a:xfrm>
            <a:off x="3703320" y="6035040"/>
            <a:ext cx="4809960" cy="34452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load current OSPEEDR value into r1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1F01837-566F-4982-AC6F-0379374307EC}" type="slidenum">
              <a:t>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"/>
          <p:cNvSpPr/>
          <p:nvPr/>
        </p:nvSpPr>
        <p:spPr>
          <a:xfrm>
            <a:off x="1417320" y="4673160"/>
            <a:ext cx="4935960" cy="2268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"/>
          <p:cNvSpPr/>
          <p:nvPr/>
        </p:nvSpPr>
        <p:spPr>
          <a:xfrm>
            <a:off x="7588800" y="4998240"/>
            <a:ext cx="4205160" cy="25776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Subtitle 22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50" name=""/>
          <p:cNvSpPr/>
          <p:nvPr/>
        </p:nvSpPr>
        <p:spPr>
          <a:xfrm>
            <a:off x="457560" y="954720"/>
            <a:ext cx="6855480" cy="52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typedef 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Consolas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DejaVu Sans"/>
              </a:rPr>
              <a:t>/* check the values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configure the GPIO based on the settings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GPIO_MODE_OUTPUT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&amp;= ~(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OSPEEDR_MASK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|= 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GPIO_SPEED_FREQ_LOW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1" name=""/>
          <p:cNvSpPr/>
          <p:nvPr/>
        </p:nvSpPr>
        <p:spPr>
          <a:xfrm>
            <a:off x="7635240" y="1357920"/>
            <a:ext cx="4250160" cy="13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r2, [r0,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push    {r4, r5,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r2, #15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ldrb    r3, [r0,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r3,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bne.n   80001c4 &lt;GPIO_Init+0x2c&gt;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#3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r2, r2,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r4, r2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r5, [pc, #44]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r1, [r5,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bics    r1, r4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r3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str     r1, [r5, #0]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2" name=""/>
          <p:cNvSpPr/>
          <p:nvPr/>
        </p:nvSpPr>
        <p:spPr>
          <a:xfrm flipH="1" flipV="1">
            <a:off x="6444360" y="4798800"/>
            <a:ext cx="1095480" cy="318240"/>
          </a:xfrm>
          <a:prstGeom prst="curvedConnector3">
            <a:avLst>
              <a:gd name="adj1" fmla="val 4877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"/>
          <p:cNvSpPr/>
          <p:nvPr/>
        </p:nvSpPr>
        <p:spPr>
          <a:xfrm>
            <a:off x="3703320" y="6035040"/>
            <a:ext cx="4809960" cy="34452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clear the two bits for the pin in OSPEEDR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BC6E6CB-7198-4D51-9326-9F66DBE03371}" type="slidenum">
              <a:t>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"/>
          <p:cNvSpPr/>
          <p:nvPr/>
        </p:nvSpPr>
        <p:spPr>
          <a:xfrm>
            <a:off x="1417320" y="4901760"/>
            <a:ext cx="5576040" cy="2628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Subtitle 21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56" name=""/>
          <p:cNvSpPr/>
          <p:nvPr/>
        </p:nvSpPr>
        <p:spPr>
          <a:xfrm>
            <a:off x="457560" y="954720"/>
            <a:ext cx="6855480" cy="52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typedef 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Consolas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DejaVu Sans"/>
              </a:rPr>
              <a:t>/* check the values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configure the GPIO based on the settings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GPIO_MODE_OUTPUT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&amp;= ~(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OSPEEDR_MASK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|= 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GPIO_SPEED_FREQ_LOW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7" name=""/>
          <p:cNvSpPr/>
          <p:nvPr/>
        </p:nvSpPr>
        <p:spPr>
          <a:xfrm>
            <a:off x="7635240" y="1357920"/>
            <a:ext cx="4250160" cy="13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r2, [r0,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push    {r4, r5,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r2, #15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ldrb    r3, [r0,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r3,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bne.n   80001c4 &lt;GPIO_Init+0x2c&gt;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#3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r2, r2,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r4, r2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r5, [pc, #44]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r1, [r5,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bics    r1, r4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r3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str     r1, [r5, #0]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8" name=""/>
          <p:cNvSpPr/>
          <p:nvPr/>
        </p:nvSpPr>
        <p:spPr>
          <a:xfrm>
            <a:off x="3703320" y="6035040"/>
            <a:ext cx="4809960" cy="34452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GPIO_SPEED_FREQ_LOW is 0 -&gt; optimized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66BB5AB-B640-4901-A0ED-14E508664B62}" type="slidenum">
              <a:t>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"/>
          <p:cNvSpPr/>
          <p:nvPr/>
        </p:nvSpPr>
        <p:spPr>
          <a:xfrm>
            <a:off x="1417320" y="5167440"/>
            <a:ext cx="1735560" cy="2268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"/>
          <p:cNvSpPr/>
          <p:nvPr/>
        </p:nvSpPr>
        <p:spPr>
          <a:xfrm>
            <a:off x="7588800" y="5532120"/>
            <a:ext cx="4205160" cy="26892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Subtitle 19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62" name=""/>
          <p:cNvSpPr/>
          <p:nvPr/>
        </p:nvSpPr>
        <p:spPr>
          <a:xfrm>
            <a:off x="457560" y="954720"/>
            <a:ext cx="6855480" cy="52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typedef 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Consolas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DejaVu Sans"/>
              </a:rPr>
              <a:t>/* check the values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configure the GPIO based on the settings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GPIO_MODE_OUTPUT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&amp;= ~(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OSPEEDR_MASK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|= 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GPIO_SPEED_FREQ_LOW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63" name=""/>
          <p:cNvSpPr/>
          <p:nvPr/>
        </p:nvSpPr>
        <p:spPr>
          <a:xfrm>
            <a:off x="7635240" y="1357920"/>
            <a:ext cx="4250160" cy="13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r2, [r0,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push    {r4, r5,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r2, #15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ldrb    r3, [r0,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r3,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bne.n   80001c4 &lt;GPIO_Init+0x2c&gt;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#3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r2, r2,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r4, r2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r5, [pc, #44]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r1, [r5,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bics    r1, r4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r3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str     r1, [r5, #0]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4" name=""/>
          <p:cNvSpPr/>
          <p:nvPr/>
        </p:nvSpPr>
        <p:spPr>
          <a:xfrm flipH="1" flipV="1">
            <a:off x="3198600" y="5301720"/>
            <a:ext cx="4341600" cy="409680"/>
          </a:xfrm>
          <a:prstGeom prst="curvedConnector3">
            <a:avLst>
              <a:gd name="adj1" fmla="val 50687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"/>
          <p:cNvSpPr/>
          <p:nvPr/>
        </p:nvSpPr>
        <p:spPr>
          <a:xfrm>
            <a:off x="3703320" y="6035040"/>
            <a:ext cx="4809960" cy="34452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"/>
          <p:cNvSpPr/>
          <p:nvPr/>
        </p:nvSpPr>
        <p:spPr>
          <a:xfrm>
            <a:off x="3914280" y="6035040"/>
            <a:ext cx="43617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store the modified OSPEEDR value back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43F71A9-7A7E-4C4C-8EA4-4F3FCA5605E2}" type="slidenum">
              <a:t>26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ubtitle 23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Building Layers of Abstractions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68" name=""/>
          <p:cNvSpPr/>
          <p:nvPr/>
        </p:nvSpPr>
        <p:spPr>
          <a:xfrm>
            <a:off x="2606040" y="2697480"/>
            <a:ext cx="7588800" cy="136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Take the original C code, modify as little as possible, focusing only on the abstraction in question.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Compare the binary size, compilation time (generated code) and the runtime performance (analytically now, empirically probably only at the end).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"/>
          <p:cNvSpPr/>
          <p:nvPr/>
        </p:nvSpPr>
        <p:spPr>
          <a:xfrm>
            <a:off x="4754880" y="4709160"/>
            <a:ext cx="2834280" cy="12340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 code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DA6CFBB-4721-4DDC-A666-779921431B62}" type="slidenum">
              <a:t>27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ubtitle 39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Building Layers of Abstractions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71" name=""/>
          <p:cNvSpPr/>
          <p:nvPr/>
        </p:nvSpPr>
        <p:spPr>
          <a:xfrm>
            <a:off x="2606040" y="2697480"/>
            <a:ext cx="7588800" cy="136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Take the original C code, modify as little as possible, focusing only on the abstraction in question.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Compare the binary size, compilation time (generated code) and the runtime performance (analytically now, empirically probably only at the end).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2" name=""/>
          <p:cNvSpPr/>
          <p:nvPr/>
        </p:nvSpPr>
        <p:spPr>
          <a:xfrm>
            <a:off x="4754880" y="4709160"/>
            <a:ext cx="1919880" cy="12340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 code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3" name=""/>
          <p:cNvSpPr/>
          <p:nvPr/>
        </p:nvSpPr>
        <p:spPr>
          <a:xfrm>
            <a:off x="6675120" y="4709160"/>
            <a:ext cx="914040" cy="1234080"/>
          </a:xfrm>
          <a:prstGeom prst="rect">
            <a:avLst/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C++ code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0F214AE-4B5A-446B-8B1E-E242D61A563C}" type="slidenum">
              <a:t>28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ubtitle 4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75" name="" descr=""/>
          <p:cNvPicPr/>
          <p:nvPr/>
        </p:nvPicPr>
        <p:blipFill>
          <a:blip r:embed="rId1"/>
          <a:stretch/>
        </p:blipFill>
        <p:spPr>
          <a:xfrm>
            <a:off x="2011680" y="1308600"/>
            <a:ext cx="8492760" cy="518292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4E32EB9-B68A-4548-9878-C97E98E00896}" type="slidenum">
              <a:t>29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ubtitle 2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Motivation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93" name="Picture 2" descr="undefined"/>
          <p:cNvPicPr/>
          <p:nvPr/>
        </p:nvPicPr>
        <p:blipFill>
          <a:blip r:embed="rId1"/>
          <a:stretch/>
        </p:blipFill>
        <p:spPr>
          <a:xfrm>
            <a:off x="8006400" y="1670040"/>
            <a:ext cx="1762560" cy="1985040"/>
          </a:xfrm>
          <a:prstGeom prst="rect">
            <a:avLst/>
          </a:prstGeom>
          <a:ln w="0">
            <a:noFill/>
          </a:ln>
        </p:spPr>
      </p:pic>
      <p:sp>
        <p:nvSpPr>
          <p:cNvPr id="94" name="TextBox 5"/>
          <p:cNvSpPr/>
          <p:nvPr/>
        </p:nvSpPr>
        <p:spPr>
          <a:xfrm>
            <a:off x="876600" y="1646640"/>
            <a:ext cx="7127280" cy="448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 is dominant in the embedded world</a:t>
            </a:r>
            <a:endParaRPr b="0" lang="en-US" sz="2400" spc="-1" strike="noStrike">
              <a:latin typeface="Arial"/>
            </a:endParaRPr>
          </a:p>
          <a:p>
            <a:pPr lvl="1" marL="800280" indent="-34308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direct interaction with hardware</a:t>
            </a:r>
            <a:endParaRPr b="0" lang="en-US" sz="2400" spc="-1" strike="noStrike">
              <a:latin typeface="Arial"/>
            </a:endParaRPr>
          </a:p>
          <a:p>
            <a:pPr lvl="1" marL="800280" indent="-34308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flexible</a:t>
            </a:r>
            <a:endParaRPr b="0" lang="en-US" sz="2400" spc="-1" strike="noStrike">
              <a:latin typeface="Arial"/>
            </a:endParaRPr>
          </a:p>
          <a:p>
            <a:pPr lvl="1" marL="800280" indent="-34308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robust</a:t>
            </a:r>
            <a:endParaRPr b="0" lang="en-US" sz="2400" spc="-1" strike="noStrike">
              <a:latin typeface="Arial"/>
            </a:endParaRPr>
          </a:p>
          <a:p>
            <a:pPr lvl="1" marL="800280" indent="-34308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efficient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Common opinions:</a:t>
            </a:r>
            <a:endParaRPr b="0" lang="en-US" sz="2400" spc="-1" strike="noStrike">
              <a:latin typeface="Arial"/>
            </a:endParaRPr>
          </a:p>
          <a:p>
            <a:pPr lvl="1" marL="800280" indent="-34308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 is as efficient as it gets</a:t>
            </a:r>
            <a:endParaRPr b="0" lang="en-US" sz="2400" spc="-1" strike="noStrike">
              <a:latin typeface="Arial"/>
            </a:endParaRPr>
          </a:p>
          <a:p>
            <a:pPr lvl="1" marL="800280" indent="-34308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abstraction = less efficient software</a:t>
            </a:r>
            <a:endParaRPr b="0" lang="en-US" sz="2400" spc="-1" strike="noStrike">
              <a:latin typeface="Arial"/>
            </a:endParaRPr>
          </a:p>
          <a:p>
            <a:pPr lvl="1" marL="800280" indent="-34308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C++ comes with inherent runtime overhead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95" name="Picture 7" descr="A green check mark on a black background&#10;&#10;Description automatically generated"/>
          <p:cNvPicPr/>
          <p:nvPr/>
        </p:nvPicPr>
        <p:blipFill>
          <a:blip r:embed="rId2"/>
          <a:stretch/>
        </p:blipFill>
        <p:spPr>
          <a:xfrm>
            <a:off x="8915400" y="4800600"/>
            <a:ext cx="920880" cy="794160"/>
          </a:xfrm>
          <a:prstGeom prst="rect">
            <a:avLst/>
          </a:prstGeom>
          <a:ln w="0">
            <a:noFill/>
          </a:ln>
        </p:spPr>
      </p:pic>
      <p:pic>
        <p:nvPicPr>
          <p:cNvPr id="96" name="Picture 8" descr="A red x on a black background&#10;&#10;Description automatically generated"/>
          <p:cNvPicPr/>
          <p:nvPr/>
        </p:nvPicPr>
        <p:blipFill>
          <a:blip r:embed="rId3"/>
          <a:stretch/>
        </p:blipFill>
        <p:spPr>
          <a:xfrm>
            <a:off x="7772400" y="4343400"/>
            <a:ext cx="924120" cy="90216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EE26608-54CB-4CB1-BE13-D70378FD6EA6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ubtitle 40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77" name="" descr=""/>
          <p:cNvPicPr/>
          <p:nvPr/>
        </p:nvPicPr>
        <p:blipFill>
          <a:blip r:embed="rId1"/>
          <a:stretch/>
        </p:blipFill>
        <p:spPr>
          <a:xfrm>
            <a:off x="2011680" y="1308600"/>
            <a:ext cx="8492760" cy="5182920"/>
          </a:xfrm>
          <a:prstGeom prst="rect">
            <a:avLst/>
          </a:prstGeom>
          <a:ln w="0">
            <a:noFill/>
          </a:ln>
        </p:spPr>
      </p:pic>
      <p:sp>
        <p:nvSpPr>
          <p:cNvPr id="278" name=""/>
          <p:cNvSpPr/>
          <p:nvPr/>
        </p:nvSpPr>
        <p:spPr>
          <a:xfrm>
            <a:off x="6172200" y="4800600"/>
            <a:ext cx="4663080" cy="1874160"/>
          </a:xfrm>
          <a:prstGeom prst="rect">
            <a:avLst/>
          </a:prstGeom>
          <a:gradFill rotWithShape="0">
            <a:gsLst>
              <a:gs pos="0">
                <a:srgbClr val="729fcf">
                  <a:alpha val="0"/>
                </a:srgbClr>
              </a:gs>
              <a:gs pos="5000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AD23323-A720-41D7-9ADA-45712CBB32D8}" type="slidenum">
              <a:t>30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"/>
          <p:cNvSpPr/>
          <p:nvPr/>
        </p:nvSpPr>
        <p:spPr>
          <a:xfrm>
            <a:off x="1508760" y="1875960"/>
            <a:ext cx="1051200" cy="27252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Subtitle 33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(basic)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81" name=""/>
          <p:cNvSpPr/>
          <p:nvPr/>
        </p:nvSpPr>
        <p:spPr>
          <a:xfrm>
            <a:off x="777240" y="1828800"/>
            <a:ext cx="8078400" cy="211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class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CRegister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private: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const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m_address;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public: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address) :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m_address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(address) {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set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val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const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reinterpret_cast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volatile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*&gt;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(m_address))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val;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8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8000"/>
                </a:solidFill>
                <a:latin typeface="Consolas"/>
                <a:ea typeface="DejaVu Sans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282" name="" descr=""/>
          <p:cNvPicPr/>
          <p:nvPr/>
        </p:nvPicPr>
        <p:blipFill>
          <a:blip r:embed="rId1"/>
          <a:stretch/>
        </p:blipFill>
        <p:spPr>
          <a:xfrm>
            <a:off x="5567760" y="4437720"/>
            <a:ext cx="4856040" cy="1734120"/>
          </a:xfrm>
          <a:prstGeom prst="rect">
            <a:avLst/>
          </a:prstGeom>
          <a:ln w="0">
            <a:noFill/>
          </a:ln>
        </p:spPr>
      </p:pic>
      <p:sp>
        <p:nvSpPr>
          <p:cNvPr id="283" name=""/>
          <p:cNvSpPr/>
          <p:nvPr/>
        </p:nvSpPr>
        <p:spPr>
          <a:xfrm>
            <a:off x="7452360" y="4480560"/>
            <a:ext cx="1096920" cy="273960"/>
          </a:xfrm>
          <a:prstGeom prst="rect">
            <a:avLst/>
          </a:prstGeom>
          <a:gradFill rotWithShape="0">
            <a:gsLst>
              <a:gs pos="0">
                <a:srgbClr val="729fcf">
                  <a:alpha val="0"/>
                </a:srgbClr>
              </a:gs>
              <a:gs pos="5000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4D93367-C985-41C7-9D95-8C5926F5D26F}" type="slidenum">
              <a:t>31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"/>
          <p:cNvSpPr/>
          <p:nvPr/>
        </p:nvSpPr>
        <p:spPr>
          <a:xfrm>
            <a:off x="1281600" y="2342880"/>
            <a:ext cx="3381480" cy="27252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Subtitle 41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(basic)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86" name=""/>
          <p:cNvSpPr/>
          <p:nvPr/>
        </p:nvSpPr>
        <p:spPr>
          <a:xfrm>
            <a:off x="777240" y="1828800"/>
            <a:ext cx="8078400" cy="211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class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CRegister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private: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const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m_address;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public: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address) :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m_address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(address) {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set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val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const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reinterpret_cast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volatile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*&gt;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(m_address))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val;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8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8000"/>
                </a:solidFill>
                <a:latin typeface="Consolas"/>
                <a:ea typeface="DejaVu Sans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287" name="" descr=""/>
          <p:cNvPicPr/>
          <p:nvPr/>
        </p:nvPicPr>
        <p:blipFill>
          <a:blip r:embed="rId1"/>
          <a:stretch/>
        </p:blipFill>
        <p:spPr>
          <a:xfrm>
            <a:off x="5567760" y="4437720"/>
            <a:ext cx="4856040" cy="1734120"/>
          </a:xfrm>
          <a:prstGeom prst="rect">
            <a:avLst/>
          </a:prstGeom>
          <a:ln w="0">
            <a:noFill/>
          </a:ln>
        </p:spPr>
      </p:pic>
      <p:sp>
        <p:nvSpPr>
          <p:cNvPr id="288" name=""/>
          <p:cNvSpPr/>
          <p:nvPr/>
        </p:nvSpPr>
        <p:spPr>
          <a:xfrm>
            <a:off x="5567760" y="4754880"/>
            <a:ext cx="2341440" cy="228240"/>
          </a:xfrm>
          <a:prstGeom prst="rect">
            <a:avLst/>
          </a:prstGeom>
          <a:gradFill rotWithShape="0">
            <a:gsLst>
              <a:gs pos="0">
                <a:srgbClr val="729fcf">
                  <a:alpha val="0"/>
                </a:srgbClr>
              </a:gs>
              <a:gs pos="5000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8DC6699-F565-4937-A388-EB3A3449CB8C}" type="slidenum">
              <a:t>32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"/>
          <p:cNvSpPr/>
          <p:nvPr/>
        </p:nvSpPr>
        <p:spPr>
          <a:xfrm>
            <a:off x="1281600" y="2834640"/>
            <a:ext cx="6490440" cy="27252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Subtitle 42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(basic)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91" name=""/>
          <p:cNvSpPr/>
          <p:nvPr/>
        </p:nvSpPr>
        <p:spPr>
          <a:xfrm>
            <a:off x="777240" y="1828800"/>
            <a:ext cx="8078400" cy="211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class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CRegister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private: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const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m_address;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public: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address) :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m_address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(address) {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set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val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const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reinterpret_cast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volatile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*&gt;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(m_address))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val;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8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8000"/>
                </a:solidFill>
                <a:latin typeface="Consolas"/>
                <a:ea typeface="DejaVu Sans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292" name="" descr=""/>
          <p:cNvPicPr/>
          <p:nvPr/>
        </p:nvPicPr>
        <p:blipFill>
          <a:blip r:embed="rId1"/>
          <a:stretch/>
        </p:blipFill>
        <p:spPr>
          <a:xfrm>
            <a:off x="5567400" y="4437720"/>
            <a:ext cx="4856040" cy="1734120"/>
          </a:xfrm>
          <a:prstGeom prst="rect">
            <a:avLst/>
          </a:prstGeom>
          <a:ln w="0">
            <a:noFill/>
          </a:ln>
        </p:spPr>
      </p:pic>
      <p:sp>
        <p:nvSpPr>
          <p:cNvPr id="293" name=""/>
          <p:cNvSpPr/>
          <p:nvPr/>
        </p:nvSpPr>
        <p:spPr>
          <a:xfrm>
            <a:off x="5567400" y="5029200"/>
            <a:ext cx="3027600" cy="182520"/>
          </a:xfrm>
          <a:prstGeom prst="rect">
            <a:avLst/>
          </a:prstGeom>
          <a:gradFill rotWithShape="0">
            <a:gsLst>
              <a:gs pos="0">
                <a:srgbClr val="729fcf">
                  <a:alpha val="0"/>
                </a:srgbClr>
              </a:gs>
              <a:gs pos="5000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1944A10-FBD7-41E1-A049-639A57D2683C}" type="slidenum">
              <a:t>33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"/>
          <p:cNvSpPr/>
          <p:nvPr/>
        </p:nvSpPr>
        <p:spPr>
          <a:xfrm>
            <a:off x="1280160" y="3108960"/>
            <a:ext cx="7497720" cy="73116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Subtitle 43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(basic)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96" name=""/>
          <p:cNvSpPr/>
          <p:nvPr/>
        </p:nvSpPr>
        <p:spPr>
          <a:xfrm>
            <a:off x="777240" y="1828800"/>
            <a:ext cx="8078400" cy="211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class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CRegister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private: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const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m_address;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public: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address) :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m_address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(address) {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set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val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const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reinterpret_cast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volatile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*&gt;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(m_address))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val;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8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8000"/>
                </a:solidFill>
                <a:latin typeface="Consolas"/>
                <a:ea typeface="DejaVu Sans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297" name="" descr=""/>
          <p:cNvPicPr/>
          <p:nvPr/>
        </p:nvPicPr>
        <p:blipFill>
          <a:blip r:embed="rId1"/>
          <a:stretch/>
        </p:blipFill>
        <p:spPr>
          <a:xfrm>
            <a:off x="5567040" y="4437720"/>
            <a:ext cx="4856040" cy="1734120"/>
          </a:xfrm>
          <a:prstGeom prst="rect">
            <a:avLst/>
          </a:prstGeom>
          <a:ln w="0">
            <a:noFill/>
          </a:ln>
        </p:spPr>
      </p:pic>
      <p:sp>
        <p:nvSpPr>
          <p:cNvPr id="298" name=""/>
          <p:cNvSpPr/>
          <p:nvPr/>
        </p:nvSpPr>
        <p:spPr>
          <a:xfrm>
            <a:off x="5567040" y="5212080"/>
            <a:ext cx="2707920" cy="182520"/>
          </a:xfrm>
          <a:prstGeom prst="rect">
            <a:avLst/>
          </a:prstGeom>
          <a:gradFill rotWithShape="0">
            <a:gsLst>
              <a:gs pos="0">
                <a:srgbClr val="729fcf">
                  <a:alpha val="0"/>
                </a:srgbClr>
              </a:gs>
              <a:gs pos="5000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7899998-983B-4B2E-BC0B-ADD4EA5CAD49}" type="slidenum">
              <a:t>34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"/>
          <p:cNvSpPr/>
          <p:nvPr/>
        </p:nvSpPr>
        <p:spPr>
          <a:xfrm>
            <a:off x="457200" y="5705280"/>
            <a:ext cx="1691280" cy="2282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"/>
          <p:cNvSpPr/>
          <p:nvPr/>
        </p:nvSpPr>
        <p:spPr>
          <a:xfrm>
            <a:off x="457200" y="5496120"/>
            <a:ext cx="868320" cy="2282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"/>
          <p:cNvSpPr/>
          <p:nvPr/>
        </p:nvSpPr>
        <p:spPr>
          <a:xfrm>
            <a:off x="457200" y="5303520"/>
            <a:ext cx="1051200" cy="2282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"/>
          <p:cNvSpPr/>
          <p:nvPr/>
        </p:nvSpPr>
        <p:spPr>
          <a:xfrm>
            <a:off x="457200" y="5074920"/>
            <a:ext cx="1737000" cy="2282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Subtitle 48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(basic)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04" name=""/>
          <p:cNvSpPr/>
          <p:nvPr/>
        </p:nvSpPr>
        <p:spPr>
          <a:xfrm>
            <a:off x="777240" y="1828800"/>
            <a:ext cx="8078400" cy="211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class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CRegister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private: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const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m_address;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public: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address) :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m_address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(address) {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set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val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const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reinterpret_cast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volatile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*&gt;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(m_address))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val;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8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8000"/>
                </a:solidFill>
                <a:latin typeface="Consolas"/>
                <a:ea typeface="DejaVu Sans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305" name="" descr=""/>
          <p:cNvPicPr/>
          <p:nvPr/>
        </p:nvPicPr>
        <p:blipFill>
          <a:blip r:embed="rId1"/>
          <a:stretch/>
        </p:blipFill>
        <p:spPr>
          <a:xfrm>
            <a:off x="5567040" y="4437720"/>
            <a:ext cx="4856040" cy="1734120"/>
          </a:xfrm>
          <a:prstGeom prst="rect">
            <a:avLst/>
          </a:prstGeom>
          <a:ln w="0">
            <a:noFill/>
          </a:ln>
        </p:spPr>
      </p:pic>
      <p:sp>
        <p:nvSpPr>
          <p:cNvPr id="306" name=""/>
          <p:cNvSpPr/>
          <p:nvPr/>
        </p:nvSpPr>
        <p:spPr>
          <a:xfrm>
            <a:off x="1051560" y="4892040"/>
            <a:ext cx="180360" cy="42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"/>
          <p:cNvSpPr/>
          <p:nvPr/>
        </p:nvSpPr>
        <p:spPr>
          <a:xfrm>
            <a:off x="411480" y="5074920"/>
            <a:ext cx="5074920" cy="90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temp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OSPEEDR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temp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&amp;=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~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OSPEEDR_MASK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&lt;&lt;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conf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-&gt;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</a:rPr>
              <a:t>2u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temp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|=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conf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-&gt;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speed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&lt;&lt;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conf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-&gt;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</a:rPr>
              <a:t>2u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OSPEEDR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temp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349CC24-8797-4941-9A19-98281EA37332}" type="slidenum">
              <a:t>35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ubtitle 44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309" name="" descr=""/>
          <p:cNvPicPr/>
          <p:nvPr/>
        </p:nvPicPr>
        <p:blipFill>
          <a:blip r:embed="rId1"/>
          <a:stretch/>
        </p:blipFill>
        <p:spPr>
          <a:xfrm>
            <a:off x="2011680" y="1308600"/>
            <a:ext cx="8492760" cy="5182920"/>
          </a:xfrm>
          <a:prstGeom prst="rect">
            <a:avLst/>
          </a:prstGeom>
          <a:ln w="0">
            <a:noFill/>
          </a:ln>
        </p:spPr>
      </p:pic>
      <p:sp>
        <p:nvSpPr>
          <p:cNvPr id="310" name=""/>
          <p:cNvSpPr/>
          <p:nvPr/>
        </p:nvSpPr>
        <p:spPr>
          <a:xfrm>
            <a:off x="2148840" y="1188720"/>
            <a:ext cx="5257440" cy="1188360"/>
          </a:xfrm>
          <a:prstGeom prst="rect">
            <a:avLst/>
          </a:prstGeom>
          <a:gradFill rotWithShape="0">
            <a:gsLst>
              <a:gs pos="0">
                <a:srgbClr val="729fcf">
                  <a:alpha val="0"/>
                </a:srgbClr>
              </a:gs>
              <a:gs pos="5000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BBB5CDA-026A-4505-94E0-4CF81286D0A4}" type="slidenum">
              <a:t>36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"/>
          <p:cNvSpPr/>
          <p:nvPr/>
        </p:nvSpPr>
        <p:spPr>
          <a:xfrm>
            <a:off x="1508760" y="1875960"/>
            <a:ext cx="1508400" cy="27252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Subtitle 35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(basic)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13" name=""/>
          <p:cNvSpPr/>
          <p:nvPr/>
        </p:nvSpPr>
        <p:spPr>
          <a:xfrm>
            <a:off x="777240" y="1828800"/>
            <a:ext cx="8968320" cy="29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class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CModeRegister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private: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const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CRegister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m_register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0x48000000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calculate_value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return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&amp;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GPIO_MODE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2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calculate_bitmask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return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MODER_MASK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2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public: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set_mode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m_register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set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calculate_value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),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calculate_bitmask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314" name="" descr=""/>
          <p:cNvPicPr/>
          <p:nvPr/>
        </p:nvPicPr>
        <p:blipFill>
          <a:blip r:embed="rId1"/>
          <a:stretch/>
        </p:blipFill>
        <p:spPr>
          <a:xfrm>
            <a:off x="2697480" y="5257800"/>
            <a:ext cx="6069600" cy="1189800"/>
          </a:xfrm>
          <a:prstGeom prst="rect">
            <a:avLst/>
          </a:prstGeom>
          <a:ln w="0">
            <a:noFill/>
          </a:ln>
        </p:spPr>
      </p:pic>
      <p:sp>
        <p:nvSpPr>
          <p:cNvPr id="315" name=""/>
          <p:cNvSpPr/>
          <p:nvPr/>
        </p:nvSpPr>
        <p:spPr>
          <a:xfrm>
            <a:off x="4881240" y="5303520"/>
            <a:ext cx="1702080" cy="228240"/>
          </a:xfrm>
          <a:prstGeom prst="rect">
            <a:avLst/>
          </a:prstGeom>
          <a:gradFill rotWithShape="0">
            <a:gsLst>
              <a:gs pos="0">
                <a:srgbClr val="729fcf">
                  <a:alpha val="0"/>
                </a:srgbClr>
              </a:gs>
              <a:gs pos="5000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4EB24AF-596E-48FF-AD05-55527D32998C}" type="slidenum">
              <a:t>37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"/>
          <p:cNvSpPr/>
          <p:nvPr/>
        </p:nvSpPr>
        <p:spPr>
          <a:xfrm>
            <a:off x="1280160" y="2377440"/>
            <a:ext cx="4754520" cy="27252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Subtitle 45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(basic)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18" name=""/>
          <p:cNvSpPr/>
          <p:nvPr/>
        </p:nvSpPr>
        <p:spPr>
          <a:xfrm>
            <a:off x="777240" y="1828800"/>
            <a:ext cx="8968320" cy="29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class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CModeRegister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private: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const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CRegister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m_register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0x48000000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calculate_value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return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&amp;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GPIO_MODE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2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calculate_bitmask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return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MODER_MASK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2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public: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set_mode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m_register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set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calculate_value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),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calculate_bitmask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319" name="" descr=""/>
          <p:cNvPicPr/>
          <p:nvPr/>
        </p:nvPicPr>
        <p:blipFill>
          <a:blip r:embed="rId1"/>
          <a:stretch/>
        </p:blipFill>
        <p:spPr>
          <a:xfrm>
            <a:off x="2697840" y="5257800"/>
            <a:ext cx="6069600" cy="1189800"/>
          </a:xfrm>
          <a:prstGeom prst="rect">
            <a:avLst/>
          </a:prstGeom>
          <a:ln w="0">
            <a:noFill/>
          </a:ln>
        </p:spPr>
      </p:pic>
      <p:sp>
        <p:nvSpPr>
          <p:cNvPr id="320" name=""/>
          <p:cNvSpPr/>
          <p:nvPr/>
        </p:nvSpPr>
        <p:spPr>
          <a:xfrm>
            <a:off x="2697840" y="5577840"/>
            <a:ext cx="4525560" cy="228240"/>
          </a:xfrm>
          <a:prstGeom prst="rect">
            <a:avLst/>
          </a:prstGeom>
          <a:gradFill rotWithShape="0">
            <a:gsLst>
              <a:gs pos="0">
                <a:srgbClr val="729fcf">
                  <a:alpha val="0"/>
                </a:srgbClr>
              </a:gs>
              <a:gs pos="5000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366CB02-D209-4A00-BEED-0E8669D7C9C8}" type="slidenum">
              <a:t>38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"/>
          <p:cNvSpPr/>
          <p:nvPr/>
        </p:nvSpPr>
        <p:spPr>
          <a:xfrm>
            <a:off x="1280160" y="2606040"/>
            <a:ext cx="8412120" cy="146268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Subtitle 46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(basic)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23" name=""/>
          <p:cNvSpPr/>
          <p:nvPr/>
        </p:nvSpPr>
        <p:spPr>
          <a:xfrm>
            <a:off x="777240" y="1828800"/>
            <a:ext cx="8968320" cy="29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class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CModeRegister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private: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const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CRegister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m_register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0x48000000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calculate_value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return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&amp;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GPIO_MODE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2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calculate_bitmask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return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MODER_MASK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2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public: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set_mode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m_register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set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calculate_value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),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calculate_bitmask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324" name="" descr=""/>
          <p:cNvPicPr/>
          <p:nvPr/>
        </p:nvPicPr>
        <p:blipFill>
          <a:blip r:embed="rId1"/>
          <a:stretch/>
        </p:blipFill>
        <p:spPr>
          <a:xfrm>
            <a:off x="2697840" y="5257800"/>
            <a:ext cx="6069600" cy="1189800"/>
          </a:xfrm>
          <a:prstGeom prst="rect">
            <a:avLst/>
          </a:prstGeom>
          <a:ln w="0">
            <a:noFill/>
          </a:ln>
        </p:spPr>
      </p:pic>
      <p:sp>
        <p:nvSpPr>
          <p:cNvPr id="325" name=""/>
          <p:cNvSpPr/>
          <p:nvPr/>
        </p:nvSpPr>
        <p:spPr>
          <a:xfrm>
            <a:off x="2697840" y="5806440"/>
            <a:ext cx="6034320" cy="411120"/>
          </a:xfrm>
          <a:prstGeom prst="rect">
            <a:avLst/>
          </a:prstGeom>
          <a:gradFill rotWithShape="0">
            <a:gsLst>
              <a:gs pos="0">
                <a:srgbClr val="729fcf">
                  <a:alpha val="0"/>
                </a:srgbClr>
              </a:gs>
              <a:gs pos="5000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9C48514-1DD0-4A06-97F7-129483B87766}" type="slidenum">
              <a:t>39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ubtitle 2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Overview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861840" y="1547640"/>
            <a:ext cx="1421640" cy="1421640"/>
          </a:xfrm>
          <a:prstGeom prst="rect">
            <a:avLst/>
          </a:prstGeom>
          <a:ln w="0">
            <a:noFill/>
          </a:ln>
        </p:spPr>
      </p:pic>
      <p:sp>
        <p:nvSpPr>
          <p:cNvPr id="99" name=""/>
          <p:cNvSpPr/>
          <p:nvPr/>
        </p:nvSpPr>
        <p:spPr>
          <a:xfrm>
            <a:off x="2286000" y="2057400"/>
            <a:ext cx="5026680" cy="42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H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ardware </a:t>
            </a:r>
            <a:r>
              <a:rPr b="1" lang="en-US" sz="2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A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bstraction </a:t>
            </a:r>
            <a:r>
              <a:rPr b="1" lang="en-US" sz="2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L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ayer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0" name=""/>
          <p:cNvSpPr/>
          <p:nvPr/>
        </p:nvSpPr>
        <p:spPr>
          <a:xfrm>
            <a:off x="1600200" y="3429000"/>
            <a:ext cx="2740680" cy="164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Encapsulation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Inheritance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Polymorphism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01" name=""/>
          <p:cNvSpPr/>
          <p:nvPr/>
        </p:nvSpPr>
        <p:spPr>
          <a:xfrm>
            <a:off x="5257800" y="3914640"/>
            <a:ext cx="473760" cy="65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2" name=""/>
          <p:cNvSpPr/>
          <p:nvPr/>
        </p:nvSpPr>
        <p:spPr>
          <a:xfrm>
            <a:off x="6629400" y="3200400"/>
            <a:ext cx="5026680" cy="233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Template Metaprogramming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Concepts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Constant Expressions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Immediate Functions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Parameter Pack and Fold Expressions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Constexpr If Statements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E677A4C-1B25-4683-8AB7-0605AB9C7B4B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"/>
          <p:cNvSpPr/>
          <p:nvPr/>
        </p:nvSpPr>
        <p:spPr>
          <a:xfrm>
            <a:off x="1280160" y="4297680"/>
            <a:ext cx="7954920" cy="77688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Subtitle 47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(basic)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28" name=""/>
          <p:cNvSpPr/>
          <p:nvPr/>
        </p:nvSpPr>
        <p:spPr>
          <a:xfrm>
            <a:off x="777240" y="1828800"/>
            <a:ext cx="8968320" cy="29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class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CModeRegister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private: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const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CRegister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m_register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0x48000000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calculate_value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return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&amp;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GPIO_MODE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2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calculate_bitmask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return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MODER_MASK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2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public: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set_mode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m_register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set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calculate_value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),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calculate_bitmask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329" name="" descr=""/>
          <p:cNvPicPr/>
          <p:nvPr/>
        </p:nvPicPr>
        <p:blipFill>
          <a:blip r:embed="rId1"/>
          <a:stretch/>
        </p:blipFill>
        <p:spPr>
          <a:xfrm>
            <a:off x="2697840" y="5257800"/>
            <a:ext cx="6069600" cy="1189800"/>
          </a:xfrm>
          <a:prstGeom prst="rect">
            <a:avLst/>
          </a:prstGeom>
          <a:ln w="0">
            <a:noFill/>
          </a:ln>
        </p:spPr>
      </p:pic>
      <p:sp>
        <p:nvSpPr>
          <p:cNvPr id="330" name=""/>
          <p:cNvSpPr/>
          <p:nvPr/>
        </p:nvSpPr>
        <p:spPr>
          <a:xfrm>
            <a:off x="2697840" y="6217920"/>
            <a:ext cx="4617000" cy="229680"/>
          </a:xfrm>
          <a:prstGeom prst="rect">
            <a:avLst/>
          </a:prstGeom>
          <a:gradFill rotWithShape="0">
            <a:gsLst>
              <a:gs pos="0">
                <a:srgbClr val="729fcf">
                  <a:alpha val="0"/>
                </a:srgbClr>
              </a:gs>
              <a:gs pos="5000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99EF8D1-20E8-4233-AB32-6ED8AB382BDB}" type="slidenum">
              <a:t>40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ubtitle 49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(basic)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32" name=""/>
          <p:cNvSpPr/>
          <p:nvPr/>
        </p:nvSpPr>
        <p:spPr>
          <a:xfrm>
            <a:off x="777240" y="1828800"/>
            <a:ext cx="8968320" cy="29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class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CModeRegister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private: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const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CRegister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m_register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0x48000000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calculate_value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return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&amp;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GPIO_MODE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2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calculate_bitmask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return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MODER_MASK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2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public: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set_mode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m_register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set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calculate_value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),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calculate_bitmask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333" name="" descr=""/>
          <p:cNvPicPr/>
          <p:nvPr/>
        </p:nvPicPr>
        <p:blipFill>
          <a:blip r:embed="rId1"/>
          <a:stretch/>
        </p:blipFill>
        <p:spPr>
          <a:xfrm>
            <a:off x="2697840" y="5257800"/>
            <a:ext cx="6069600" cy="1189800"/>
          </a:xfrm>
          <a:prstGeom prst="rect">
            <a:avLst/>
          </a:prstGeom>
          <a:ln w="0">
            <a:noFill/>
          </a:ln>
        </p:spPr>
      </p:pic>
      <p:sp>
        <p:nvSpPr>
          <p:cNvPr id="334" name=""/>
          <p:cNvSpPr/>
          <p:nvPr/>
        </p:nvSpPr>
        <p:spPr>
          <a:xfrm>
            <a:off x="7818120" y="1838520"/>
            <a:ext cx="3840120" cy="2282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"/>
          <p:cNvSpPr/>
          <p:nvPr/>
        </p:nvSpPr>
        <p:spPr>
          <a:xfrm>
            <a:off x="7954920" y="1646640"/>
            <a:ext cx="3886200" cy="2282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"/>
          <p:cNvSpPr/>
          <p:nvPr/>
        </p:nvSpPr>
        <p:spPr>
          <a:xfrm>
            <a:off x="7497720" y="1234440"/>
            <a:ext cx="180360" cy="42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"/>
          <p:cNvSpPr/>
          <p:nvPr/>
        </p:nvSpPr>
        <p:spPr>
          <a:xfrm>
            <a:off x="6857640" y="1417320"/>
            <a:ext cx="5074920" cy="90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temp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OSPEEDR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temp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&amp;=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~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OSPEEDR_MASK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&lt;&lt;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conf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-&gt;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</a:rPr>
              <a:t>2u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temp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|=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conf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-&gt;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speed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&lt;&lt;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conf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-&gt;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</a:rPr>
              <a:t>2u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OSPEEDR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temp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4B0B4E1-D4FF-42CF-A596-4FAB47D12E49}" type="slidenum">
              <a:t>41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"/>
          <p:cNvSpPr/>
          <p:nvPr/>
        </p:nvSpPr>
        <p:spPr>
          <a:xfrm>
            <a:off x="7132320" y="4251960"/>
            <a:ext cx="3794400" cy="50256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"/>
          <p:cNvSpPr/>
          <p:nvPr/>
        </p:nvSpPr>
        <p:spPr>
          <a:xfrm>
            <a:off x="7498080" y="3474720"/>
            <a:ext cx="3885840" cy="50256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"/>
          <p:cNvSpPr/>
          <p:nvPr/>
        </p:nvSpPr>
        <p:spPr>
          <a:xfrm>
            <a:off x="7498080" y="2971800"/>
            <a:ext cx="4160160" cy="50256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"/>
          <p:cNvSpPr/>
          <p:nvPr/>
        </p:nvSpPr>
        <p:spPr>
          <a:xfrm>
            <a:off x="731520" y="4572000"/>
            <a:ext cx="5440320" cy="73116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"/>
          <p:cNvSpPr/>
          <p:nvPr/>
        </p:nvSpPr>
        <p:spPr>
          <a:xfrm>
            <a:off x="1097280" y="3474720"/>
            <a:ext cx="5028840" cy="9140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"/>
          <p:cNvSpPr/>
          <p:nvPr/>
        </p:nvSpPr>
        <p:spPr>
          <a:xfrm>
            <a:off x="1097280" y="2606040"/>
            <a:ext cx="4388760" cy="73116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Subtitle 32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(basic)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45" name=""/>
          <p:cNvSpPr/>
          <p:nvPr/>
        </p:nvSpPr>
        <p:spPr>
          <a:xfrm>
            <a:off x="6675120" y="2194560"/>
            <a:ext cx="5211720" cy="310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400" spc="-1" strike="noStrike">
                <a:solidFill>
                  <a:srgbClr val="0000ff"/>
                </a:solidFill>
                <a:latin typeface="Consolas"/>
                <a:ea typeface="DejaVu Sans"/>
              </a:rPr>
              <a:t>void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795e26"/>
                </a:solidFill>
                <a:latin typeface="Consolas"/>
                <a:ea typeface="DejaVu Sans"/>
              </a:rPr>
              <a:t>GPIO_Init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400" spc="-1" strike="noStrike">
                <a:solidFill>
                  <a:srgbClr val="267f99"/>
                </a:solidFill>
                <a:latin typeface="Consolas"/>
                <a:ea typeface="DejaVu Sans"/>
              </a:rPr>
              <a:t>GPIO_InitStruct</a:t>
            </a:r>
            <a:r>
              <a:rPr b="0" lang="en-US" sz="1400" spc="-1" strike="noStrike">
                <a:solidFill>
                  <a:srgbClr val="0000ff"/>
                </a:solidFill>
                <a:latin typeface="Consolas"/>
                <a:ea typeface="DejaVu Sans"/>
              </a:rPr>
              <a:t>*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conf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) 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    </a:t>
            </a:r>
            <a:r>
              <a:rPr b="0" lang="en-US" sz="1400" spc="-1" strike="noStrike">
                <a:solidFill>
                  <a:srgbClr val="008000"/>
                </a:solidFill>
                <a:latin typeface="Consolas"/>
                <a:ea typeface="DejaVu Sans"/>
              </a:rPr>
              <a:t>/* ... */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af00db"/>
                </a:solidFill>
                <a:latin typeface="Consolas"/>
                <a:ea typeface="DejaVu Sans"/>
              </a:rPr>
              <a:t>if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conf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-&gt;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==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70c1"/>
                </a:solidFill>
                <a:latin typeface="Consolas"/>
                <a:ea typeface="DejaVu Sans"/>
              </a:rPr>
              <a:t>GPIO_MODE_OUTPUT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) 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        </a:t>
            </a:r>
            <a:r>
              <a:rPr b="0" lang="en-US" sz="1400" spc="-1" strike="noStrike">
                <a:solidFill>
                  <a:srgbClr val="267f99"/>
                </a:solidFill>
                <a:latin typeface="Consolas"/>
                <a:ea typeface="DejaVu Sans"/>
              </a:rPr>
              <a:t>COutputSpeedRegister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ospeedr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 {};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       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ospeedr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.</a:t>
            </a:r>
            <a:r>
              <a:rPr b="0" lang="en-US" sz="1400" spc="-1" strike="noStrike">
                <a:solidFill>
                  <a:srgbClr val="795e26"/>
                </a:solidFill>
                <a:latin typeface="Consolas"/>
                <a:ea typeface="DejaVu Sans"/>
              </a:rPr>
              <a:t>set_speed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conf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-&gt;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,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conf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-&gt;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speed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        </a:t>
            </a:r>
            <a:r>
              <a:rPr b="0" lang="en-US" sz="1400" spc="-1" strike="noStrike">
                <a:solidFill>
                  <a:srgbClr val="267f99"/>
                </a:solidFill>
                <a:latin typeface="Consolas"/>
                <a:ea typeface="DejaVu Sans"/>
              </a:rPr>
              <a:t>COutputTypeRegister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otyper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 {};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       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otyper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.</a:t>
            </a:r>
            <a:r>
              <a:rPr b="0" lang="en-US" sz="1400" spc="-1" strike="noStrike">
                <a:solidFill>
                  <a:srgbClr val="795e26"/>
                </a:solidFill>
                <a:latin typeface="Consolas"/>
                <a:ea typeface="DejaVu Sans"/>
              </a:rPr>
              <a:t>set_type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conf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-&gt;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,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conf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-&gt;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type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267f99"/>
                </a:solidFill>
                <a:latin typeface="Consolas"/>
                <a:ea typeface="DejaVu Sans"/>
              </a:rPr>
              <a:t>CModeRegister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moder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 {};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moder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.</a:t>
            </a:r>
            <a:r>
              <a:rPr b="0" lang="en-US" sz="1400" spc="-1" strike="noStrike">
                <a:solidFill>
                  <a:srgbClr val="795e26"/>
                </a:solidFill>
                <a:latin typeface="Consolas"/>
                <a:ea typeface="DejaVu Sans"/>
              </a:rPr>
              <a:t>set_mode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conf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-&gt;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,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conf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-&gt;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008000"/>
                </a:solidFill>
                <a:latin typeface="Consolas"/>
                <a:ea typeface="DejaVu Sans"/>
              </a:rPr>
              <a:t>/* ... */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46" name=""/>
          <p:cNvSpPr/>
          <p:nvPr/>
        </p:nvSpPr>
        <p:spPr>
          <a:xfrm>
            <a:off x="281520" y="2003040"/>
            <a:ext cx="5936040" cy="371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426"/>
              </a:lnSpc>
              <a:buNone/>
            </a:pPr>
            <a:r>
              <a:rPr b="0" lang="en-US" sz="1400" spc="-1" strike="noStrike">
                <a:solidFill>
                  <a:srgbClr val="0000ff"/>
                </a:solidFill>
                <a:latin typeface="Consolas"/>
              </a:rPr>
              <a:t>void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400" spc="-1" strike="noStrike">
                <a:solidFill>
                  <a:srgbClr val="795e26"/>
                </a:solidFill>
                <a:latin typeface="Consolas"/>
              </a:rPr>
              <a:t>GPIO_Init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en-US" sz="1400" spc="-1" strike="noStrike">
                <a:solidFill>
                  <a:srgbClr val="267f99"/>
                </a:solidFill>
                <a:latin typeface="Consolas"/>
              </a:rPr>
              <a:t>GPIO_InitStruct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*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</a:rPr>
              <a:t>conf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</a:rPr>
              <a:t>) 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ts val="1426"/>
              </a:lnSpc>
              <a:buNone/>
            </a:pPr>
            <a:r>
              <a:rPr b="0" lang="en-US" sz="1400" spc="-1" strike="noStrike">
                <a:solidFill>
                  <a:srgbClr val="008000"/>
                </a:solidFill>
                <a:latin typeface="Consolas"/>
                <a:ea typeface="Noto Sans CJK SC"/>
              </a:rPr>
              <a:t>    </a:t>
            </a:r>
            <a:r>
              <a:rPr b="0" lang="en-US" sz="1400" spc="-1" strike="noStrike">
                <a:solidFill>
                  <a:srgbClr val="008000"/>
                </a:solidFill>
                <a:latin typeface="Consolas"/>
                <a:ea typeface="Noto Sans CJK SC"/>
              </a:rPr>
              <a:t>/* ... */</a:t>
            </a:r>
            <a:endParaRPr b="0" lang="en-US" sz="1400" spc="-1" strike="noStrike">
              <a:latin typeface="Arial"/>
            </a:endParaRPr>
          </a:p>
          <a:p>
            <a:pPr>
              <a:lnSpc>
                <a:spcPts val="1426"/>
              </a:lnSpc>
              <a:buNone/>
            </a:pPr>
            <a:r>
              <a:rPr b="0" lang="en-US" sz="1400" spc="-1" strike="noStrike">
                <a:solidFill>
                  <a:srgbClr val="008000"/>
                </a:solidFill>
                <a:latin typeface="Consolas"/>
                <a:ea typeface="Noto Sans CJK SC"/>
              </a:rPr>
              <a:t>    </a:t>
            </a:r>
            <a:r>
              <a:rPr b="0" lang="en-US" sz="1400" spc="-1" strike="noStrike">
                <a:solidFill>
                  <a:srgbClr val="af00db"/>
                </a:solidFill>
                <a:latin typeface="Consolas"/>
                <a:ea typeface="Noto Sans CJK SC"/>
              </a:rPr>
              <a:t>if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(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conf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-&gt;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mode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==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70c1"/>
                </a:solidFill>
                <a:latin typeface="Consolas"/>
                <a:ea typeface="Noto Sans CJK SC"/>
              </a:rPr>
              <a:t>GPIO_MODE_OUTPUT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) 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ts val="1426"/>
              </a:lnSpc>
              <a:buNone/>
            </a:pPr>
            <a:r>
              <a:rPr b="0" lang="en-US" sz="1400" spc="-1" strike="noStrike">
                <a:solidFill>
                  <a:srgbClr val="008000"/>
                </a:solidFill>
                <a:latin typeface="Consolas"/>
                <a:ea typeface="Noto Sans CJK SC"/>
              </a:rPr>
              <a:t>       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temp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=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ff"/>
                </a:solidFill>
                <a:latin typeface="Consolas"/>
                <a:ea typeface="Noto Sans CJK SC"/>
              </a:rPr>
              <a:t>OSPEEDR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ts val="1426"/>
              </a:lnSpc>
              <a:buNone/>
            </a:pPr>
            <a:r>
              <a:rPr b="0" lang="en-US" sz="1400" spc="-1" strike="noStrike">
                <a:solidFill>
                  <a:srgbClr val="008000"/>
                </a:solidFill>
                <a:latin typeface="Consolas"/>
                <a:ea typeface="Noto Sans CJK SC"/>
              </a:rPr>
              <a:t>       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temp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&amp;=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~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(</a:t>
            </a:r>
            <a:r>
              <a:rPr b="0" lang="en-US" sz="1400" spc="-1" strike="noStrike">
                <a:solidFill>
                  <a:srgbClr val="0000ff"/>
                </a:solidFill>
                <a:latin typeface="Consolas"/>
                <a:ea typeface="Noto Sans CJK SC"/>
              </a:rPr>
              <a:t>OSPEEDR_MASK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&lt;&lt;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(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conf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-&gt;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pin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*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98658"/>
                </a:solidFill>
                <a:latin typeface="Consolas"/>
                <a:ea typeface="Noto Sans CJK SC"/>
              </a:rPr>
              <a:t>2u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));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ts val="1426"/>
              </a:lnSpc>
              <a:buNone/>
            </a:pPr>
            <a:r>
              <a:rPr b="0" lang="en-US" sz="1400" spc="-1" strike="noStrike">
                <a:solidFill>
                  <a:srgbClr val="008000"/>
                </a:solidFill>
                <a:latin typeface="Consolas"/>
                <a:ea typeface="Noto Sans CJK SC"/>
              </a:rPr>
              <a:t>       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temp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|=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(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conf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-&gt;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speed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&lt;&lt;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(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conf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-&gt;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pin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*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98658"/>
                </a:solidFill>
                <a:latin typeface="Consolas"/>
                <a:ea typeface="Noto Sans CJK SC"/>
              </a:rPr>
              <a:t>2u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));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ts val="1426"/>
              </a:lnSpc>
              <a:buNone/>
            </a:pPr>
            <a:r>
              <a:rPr b="0" lang="en-US" sz="1400" spc="-1" strike="noStrike">
                <a:solidFill>
                  <a:srgbClr val="008000"/>
                </a:solidFill>
                <a:latin typeface="Consolas"/>
                <a:ea typeface="Noto Sans CJK SC"/>
              </a:rPr>
              <a:t>        </a:t>
            </a:r>
            <a:r>
              <a:rPr b="0" lang="en-US" sz="1400" spc="-1" strike="noStrike">
                <a:solidFill>
                  <a:srgbClr val="0000ff"/>
                </a:solidFill>
                <a:latin typeface="Consolas"/>
                <a:ea typeface="Noto Sans CJK SC"/>
              </a:rPr>
              <a:t>OSPEEDR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=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temp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ts val="1426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ts val="1426"/>
              </a:lnSpc>
              <a:buNone/>
            </a:pPr>
            <a:r>
              <a:rPr b="0" lang="en-US" sz="1400" spc="-1" strike="noStrike">
                <a:solidFill>
                  <a:srgbClr val="008000"/>
                </a:solidFill>
                <a:latin typeface="Consolas"/>
                <a:ea typeface="Noto Sans CJK SC"/>
              </a:rPr>
              <a:t>       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temp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=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ff"/>
                </a:solidFill>
                <a:latin typeface="Consolas"/>
                <a:ea typeface="Noto Sans CJK SC"/>
              </a:rPr>
              <a:t>OTYPER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ts val="1426"/>
              </a:lnSpc>
              <a:buNone/>
            </a:pPr>
            <a:r>
              <a:rPr b="0" lang="en-US" sz="1400" spc="-1" strike="noStrike">
                <a:solidFill>
                  <a:srgbClr val="008000"/>
                </a:solidFill>
                <a:latin typeface="Consolas"/>
                <a:ea typeface="Noto Sans CJK SC"/>
              </a:rPr>
              <a:t>       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temp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&amp;=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~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(</a:t>
            </a:r>
            <a:r>
              <a:rPr b="0" lang="en-US" sz="1400" spc="-1" strike="noStrike">
                <a:solidFill>
                  <a:srgbClr val="0000ff"/>
                </a:solidFill>
                <a:latin typeface="Consolas"/>
                <a:ea typeface="Noto Sans CJK SC"/>
              </a:rPr>
              <a:t>OTYPER_MASK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&lt;&lt;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conf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-&gt;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pin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ts val="1426"/>
              </a:lnSpc>
              <a:buNone/>
            </a:pPr>
            <a:r>
              <a:rPr b="0" lang="en-US" sz="1400" spc="-1" strike="noStrike">
                <a:solidFill>
                  <a:srgbClr val="008000"/>
                </a:solidFill>
                <a:latin typeface="Consolas"/>
                <a:ea typeface="Noto Sans CJK SC"/>
              </a:rPr>
              <a:t>       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temp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|=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(((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conf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-&gt;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type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&amp;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ff"/>
                </a:solidFill>
                <a:latin typeface="Consolas"/>
                <a:ea typeface="Noto Sans CJK SC"/>
              </a:rPr>
              <a:t>GPIO_OUTPUT_TYPE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)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&gt;&gt;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98658"/>
                </a:solidFill>
                <a:latin typeface="Consolas"/>
                <a:ea typeface="Noto Sans CJK SC"/>
              </a:rPr>
              <a:t>4u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ts val="1426"/>
              </a:lnSpc>
              <a:buNone/>
            </a:pP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                                           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&lt;&lt;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conf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-&gt;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pin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ts val="1426"/>
              </a:lnSpc>
              <a:buNone/>
            </a:pPr>
            <a:r>
              <a:rPr b="0" lang="en-US" sz="1400" spc="-1" strike="noStrike">
                <a:solidFill>
                  <a:srgbClr val="008000"/>
                </a:solidFill>
                <a:latin typeface="Consolas"/>
                <a:ea typeface="Noto Sans CJK SC"/>
              </a:rPr>
              <a:t>        </a:t>
            </a:r>
            <a:r>
              <a:rPr b="0" lang="en-US" sz="1400" spc="-1" strike="noStrike">
                <a:solidFill>
                  <a:srgbClr val="0000ff"/>
                </a:solidFill>
                <a:latin typeface="Consolas"/>
                <a:ea typeface="Noto Sans CJK SC"/>
              </a:rPr>
              <a:t>OTYPER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=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temp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ts val="1426"/>
              </a:lnSpc>
              <a:buNone/>
            </a:pPr>
            <a:r>
              <a:rPr b="0" lang="en-US" sz="1400" spc="-1" strike="noStrike">
                <a:solidFill>
                  <a:srgbClr val="008000"/>
                </a:solidFill>
                <a:latin typeface="Consolas"/>
                <a:ea typeface="Noto Sans CJK SC"/>
              </a:rPr>
              <a:t>    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}</a:t>
            </a:r>
            <a:endParaRPr b="0" lang="en-US" sz="1400" spc="-1" strike="noStrike">
              <a:latin typeface="Arial"/>
            </a:endParaRPr>
          </a:p>
          <a:p>
            <a:pPr>
              <a:lnSpc>
                <a:spcPts val="1426"/>
              </a:lnSpc>
              <a:buNone/>
            </a:pPr>
            <a:r>
              <a:rPr b="0" lang="en-US" sz="1400" spc="-1" strike="noStrike">
                <a:solidFill>
                  <a:srgbClr val="008000"/>
                </a:solidFill>
                <a:latin typeface="Consolas"/>
                <a:ea typeface="Noto Sans CJK SC"/>
              </a:rPr>
              <a:t>   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temp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=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ff"/>
                </a:solidFill>
                <a:latin typeface="Consolas"/>
                <a:ea typeface="Noto Sans CJK SC"/>
              </a:rPr>
              <a:t>MODER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ts val="1426"/>
              </a:lnSpc>
              <a:buNone/>
            </a:pPr>
            <a:r>
              <a:rPr b="0" lang="en-US" sz="1400" spc="-1" strike="noStrike">
                <a:solidFill>
                  <a:srgbClr val="008000"/>
                </a:solidFill>
                <a:latin typeface="Consolas"/>
                <a:ea typeface="Noto Sans CJK SC"/>
              </a:rPr>
              <a:t>   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temp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&amp;=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~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(</a:t>
            </a:r>
            <a:r>
              <a:rPr b="0" lang="en-US" sz="1400" spc="-1" strike="noStrike">
                <a:solidFill>
                  <a:srgbClr val="0000ff"/>
                </a:solidFill>
                <a:latin typeface="Consolas"/>
                <a:ea typeface="Noto Sans CJK SC"/>
              </a:rPr>
              <a:t>MODER_MASK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&lt;&lt;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(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conf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-&gt;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pin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*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98658"/>
                </a:solidFill>
                <a:latin typeface="Consolas"/>
                <a:ea typeface="Noto Sans CJK SC"/>
              </a:rPr>
              <a:t>2u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));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ts val="1426"/>
              </a:lnSpc>
              <a:buNone/>
            </a:pPr>
            <a:r>
              <a:rPr b="0" lang="en-US" sz="1400" spc="-1" strike="noStrike">
                <a:solidFill>
                  <a:srgbClr val="008000"/>
                </a:solidFill>
                <a:latin typeface="Consolas"/>
                <a:ea typeface="Noto Sans CJK SC"/>
              </a:rPr>
              <a:t>   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temp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|=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((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conf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-&gt;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mode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&amp;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ff"/>
                </a:solidFill>
                <a:latin typeface="Consolas"/>
                <a:ea typeface="Noto Sans CJK SC"/>
              </a:rPr>
              <a:t>GPIO_MODE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)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&lt;&lt;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(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conf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-&gt;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pin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*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98658"/>
                </a:solidFill>
                <a:latin typeface="Consolas"/>
                <a:ea typeface="Noto Sans CJK SC"/>
              </a:rPr>
              <a:t>2u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));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ts val="1426"/>
              </a:lnSpc>
              <a:buNone/>
            </a:pPr>
            <a:r>
              <a:rPr b="0" lang="en-US" sz="1400" spc="-1" strike="noStrike">
                <a:solidFill>
                  <a:srgbClr val="008000"/>
                </a:solidFill>
                <a:latin typeface="Consolas"/>
                <a:ea typeface="Noto Sans CJK SC"/>
              </a:rPr>
              <a:t>    </a:t>
            </a:r>
            <a:r>
              <a:rPr b="0" lang="en-US" sz="1400" spc="-1" strike="noStrike">
                <a:solidFill>
                  <a:srgbClr val="0000ff"/>
                </a:solidFill>
                <a:latin typeface="Consolas"/>
                <a:ea typeface="Noto Sans CJK SC"/>
              </a:rPr>
              <a:t>MODER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=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temp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ts val="1426"/>
              </a:lnSpc>
              <a:buNone/>
            </a:pPr>
            <a:r>
              <a:rPr b="0" lang="en-US" sz="1400" spc="-1" strike="noStrike">
                <a:solidFill>
                  <a:srgbClr val="008000"/>
                </a:solidFill>
                <a:latin typeface="Consolas"/>
                <a:ea typeface="Noto Sans CJK SC"/>
              </a:rPr>
              <a:t>    </a:t>
            </a:r>
            <a:r>
              <a:rPr b="0" lang="en-US" sz="1400" spc="-1" strike="noStrike">
                <a:solidFill>
                  <a:srgbClr val="008000"/>
                </a:solidFill>
                <a:latin typeface="Consolas"/>
                <a:ea typeface="Noto Sans CJK SC"/>
              </a:rPr>
              <a:t>/* ... */</a:t>
            </a:r>
            <a:endParaRPr b="0" lang="en-US" sz="1400" spc="-1" strike="noStrike">
              <a:latin typeface="Arial"/>
            </a:endParaRPr>
          </a:p>
          <a:p>
            <a:pPr>
              <a:lnSpc>
                <a:spcPts val="1426"/>
              </a:lnSpc>
              <a:buNone/>
            </a:pP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}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47" name=""/>
          <p:cNvSpPr/>
          <p:nvPr/>
        </p:nvSpPr>
        <p:spPr>
          <a:xfrm>
            <a:off x="5577480" y="2971800"/>
            <a:ext cx="1874520" cy="27396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"/>
          <p:cNvSpPr/>
          <p:nvPr/>
        </p:nvSpPr>
        <p:spPr>
          <a:xfrm flipV="1">
            <a:off x="6172200" y="3702600"/>
            <a:ext cx="1279800" cy="27396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"/>
          <p:cNvSpPr/>
          <p:nvPr/>
        </p:nvSpPr>
        <p:spPr>
          <a:xfrm flipV="1">
            <a:off x="6217920" y="4525920"/>
            <a:ext cx="868320" cy="41112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54239DA-5AF2-42DF-9D38-942A7AAB850F}" type="slidenum">
              <a:t>42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ubtitle 50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(basic)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351" name="" descr=""/>
          <p:cNvPicPr/>
          <p:nvPr/>
        </p:nvPicPr>
        <p:blipFill>
          <a:blip r:embed="rId1"/>
          <a:stretch/>
        </p:blipFill>
        <p:spPr>
          <a:xfrm>
            <a:off x="7156440" y="640080"/>
            <a:ext cx="1301400" cy="1508400"/>
          </a:xfrm>
          <a:prstGeom prst="rect">
            <a:avLst/>
          </a:prstGeom>
          <a:ln w="0">
            <a:noFill/>
          </a:ln>
        </p:spPr>
      </p:pic>
      <p:sp>
        <p:nvSpPr>
          <p:cNvPr id="352" name=""/>
          <p:cNvSpPr/>
          <p:nvPr/>
        </p:nvSpPr>
        <p:spPr>
          <a:xfrm>
            <a:off x="4023360" y="3135960"/>
            <a:ext cx="4104720" cy="4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latin typeface="Arial"/>
              </a:rPr>
              <a:t>Compiles to the same binary.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53" name=""/>
          <p:cNvSpPr/>
          <p:nvPr/>
        </p:nvSpPr>
        <p:spPr>
          <a:xfrm>
            <a:off x="4740120" y="4709160"/>
            <a:ext cx="280332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TODO : compilation time?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1C201CF-334C-4100-A5CC-6CBB8F8B6DC9}" type="slidenum">
              <a:t>43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"/>
          <p:cNvSpPr/>
          <p:nvPr/>
        </p:nvSpPr>
        <p:spPr>
          <a:xfrm>
            <a:off x="1691640" y="3794760"/>
            <a:ext cx="6309000" cy="54828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"/>
          <p:cNvSpPr/>
          <p:nvPr/>
        </p:nvSpPr>
        <p:spPr>
          <a:xfrm>
            <a:off x="1234440" y="4617720"/>
            <a:ext cx="5303160" cy="27396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Subtitle 31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(static)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57" name=""/>
          <p:cNvSpPr/>
          <p:nvPr/>
        </p:nvSpPr>
        <p:spPr>
          <a:xfrm>
            <a:off x="748800" y="1783080"/>
            <a:ext cx="7299720" cy="316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8000"/>
                </a:solidFill>
                <a:latin typeface="Consolas"/>
                <a:ea typeface="DejaVu Sans"/>
              </a:rPr>
              <a:t>/* check the values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if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!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IS_GPIO_PIN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-&gt;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)) {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return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if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!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IS_GPIO_MODE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-&gt;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)) {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return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8000"/>
                </a:solidFill>
                <a:latin typeface="Consolas"/>
                <a:ea typeface="DejaVu Sans"/>
              </a:rPr>
              <a:t>/* configure the GPIO based on the settings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if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-&gt;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==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GPIO_MODE_OUTPUT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Noto Sans CJK SC"/>
              </a:rPr>
              <a:t>COutputSpeedRegister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::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Noto Sans CJK SC"/>
              </a:rPr>
              <a:t>set_speed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,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Noto Sans CJK SC"/>
              </a:rPr>
              <a:t>speed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Noto Sans CJK SC"/>
              </a:rPr>
              <a:t>COutputTypeRegister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::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Noto Sans CJK SC"/>
              </a:rPr>
              <a:t>set_type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,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Noto Sans CJK SC"/>
              </a:rPr>
              <a:t>type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Noto Sans CJK SC"/>
              </a:rPr>
              <a:t>CModeRegister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::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Noto Sans CJK SC"/>
              </a:rPr>
              <a:t>set_mode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,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8000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37E14EF-E97F-44F3-B6D8-931CF5153B48}" type="slidenum">
              <a:t>44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"/>
          <p:cNvSpPr/>
          <p:nvPr/>
        </p:nvSpPr>
        <p:spPr>
          <a:xfrm>
            <a:off x="1676160" y="4297680"/>
            <a:ext cx="685440" cy="18252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"/>
          <p:cNvSpPr/>
          <p:nvPr/>
        </p:nvSpPr>
        <p:spPr>
          <a:xfrm>
            <a:off x="1676160" y="3337560"/>
            <a:ext cx="685440" cy="18252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"/>
          <p:cNvSpPr/>
          <p:nvPr/>
        </p:nvSpPr>
        <p:spPr>
          <a:xfrm>
            <a:off x="1676160" y="2606040"/>
            <a:ext cx="685440" cy="18252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"/>
          <p:cNvSpPr/>
          <p:nvPr/>
        </p:nvSpPr>
        <p:spPr>
          <a:xfrm>
            <a:off x="1676160" y="2331720"/>
            <a:ext cx="6263280" cy="27396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Subtitle 36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(static)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63" name=""/>
          <p:cNvSpPr/>
          <p:nvPr/>
        </p:nvSpPr>
        <p:spPr>
          <a:xfrm>
            <a:off x="1144800" y="1783080"/>
            <a:ext cx="9747000" cy="356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class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CModeRegister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private: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static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const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CRegister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m_register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0x48000000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static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calculate_value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return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&amp;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GPIO_MODE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2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static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calculate_bitmask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return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MODER_MASK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2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public: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static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set_mode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m_register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set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calculate_value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),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calculate_bitmask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CDF091D-AEE3-480D-881E-F1A8E703844A}" type="slidenum">
              <a:t>45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ubtitle 51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(static)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365" name="" descr=""/>
          <p:cNvPicPr/>
          <p:nvPr/>
        </p:nvPicPr>
        <p:blipFill>
          <a:blip r:embed="rId1"/>
          <a:stretch/>
        </p:blipFill>
        <p:spPr>
          <a:xfrm>
            <a:off x="7156440" y="640080"/>
            <a:ext cx="1301400" cy="1508400"/>
          </a:xfrm>
          <a:prstGeom prst="rect">
            <a:avLst/>
          </a:prstGeom>
          <a:ln w="0">
            <a:noFill/>
          </a:ln>
        </p:spPr>
      </p:pic>
      <p:sp>
        <p:nvSpPr>
          <p:cNvPr id="366" name=""/>
          <p:cNvSpPr/>
          <p:nvPr/>
        </p:nvSpPr>
        <p:spPr>
          <a:xfrm>
            <a:off x="8155440" y="3722760"/>
            <a:ext cx="304560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Binary size increase… why?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67" name="" descr=""/>
          <p:cNvPicPr/>
          <p:nvPr/>
        </p:nvPicPr>
        <p:blipFill>
          <a:blip r:embed="rId2"/>
          <a:stretch/>
        </p:blipFill>
        <p:spPr>
          <a:xfrm>
            <a:off x="1097280" y="1691640"/>
            <a:ext cx="6217560" cy="466308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89AF8E4-092C-4553-8E80-42AC854EF626}" type="slidenum">
              <a:t>46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"/>
          <p:cNvSpPr/>
          <p:nvPr/>
        </p:nvSpPr>
        <p:spPr>
          <a:xfrm>
            <a:off x="1392480" y="2514600"/>
            <a:ext cx="1691280" cy="29268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Subtitle 37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(static)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70" name=""/>
          <p:cNvSpPr/>
          <p:nvPr/>
        </p:nvSpPr>
        <p:spPr>
          <a:xfrm>
            <a:off x="1325880" y="2514600"/>
            <a:ext cx="5232600" cy="33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latin typeface="Consolas"/>
              </a:rPr>
              <a:t>_GLOBAL__sub_I__Z9GPIO_InitP15GPIO_InitStruct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1" name=""/>
          <p:cNvSpPr/>
          <p:nvPr/>
        </p:nvSpPr>
        <p:spPr>
          <a:xfrm>
            <a:off x="2423160" y="2853000"/>
            <a:ext cx="1142640" cy="121572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"/>
          <p:cNvSpPr/>
          <p:nvPr/>
        </p:nvSpPr>
        <p:spPr>
          <a:xfrm>
            <a:off x="3794760" y="3977640"/>
            <a:ext cx="7131960" cy="214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158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Objects with static storage duration need to be initialized before the main function starts executing.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58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This function initializes the static CRegister objects and loads the values used in the static member functions of the register classes.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58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Does not affect runtime performance, as it executes before the main function, but it increases binary size.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C997CC2-60A5-4A2A-818D-8F1AD6682919}" type="slidenum">
              <a:t>47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"/>
          <p:cNvSpPr/>
          <p:nvPr/>
        </p:nvSpPr>
        <p:spPr>
          <a:xfrm>
            <a:off x="2331720" y="2377440"/>
            <a:ext cx="3611520" cy="27396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"/>
          <p:cNvSpPr/>
          <p:nvPr/>
        </p:nvSpPr>
        <p:spPr>
          <a:xfrm>
            <a:off x="2247840" y="2331720"/>
            <a:ext cx="7855920" cy="21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template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&lt;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address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class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CRegister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public: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8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set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val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const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8000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reinterpret_cast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volatile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*&gt;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(address))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val;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8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8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8000"/>
                </a:solidFill>
                <a:latin typeface="Consolas"/>
                <a:ea typeface="DejaVu Sans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5" name="Subtitle 34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(static &amp; template)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5BE0A09-E024-4B8F-A235-C79D18CA6A88}" type="slidenum">
              <a:t>48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"/>
          <p:cNvSpPr/>
          <p:nvPr/>
        </p:nvSpPr>
        <p:spPr>
          <a:xfrm>
            <a:off x="5477040" y="4527000"/>
            <a:ext cx="4205160" cy="31932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"/>
          <p:cNvSpPr/>
          <p:nvPr/>
        </p:nvSpPr>
        <p:spPr>
          <a:xfrm>
            <a:off x="5486400" y="2789640"/>
            <a:ext cx="4205160" cy="31932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"/>
          <p:cNvSpPr/>
          <p:nvPr/>
        </p:nvSpPr>
        <p:spPr>
          <a:xfrm>
            <a:off x="2788920" y="4017240"/>
            <a:ext cx="6966000" cy="110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class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CModeRegister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private: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static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const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CRegister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0x48000000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&gt;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m_register { 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8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8000"/>
                </a:solidFill>
                <a:latin typeface="Consolas"/>
                <a:ea typeface="DejaVu Sans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9" name="Subtitle 38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(static &amp; template)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80" name=""/>
          <p:cNvSpPr/>
          <p:nvPr/>
        </p:nvSpPr>
        <p:spPr>
          <a:xfrm>
            <a:off x="2788920" y="2279880"/>
            <a:ext cx="6854760" cy="110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class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CModeRegister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private: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static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const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CRegister m_register {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0x48000000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8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8000"/>
                </a:solidFill>
                <a:latin typeface="Consolas"/>
                <a:ea typeface="DejaVu Sans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81" name=""/>
          <p:cNvSpPr/>
          <p:nvPr/>
        </p:nvSpPr>
        <p:spPr>
          <a:xfrm flipH="1">
            <a:off x="7862760" y="3194280"/>
            <a:ext cx="360" cy="1188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06CBBE6-6E92-4641-9C2F-A1AF0F3C76BF}" type="slidenum">
              <a:t>49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"/>
          <p:cNvSpPr/>
          <p:nvPr/>
        </p:nvSpPr>
        <p:spPr>
          <a:xfrm flipH="1">
            <a:off x="3197880" y="3739320"/>
            <a:ext cx="814680" cy="162720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"/>
          <p:cNvSpPr/>
          <p:nvPr/>
        </p:nvSpPr>
        <p:spPr>
          <a:xfrm>
            <a:off x="2742480" y="3738960"/>
            <a:ext cx="2548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Subtitle 2"/>
          <p:cNvSpPr/>
          <p:nvPr/>
        </p:nvSpPr>
        <p:spPr>
          <a:xfrm>
            <a:off x="914400" y="3429360"/>
            <a:ext cx="1826280" cy="617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source code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6" name="Subtitle 2"/>
          <p:cNvSpPr/>
          <p:nvPr/>
        </p:nvSpPr>
        <p:spPr>
          <a:xfrm>
            <a:off x="2077560" y="77688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Methodology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7" name=""/>
          <p:cNvSpPr/>
          <p:nvPr/>
        </p:nvSpPr>
        <p:spPr>
          <a:xfrm flipV="1">
            <a:off x="6671880" y="1970640"/>
            <a:ext cx="1751040" cy="176364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"/>
          <p:cNvSpPr/>
          <p:nvPr/>
        </p:nvSpPr>
        <p:spPr>
          <a:xfrm>
            <a:off x="6671880" y="3739320"/>
            <a:ext cx="1751040" cy="115560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"/>
          <p:cNvSpPr/>
          <p:nvPr/>
        </p:nvSpPr>
        <p:spPr>
          <a:xfrm>
            <a:off x="3074400" y="3311280"/>
            <a:ext cx="1999800" cy="3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cross-compilation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"/>
          <p:cNvSpPr/>
          <p:nvPr/>
        </p:nvSpPr>
        <p:spPr>
          <a:xfrm>
            <a:off x="2743200" y="2598120"/>
            <a:ext cx="2740680" cy="59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arm-none-eabi 10.3.1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STM32F030CC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"/>
          <p:cNvSpPr/>
          <p:nvPr/>
        </p:nvSpPr>
        <p:spPr>
          <a:xfrm>
            <a:off x="6489720" y="2514600"/>
            <a:ext cx="1099080" cy="3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objdump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2" name=""/>
          <p:cNvSpPr/>
          <p:nvPr/>
        </p:nvSpPr>
        <p:spPr>
          <a:xfrm>
            <a:off x="6671880" y="4454280"/>
            <a:ext cx="962640" cy="3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st-flash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3" name=""/>
          <p:cNvSpPr/>
          <p:nvPr/>
        </p:nvSpPr>
        <p:spPr>
          <a:xfrm>
            <a:off x="2286720" y="5368680"/>
            <a:ext cx="2055960" cy="3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compilation time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"/>
          <p:cNvSpPr/>
          <p:nvPr/>
        </p:nvSpPr>
        <p:spPr>
          <a:xfrm>
            <a:off x="8458200" y="3082680"/>
            <a:ext cx="3519720" cy="3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runtime performance (analytical)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"/>
          <p:cNvSpPr/>
          <p:nvPr/>
        </p:nvSpPr>
        <p:spPr>
          <a:xfrm>
            <a:off x="8458200" y="6054480"/>
            <a:ext cx="3519720" cy="3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runtime performance (empirical)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"/>
          <p:cNvSpPr/>
          <p:nvPr/>
        </p:nvSpPr>
        <p:spPr>
          <a:xfrm>
            <a:off x="5130360" y="5368680"/>
            <a:ext cx="1361160" cy="3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binary size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7" name=""/>
          <p:cNvSpPr/>
          <p:nvPr/>
        </p:nvSpPr>
        <p:spPr>
          <a:xfrm flipH="1">
            <a:off x="5762520" y="4049640"/>
            <a:ext cx="214200" cy="131688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"/>
          <p:cNvSpPr/>
          <p:nvPr/>
        </p:nvSpPr>
        <p:spPr>
          <a:xfrm>
            <a:off x="9470160" y="2575800"/>
            <a:ext cx="711360" cy="50472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"/>
          <p:cNvSpPr/>
          <p:nvPr/>
        </p:nvSpPr>
        <p:spPr>
          <a:xfrm>
            <a:off x="9470160" y="5486400"/>
            <a:ext cx="692280" cy="56592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Subtitle 2"/>
          <p:cNvSpPr/>
          <p:nvPr/>
        </p:nvSpPr>
        <p:spPr>
          <a:xfrm>
            <a:off x="5292000" y="3429360"/>
            <a:ext cx="1377360" cy="617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binary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ubtitle 2"/>
          <p:cNvSpPr/>
          <p:nvPr/>
        </p:nvSpPr>
        <p:spPr>
          <a:xfrm>
            <a:off x="8425080" y="1371600"/>
            <a:ext cx="2088000" cy="12016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analysis of disassembled binary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2" name="Subtitle 2"/>
          <p:cNvSpPr/>
          <p:nvPr/>
        </p:nvSpPr>
        <p:spPr>
          <a:xfrm>
            <a:off x="8425080" y="4308120"/>
            <a:ext cx="2088000" cy="1175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measurement of runtime performance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00B945C-A208-4DFF-9634-FA1CDB8E1B95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ubtitle 52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ptos"/>
                <a:ea typeface="DejaVu Sans"/>
              </a:rPr>
              <a:t>(static</a:t>
            </a: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 &amp; template</a:t>
            </a:r>
            <a:r>
              <a:rPr b="0" lang="en-US" sz="1800" spc="-1" strike="noStrike">
                <a:solidFill>
                  <a:srgbClr val="000000"/>
                </a:solidFill>
                <a:latin typeface="Aptos"/>
                <a:ea typeface="DejaVu Sans"/>
              </a:rPr>
              <a:t>)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83" name="" descr=""/>
          <p:cNvPicPr/>
          <p:nvPr/>
        </p:nvPicPr>
        <p:blipFill>
          <a:blip r:embed="rId1"/>
          <a:stretch/>
        </p:blipFill>
        <p:spPr>
          <a:xfrm>
            <a:off x="7156440" y="640080"/>
            <a:ext cx="1301400" cy="1508400"/>
          </a:xfrm>
          <a:prstGeom prst="rect">
            <a:avLst/>
          </a:prstGeom>
          <a:ln w="0">
            <a:noFill/>
          </a:ln>
        </p:spPr>
      </p:pic>
      <p:sp>
        <p:nvSpPr>
          <p:cNvPr id="384" name=""/>
          <p:cNvSpPr/>
          <p:nvPr/>
        </p:nvSpPr>
        <p:spPr>
          <a:xfrm>
            <a:off x="7725960" y="2468880"/>
            <a:ext cx="356652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Binary size is back to the original.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85" name="" descr=""/>
          <p:cNvPicPr/>
          <p:nvPr/>
        </p:nvPicPr>
        <p:blipFill>
          <a:blip r:embed="rId2"/>
          <a:stretch/>
        </p:blipFill>
        <p:spPr>
          <a:xfrm>
            <a:off x="1051560" y="1737360"/>
            <a:ext cx="6262920" cy="4696920"/>
          </a:xfrm>
          <a:prstGeom prst="rect">
            <a:avLst/>
          </a:prstGeom>
          <a:ln w="0">
            <a:noFill/>
          </a:ln>
        </p:spPr>
      </p:pic>
      <p:sp>
        <p:nvSpPr>
          <p:cNvPr id="386" name=""/>
          <p:cNvSpPr/>
          <p:nvPr/>
        </p:nvSpPr>
        <p:spPr>
          <a:xfrm>
            <a:off x="7452360" y="3429000"/>
            <a:ext cx="4556520" cy="159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Each CRegister instance is fully defined at compile time.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No global state that needs to be explicitly initialized before main.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Compiler can better optimize the code at compile time.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2200962-BDF5-4DE3-ABC9-15D7B0FE5343}" type="slidenum">
              <a:t>50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"/>
          <p:cNvSpPr/>
          <p:nvPr/>
        </p:nvSpPr>
        <p:spPr>
          <a:xfrm>
            <a:off x="1098360" y="2121120"/>
            <a:ext cx="6445440" cy="25632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Subtitle 3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Inheritance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89" name=""/>
          <p:cNvSpPr txBox="1"/>
          <p:nvPr/>
        </p:nvSpPr>
        <p:spPr>
          <a:xfrm>
            <a:off x="1046520" y="2121120"/>
            <a:ext cx="10749240" cy="27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class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COutputSpeedRegister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: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public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CRegister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&lt;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</a:rPr>
              <a:t>0x48000008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&gt; {</a:t>
            </a:r>
            <a:endParaRPr b="0" lang="en-US" sz="1600" spc="-1" strike="noStrike">
              <a:latin typeface="Droid Sans Mono;monospace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private:</a:t>
            </a:r>
            <a:endParaRPr b="0" lang="en-US" sz="1600" spc="-1" strike="noStrike">
              <a:solidFill>
                <a:srgbClr val="0000ff"/>
              </a:solidFill>
              <a:latin typeface="Droid Sans Mono;monospace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static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calculate_value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,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GPIO_Output_Speeds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speed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 {</a:t>
            </a:r>
            <a:endParaRPr b="0" lang="en-US" sz="1600" spc="-1" strike="noStrike">
              <a:latin typeface="Droid Sans Mono;monospace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       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</a:rPr>
              <a:t>return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speed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&lt;&lt;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</a:rPr>
              <a:t>2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);</a:t>
            </a:r>
            <a:endParaRPr b="0" lang="en-US" sz="1600" spc="-1" strike="noStrike">
              <a:latin typeface="Droid Sans Mono;monospace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}</a:t>
            </a:r>
            <a:endParaRPr b="0" lang="en-US" sz="1600" spc="-1" strike="noStrike">
              <a:latin typeface="Droid Sans Mono;monospace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static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calculate_bitmask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 {</a:t>
            </a:r>
            <a:endParaRPr b="0" lang="en-US" sz="1600" spc="-1" strike="noStrike">
              <a:latin typeface="Droid Sans Mono;monospace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       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</a:rPr>
              <a:t>return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OSPEEDR_MASK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&lt;&lt;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</a:rPr>
              <a:t>2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);</a:t>
            </a:r>
            <a:endParaRPr b="0" lang="en-US" sz="1600" spc="-1" strike="noStrike">
              <a:latin typeface="Droid Sans Mono;monospace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}</a:t>
            </a:r>
            <a:endParaRPr b="0" lang="en-US" sz="1600" spc="-1" strike="noStrike">
              <a:latin typeface="Droid Sans Mono;monospace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public:</a:t>
            </a:r>
            <a:endParaRPr b="0" lang="en-US" sz="1600" spc="-1" strike="noStrike">
              <a:solidFill>
                <a:srgbClr val="0000ff"/>
              </a:solidFill>
              <a:latin typeface="Droid Sans Mono;monospace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static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void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set_speed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,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GPIO_Output_Speeds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speed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 {</a:t>
            </a:r>
            <a:endParaRPr b="0" lang="en-US" sz="1600" spc="-1" strike="noStrike">
              <a:latin typeface="Droid Sans Mono;monospace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       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set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calculate_value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,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speed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),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calculate_bitmask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));</a:t>
            </a:r>
            <a:endParaRPr b="0" lang="en-US" sz="1600" spc="-1" strike="noStrike">
              <a:latin typeface="Droid Sans Mono;monospace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}</a:t>
            </a:r>
            <a:endParaRPr b="0" lang="en-US" sz="1600" spc="-1" strike="noStrike">
              <a:latin typeface="Droid Sans Mono;monospace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};</a:t>
            </a:r>
            <a:endParaRPr b="0" lang="en-US" sz="1600" spc="-1" strike="noStrike">
              <a:solidFill>
                <a:srgbClr val="3b3b3b"/>
              </a:solidFill>
              <a:latin typeface="Droid Sans Mono;monospace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FB5226E-3B25-4364-B339-AA931D0EF35C}" type="slidenum">
              <a:t>51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ubtitle 53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Inheritance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391" name="" descr=""/>
          <p:cNvPicPr/>
          <p:nvPr/>
        </p:nvPicPr>
        <p:blipFill>
          <a:blip r:embed="rId1"/>
          <a:stretch/>
        </p:blipFill>
        <p:spPr>
          <a:xfrm>
            <a:off x="6949440" y="640080"/>
            <a:ext cx="1301400" cy="1508400"/>
          </a:xfrm>
          <a:prstGeom prst="rect">
            <a:avLst/>
          </a:prstGeom>
          <a:ln w="0">
            <a:noFill/>
          </a:ln>
        </p:spPr>
      </p:pic>
      <p:sp>
        <p:nvSpPr>
          <p:cNvPr id="392" name=""/>
          <p:cNvSpPr/>
          <p:nvPr/>
        </p:nvSpPr>
        <p:spPr>
          <a:xfrm>
            <a:off x="4023360" y="3135960"/>
            <a:ext cx="4104720" cy="4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latin typeface="Arial"/>
              </a:rPr>
              <a:t>Compiles to the same binary.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76B8F8E-1147-4271-82A9-F20EC255B0C7}" type="slidenum">
              <a:t>52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"/>
          <p:cNvSpPr/>
          <p:nvPr/>
        </p:nvSpPr>
        <p:spPr>
          <a:xfrm>
            <a:off x="3337560" y="1554480"/>
            <a:ext cx="5556600" cy="2011680"/>
          </a:xfrm>
          <a:prstGeom prst="rect">
            <a:avLst/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Subtitle 2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Moving Higher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95" name=""/>
          <p:cNvSpPr/>
          <p:nvPr/>
        </p:nvSpPr>
        <p:spPr>
          <a:xfrm>
            <a:off x="3773160" y="1890360"/>
            <a:ext cx="1712880" cy="1341720"/>
          </a:xfrm>
          <a:prstGeom prst="rect">
            <a:avLst/>
          </a:prstGeom>
          <a:solidFill>
            <a:srgbClr val="ccccc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Microcontroller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6" name=""/>
          <p:cNvSpPr/>
          <p:nvPr/>
        </p:nvSpPr>
        <p:spPr>
          <a:xfrm>
            <a:off x="6748560" y="1890360"/>
            <a:ext cx="1724400" cy="1350720"/>
          </a:xfrm>
          <a:prstGeom prst="rect">
            <a:avLst/>
          </a:prstGeom>
          <a:solidFill>
            <a:srgbClr val="ccccc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Peripheral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7" name=""/>
          <p:cNvSpPr/>
          <p:nvPr/>
        </p:nvSpPr>
        <p:spPr>
          <a:xfrm>
            <a:off x="5590800" y="2364840"/>
            <a:ext cx="1044720" cy="381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304A85F-D888-4FBC-990F-1883C17961BE}" type="slidenum">
              <a:t>53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ubtitle 55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Moving Higher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99" name=""/>
          <p:cNvSpPr/>
          <p:nvPr/>
        </p:nvSpPr>
        <p:spPr>
          <a:xfrm>
            <a:off x="2743200" y="5257800"/>
            <a:ext cx="2560320" cy="7315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HAL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0" name=""/>
          <p:cNvSpPr/>
          <p:nvPr/>
        </p:nvSpPr>
        <p:spPr>
          <a:xfrm>
            <a:off x="2743200" y="4526280"/>
            <a:ext cx="2560320" cy="731520"/>
          </a:xfrm>
          <a:prstGeom prst="rect">
            <a:avLst/>
          </a:prstGeom>
          <a:solidFill>
            <a:srgbClr val="ff972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External Peripheral Interface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1" name=""/>
          <p:cNvSpPr/>
          <p:nvPr/>
        </p:nvSpPr>
        <p:spPr>
          <a:xfrm>
            <a:off x="7909560" y="4114800"/>
            <a:ext cx="1325880" cy="640080"/>
          </a:xfrm>
          <a:prstGeom prst="rect">
            <a:avLst/>
          </a:prstGeom>
          <a:solidFill>
            <a:srgbClr val="ddddd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STM32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2" name=""/>
          <p:cNvSpPr/>
          <p:nvPr/>
        </p:nvSpPr>
        <p:spPr>
          <a:xfrm>
            <a:off x="7909560" y="4846320"/>
            <a:ext cx="1325880" cy="640080"/>
          </a:xfrm>
          <a:prstGeom prst="rect">
            <a:avLst/>
          </a:prstGeom>
          <a:solidFill>
            <a:srgbClr val="ddddd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ESP32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3" name=""/>
          <p:cNvSpPr/>
          <p:nvPr/>
        </p:nvSpPr>
        <p:spPr>
          <a:xfrm>
            <a:off x="7909560" y="5577840"/>
            <a:ext cx="1325880" cy="640080"/>
          </a:xfrm>
          <a:prstGeom prst="rect">
            <a:avLst/>
          </a:prstGeom>
          <a:solidFill>
            <a:srgbClr val="ddddd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PIC32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4" name=""/>
          <p:cNvSpPr/>
          <p:nvPr/>
        </p:nvSpPr>
        <p:spPr>
          <a:xfrm flipV="1">
            <a:off x="5349240" y="4343400"/>
            <a:ext cx="2514600" cy="56736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"/>
          <p:cNvSpPr/>
          <p:nvPr/>
        </p:nvSpPr>
        <p:spPr>
          <a:xfrm>
            <a:off x="5349240" y="4910400"/>
            <a:ext cx="2514600" cy="30168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"/>
          <p:cNvSpPr/>
          <p:nvPr/>
        </p:nvSpPr>
        <p:spPr>
          <a:xfrm>
            <a:off x="5349240" y="4910040"/>
            <a:ext cx="2514600" cy="98748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7" name=""/>
          <p:cNvSpPr/>
          <p:nvPr/>
        </p:nvSpPr>
        <p:spPr>
          <a:xfrm rot="16200000">
            <a:off x="2880360" y="5074920"/>
            <a:ext cx="548640" cy="36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6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8" name=""/>
          <p:cNvSpPr/>
          <p:nvPr/>
        </p:nvSpPr>
        <p:spPr>
          <a:xfrm>
            <a:off x="3337560" y="1554480"/>
            <a:ext cx="5556600" cy="2011680"/>
          </a:xfrm>
          <a:prstGeom prst="rect">
            <a:avLst/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9" name=""/>
          <p:cNvSpPr/>
          <p:nvPr/>
        </p:nvSpPr>
        <p:spPr>
          <a:xfrm>
            <a:off x="3773160" y="1890360"/>
            <a:ext cx="1712880" cy="1341720"/>
          </a:xfrm>
          <a:prstGeom prst="rect">
            <a:avLst/>
          </a:prstGeom>
          <a:solidFill>
            <a:srgbClr val="ccccc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Microcontroller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0" name=""/>
          <p:cNvSpPr/>
          <p:nvPr/>
        </p:nvSpPr>
        <p:spPr>
          <a:xfrm>
            <a:off x="6748560" y="1890360"/>
            <a:ext cx="1724400" cy="1350720"/>
          </a:xfrm>
          <a:prstGeom prst="rect">
            <a:avLst/>
          </a:prstGeom>
          <a:solidFill>
            <a:srgbClr val="ccccc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Peripheral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1" name=""/>
          <p:cNvSpPr/>
          <p:nvPr/>
        </p:nvSpPr>
        <p:spPr>
          <a:xfrm>
            <a:off x="5590800" y="2364840"/>
            <a:ext cx="1044720" cy="381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408F210-A141-4E72-AC28-781AD7BCCAFA}" type="slidenum">
              <a:t>54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"/>
          <p:cNvSpPr/>
          <p:nvPr/>
        </p:nvSpPr>
        <p:spPr>
          <a:xfrm>
            <a:off x="4480560" y="4846320"/>
            <a:ext cx="822960" cy="594360"/>
          </a:xfrm>
          <a:prstGeom prst="rect">
            <a:avLst/>
          </a:prstGeom>
          <a:solidFill>
            <a:srgbClr val="a1467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"/>
          <p:cNvSpPr/>
          <p:nvPr/>
        </p:nvSpPr>
        <p:spPr>
          <a:xfrm>
            <a:off x="2743200" y="4846320"/>
            <a:ext cx="822960" cy="594360"/>
          </a:xfrm>
          <a:prstGeom prst="rect">
            <a:avLst/>
          </a:prstGeom>
          <a:solidFill>
            <a:srgbClr val="a1467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Subtitle 57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Moving </a:t>
            </a: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Higher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15" name=""/>
          <p:cNvSpPr/>
          <p:nvPr/>
        </p:nvSpPr>
        <p:spPr>
          <a:xfrm>
            <a:off x="2743200" y="5473800"/>
            <a:ext cx="2560320" cy="7315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HAL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6" name=""/>
          <p:cNvSpPr/>
          <p:nvPr/>
        </p:nvSpPr>
        <p:spPr>
          <a:xfrm>
            <a:off x="2743200" y="4094280"/>
            <a:ext cx="2560320" cy="731520"/>
          </a:xfrm>
          <a:prstGeom prst="rect">
            <a:avLst/>
          </a:prstGeom>
          <a:solidFill>
            <a:srgbClr val="ff972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External Peripheral Interface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7" name=""/>
          <p:cNvSpPr/>
          <p:nvPr/>
        </p:nvSpPr>
        <p:spPr>
          <a:xfrm>
            <a:off x="7909560" y="4114800"/>
            <a:ext cx="1325880" cy="640080"/>
          </a:xfrm>
          <a:prstGeom prst="rect">
            <a:avLst/>
          </a:prstGeom>
          <a:solidFill>
            <a:srgbClr val="ddddd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STM32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8" name=""/>
          <p:cNvSpPr/>
          <p:nvPr/>
        </p:nvSpPr>
        <p:spPr>
          <a:xfrm>
            <a:off x="7909560" y="4846320"/>
            <a:ext cx="1325880" cy="640080"/>
          </a:xfrm>
          <a:prstGeom prst="rect">
            <a:avLst/>
          </a:prstGeom>
          <a:solidFill>
            <a:srgbClr val="ddddd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ESP32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9" name=""/>
          <p:cNvSpPr/>
          <p:nvPr/>
        </p:nvSpPr>
        <p:spPr>
          <a:xfrm>
            <a:off x="7909560" y="5577840"/>
            <a:ext cx="1325880" cy="640080"/>
          </a:xfrm>
          <a:prstGeom prst="rect">
            <a:avLst/>
          </a:prstGeom>
          <a:solidFill>
            <a:srgbClr val="ddddd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PIC32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0" name=""/>
          <p:cNvSpPr/>
          <p:nvPr/>
        </p:nvSpPr>
        <p:spPr>
          <a:xfrm flipV="1">
            <a:off x="5349240" y="4343040"/>
            <a:ext cx="2514600" cy="77724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1" name=""/>
          <p:cNvSpPr/>
          <p:nvPr/>
        </p:nvSpPr>
        <p:spPr>
          <a:xfrm>
            <a:off x="5349240" y="5120640"/>
            <a:ext cx="2514600" cy="9144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"/>
          <p:cNvSpPr/>
          <p:nvPr/>
        </p:nvSpPr>
        <p:spPr>
          <a:xfrm>
            <a:off x="5349240" y="5120640"/>
            <a:ext cx="2514600" cy="77688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3" name=""/>
          <p:cNvSpPr/>
          <p:nvPr/>
        </p:nvSpPr>
        <p:spPr>
          <a:xfrm rot="16200000">
            <a:off x="2870640" y="4663440"/>
            <a:ext cx="548640" cy="36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6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4" name=""/>
          <p:cNvSpPr/>
          <p:nvPr/>
        </p:nvSpPr>
        <p:spPr>
          <a:xfrm>
            <a:off x="3337560" y="1554480"/>
            <a:ext cx="5556600" cy="2011680"/>
          </a:xfrm>
          <a:prstGeom prst="rect">
            <a:avLst/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5" name=""/>
          <p:cNvSpPr/>
          <p:nvPr/>
        </p:nvSpPr>
        <p:spPr>
          <a:xfrm>
            <a:off x="3773160" y="1890360"/>
            <a:ext cx="1712880" cy="1341720"/>
          </a:xfrm>
          <a:prstGeom prst="rect">
            <a:avLst/>
          </a:prstGeom>
          <a:solidFill>
            <a:srgbClr val="ccccc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Microcontroller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6" name=""/>
          <p:cNvSpPr/>
          <p:nvPr/>
        </p:nvSpPr>
        <p:spPr>
          <a:xfrm>
            <a:off x="6748560" y="1890360"/>
            <a:ext cx="1724400" cy="1350720"/>
          </a:xfrm>
          <a:prstGeom prst="rect">
            <a:avLst/>
          </a:prstGeom>
          <a:solidFill>
            <a:srgbClr val="ccccc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Peripheral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7" name=""/>
          <p:cNvSpPr/>
          <p:nvPr/>
        </p:nvSpPr>
        <p:spPr>
          <a:xfrm>
            <a:off x="5590800" y="2364840"/>
            <a:ext cx="1044720" cy="381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8" name=""/>
          <p:cNvSpPr/>
          <p:nvPr/>
        </p:nvSpPr>
        <p:spPr>
          <a:xfrm rot="16200000">
            <a:off x="4627440" y="5303520"/>
            <a:ext cx="548640" cy="36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6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9" name=""/>
          <p:cNvSpPr/>
          <p:nvPr/>
        </p:nvSpPr>
        <p:spPr>
          <a:xfrm>
            <a:off x="3566160" y="5029200"/>
            <a:ext cx="914400" cy="27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6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6F74914-9FC4-4D15-8D3B-DFB1403DDA2F}" type="slidenum">
              <a:t>55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"/>
          <p:cNvSpPr/>
          <p:nvPr/>
        </p:nvSpPr>
        <p:spPr>
          <a:xfrm>
            <a:off x="4480560" y="4846320"/>
            <a:ext cx="822960" cy="594360"/>
          </a:xfrm>
          <a:prstGeom prst="rect">
            <a:avLst/>
          </a:prstGeom>
          <a:solidFill>
            <a:srgbClr val="a1467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1" name=""/>
          <p:cNvSpPr/>
          <p:nvPr/>
        </p:nvSpPr>
        <p:spPr>
          <a:xfrm>
            <a:off x="2743200" y="4846320"/>
            <a:ext cx="822960" cy="594360"/>
          </a:xfrm>
          <a:prstGeom prst="rect">
            <a:avLst/>
          </a:prstGeom>
          <a:solidFill>
            <a:srgbClr val="a1467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2" name="Subtitle 56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Moving Higher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33" name=""/>
          <p:cNvSpPr/>
          <p:nvPr/>
        </p:nvSpPr>
        <p:spPr>
          <a:xfrm>
            <a:off x="2743200" y="5473800"/>
            <a:ext cx="2560320" cy="7315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HAL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4" name=""/>
          <p:cNvSpPr/>
          <p:nvPr/>
        </p:nvSpPr>
        <p:spPr>
          <a:xfrm>
            <a:off x="2743200" y="4094280"/>
            <a:ext cx="2560320" cy="731520"/>
          </a:xfrm>
          <a:prstGeom prst="rect">
            <a:avLst/>
          </a:prstGeom>
          <a:solidFill>
            <a:srgbClr val="ff972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External Peripheral Interface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5" name=""/>
          <p:cNvSpPr/>
          <p:nvPr/>
        </p:nvSpPr>
        <p:spPr>
          <a:xfrm>
            <a:off x="7909560" y="4114800"/>
            <a:ext cx="1325880" cy="640080"/>
          </a:xfrm>
          <a:prstGeom prst="rect">
            <a:avLst/>
          </a:prstGeom>
          <a:solidFill>
            <a:srgbClr val="ddddd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STM32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6" name=""/>
          <p:cNvSpPr/>
          <p:nvPr/>
        </p:nvSpPr>
        <p:spPr>
          <a:xfrm>
            <a:off x="7909560" y="4846320"/>
            <a:ext cx="1325880" cy="640080"/>
          </a:xfrm>
          <a:prstGeom prst="rect">
            <a:avLst/>
          </a:prstGeom>
          <a:solidFill>
            <a:srgbClr val="ddddd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ESP32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7" name=""/>
          <p:cNvSpPr/>
          <p:nvPr/>
        </p:nvSpPr>
        <p:spPr>
          <a:xfrm>
            <a:off x="7909560" y="5577840"/>
            <a:ext cx="1325880" cy="640080"/>
          </a:xfrm>
          <a:prstGeom prst="rect">
            <a:avLst/>
          </a:prstGeom>
          <a:solidFill>
            <a:srgbClr val="ddddd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PIC32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8" name=""/>
          <p:cNvSpPr/>
          <p:nvPr/>
        </p:nvSpPr>
        <p:spPr>
          <a:xfrm flipV="1">
            <a:off x="5349240" y="4343040"/>
            <a:ext cx="2514600" cy="77724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9" name=""/>
          <p:cNvSpPr/>
          <p:nvPr/>
        </p:nvSpPr>
        <p:spPr>
          <a:xfrm>
            <a:off x="5349240" y="5120640"/>
            <a:ext cx="2514600" cy="9144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0" name=""/>
          <p:cNvSpPr/>
          <p:nvPr/>
        </p:nvSpPr>
        <p:spPr>
          <a:xfrm>
            <a:off x="5349240" y="5120640"/>
            <a:ext cx="2514600" cy="77688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1" name=""/>
          <p:cNvSpPr/>
          <p:nvPr/>
        </p:nvSpPr>
        <p:spPr>
          <a:xfrm rot="16200000">
            <a:off x="2870640" y="4663440"/>
            <a:ext cx="548640" cy="36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6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2" name=""/>
          <p:cNvSpPr/>
          <p:nvPr/>
        </p:nvSpPr>
        <p:spPr>
          <a:xfrm>
            <a:off x="3337560" y="1554480"/>
            <a:ext cx="5556600" cy="2011680"/>
          </a:xfrm>
          <a:prstGeom prst="rect">
            <a:avLst/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3" name=""/>
          <p:cNvSpPr/>
          <p:nvPr/>
        </p:nvSpPr>
        <p:spPr>
          <a:xfrm>
            <a:off x="3773160" y="1890360"/>
            <a:ext cx="1712880" cy="1341720"/>
          </a:xfrm>
          <a:prstGeom prst="rect">
            <a:avLst/>
          </a:prstGeom>
          <a:solidFill>
            <a:srgbClr val="ccccc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Microcontroller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4" name=""/>
          <p:cNvSpPr/>
          <p:nvPr/>
        </p:nvSpPr>
        <p:spPr>
          <a:xfrm>
            <a:off x="6748560" y="1890360"/>
            <a:ext cx="1724400" cy="1350720"/>
          </a:xfrm>
          <a:prstGeom prst="rect">
            <a:avLst/>
          </a:prstGeom>
          <a:solidFill>
            <a:srgbClr val="ccccc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Peripheral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5" name=""/>
          <p:cNvSpPr/>
          <p:nvPr/>
        </p:nvSpPr>
        <p:spPr>
          <a:xfrm>
            <a:off x="5590800" y="2364840"/>
            <a:ext cx="1044720" cy="381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6" name=""/>
          <p:cNvSpPr/>
          <p:nvPr/>
        </p:nvSpPr>
        <p:spPr>
          <a:xfrm rot="16200000">
            <a:off x="4627440" y="5303520"/>
            <a:ext cx="548640" cy="36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6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7" name=""/>
          <p:cNvSpPr/>
          <p:nvPr/>
        </p:nvSpPr>
        <p:spPr>
          <a:xfrm>
            <a:off x="3566160" y="5029200"/>
            <a:ext cx="914400" cy="27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6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8" name=""/>
          <p:cNvSpPr txBox="1"/>
          <p:nvPr/>
        </p:nvSpPr>
        <p:spPr>
          <a:xfrm>
            <a:off x="370800" y="3654360"/>
            <a:ext cx="3332520" cy="369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000000"/>
                </a:solidFill>
                <a:latin typeface="Aptos"/>
                <a:ea typeface="DejaVu Sans"/>
              </a:rPr>
              <a:t>Dynamic Polymorphism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49" name=""/>
          <p:cNvSpPr/>
          <p:nvPr/>
        </p:nvSpPr>
        <p:spPr>
          <a:xfrm flipH="1" flipV="1">
            <a:off x="1874520" y="4709160"/>
            <a:ext cx="914400" cy="36576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a1467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0" name=""/>
          <p:cNvSpPr txBox="1"/>
          <p:nvPr/>
        </p:nvSpPr>
        <p:spPr>
          <a:xfrm>
            <a:off x="727560" y="4526280"/>
            <a:ext cx="119268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interfaces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1" name=""/>
          <p:cNvSpPr/>
          <p:nvPr/>
        </p:nvSpPr>
        <p:spPr>
          <a:xfrm>
            <a:off x="5212080" y="5257800"/>
            <a:ext cx="594360" cy="86868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a1467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2" name=""/>
          <p:cNvSpPr txBox="1"/>
          <p:nvPr/>
        </p:nvSpPr>
        <p:spPr>
          <a:xfrm>
            <a:off x="5802480" y="5943600"/>
            <a:ext cx="1467000" cy="365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realizations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C0E65AE-7DAA-4F1C-BDB9-2EAE7EEC524A}" type="slidenum">
              <a:t>56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ubtitle 54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Dynamic Polymorphism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FAF22B8-FD0F-4B7D-9011-C22278632F5B}" type="slidenum">
              <a:t>57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ubtitle 2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Static Polymorphism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B7F61E4-9913-42B3-9148-AF281CDC2CF7}" type="slidenum">
              <a:t>58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"/>
          <p:cNvSpPr/>
          <p:nvPr/>
        </p:nvSpPr>
        <p:spPr>
          <a:xfrm>
            <a:off x="1691640" y="2651760"/>
            <a:ext cx="5530680" cy="205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Runtime bitmask calculations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Runtime branching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Function calls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Runtime input validation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56" name="Subtitle 24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DA4418D-C9AB-4820-8BC4-05D76FEB750E}" type="slidenum">
              <a:t>59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ubtitle 2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Base Firmware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4" name=""/>
          <p:cNvSpPr/>
          <p:nvPr/>
        </p:nvSpPr>
        <p:spPr>
          <a:xfrm>
            <a:off x="715320" y="1828800"/>
            <a:ext cx="6825960" cy="416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Absolute minimal embedded project: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Startup script:</a:t>
            </a:r>
            <a:endParaRPr b="0" lang="en-US" sz="1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Defines the vector table</a:t>
            </a:r>
            <a:endParaRPr b="0" lang="en-US" sz="1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Sets stack pointer</a:t>
            </a:r>
            <a:endParaRPr b="0" lang="en-US" sz="1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Copies data section from flash to RAM</a:t>
            </a:r>
            <a:endParaRPr b="0" lang="en-US" sz="1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Initializes uninitialized global and static variables to zero</a:t>
            </a:r>
            <a:endParaRPr b="0" lang="en-US" sz="1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Calls static constructors</a:t>
            </a:r>
            <a:endParaRPr b="0" lang="en-US" sz="1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Calls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main()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Linker Script: specifies the memory layout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Main function:</a:t>
            </a:r>
            <a:endParaRPr b="0" lang="en-US" sz="1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Entry point of the firmware</a:t>
            </a:r>
            <a:endParaRPr b="0" lang="en-US" sz="1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Consists of a single, empty infinite loop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5" name=""/>
          <p:cNvSpPr/>
          <p:nvPr/>
        </p:nvSpPr>
        <p:spPr>
          <a:xfrm>
            <a:off x="8761320" y="2971800"/>
            <a:ext cx="2484000" cy="1598400"/>
          </a:xfrm>
          <a:prstGeom prst="rect">
            <a:avLst/>
          </a:prstGeom>
          <a:solidFill>
            <a:srgbClr val="f7d1d5"/>
          </a:solidFill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2092 bytes</a:t>
            </a:r>
            <a:endParaRPr b="0" lang="en-US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text: 524 bytes</a:t>
            </a:r>
            <a:endParaRPr b="0" lang="en-US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data: 0 bytes</a:t>
            </a:r>
            <a:endParaRPr b="0" lang="en-US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bss: 1568 bytes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56F8AC5-3C79-42A3-BAE5-24B6B22EAA94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"/>
          <p:cNvSpPr/>
          <p:nvPr/>
        </p:nvSpPr>
        <p:spPr>
          <a:xfrm>
            <a:off x="1691640" y="2651760"/>
            <a:ext cx="5530680" cy="205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Runtime bitmask calculations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Runtime branching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Function calls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Runtime input validation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458" name="Picture 3" descr="undefined"/>
          <p:cNvPicPr/>
          <p:nvPr/>
        </p:nvPicPr>
        <p:blipFill>
          <a:blip r:embed="rId1"/>
          <a:stretch/>
        </p:blipFill>
        <p:spPr>
          <a:xfrm>
            <a:off x="7132320" y="2304360"/>
            <a:ext cx="2905560" cy="3272040"/>
          </a:xfrm>
          <a:prstGeom prst="rect">
            <a:avLst/>
          </a:prstGeom>
          <a:ln w="0">
            <a:noFill/>
          </a:ln>
        </p:spPr>
      </p:pic>
      <p:pic>
        <p:nvPicPr>
          <p:cNvPr id="459" name="" descr=""/>
          <p:cNvPicPr/>
          <p:nvPr/>
        </p:nvPicPr>
        <p:blipFill>
          <a:blip r:embed="rId2"/>
          <a:stretch/>
        </p:blipFill>
        <p:spPr>
          <a:xfrm>
            <a:off x="1846440" y="1991160"/>
            <a:ext cx="3684240" cy="3722400"/>
          </a:xfrm>
          <a:prstGeom prst="rect">
            <a:avLst/>
          </a:prstGeom>
          <a:ln w="0">
            <a:noFill/>
          </a:ln>
        </p:spPr>
      </p:pic>
      <p:sp>
        <p:nvSpPr>
          <p:cNvPr id="460" name="Subtitle 28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0A9F358-25B4-4B8E-BCE5-8973E01D1C88}" type="slidenum">
              <a:t>60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"/>
          <p:cNvSpPr/>
          <p:nvPr/>
        </p:nvSpPr>
        <p:spPr>
          <a:xfrm>
            <a:off x="1691640" y="1737360"/>
            <a:ext cx="9645480" cy="205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This is about the “special” cases where the hardware is known, which is common for embedded systems.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I did not replace the HAL given by the manufacturer, I extended it.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The same techniques can be used in any other application as well, if the circumstances allow it.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These are no guidelines or rules.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62" name="Subtitle 26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Notes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84BCCFE-D104-4AD2-A01E-A53524D497DB}" type="slidenum">
              <a:t>61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ubtitle 29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Enumerations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64" name=""/>
          <p:cNvSpPr/>
          <p:nvPr/>
        </p:nvSpPr>
        <p:spPr>
          <a:xfrm>
            <a:off x="3256200" y="2514600"/>
            <a:ext cx="5296680" cy="196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5" name=""/>
          <p:cNvSpPr/>
          <p:nvPr/>
        </p:nvSpPr>
        <p:spPr>
          <a:xfrm>
            <a:off x="738360" y="1710360"/>
            <a:ext cx="4106520" cy="148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enum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class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: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input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0b00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output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0b01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alt_func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0b10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analog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0b11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66" name=""/>
          <p:cNvSpPr/>
          <p:nvPr/>
        </p:nvSpPr>
        <p:spPr>
          <a:xfrm>
            <a:off x="720360" y="4017240"/>
            <a:ext cx="3850200" cy="150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enum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class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ports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: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uint8_t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port_f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port_d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port_c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port_b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port_a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67" name=""/>
          <p:cNvSpPr/>
          <p:nvPr/>
        </p:nvSpPr>
        <p:spPr>
          <a:xfrm>
            <a:off x="6309360" y="2560320"/>
            <a:ext cx="5302080" cy="199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Enumerations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Not plain integers anymore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 implicit conversions between enum values and integral types</a:t>
            </a:r>
            <a:endParaRPr b="0" lang="en-US" sz="1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Explicit static_cast required</a:t>
            </a:r>
            <a:endParaRPr b="0" lang="en-US" sz="1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Harder to misuse accidentally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8C40614-0FF8-4414-B712-D182F2DD93C5}" type="slidenum">
              <a:t>62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ubtitle 25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Concepts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69" name=""/>
          <p:cNvSpPr/>
          <p:nvPr/>
        </p:nvSpPr>
        <p:spPr>
          <a:xfrm>
            <a:off x="3256200" y="2514600"/>
            <a:ext cx="5296680" cy="196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0" name=""/>
          <p:cNvSpPr/>
          <p:nvPr/>
        </p:nvSpPr>
        <p:spPr>
          <a:xfrm>
            <a:off x="731520" y="1703160"/>
            <a:ext cx="6033600" cy="181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template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&lt;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concept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is_valid_mode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(mode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==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input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||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(mode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==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output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||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(mode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==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alt_func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||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(mode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==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analog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1" name=""/>
          <p:cNvSpPr/>
          <p:nvPr/>
        </p:nvSpPr>
        <p:spPr>
          <a:xfrm>
            <a:off x="731520" y="4114440"/>
            <a:ext cx="5963760" cy="150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template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&lt;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pins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concept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is_valid_pin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is_valid_low_pin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&gt;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||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is_valid_high_pin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template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&lt;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pins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...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concept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are_valid_pins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is_valid_pin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&gt;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&amp;&amp;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...);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E6C85AF-604A-465D-82AE-185A79BF48F6}" type="slidenum">
              <a:t>63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ubtitle 27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Immediate Functions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73" name=""/>
          <p:cNvSpPr/>
          <p:nvPr/>
        </p:nvSpPr>
        <p:spPr>
          <a:xfrm>
            <a:off x="3256200" y="2514600"/>
            <a:ext cx="5296680" cy="196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4" name=""/>
          <p:cNvSpPr/>
          <p:nvPr/>
        </p:nvSpPr>
        <p:spPr>
          <a:xfrm>
            <a:off x="731520" y="2091960"/>
            <a:ext cx="7222320" cy="316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template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&lt;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pins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...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requires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are_valid_pins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pin ...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&gt;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&amp;&amp;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is_valid_mode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&gt;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consteval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moder_value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return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(...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|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static_cast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&gt;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(mode)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&lt;&lt;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          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static_cast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&gt;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(pin)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2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template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&lt;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pins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...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requires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are_valid_pins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pin ...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&gt;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consteval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moder_bitmask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return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(...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|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GPIO_MODER_MODER0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&lt;&lt;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          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static_cast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&gt;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(pin)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2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F1915AA-C880-406C-8604-47D706F37126}" type="slidenum">
              <a:t>64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ubtitle 30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Compile-time Branching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BFF414F-3754-4C1D-9434-572E172C7F7C}" type="slidenum">
              <a:t>65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ubtitle 2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Measurement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F4A426D-DA8A-48F7-896B-31A5CEF5A164}" type="slidenum">
              <a:t>66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ubtitle 2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7" name=""/>
          <p:cNvSpPr/>
          <p:nvPr/>
        </p:nvSpPr>
        <p:spPr>
          <a:xfrm>
            <a:off x="7543800" y="1976400"/>
            <a:ext cx="3883680" cy="305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374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Enums are basically integers with no value restrictions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74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Runtime branching based on input parameters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74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Runtime bitmask calculations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74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C++ support = extern “C”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"/>
          <p:cNvSpPr/>
          <p:nvPr/>
        </p:nvSpPr>
        <p:spPr>
          <a:xfrm>
            <a:off x="457560" y="954720"/>
            <a:ext cx="6855480" cy="52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typedef 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Consolas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DejaVu Sans"/>
              </a:rPr>
              <a:t>/* check the values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configure the GPIO based on the settings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GPIO_MODE_OUTPUT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&amp;= ~(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OSPEEDR_MASK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|= 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GPIO_SPEED_FREQ_LOW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9" name=""/>
          <p:cNvSpPr/>
          <p:nvPr/>
        </p:nvSpPr>
        <p:spPr>
          <a:xfrm flipH="1" flipV="1">
            <a:off x="2969640" y="1597680"/>
            <a:ext cx="4569840" cy="68364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"/>
          <p:cNvSpPr/>
          <p:nvPr/>
        </p:nvSpPr>
        <p:spPr>
          <a:xfrm flipH="1">
            <a:off x="5484240" y="3200400"/>
            <a:ext cx="2101680" cy="114084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"/>
          <p:cNvSpPr/>
          <p:nvPr/>
        </p:nvSpPr>
        <p:spPr>
          <a:xfrm flipH="1">
            <a:off x="5712840" y="2286360"/>
            <a:ext cx="1826640" cy="114048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"/>
          <p:cNvSpPr/>
          <p:nvPr/>
        </p:nvSpPr>
        <p:spPr>
          <a:xfrm flipH="1">
            <a:off x="6398640" y="4206240"/>
            <a:ext cx="1187280" cy="59220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BA564BC-CAEB-4603-A05A-64D2F1DB189A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"/>
          <p:cNvSpPr/>
          <p:nvPr/>
        </p:nvSpPr>
        <p:spPr>
          <a:xfrm>
            <a:off x="3703320" y="6035040"/>
            <a:ext cx="4809960" cy="34452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"/>
          <p:cNvSpPr/>
          <p:nvPr/>
        </p:nvSpPr>
        <p:spPr>
          <a:xfrm>
            <a:off x="7040880" y="2468880"/>
            <a:ext cx="1781280" cy="2268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Subtitle 1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6" name=""/>
          <p:cNvSpPr/>
          <p:nvPr/>
        </p:nvSpPr>
        <p:spPr>
          <a:xfrm>
            <a:off x="914760" y="2286360"/>
            <a:ext cx="4798080" cy="251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int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main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{ 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0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GPIO_PIN_6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GPIO_MODE_INPUT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(&amp;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Arial"/>
                <a:ea typeface="DejaVu Sans"/>
              </a:rPr>
              <a:t>while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7" name=""/>
          <p:cNvSpPr/>
          <p:nvPr/>
        </p:nvSpPr>
        <p:spPr>
          <a:xfrm>
            <a:off x="7040880" y="2103120"/>
            <a:ext cx="4341600" cy="307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&lt;main&gt;: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movs    r3, #6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push    {r0, r1, r2,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     r0, sp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subs    r3, #5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bl      8000198 &lt;GPIO_Init&gt;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b.n     80001f4 &lt;main+0x10&gt;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8" name=""/>
          <p:cNvSpPr/>
          <p:nvPr/>
        </p:nvSpPr>
        <p:spPr>
          <a:xfrm flipH="1">
            <a:off x="3564000" y="2560320"/>
            <a:ext cx="3472560" cy="63792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"/>
          <p:cNvSpPr/>
          <p:nvPr/>
        </p:nvSpPr>
        <p:spPr>
          <a:xfrm>
            <a:off x="3677040" y="6035040"/>
            <a:ext cx="483624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set up the pin value for GPIO_PIN_6 (value 6)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167B9EB-F312-4D7D-B7AF-0F3746E8041A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"/>
          <p:cNvSpPr/>
          <p:nvPr/>
        </p:nvSpPr>
        <p:spPr>
          <a:xfrm>
            <a:off x="3200400" y="6035040"/>
            <a:ext cx="5758920" cy="36396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"/>
          <p:cNvSpPr/>
          <p:nvPr/>
        </p:nvSpPr>
        <p:spPr>
          <a:xfrm>
            <a:off x="7040880" y="2743200"/>
            <a:ext cx="2878560" cy="2268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Subtitle 6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3" name=""/>
          <p:cNvSpPr/>
          <p:nvPr/>
        </p:nvSpPr>
        <p:spPr>
          <a:xfrm>
            <a:off x="914760" y="2286360"/>
            <a:ext cx="4798080" cy="251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int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main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{ 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0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GPIO_PIN_6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GPIO_MODE_INPUT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(&amp;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Arial"/>
                <a:ea typeface="DejaVu Sans"/>
              </a:rPr>
              <a:t>while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4" name=""/>
          <p:cNvSpPr/>
          <p:nvPr/>
        </p:nvSpPr>
        <p:spPr>
          <a:xfrm>
            <a:off x="7040880" y="2103120"/>
            <a:ext cx="4341600" cy="307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&lt;main&gt;: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movs    r3, #6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push    {r0, r1, r2,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     r0, sp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subs    r3, #5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bl      8000198 &lt;GPIO_Init&gt;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b.n     80001f4 &lt;main+0x10&gt;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5" name=""/>
          <p:cNvSpPr/>
          <p:nvPr/>
        </p:nvSpPr>
        <p:spPr>
          <a:xfrm flipH="1">
            <a:off x="3015360" y="2834280"/>
            <a:ext cx="4021200" cy="109548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"/>
          <p:cNvSpPr/>
          <p:nvPr/>
        </p:nvSpPr>
        <p:spPr>
          <a:xfrm>
            <a:off x="3179880" y="6035040"/>
            <a:ext cx="58305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prepare for calling a function by saving the current state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F4C3E35-68D3-4A55-B505-8AC8F74D04D0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1067</TotalTime>
  <Application>LibreOffice/7.3.7.2$Linux_X86_64 LibreOffice_project/30$Build-2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2024-07-22T11:26:38Z</dcterms:created>
  <dc:creator/>
  <dc:description/>
  <dc:language>en-US</dc:language>
  <cp:lastModifiedBy/>
  <dcterms:modified xsi:type="dcterms:W3CDTF">2024-07-25T13:32:12Z</dcterms:modified>
  <cp:revision>588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Widescreen</vt:lpwstr>
  </property>
  <property fmtid="{D5CDD505-2E9C-101B-9397-08002B2CF9AE}" pid="4" name="Slides">
    <vt:i4>11</vt:i4>
  </property>
</Properties>
</file>