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29.xml" ContentType="application/vnd.openxmlformats-officedocument.presentationml.slide+xml"/>
  <Override PartName="/ppt/slides/slide65.xml" ContentType="application/vnd.openxmlformats-officedocument.presentationml.slide+xml"/>
  <Override PartName="/ppt/slides/slide28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63.xml.rels" ContentType="application/vnd.openxmlformats-package.relationships+xml"/>
  <Override PartName="/ppt/slides/_rels/slide60.xml.rels" ContentType="application/vnd.openxmlformats-package.relationships+xml"/>
  <Override PartName="/ppt/slides/_rels/slide56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66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8.xml.rels" ContentType="application/vnd.openxmlformats-package.relationships+xml"/>
  <Override PartName="/ppt/slides/_rels/slide62.xml.rels" ContentType="application/vnd.openxmlformats-package.relationships+xml"/>
  <Override PartName="/ppt/slides/_rels/slide52.xml.rels" ContentType="application/vnd.openxmlformats-package.relationships+xml"/>
  <Override PartName="/ppt/slides/_rels/slide67.xml.rels" ContentType="application/vnd.openxmlformats-package.relationships+xml"/>
  <Override PartName="/ppt/slides/_rels/slide45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13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</a:t>
            </a:r>
            <a:r>
              <a:rPr b="0" lang="en-US" sz="2000" spc="-1" strike="noStrike">
                <a:latin typeface="Arial"/>
              </a:rPr>
              <a:t>edit the </a:t>
            </a:r>
            <a:r>
              <a:rPr b="0" lang="en-US" sz="2000" spc="-1" strike="noStrike">
                <a:latin typeface="Arial"/>
              </a:rPr>
              <a:t>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C2874E1-788B-459F-802C-1E28B6D52D2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Hello Everyone! I am Marcell Juhasz. Welcome to my presentation about the cost of abstractions in embedded systems.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E16B8-A88E-4A5E-8A6F-60B6157D033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5FFE23-6AC2-44A3-B9EF-0DB4D8075A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8A3997-4FF2-41B2-BCF3-F21B8B443F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854ED6-7F24-403F-AA8D-BBD70B14106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CB4441-E682-4D38-B479-91F726761CF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85A9B2-F3BB-4D06-AF26-948B8D705B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A5DDFC-3BC9-4DFE-9FBD-B92CEB8ADD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034085-F940-4F9D-8307-F21C5FB8E4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917608-EE1B-408D-A1F4-0B824BA941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D14C5D-871D-4392-8AC4-A2DDA4C87C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9C470A-C781-4313-9DE2-6D13A362E5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A716EF-B642-4B9B-AE3B-6A89C2AA99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B3666A-BD2A-4035-964E-371E3617C4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8698E8-DAA2-4D80-B461-0A39C96B3A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4D5618-698B-4463-8845-A84ABDEB85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E7EC8A-5919-4C77-83A1-6BE2646C21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4C0B47-8D82-4284-B41F-187393BBD3C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7B55BB-BC58-47C9-A8BE-C5A24C2F7F2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22BC29-7425-4000-B5CB-1EA6747F7C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0764FA-25D1-4528-BB9E-F7F15A195A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A0F048-BC0A-4B7E-8E20-2729B2D952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E8020F-803B-4F3E-8105-2C82452086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8BFBC2-0B9F-4047-81F3-9EE6227BD4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4E3FA1-EF6E-47B4-8641-A84B5CD498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FDB793-01E4-4AF4-8F00-A77DD1AB0E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D4842E-CBF9-4A7C-BF98-7FD6A2563F48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91C0B1-A2FC-47A5-BADF-F78230DA3715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120" cy="23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B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al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a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n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ci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n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g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 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E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f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fi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ci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e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n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c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y 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a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n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d</a:t>
            </a:r>
            <a:br>
              <a:rPr sz="5400"/>
            </a:b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Fl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e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xi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bi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li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t</a:t>
            </a: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y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1120" cy="165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Cost of Abstractions in Embedded Systems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Marcell Juhasz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/>
          <p:nvPr/>
        </p:nvSpPr>
        <p:spPr>
          <a:xfrm>
            <a:off x="2834640" y="6035040"/>
            <a:ext cx="649044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>
            <a:off x="7040160" y="3017520"/>
            <a:ext cx="246780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Subtitle 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 flipH="1">
            <a:off x="3573360" y="3108960"/>
            <a:ext cx="3462840" cy="892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 flipH="1">
            <a:off x="3015360" y="3108960"/>
            <a:ext cx="4021200" cy="8208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2791080" y="6035040"/>
            <a:ext cx="660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store the pin value in the GPIO_InitStruct structure on the 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20A5F4-3C93-442A-A90D-CBA877CB6C12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"/>
          <p:cNvSpPr/>
          <p:nvPr/>
        </p:nvSpPr>
        <p:spPr>
          <a:xfrm>
            <a:off x="3431160" y="5855040"/>
            <a:ext cx="5327640" cy="63828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>
            <a:off x="7040880" y="3291840"/>
            <a:ext cx="17812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Subtitle 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 flipH="1">
            <a:off x="3015360" y="3383280"/>
            <a:ext cx="4021920" cy="5464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3431160" y="5855040"/>
            <a:ext cx="5327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prepare to pass the address of the GPIO_InitStruct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structure to the GPIO_Init function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8491F3-7B1A-4BFE-AF07-A330BB34D5AE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"/>
          <p:cNvSpPr/>
          <p:nvPr/>
        </p:nvSpPr>
        <p:spPr>
          <a:xfrm>
            <a:off x="2379600" y="6035040"/>
            <a:ext cx="740268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>
            <a:off x="7040880" y="3566160"/>
            <a:ext cx="17812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Subtitle 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 flipH="1" flipV="1">
            <a:off x="4478400" y="3472560"/>
            <a:ext cx="2558160" cy="1807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2379600" y="6035040"/>
            <a:ext cx="7430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 up the mode value for GPIO_MODE_INPUT (subtract 5 from 6 -&gt; 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A2504E-CE98-4E1A-884C-8BFCABDBADD3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/>
          <p:nvPr/>
        </p:nvSpPr>
        <p:spPr>
          <a:xfrm>
            <a:off x="2631240" y="6035040"/>
            <a:ext cx="683100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7040160" y="3840480"/>
            <a:ext cx="24220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Subtitle 1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 flipH="1" flipV="1">
            <a:off x="4478400" y="3472560"/>
            <a:ext cx="2558160" cy="455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 flipH="1" flipV="1">
            <a:off x="3015360" y="3927240"/>
            <a:ext cx="4021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2631240" y="6035040"/>
            <a:ext cx="6927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store the mode value in the GPIO_InitStruct structure on the 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12248C-21E4-4546-A3EA-C5E44FA40A5D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/>
          <p:nvPr/>
        </p:nvSpPr>
        <p:spPr>
          <a:xfrm>
            <a:off x="3408480" y="5855040"/>
            <a:ext cx="5373360" cy="60048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7049520" y="4114800"/>
            <a:ext cx="32356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Subtitle 1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 flipH="1" flipV="1">
            <a:off x="3015360" y="3929760"/>
            <a:ext cx="4030560" cy="2721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"/>
          <p:cNvSpPr/>
          <p:nvPr/>
        </p:nvSpPr>
        <p:spPr>
          <a:xfrm>
            <a:off x="3408480" y="5855040"/>
            <a:ext cx="537336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 the GPIO_Init function with the GPIO_InitStruct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structure as an argument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95F80D-4C68-414E-AC89-D215820F7BF8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"/>
          <p:cNvSpPr/>
          <p:nvPr/>
        </p:nvSpPr>
        <p:spPr>
          <a:xfrm>
            <a:off x="3385440" y="6035040"/>
            <a:ext cx="541908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>
            <a:off x="7040880" y="4389120"/>
            <a:ext cx="324432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Subtitle 1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 flipH="1" flipV="1">
            <a:off x="2283840" y="4386960"/>
            <a:ext cx="4752720" cy="892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/>
          <p:nvPr/>
        </p:nvSpPr>
        <p:spPr>
          <a:xfrm>
            <a:off x="3385440" y="6035040"/>
            <a:ext cx="541908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 an infinite loop (branch to the same address)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C87E3E-44A0-4DEA-9DBB-88DFF80DC1A1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"/>
          <p:cNvSpPr/>
          <p:nvPr/>
        </p:nvSpPr>
        <p:spPr>
          <a:xfrm>
            <a:off x="959400" y="3200400"/>
            <a:ext cx="457092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7588800" y="1403640"/>
            <a:ext cx="4205160" cy="1095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Subtitle 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 flipH="1">
            <a:off x="5530320" y="1920240"/>
            <a:ext cx="1964160" cy="14151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3703320" y="5897880"/>
            <a:ext cx="4809960" cy="5925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pin is greater than 15, branch to the end (invalid pin check)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06B8FB-2E14-4B18-BB15-9B9CE1B8A29F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"/>
          <p:cNvSpPr/>
          <p:nvPr/>
        </p:nvSpPr>
        <p:spPr>
          <a:xfrm>
            <a:off x="959400" y="3429000"/>
            <a:ext cx="470808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7589520" y="2546640"/>
            <a:ext cx="4205160" cy="7754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Subtitle 1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 flipH="1">
            <a:off x="5713560" y="2926080"/>
            <a:ext cx="1826280" cy="6390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"/>
          <p:cNvSpPr/>
          <p:nvPr/>
        </p:nvSpPr>
        <p:spPr>
          <a:xfrm>
            <a:off x="3703320" y="5897880"/>
            <a:ext cx="4809960" cy="5925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mode is greater than 1, branch to the end (invalid mode check)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C4C18B-FDE4-4E59-BFCD-57DCC2D5B84F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/>
          <p:nvPr/>
        </p:nvSpPr>
        <p:spPr>
          <a:xfrm>
            <a:off x="959400" y="4149000"/>
            <a:ext cx="397656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/>
          <p:nvPr/>
        </p:nvSpPr>
        <p:spPr>
          <a:xfrm>
            <a:off x="7588800" y="3333600"/>
            <a:ext cx="4205160" cy="2862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Subtitle 1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 flipH="1">
            <a:off x="5210280" y="3474720"/>
            <a:ext cx="2329920" cy="8211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"/>
          <p:cNvSpPr/>
          <p:nvPr/>
        </p:nvSpPr>
        <p:spPr>
          <a:xfrm>
            <a:off x="3703320" y="5897880"/>
            <a:ext cx="4809960" cy="5925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mode is not 1, branch to configure pin for input mode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27D861-62F7-43F9-A509-7C2F1F2B29B7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"/>
          <p:cNvSpPr/>
          <p:nvPr/>
        </p:nvSpPr>
        <p:spPr>
          <a:xfrm>
            <a:off x="2514600" y="4663440"/>
            <a:ext cx="141552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"/>
          <p:cNvSpPr/>
          <p:nvPr/>
        </p:nvSpPr>
        <p:spPr>
          <a:xfrm>
            <a:off x="7589520" y="3607920"/>
            <a:ext cx="4205160" cy="2862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Subtitle 1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 flipH="1">
            <a:off x="3975480" y="3749040"/>
            <a:ext cx="3564360" cy="912600"/>
          </a:xfrm>
          <a:prstGeom prst="curvedConnector3">
            <a:avLst>
              <a:gd name="adj1" fmla="val 37421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prepare mask value for OSPEEDR (3)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E3B74C-ADE1-4A0D-9850-FFEDE661B4E1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whoami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TextBox 1"/>
          <p:cNvSpPr/>
          <p:nvPr/>
        </p:nvSpPr>
        <p:spPr>
          <a:xfrm>
            <a:off x="1721160" y="1710000"/>
            <a:ext cx="8746560" cy="383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Marcell Juhasz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github.com/juhaszmarcell96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linkedin.com/in/juhaszmarcell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marcell.juhasz96@gmail.com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Zühlke Engineering (Austria) GmbH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Rivergate, Handelskai 92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1200, Vienna, Austria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wien@zuehlke.com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+43 1 205 11 6800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2A72A6-D012-4CE5-BE6A-9F092DE62AD4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"/>
          <p:cNvSpPr/>
          <p:nvPr/>
        </p:nvSpPr>
        <p:spPr>
          <a:xfrm>
            <a:off x="4434840" y="4663440"/>
            <a:ext cx="15526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"/>
          <p:cNvSpPr/>
          <p:nvPr/>
        </p:nvSpPr>
        <p:spPr>
          <a:xfrm>
            <a:off x="7588800" y="3882240"/>
            <a:ext cx="4205160" cy="2862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Subtitle 1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 flipH="1">
            <a:off x="6078600" y="4023360"/>
            <a:ext cx="1461240" cy="6382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shift pin value left by 1 bit (pin * 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FB0A83-32FE-41B5-889D-13CD3A27E8D7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"/>
          <p:cNvSpPr/>
          <p:nvPr/>
        </p:nvSpPr>
        <p:spPr>
          <a:xfrm>
            <a:off x="2514600" y="4663440"/>
            <a:ext cx="36100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"/>
          <p:cNvSpPr/>
          <p:nvPr/>
        </p:nvSpPr>
        <p:spPr>
          <a:xfrm>
            <a:off x="7588800" y="4170240"/>
            <a:ext cx="4205160" cy="262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Subtitle 1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"/>
          <p:cNvSpPr/>
          <p:nvPr/>
        </p:nvSpPr>
        <p:spPr>
          <a:xfrm flipH="1">
            <a:off x="6352920" y="4297680"/>
            <a:ext cx="1186920" cy="4554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shift mask value left by (pin * 2) positions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F16D78-9FFB-4220-9252-63FE0D535626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"/>
          <p:cNvSpPr/>
          <p:nvPr/>
        </p:nvSpPr>
        <p:spPr>
          <a:xfrm>
            <a:off x="2148840" y="4434840"/>
            <a:ext cx="8668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"/>
          <p:cNvSpPr/>
          <p:nvPr/>
        </p:nvSpPr>
        <p:spPr>
          <a:xfrm>
            <a:off x="7588800" y="4458240"/>
            <a:ext cx="4205160" cy="2491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Subtitle 1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 flipH="1" flipV="1">
            <a:off x="3198600" y="4524120"/>
            <a:ext cx="4341600" cy="89640"/>
          </a:xfrm>
          <a:prstGeom prst="curvedConnector3">
            <a:avLst>
              <a:gd name="adj1" fmla="val 24929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load address of OSPEEDR into r5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277805-2B9D-47F3-B64A-F9AA3AA2D2A6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"/>
          <p:cNvSpPr/>
          <p:nvPr/>
        </p:nvSpPr>
        <p:spPr>
          <a:xfrm>
            <a:off x="1417320" y="4434840"/>
            <a:ext cx="168984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"/>
          <p:cNvSpPr/>
          <p:nvPr/>
        </p:nvSpPr>
        <p:spPr>
          <a:xfrm>
            <a:off x="7588800" y="4709160"/>
            <a:ext cx="4205160" cy="263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Subtitle 2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 flipH="1" flipV="1">
            <a:off x="3198600" y="4524120"/>
            <a:ext cx="4341600" cy="363960"/>
          </a:xfrm>
          <a:prstGeom prst="curvedConnector3">
            <a:avLst>
              <a:gd name="adj1" fmla="val 26023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load current OSPEEDR value into r1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62B78A-3041-465C-89C7-8171CF319AC3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"/>
          <p:cNvSpPr/>
          <p:nvPr/>
        </p:nvSpPr>
        <p:spPr>
          <a:xfrm>
            <a:off x="1417320" y="4673160"/>
            <a:ext cx="493596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"/>
          <p:cNvSpPr/>
          <p:nvPr/>
        </p:nvSpPr>
        <p:spPr>
          <a:xfrm>
            <a:off x="7588800" y="4998240"/>
            <a:ext cx="4205160" cy="2577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Subtitle 2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 flipH="1" flipV="1">
            <a:off x="6444360" y="4798800"/>
            <a:ext cx="1095480" cy="318240"/>
          </a:xfrm>
          <a:prstGeom prst="curvedConnector3">
            <a:avLst>
              <a:gd name="adj1" fmla="val 4877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clear the two bits for the pin in OSPEEDR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976001-E44A-4933-A3C2-46A573D4DACC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"/>
          <p:cNvSpPr/>
          <p:nvPr/>
        </p:nvSpPr>
        <p:spPr>
          <a:xfrm>
            <a:off x="1417320" y="4901760"/>
            <a:ext cx="5576040" cy="262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Subtitle 2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GPIO_SPEED_FREQ_LOW is 0 -&gt; optimized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F91EC2-AB64-42CA-B47E-2D3D436A5461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"/>
          <p:cNvSpPr/>
          <p:nvPr/>
        </p:nvSpPr>
        <p:spPr>
          <a:xfrm>
            <a:off x="1417320" y="5167440"/>
            <a:ext cx="173556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"/>
          <p:cNvSpPr/>
          <p:nvPr/>
        </p:nvSpPr>
        <p:spPr>
          <a:xfrm>
            <a:off x="7588800" y="5532120"/>
            <a:ext cx="4205160" cy="2689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Subtitle 1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 flipH="1" flipV="1">
            <a:off x="3198600" y="5301720"/>
            <a:ext cx="4341600" cy="409680"/>
          </a:xfrm>
          <a:prstGeom prst="curvedConnector3">
            <a:avLst>
              <a:gd name="adj1" fmla="val 50687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"/>
          <p:cNvSpPr/>
          <p:nvPr/>
        </p:nvSpPr>
        <p:spPr>
          <a:xfrm>
            <a:off x="3914280" y="6035040"/>
            <a:ext cx="436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store the modified OSPEEDR value back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8B122B-51F6-473F-9B90-7A4D9A99C59A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ubtitle 2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Building Layers of Abstractions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2606040" y="2697480"/>
            <a:ext cx="758880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Take the original C code, modify as little as possible, focusing only on the abstraction in question.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Compare the binary size, compilation time (generated code) and the runtime performance (analytically now, empirically probably only at the end).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4754880" y="4709160"/>
            <a:ext cx="2834280" cy="12340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EB81B4-51EA-4345-ADEE-E4665B71A544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ubtitle 3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Building Layers of Abstractions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2606040" y="2697480"/>
            <a:ext cx="758880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Take the original C code, modify as little as possible, focusing only on the abstraction in question.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Compare the binary size, compilation time (generated code) and the runtime performance (analytically now, empirically probably only at the end).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4754880" y="4709160"/>
            <a:ext cx="1919880" cy="12340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6675120" y="4709160"/>
            <a:ext cx="914040" cy="123408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C++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EF1624-A1D6-42F0-800A-82A08D9D1EAD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ubtitle 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2011680" y="1308600"/>
            <a:ext cx="8492760" cy="51829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9798AA-3231-4314-9007-DE836AFCDF2F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Motivation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3" name="Picture 2" descr="undefined"/>
          <p:cNvPicPr/>
          <p:nvPr/>
        </p:nvPicPr>
        <p:blipFill>
          <a:blip r:embed="rId1"/>
          <a:stretch/>
        </p:blipFill>
        <p:spPr>
          <a:xfrm>
            <a:off x="8006400" y="1670040"/>
            <a:ext cx="1762560" cy="1985040"/>
          </a:xfrm>
          <a:prstGeom prst="rect">
            <a:avLst/>
          </a:prstGeom>
          <a:ln w="0">
            <a:noFill/>
          </a:ln>
        </p:spPr>
      </p:pic>
      <p:sp>
        <p:nvSpPr>
          <p:cNvPr id="94" name="TextBox 5"/>
          <p:cNvSpPr/>
          <p:nvPr/>
        </p:nvSpPr>
        <p:spPr>
          <a:xfrm>
            <a:off x="876600" y="1646640"/>
            <a:ext cx="7127280" cy="44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 is dominant in the embedded world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direct interaction with hardware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flexible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robust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efficient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Common opinions: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 is as efficient as it gets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abstraction = less efficient software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C++ comes with inherent runtime overhead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95" name="Picture 7" descr="A green check mark on a black background&#10;&#10;Description automatically generated"/>
          <p:cNvPicPr/>
          <p:nvPr/>
        </p:nvPicPr>
        <p:blipFill>
          <a:blip r:embed="rId2"/>
          <a:stretch/>
        </p:blipFill>
        <p:spPr>
          <a:xfrm>
            <a:off x="8915400" y="4800600"/>
            <a:ext cx="920880" cy="79416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8" descr="A red x on a black background&#10;&#10;Description automatically generated"/>
          <p:cNvPicPr/>
          <p:nvPr/>
        </p:nvPicPr>
        <p:blipFill>
          <a:blip r:embed="rId3"/>
          <a:stretch/>
        </p:blipFill>
        <p:spPr>
          <a:xfrm>
            <a:off x="7772400" y="4343400"/>
            <a:ext cx="924120" cy="902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3CBBF6-8A0F-4829-9875-51489151CAA1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ubtitle 4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2011680" y="1308600"/>
            <a:ext cx="8492760" cy="5182920"/>
          </a:xfrm>
          <a:prstGeom prst="rect">
            <a:avLst/>
          </a:prstGeom>
          <a:ln w="0">
            <a:noFill/>
          </a:ln>
        </p:spPr>
      </p:pic>
      <p:sp>
        <p:nvSpPr>
          <p:cNvPr id="278" name=""/>
          <p:cNvSpPr/>
          <p:nvPr/>
        </p:nvSpPr>
        <p:spPr>
          <a:xfrm>
            <a:off x="6172200" y="4800600"/>
            <a:ext cx="4663080" cy="187416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2ADF7D-BC78-4852-B5AF-7846AA102045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"/>
          <p:cNvSpPr/>
          <p:nvPr/>
        </p:nvSpPr>
        <p:spPr>
          <a:xfrm>
            <a:off x="1508760" y="1875960"/>
            <a:ext cx="105120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Subtitle 3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777240" y="1828800"/>
            <a:ext cx="8078400" cy="21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5567760" y="4437720"/>
            <a:ext cx="4856040" cy="1734120"/>
          </a:xfrm>
          <a:prstGeom prst="rect">
            <a:avLst/>
          </a:prstGeom>
          <a:ln w="0">
            <a:noFill/>
          </a:ln>
        </p:spPr>
      </p:pic>
      <p:sp>
        <p:nvSpPr>
          <p:cNvPr id="283" name=""/>
          <p:cNvSpPr/>
          <p:nvPr/>
        </p:nvSpPr>
        <p:spPr>
          <a:xfrm>
            <a:off x="7452360" y="4480560"/>
            <a:ext cx="1096920" cy="27396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FBC9D9-FF90-4595-98CA-2C8449147F1D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"/>
          <p:cNvSpPr/>
          <p:nvPr/>
        </p:nvSpPr>
        <p:spPr>
          <a:xfrm>
            <a:off x="1281600" y="2342880"/>
            <a:ext cx="338148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Subtitle 4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777240" y="1828800"/>
            <a:ext cx="8078400" cy="21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5567760" y="4437720"/>
            <a:ext cx="4856040" cy="1734120"/>
          </a:xfrm>
          <a:prstGeom prst="rect">
            <a:avLst/>
          </a:prstGeom>
          <a:ln w="0">
            <a:noFill/>
          </a:ln>
        </p:spPr>
      </p:pic>
      <p:sp>
        <p:nvSpPr>
          <p:cNvPr id="288" name=""/>
          <p:cNvSpPr/>
          <p:nvPr/>
        </p:nvSpPr>
        <p:spPr>
          <a:xfrm>
            <a:off x="5567760" y="4754880"/>
            <a:ext cx="2341440" cy="22824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41B576-DEFB-46D1-AB6F-6B61FE6A831B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"/>
          <p:cNvSpPr/>
          <p:nvPr/>
        </p:nvSpPr>
        <p:spPr>
          <a:xfrm>
            <a:off x="1281600" y="2834640"/>
            <a:ext cx="649044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Subtitle 4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1" name=""/>
          <p:cNvSpPr/>
          <p:nvPr/>
        </p:nvSpPr>
        <p:spPr>
          <a:xfrm>
            <a:off x="777240" y="1828800"/>
            <a:ext cx="8078400" cy="21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5567400" y="4437720"/>
            <a:ext cx="4856040" cy="1734120"/>
          </a:xfrm>
          <a:prstGeom prst="rect">
            <a:avLst/>
          </a:prstGeom>
          <a:ln w="0">
            <a:noFill/>
          </a:ln>
        </p:spPr>
      </p:pic>
      <p:sp>
        <p:nvSpPr>
          <p:cNvPr id="293" name=""/>
          <p:cNvSpPr/>
          <p:nvPr/>
        </p:nvSpPr>
        <p:spPr>
          <a:xfrm>
            <a:off x="5567400" y="5029200"/>
            <a:ext cx="3027600" cy="18252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09A448-2CE2-41F2-8E22-8C688DC94BBC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"/>
          <p:cNvSpPr/>
          <p:nvPr/>
        </p:nvSpPr>
        <p:spPr>
          <a:xfrm>
            <a:off x="1280160" y="3108960"/>
            <a:ext cx="7497720" cy="731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Subtitle 4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6" name=""/>
          <p:cNvSpPr/>
          <p:nvPr/>
        </p:nvSpPr>
        <p:spPr>
          <a:xfrm>
            <a:off x="777240" y="1828800"/>
            <a:ext cx="8078400" cy="21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5567040" y="4437720"/>
            <a:ext cx="4856040" cy="1734120"/>
          </a:xfrm>
          <a:prstGeom prst="rect">
            <a:avLst/>
          </a:prstGeom>
          <a:ln w="0">
            <a:noFill/>
          </a:ln>
        </p:spPr>
      </p:pic>
      <p:sp>
        <p:nvSpPr>
          <p:cNvPr id="298" name=""/>
          <p:cNvSpPr/>
          <p:nvPr/>
        </p:nvSpPr>
        <p:spPr>
          <a:xfrm>
            <a:off x="5567040" y="5212080"/>
            <a:ext cx="2707920" cy="18252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B0B596-D848-4EC5-A2E9-81E0501F756A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"/>
          <p:cNvSpPr/>
          <p:nvPr/>
        </p:nvSpPr>
        <p:spPr>
          <a:xfrm>
            <a:off x="457200" y="5705280"/>
            <a:ext cx="169128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"/>
          <p:cNvSpPr/>
          <p:nvPr/>
        </p:nvSpPr>
        <p:spPr>
          <a:xfrm>
            <a:off x="457200" y="5496120"/>
            <a:ext cx="86832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"/>
          <p:cNvSpPr/>
          <p:nvPr/>
        </p:nvSpPr>
        <p:spPr>
          <a:xfrm>
            <a:off x="457200" y="5303520"/>
            <a:ext cx="105120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"/>
          <p:cNvSpPr/>
          <p:nvPr/>
        </p:nvSpPr>
        <p:spPr>
          <a:xfrm>
            <a:off x="457200" y="5074920"/>
            <a:ext cx="173700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Subtitle 4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4" name=""/>
          <p:cNvSpPr/>
          <p:nvPr/>
        </p:nvSpPr>
        <p:spPr>
          <a:xfrm>
            <a:off x="777240" y="1828800"/>
            <a:ext cx="8078400" cy="21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05" name="" descr=""/>
          <p:cNvPicPr/>
          <p:nvPr/>
        </p:nvPicPr>
        <p:blipFill>
          <a:blip r:embed="rId1"/>
          <a:stretch/>
        </p:blipFill>
        <p:spPr>
          <a:xfrm>
            <a:off x="5567040" y="4437720"/>
            <a:ext cx="4856040" cy="1734120"/>
          </a:xfrm>
          <a:prstGeom prst="rect">
            <a:avLst/>
          </a:prstGeom>
          <a:ln w="0">
            <a:noFill/>
          </a:ln>
        </p:spPr>
      </p:pic>
      <p:sp>
        <p:nvSpPr>
          <p:cNvPr id="306" name=""/>
          <p:cNvSpPr/>
          <p:nvPr/>
        </p:nvSpPr>
        <p:spPr>
          <a:xfrm>
            <a:off x="1051560" y="4892040"/>
            <a:ext cx="18036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"/>
          <p:cNvSpPr/>
          <p:nvPr/>
        </p:nvSpPr>
        <p:spPr>
          <a:xfrm>
            <a:off x="411480" y="5074920"/>
            <a:ext cx="507492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&amp;=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~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2u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|=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2u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524B18-6BB6-4907-8183-B7F795125A12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ubtitle 4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2011680" y="1308600"/>
            <a:ext cx="8492760" cy="5182920"/>
          </a:xfrm>
          <a:prstGeom prst="rect">
            <a:avLst/>
          </a:prstGeom>
          <a:ln w="0">
            <a:noFill/>
          </a:ln>
        </p:spPr>
      </p:pic>
      <p:sp>
        <p:nvSpPr>
          <p:cNvPr id="310" name=""/>
          <p:cNvSpPr/>
          <p:nvPr/>
        </p:nvSpPr>
        <p:spPr>
          <a:xfrm>
            <a:off x="2148840" y="1188720"/>
            <a:ext cx="5257440" cy="118836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B44CE1-AD47-452D-8A47-919BE622B7E9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"/>
          <p:cNvSpPr/>
          <p:nvPr/>
        </p:nvSpPr>
        <p:spPr>
          <a:xfrm>
            <a:off x="1508760" y="1875960"/>
            <a:ext cx="150840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Subtitle 3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>
            <a:off x="777240" y="1828800"/>
            <a:ext cx="8968320" cy="29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2697480" y="5257800"/>
            <a:ext cx="6069600" cy="1189800"/>
          </a:xfrm>
          <a:prstGeom prst="rect">
            <a:avLst/>
          </a:prstGeom>
          <a:ln w="0">
            <a:noFill/>
          </a:ln>
        </p:spPr>
      </p:pic>
      <p:sp>
        <p:nvSpPr>
          <p:cNvPr id="315" name=""/>
          <p:cNvSpPr/>
          <p:nvPr/>
        </p:nvSpPr>
        <p:spPr>
          <a:xfrm>
            <a:off x="4881240" y="5303520"/>
            <a:ext cx="1702080" cy="22824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AF8471-04FA-4965-8D20-9AD21CC231DF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"/>
          <p:cNvSpPr/>
          <p:nvPr/>
        </p:nvSpPr>
        <p:spPr>
          <a:xfrm>
            <a:off x="1280160" y="2377440"/>
            <a:ext cx="475452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Subtitle 4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8" name=""/>
          <p:cNvSpPr/>
          <p:nvPr/>
        </p:nvSpPr>
        <p:spPr>
          <a:xfrm>
            <a:off x="777240" y="1828800"/>
            <a:ext cx="8968320" cy="29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2697840" y="5257800"/>
            <a:ext cx="6069600" cy="1189800"/>
          </a:xfrm>
          <a:prstGeom prst="rect">
            <a:avLst/>
          </a:prstGeom>
          <a:ln w="0">
            <a:noFill/>
          </a:ln>
        </p:spPr>
      </p:pic>
      <p:sp>
        <p:nvSpPr>
          <p:cNvPr id="320" name=""/>
          <p:cNvSpPr/>
          <p:nvPr/>
        </p:nvSpPr>
        <p:spPr>
          <a:xfrm>
            <a:off x="2697840" y="5577840"/>
            <a:ext cx="4525560" cy="22824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79672A-353E-4E2C-BEF4-3855C96747F1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"/>
          <p:cNvSpPr/>
          <p:nvPr/>
        </p:nvSpPr>
        <p:spPr>
          <a:xfrm>
            <a:off x="1280160" y="2606040"/>
            <a:ext cx="8412120" cy="14626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Subtitle 4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3" name=""/>
          <p:cNvSpPr/>
          <p:nvPr/>
        </p:nvSpPr>
        <p:spPr>
          <a:xfrm>
            <a:off x="777240" y="1828800"/>
            <a:ext cx="8968320" cy="29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24" name="" descr=""/>
          <p:cNvPicPr/>
          <p:nvPr/>
        </p:nvPicPr>
        <p:blipFill>
          <a:blip r:embed="rId1"/>
          <a:stretch/>
        </p:blipFill>
        <p:spPr>
          <a:xfrm>
            <a:off x="2697840" y="5257800"/>
            <a:ext cx="6069600" cy="1189800"/>
          </a:xfrm>
          <a:prstGeom prst="rect">
            <a:avLst/>
          </a:prstGeom>
          <a:ln w="0">
            <a:noFill/>
          </a:ln>
        </p:spPr>
      </p:pic>
      <p:sp>
        <p:nvSpPr>
          <p:cNvPr id="325" name=""/>
          <p:cNvSpPr/>
          <p:nvPr/>
        </p:nvSpPr>
        <p:spPr>
          <a:xfrm>
            <a:off x="2697840" y="5806440"/>
            <a:ext cx="6034320" cy="41112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3E53D9-A470-4522-94E4-6B228ABC8C93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Overview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861840" y="1547640"/>
            <a:ext cx="1421640" cy="1421640"/>
          </a:xfrm>
          <a:prstGeom prst="rect">
            <a:avLst/>
          </a:prstGeom>
          <a:ln w="0">
            <a:noFill/>
          </a:ln>
        </p:spPr>
      </p:pic>
      <p:sp>
        <p:nvSpPr>
          <p:cNvPr id="99" name=""/>
          <p:cNvSpPr/>
          <p:nvPr/>
        </p:nvSpPr>
        <p:spPr>
          <a:xfrm>
            <a:off x="2286000" y="2057400"/>
            <a:ext cx="5026680" cy="42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ardware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bstraction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ayer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1600200" y="3429000"/>
            <a:ext cx="2740680" cy="16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Encapsulation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Inheritance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Polymorphism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5257800" y="3914640"/>
            <a:ext cx="473760" cy="65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6629400" y="3200400"/>
            <a:ext cx="5026680" cy="233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Template Metaprogramming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Concepts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Constant Expressions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Immediate Functions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Parameter Pack and Fold Expressions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Constexpr If Statements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085F67-85F5-473C-B4DD-3E792E06E4CB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"/>
          <p:cNvSpPr/>
          <p:nvPr/>
        </p:nvSpPr>
        <p:spPr>
          <a:xfrm>
            <a:off x="1280160" y="4297680"/>
            <a:ext cx="7954920" cy="776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Subtitle 4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8" name=""/>
          <p:cNvSpPr/>
          <p:nvPr/>
        </p:nvSpPr>
        <p:spPr>
          <a:xfrm>
            <a:off x="777240" y="1828800"/>
            <a:ext cx="8968320" cy="29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29" name="" descr=""/>
          <p:cNvPicPr/>
          <p:nvPr/>
        </p:nvPicPr>
        <p:blipFill>
          <a:blip r:embed="rId1"/>
          <a:stretch/>
        </p:blipFill>
        <p:spPr>
          <a:xfrm>
            <a:off x="2697840" y="5257800"/>
            <a:ext cx="6069600" cy="1189800"/>
          </a:xfrm>
          <a:prstGeom prst="rect">
            <a:avLst/>
          </a:prstGeom>
          <a:ln w="0">
            <a:noFill/>
          </a:ln>
        </p:spPr>
      </p:pic>
      <p:sp>
        <p:nvSpPr>
          <p:cNvPr id="330" name=""/>
          <p:cNvSpPr/>
          <p:nvPr/>
        </p:nvSpPr>
        <p:spPr>
          <a:xfrm>
            <a:off x="2697840" y="6217920"/>
            <a:ext cx="4617000" cy="22968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0E047A-0341-467D-B6D4-3AA45D8A5AD4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ubtitle 4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2" name=""/>
          <p:cNvSpPr/>
          <p:nvPr/>
        </p:nvSpPr>
        <p:spPr>
          <a:xfrm>
            <a:off x="777240" y="1828800"/>
            <a:ext cx="8968320" cy="29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33" name="" descr=""/>
          <p:cNvPicPr/>
          <p:nvPr/>
        </p:nvPicPr>
        <p:blipFill>
          <a:blip r:embed="rId1"/>
          <a:stretch/>
        </p:blipFill>
        <p:spPr>
          <a:xfrm>
            <a:off x="2697840" y="5257800"/>
            <a:ext cx="6069600" cy="1189800"/>
          </a:xfrm>
          <a:prstGeom prst="rect">
            <a:avLst/>
          </a:prstGeom>
          <a:ln w="0">
            <a:noFill/>
          </a:ln>
        </p:spPr>
      </p:pic>
      <p:sp>
        <p:nvSpPr>
          <p:cNvPr id="334" name=""/>
          <p:cNvSpPr/>
          <p:nvPr/>
        </p:nvSpPr>
        <p:spPr>
          <a:xfrm>
            <a:off x="7818120" y="1838520"/>
            <a:ext cx="384012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"/>
          <p:cNvSpPr/>
          <p:nvPr/>
        </p:nvSpPr>
        <p:spPr>
          <a:xfrm>
            <a:off x="7954920" y="1646640"/>
            <a:ext cx="388620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"/>
          <p:cNvSpPr/>
          <p:nvPr/>
        </p:nvSpPr>
        <p:spPr>
          <a:xfrm>
            <a:off x="7497720" y="1234440"/>
            <a:ext cx="18036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"/>
          <p:cNvSpPr/>
          <p:nvPr/>
        </p:nvSpPr>
        <p:spPr>
          <a:xfrm>
            <a:off x="6857640" y="1417320"/>
            <a:ext cx="507492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&amp;=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~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2u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|=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2u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36CB52-9C42-43E1-A3BE-C19006E3F476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"/>
          <p:cNvSpPr/>
          <p:nvPr/>
        </p:nvSpPr>
        <p:spPr>
          <a:xfrm>
            <a:off x="7132320" y="4251960"/>
            <a:ext cx="3794400" cy="5025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"/>
          <p:cNvSpPr/>
          <p:nvPr/>
        </p:nvSpPr>
        <p:spPr>
          <a:xfrm>
            <a:off x="7498080" y="3474720"/>
            <a:ext cx="3885840" cy="5025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"/>
          <p:cNvSpPr/>
          <p:nvPr/>
        </p:nvSpPr>
        <p:spPr>
          <a:xfrm>
            <a:off x="7498080" y="2971800"/>
            <a:ext cx="4160160" cy="5025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"/>
          <p:cNvSpPr/>
          <p:nvPr/>
        </p:nvSpPr>
        <p:spPr>
          <a:xfrm>
            <a:off x="731520" y="4572000"/>
            <a:ext cx="5440320" cy="731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"/>
          <p:cNvSpPr/>
          <p:nvPr/>
        </p:nvSpPr>
        <p:spPr>
          <a:xfrm>
            <a:off x="1097280" y="3474720"/>
            <a:ext cx="5028840" cy="9140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"/>
          <p:cNvSpPr/>
          <p:nvPr/>
        </p:nvSpPr>
        <p:spPr>
          <a:xfrm>
            <a:off x="1097280" y="2606040"/>
            <a:ext cx="4388760" cy="731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Subtitle 3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5" name=""/>
          <p:cNvSpPr/>
          <p:nvPr/>
        </p:nvSpPr>
        <p:spPr>
          <a:xfrm>
            <a:off x="6675120" y="2194560"/>
            <a:ext cx="5211720" cy="31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  <a:ea typeface="DejaVu Sans"/>
              </a:rPr>
              <a:t>GPIO_Init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  <a:ea typeface="DejaVu Sans"/>
              </a:rPr>
              <a:t>GPIO_InitStruct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af00db"/>
                </a:solidFill>
                <a:latin typeface="Consolas"/>
                <a:ea typeface="DejaVu Sans"/>
              </a:rPr>
              <a:t>if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70c1"/>
                </a:solidFill>
                <a:latin typeface="Consolas"/>
                <a:ea typeface="DejaVu Sans"/>
              </a:rPr>
              <a:t>GPIO_MODE_OUTPUT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  <a:ea typeface="DejaVu Sans"/>
              </a:rPr>
              <a:t>COutputSpeedRegister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ospeedr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{};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ospeedr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  <a:ea typeface="DejaVu Sans"/>
              </a:rPr>
              <a:t>set_speed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speed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  <a:ea typeface="DejaVu Sans"/>
              </a:rPr>
              <a:t>COutputTypeRegister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otyper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{};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otyper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  <a:ea typeface="DejaVu Sans"/>
              </a:rPr>
              <a:t>set_type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type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moder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{};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moder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"/>
          <p:cNvSpPr/>
          <p:nvPr/>
        </p:nvSpPr>
        <p:spPr>
          <a:xfrm>
            <a:off x="281520" y="2003040"/>
            <a:ext cx="5936040" cy="371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</a:rPr>
              <a:t>GPIO_Init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</a:rPr>
              <a:t>GPIO_InitStruct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/* ... */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af00db"/>
                </a:solidFill>
                <a:latin typeface="Consolas"/>
                <a:ea typeface="Noto Sans CJK SC"/>
              </a:rPr>
              <a:t>if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70c1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OSPEEDR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&amp;=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~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OSPEEDR_MASK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  <a:ea typeface="Noto Sans CJK SC"/>
              </a:rPr>
              <a:t>2u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|=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speed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  <a:ea typeface="Noto Sans CJK SC"/>
              </a:rPr>
              <a:t>2u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OSPEEDR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OTYPER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&amp;=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~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OTYPER_MASK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|=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(((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type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&amp;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GPIO_OUTPUT_TYPE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&gt;&gt;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  <a:ea typeface="Noto Sans CJK SC"/>
              </a:rPr>
              <a:t>4u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                       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OTYPER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MODER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&amp;=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~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MODER_MASK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  <a:ea typeface="Noto Sans CJK SC"/>
              </a:rPr>
              <a:t>2u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|=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&amp;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GPIO_MODE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  <a:ea typeface="Noto Sans CJK SC"/>
              </a:rPr>
              <a:t>2u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MODER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/* ... */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>
            <a:off x="5577480" y="2971800"/>
            <a:ext cx="1874520" cy="2739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"/>
          <p:cNvSpPr/>
          <p:nvPr/>
        </p:nvSpPr>
        <p:spPr>
          <a:xfrm flipV="1">
            <a:off x="6172200" y="3702600"/>
            <a:ext cx="1279800" cy="2739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"/>
          <p:cNvSpPr/>
          <p:nvPr/>
        </p:nvSpPr>
        <p:spPr>
          <a:xfrm flipV="1">
            <a:off x="6217920" y="4525920"/>
            <a:ext cx="868320" cy="4111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6840A4-7615-41E7-A696-940368F0D880}" type="slidenum">
              <a:t>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ubtitle 5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51" name="" descr=""/>
          <p:cNvPicPr/>
          <p:nvPr/>
        </p:nvPicPr>
        <p:blipFill>
          <a:blip r:embed="rId1"/>
          <a:stretch/>
        </p:blipFill>
        <p:spPr>
          <a:xfrm>
            <a:off x="7156440" y="64008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352" name=""/>
          <p:cNvSpPr/>
          <p:nvPr/>
        </p:nvSpPr>
        <p:spPr>
          <a:xfrm>
            <a:off x="4023360" y="3135960"/>
            <a:ext cx="410472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Compiles to the same binary.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>
            <a:off x="4740120" y="4709160"/>
            <a:ext cx="28033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TODO : compilation time?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5AAFC2-30B6-48FF-8DFD-8A4D2935ACE0}" type="slidenum">
              <a:t>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"/>
          <p:cNvSpPr/>
          <p:nvPr/>
        </p:nvSpPr>
        <p:spPr>
          <a:xfrm>
            <a:off x="1691640" y="3794760"/>
            <a:ext cx="6309000" cy="5482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"/>
          <p:cNvSpPr/>
          <p:nvPr/>
        </p:nvSpPr>
        <p:spPr>
          <a:xfrm>
            <a:off x="1234440" y="4617720"/>
            <a:ext cx="5303160" cy="2739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Subtitle 3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7" name=""/>
          <p:cNvSpPr/>
          <p:nvPr/>
        </p:nvSpPr>
        <p:spPr>
          <a:xfrm>
            <a:off x="748800" y="1783080"/>
            <a:ext cx="7299720" cy="316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if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!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IS_GPIO_PIN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 {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if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!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IS_GPIO_MODE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 {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if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GPIO_MODE_OUTPUT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Noto Sans CJK SC"/>
              </a:rPr>
              <a:t>COutputSpeedRegister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Noto Sans CJK SC"/>
              </a:rPr>
              <a:t>set_speed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Noto Sans CJK SC"/>
              </a:rPr>
              <a:t>COutputTypeRegister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Noto Sans CJK SC"/>
              </a:rPr>
              <a:t>set_type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type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Noto Sans CJK SC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Noto Sans CJK SC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04308C-E10B-4C7E-9281-A4FBDDF18B29}" type="slidenum">
              <a:t>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"/>
          <p:cNvSpPr/>
          <p:nvPr/>
        </p:nvSpPr>
        <p:spPr>
          <a:xfrm>
            <a:off x="1676160" y="4297680"/>
            <a:ext cx="685440" cy="18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"/>
          <p:cNvSpPr/>
          <p:nvPr/>
        </p:nvSpPr>
        <p:spPr>
          <a:xfrm>
            <a:off x="1676160" y="3337560"/>
            <a:ext cx="685440" cy="18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"/>
          <p:cNvSpPr/>
          <p:nvPr/>
        </p:nvSpPr>
        <p:spPr>
          <a:xfrm>
            <a:off x="1676160" y="2606040"/>
            <a:ext cx="685440" cy="18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"/>
          <p:cNvSpPr/>
          <p:nvPr/>
        </p:nvSpPr>
        <p:spPr>
          <a:xfrm>
            <a:off x="1676160" y="2331720"/>
            <a:ext cx="6263280" cy="2739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Subtitle 3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3" name=""/>
          <p:cNvSpPr/>
          <p:nvPr/>
        </p:nvSpPr>
        <p:spPr>
          <a:xfrm>
            <a:off x="1144800" y="1783080"/>
            <a:ext cx="9747000" cy="356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F84F3F-2362-445F-B06C-61186D217CC6}" type="slidenum">
              <a:t>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ubtitle 5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65" name="" descr=""/>
          <p:cNvPicPr/>
          <p:nvPr/>
        </p:nvPicPr>
        <p:blipFill>
          <a:blip r:embed="rId1"/>
          <a:stretch/>
        </p:blipFill>
        <p:spPr>
          <a:xfrm>
            <a:off x="7156440" y="64008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366" name=""/>
          <p:cNvSpPr/>
          <p:nvPr/>
        </p:nvSpPr>
        <p:spPr>
          <a:xfrm>
            <a:off x="8155440" y="3722760"/>
            <a:ext cx="30456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Binary size increase… why?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67" name="" descr=""/>
          <p:cNvPicPr/>
          <p:nvPr/>
        </p:nvPicPr>
        <p:blipFill>
          <a:blip r:embed="rId2"/>
          <a:stretch/>
        </p:blipFill>
        <p:spPr>
          <a:xfrm>
            <a:off x="1097280" y="1691640"/>
            <a:ext cx="6217560" cy="46630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22929B-06F8-434C-AFDC-9FA8F5F5282E}" type="slidenum">
              <a:t>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"/>
          <p:cNvSpPr/>
          <p:nvPr/>
        </p:nvSpPr>
        <p:spPr>
          <a:xfrm>
            <a:off x="1392480" y="2514600"/>
            <a:ext cx="1691280" cy="2926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Subtitle 3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0" name=""/>
          <p:cNvSpPr/>
          <p:nvPr/>
        </p:nvSpPr>
        <p:spPr>
          <a:xfrm>
            <a:off x="1325880" y="2514600"/>
            <a:ext cx="5232600" cy="33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nsolas"/>
              </a:rPr>
              <a:t>_GLOBAL__sub_I__Z9GPIO_InitP15GPIO_InitStruct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>
            <a:off x="2423160" y="2853000"/>
            <a:ext cx="1142640" cy="12157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"/>
          <p:cNvSpPr/>
          <p:nvPr/>
        </p:nvSpPr>
        <p:spPr>
          <a:xfrm>
            <a:off x="3794760" y="3977640"/>
            <a:ext cx="7131960" cy="21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Objects with static storage duration need to be initialized before the main function starts executing.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This function initializes the static CRegister objects and loads the values used in the static member functions of the register classes.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Does not affect runtime performance, as it executes before the main function, but it increases binary size.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4D7553-8A0B-4DD7-B476-BE49EA03B8EF}" type="slidenum">
              <a:t>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"/>
          <p:cNvSpPr/>
          <p:nvPr/>
        </p:nvSpPr>
        <p:spPr>
          <a:xfrm>
            <a:off x="2331720" y="2377440"/>
            <a:ext cx="3611520" cy="2739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"/>
          <p:cNvSpPr/>
          <p:nvPr/>
        </p:nvSpPr>
        <p:spPr>
          <a:xfrm>
            <a:off x="2247840" y="2331720"/>
            <a:ext cx="7855920" cy="21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Subtitle 3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 &amp; template)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1B6EC9-0FD5-4941-84D9-8EBC52DDFE6C}" type="slidenum">
              <a:t>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"/>
          <p:cNvSpPr/>
          <p:nvPr/>
        </p:nvSpPr>
        <p:spPr>
          <a:xfrm>
            <a:off x="5477040" y="4527000"/>
            <a:ext cx="4205160" cy="3193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"/>
          <p:cNvSpPr/>
          <p:nvPr/>
        </p:nvSpPr>
        <p:spPr>
          <a:xfrm>
            <a:off x="5486400" y="2789640"/>
            <a:ext cx="4205160" cy="3193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"/>
          <p:cNvSpPr/>
          <p:nvPr/>
        </p:nvSpPr>
        <p:spPr>
          <a:xfrm>
            <a:off x="2788920" y="4017240"/>
            <a:ext cx="6966000" cy="110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CRegister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m_register {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9" name="Subtitle 3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 &amp; template)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0" name=""/>
          <p:cNvSpPr/>
          <p:nvPr/>
        </p:nvSpPr>
        <p:spPr>
          <a:xfrm>
            <a:off x="2788920" y="2279880"/>
            <a:ext cx="6854760" cy="110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CRegister m_register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81" name=""/>
          <p:cNvSpPr/>
          <p:nvPr/>
        </p:nvSpPr>
        <p:spPr>
          <a:xfrm flipH="1">
            <a:off x="7862760" y="3194280"/>
            <a:ext cx="360" cy="118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2A5062-79A3-4DC4-A39E-B891726223B2}" type="slidenum">
              <a:t>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/>
          <p:nvPr/>
        </p:nvSpPr>
        <p:spPr>
          <a:xfrm flipH="1">
            <a:off x="3197880" y="3739320"/>
            <a:ext cx="814680" cy="16272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2742480" y="3738960"/>
            <a:ext cx="2548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Subtitle 2"/>
          <p:cNvSpPr/>
          <p:nvPr/>
        </p:nvSpPr>
        <p:spPr>
          <a:xfrm>
            <a:off x="914400" y="3429360"/>
            <a:ext cx="1826280" cy="617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source code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" name="Subtitle 2"/>
          <p:cNvSpPr/>
          <p:nvPr/>
        </p:nvSpPr>
        <p:spPr>
          <a:xfrm>
            <a:off x="2077560" y="77688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Methodology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 flipV="1">
            <a:off x="6671880" y="1970640"/>
            <a:ext cx="1751040" cy="17636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"/>
          <p:cNvSpPr/>
          <p:nvPr/>
        </p:nvSpPr>
        <p:spPr>
          <a:xfrm>
            <a:off x="6671880" y="3739320"/>
            <a:ext cx="1751040" cy="11556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>
            <a:off x="3074400" y="3311280"/>
            <a:ext cx="199980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cross-compilation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2743200" y="2598120"/>
            <a:ext cx="274068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arm-none-eabi 10.3.1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STM32F030CC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6489720" y="2514600"/>
            <a:ext cx="109908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objdump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6671880" y="4454280"/>
            <a:ext cx="96264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st-flash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2286720" y="5368680"/>
            <a:ext cx="205596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compilation time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8458200" y="3082680"/>
            <a:ext cx="35197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runtime performance (analytical)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8458200" y="6054480"/>
            <a:ext cx="35197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runtime performance (empirical)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130360" y="5368680"/>
            <a:ext cx="136116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binary size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 flipH="1">
            <a:off x="5762520" y="4049640"/>
            <a:ext cx="214200" cy="13168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/>
          <p:nvPr/>
        </p:nvSpPr>
        <p:spPr>
          <a:xfrm>
            <a:off x="9470160" y="2575800"/>
            <a:ext cx="711360" cy="5047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"/>
          <p:cNvSpPr/>
          <p:nvPr/>
        </p:nvSpPr>
        <p:spPr>
          <a:xfrm>
            <a:off x="9470160" y="5486400"/>
            <a:ext cx="692280" cy="5659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Subtitle 2"/>
          <p:cNvSpPr/>
          <p:nvPr/>
        </p:nvSpPr>
        <p:spPr>
          <a:xfrm>
            <a:off x="5292000" y="3429360"/>
            <a:ext cx="1377360" cy="617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binary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ubtitle 2"/>
          <p:cNvSpPr/>
          <p:nvPr/>
        </p:nvSpPr>
        <p:spPr>
          <a:xfrm>
            <a:off x="8425080" y="1371600"/>
            <a:ext cx="2088000" cy="1201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analysis of disassembled binary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Subtitle 2"/>
          <p:cNvSpPr/>
          <p:nvPr/>
        </p:nvSpPr>
        <p:spPr>
          <a:xfrm>
            <a:off x="8425080" y="4308120"/>
            <a:ext cx="2088000" cy="117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measurement of runtime performance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61AF25-E7EF-408B-BEB7-7C9B7218668D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ubtitle 5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(static</a:t>
            </a: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 &amp; template</a:t>
            </a: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7156440" y="64008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384" name=""/>
          <p:cNvSpPr/>
          <p:nvPr/>
        </p:nvSpPr>
        <p:spPr>
          <a:xfrm>
            <a:off x="7725960" y="2468880"/>
            <a:ext cx="35665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Binary size is back to the original.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85" name="" descr=""/>
          <p:cNvPicPr/>
          <p:nvPr/>
        </p:nvPicPr>
        <p:blipFill>
          <a:blip r:embed="rId2"/>
          <a:stretch/>
        </p:blipFill>
        <p:spPr>
          <a:xfrm>
            <a:off x="1051560" y="1737360"/>
            <a:ext cx="6262920" cy="4696920"/>
          </a:xfrm>
          <a:prstGeom prst="rect">
            <a:avLst/>
          </a:prstGeom>
          <a:ln w="0">
            <a:noFill/>
          </a:ln>
        </p:spPr>
      </p:pic>
      <p:sp>
        <p:nvSpPr>
          <p:cNvPr id="386" name=""/>
          <p:cNvSpPr/>
          <p:nvPr/>
        </p:nvSpPr>
        <p:spPr>
          <a:xfrm>
            <a:off x="7452360" y="3429000"/>
            <a:ext cx="4556520" cy="159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Each CRegister instance is fully defined at compile time.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No global state that needs to be explicitly initialized before main.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Compiler can better optimize the code at compile time.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58CF5C-BDE4-46BD-AEA4-7B485AC0AFFE}" type="slidenum">
              <a:t>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"/>
          <p:cNvSpPr/>
          <p:nvPr/>
        </p:nvSpPr>
        <p:spPr>
          <a:xfrm>
            <a:off x="1098360" y="2121120"/>
            <a:ext cx="6445440" cy="2563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Subtitle 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Inheritance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9" name=""/>
          <p:cNvSpPr txBox="1"/>
          <p:nvPr/>
        </p:nvSpPr>
        <p:spPr>
          <a:xfrm>
            <a:off x="1046520" y="2121120"/>
            <a:ext cx="10749240" cy="27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COutputSpeedRegister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: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0x48000008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&gt;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solidFill>
                <a:srgbClr val="0000ff"/>
              </a:solidFill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GPIO_Output_Speeds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solidFill>
                <a:srgbClr val="0000ff"/>
              </a:solidFill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set_speed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GPIO_Output_Speeds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solidFill>
                <a:srgbClr val="3b3b3b"/>
              </a:solidFill>
              <a:latin typeface="Droid Sans Mono;monospace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805DC0-037A-4FA7-B263-0E654FC5C1D3}" type="slidenum">
              <a:t>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ubtitle 5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Inheritance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91" name="" descr=""/>
          <p:cNvPicPr/>
          <p:nvPr/>
        </p:nvPicPr>
        <p:blipFill>
          <a:blip r:embed="rId1"/>
          <a:stretch/>
        </p:blipFill>
        <p:spPr>
          <a:xfrm>
            <a:off x="6949440" y="64008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392" name=""/>
          <p:cNvSpPr/>
          <p:nvPr/>
        </p:nvSpPr>
        <p:spPr>
          <a:xfrm>
            <a:off x="4023360" y="3135960"/>
            <a:ext cx="410472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Compiles to the same binary.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93BAA4-DEFB-4876-9EB1-DB28B0B1C0B2}" type="slidenum">
              <a:t>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"/>
          <p:cNvSpPr/>
          <p:nvPr/>
        </p:nvSpPr>
        <p:spPr>
          <a:xfrm>
            <a:off x="3337560" y="1554480"/>
            <a:ext cx="5556600" cy="201168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Moving Higher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3773160" y="1890360"/>
            <a:ext cx="1712880" cy="1341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Microcontroller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6" name=""/>
          <p:cNvSpPr/>
          <p:nvPr/>
        </p:nvSpPr>
        <p:spPr>
          <a:xfrm>
            <a:off x="6748560" y="1890360"/>
            <a:ext cx="1724400" cy="1350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Peripheral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"/>
          <p:cNvSpPr/>
          <p:nvPr/>
        </p:nvSpPr>
        <p:spPr>
          <a:xfrm>
            <a:off x="5590800" y="2364840"/>
            <a:ext cx="1044720" cy="38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00DFC0-A206-4BA8-9054-8982E73C0EB4}" type="slidenum">
              <a:t>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ubtitle 5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Moving Higher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9" name=""/>
          <p:cNvSpPr/>
          <p:nvPr/>
        </p:nvSpPr>
        <p:spPr>
          <a:xfrm>
            <a:off x="2743200" y="5257800"/>
            <a:ext cx="2560320" cy="7315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HAL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0" name=""/>
          <p:cNvSpPr/>
          <p:nvPr/>
        </p:nvSpPr>
        <p:spPr>
          <a:xfrm>
            <a:off x="2743200" y="4526280"/>
            <a:ext cx="2560320" cy="731520"/>
          </a:xfrm>
          <a:prstGeom prst="rect">
            <a:avLst/>
          </a:prstGeom>
          <a:solidFill>
            <a:srgbClr val="ff972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External Peripheral 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"/>
          <p:cNvSpPr/>
          <p:nvPr/>
        </p:nvSpPr>
        <p:spPr>
          <a:xfrm>
            <a:off x="7909560" y="411480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STM32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"/>
          <p:cNvSpPr/>
          <p:nvPr/>
        </p:nvSpPr>
        <p:spPr>
          <a:xfrm>
            <a:off x="7909560" y="484632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ESP32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"/>
          <p:cNvSpPr/>
          <p:nvPr/>
        </p:nvSpPr>
        <p:spPr>
          <a:xfrm>
            <a:off x="7909560" y="557784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PIC32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"/>
          <p:cNvSpPr/>
          <p:nvPr/>
        </p:nvSpPr>
        <p:spPr>
          <a:xfrm flipV="1">
            <a:off x="5349240" y="4343400"/>
            <a:ext cx="2514600" cy="5673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"/>
          <p:cNvSpPr/>
          <p:nvPr/>
        </p:nvSpPr>
        <p:spPr>
          <a:xfrm>
            <a:off x="5349240" y="4910400"/>
            <a:ext cx="2514600" cy="3016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"/>
          <p:cNvSpPr/>
          <p:nvPr/>
        </p:nvSpPr>
        <p:spPr>
          <a:xfrm>
            <a:off x="5349240" y="4910040"/>
            <a:ext cx="2514600" cy="9874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"/>
          <p:cNvSpPr/>
          <p:nvPr/>
        </p:nvSpPr>
        <p:spPr>
          <a:xfrm rot="16200000">
            <a:off x="2880360" y="5074920"/>
            <a:ext cx="54864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"/>
          <p:cNvSpPr/>
          <p:nvPr/>
        </p:nvSpPr>
        <p:spPr>
          <a:xfrm>
            <a:off x="3337560" y="1554480"/>
            <a:ext cx="5556600" cy="201168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"/>
          <p:cNvSpPr/>
          <p:nvPr/>
        </p:nvSpPr>
        <p:spPr>
          <a:xfrm>
            <a:off x="3773160" y="1890360"/>
            <a:ext cx="1712880" cy="1341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Microcontroller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0" name=""/>
          <p:cNvSpPr/>
          <p:nvPr/>
        </p:nvSpPr>
        <p:spPr>
          <a:xfrm>
            <a:off x="6748560" y="1890360"/>
            <a:ext cx="1724400" cy="1350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Peripheral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1" name=""/>
          <p:cNvSpPr/>
          <p:nvPr/>
        </p:nvSpPr>
        <p:spPr>
          <a:xfrm>
            <a:off x="5590800" y="2364840"/>
            <a:ext cx="1044720" cy="38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CF5A99-96A9-44C5-8360-B0B3F8E17747}" type="slidenum">
              <a:t>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"/>
          <p:cNvSpPr/>
          <p:nvPr/>
        </p:nvSpPr>
        <p:spPr>
          <a:xfrm>
            <a:off x="4480560" y="4846320"/>
            <a:ext cx="822960" cy="594360"/>
          </a:xfrm>
          <a:prstGeom prst="rect">
            <a:avLst/>
          </a:prstGeom>
          <a:solidFill>
            <a:srgbClr val="a1467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"/>
          <p:cNvSpPr/>
          <p:nvPr/>
        </p:nvSpPr>
        <p:spPr>
          <a:xfrm>
            <a:off x="2743200" y="4846320"/>
            <a:ext cx="822960" cy="594360"/>
          </a:xfrm>
          <a:prstGeom prst="rect">
            <a:avLst/>
          </a:prstGeom>
          <a:solidFill>
            <a:srgbClr val="a1467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Subtitle 5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Moving 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Higher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5" name=""/>
          <p:cNvSpPr/>
          <p:nvPr/>
        </p:nvSpPr>
        <p:spPr>
          <a:xfrm>
            <a:off x="2743200" y="5473800"/>
            <a:ext cx="2560320" cy="7315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HAL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"/>
          <p:cNvSpPr/>
          <p:nvPr/>
        </p:nvSpPr>
        <p:spPr>
          <a:xfrm>
            <a:off x="2743200" y="4094280"/>
            <a:ext cx="2560320" cy="731520"/>
          </a:xfrm>
          <a:prstGeom prst="rect">
            <a:avLst/>
          </a:prstGeom>
          <a:solidFill>
            <a:srgbClr val="ff972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External Peripheral 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"/>
          <p:cNvSpPr/>
          <p:nvPr/>
        </p:nvSpPr>
        <p:spPr>
          <a:xfrm>
            <a:off x="7909560" y="411480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STM32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8" name=""/>
          <p:cNvSpPr/>
          <p:nvPr/>
        </p:nvSpPr>
        <p:spPr>
          <a:xfrm>
            <a:off x="7909560" y="484632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ESP32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"/>
          <p:cNvSpPr/>
          <p:nvPr/>
        </p:nvSpPr>
        <p:spPr>
          <a:xfrm>
            <a:off x="7909560" y="557784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PIC32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0" name=""/>
          <p:cNvSpPr/>
          <p:nvPr/>
        </p:nvSpPr>
        <p:spPr>
          <a:xfrm flipV="1">
            <a:off x="5349240" y="4343040"/>
            <a:ext cx="2514600" cy="7772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"/>
          <p:cNvSpPr/>
          <p:nvPr/>
        </p:nvSpPr>
        <p:spPr>
          <a:xfrm>
            <a:off x="5349240" y="5120640"/>
            <a:ext cx="2514600" cy="914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"/>
          <p:cNvSpPr/>
          <p:nvPr/>
        </p:nvSpPr>
        <p:spPr>
          <a:xfrm>
            <a:off x="5349240" y="5120640"/>
            <a:ext cx="2514600" cy="7768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"/>
          <p:cNvSpPr/>
          <p:nvPr/>
        </p:nvSpPr>
        <p:spPr>
          <a:xfrm rot="16200000">
            <a:off x="2870640" y="4663440"/>
            <a:ext cx="54864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"/>
          <p:cNvSpPr/>
          <p:nvPr/>
        </p:nvSpPr>
        <p:spPr>
          <a:xfrm>
            <a:off x="3337560" y="1554480"/>
            <a:ext cx="5556600" cy="201168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"/>
          <p:cNvSpPr/>
          <p:nvPr/>
        </p:nvSpPr>
        <p:spPr>
          <a:xfrm>
            <a:off x="3773160" y="1890360"/>
            <a:ext cx="1712880" cy="1341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Microcontroller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6" name=""/>
          <p:cNvSpPr/>
          <p:nvPr/>
        </p:nvSpPr>
        <p:spPr>
          <a:xfrm>
            <a:off x="6748560" y="1890360"/>
            <a:ext cx="1724400" cy="1350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Peripheral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7" name=""/>
          <p:cNvSpPr/>
          <p:nvPr/>
        </p:nvSpPr>
        <p:spPr>
          <a:xfrm>
            <a:off x="5590800" y="2364840"/>
            <a:ext cx="1044720" cy="38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"/>
          <p:cNvSpPr/>
          <p:nvPr/>
        </p:nvSpPr>
        <p:spPr>
          <a:xfrm rot="16200000">
            <a:off x="4627440" y="5303520"/>
            <a:ext cx="54864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"/>
          <p:cNvSpPr/>
          <p:nvPr/>
        </p:nvSpPr>
        <p:spPr>
          <a:xfrm>
            <a:off x="3566160" y="5029200"/>
            <a:ext cx="914400" cy="2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1C13A5-86DA-4156-9FB7-B87CF7F4B343}" type="slidenum">
              <a:t>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"/>
          <p:cNvSpPr/>
          <p:nvPr/>
        </p:nvSpPr>
        <p:spPr>
          <a:xfrm>
            <a:off x="4480560" y="4846320"/>
            <a:ext cx="822960" cy="594360"/>
          </a:xfrm>
          <a:prstGeom prst="rect">
            <a:avLst/>
          </a:prstGeom>
          <a:solidFill>
            <a:srgbClr val="a1467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"/>
          <p:cNvSpPr/>
          <p:nvPr/>
        </p:nvSpPr>
        <p:spPr>
          <a:xfrm>
            <a:off x="2743200" y="4846320"/>
            <a:ext cx="822960" cy="594360"/>
          </a:xfrm>
          <a:prstGeom prst="rect">
            <a:avLst/>
          </a:prstGeom>
          <a:solidFill>
            <a:srgbClr val="a1467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Subtitle 5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Moving Higher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3" name=""/>
          <p:cNvSpPr/>
          <p:nvPr/>
        </p:nvSpPr>
        <p:spPr>
          <a:xfrm>
            <a:off x="2743200" y="5473800"/>
            <a:ext cx="2560320" cy="7315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HAL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"/>
          <p:cNvSpPr/>
          <p:nvPr/>
        </p:nvSpPr>
        <p:spPr>
          <a:xfrm>
            <a:off x="2743200" y="4094280"/>
            <a:ext cx="2560320" cy="731520"/>
          </a:xfrm>
          <a:prstGeom prst="rect">
            <a:avLst/>
          </a:prstGeom>
          <a:solidFill>
            <a:srgbClr val="ff972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External Peripheral 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"/>
          <p:cNvSpPr/>
          <p:nvPr/>
        </p:nvSpPr>
        <p:spPr>
          <a:xfrm>
            <a:off x="7909560" y="411480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STM32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"/>
          <p:cNvSpPr/>
          <p:nvPr/>
        </p:nvSpPr>
        <p:spPr>
          <a:xfrm>
            <a:off x="7909560" y="484632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ESP32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7" name=""/>
          <p:cNvSpPr/>
          <p:nvPr/>
        </p:nvSpPr>
        <p:spPr>
          <a:xfrm>
            <a:off x="7909560" y="557784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PIC32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"/>
          <p:cNvSpPr/>
          <p:nvPr/>
        </p:nvSpPr>
        <p:spPr>
          <a:xfrm flipV="1">
            <a:off x="5349240" y="4343040"/>
            <a:ext cx="2514600" cy="7772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"/>
          <p:cNvSpPr/>
          <p:nvPr/>
        </p:nvSpPr>
        <p:spPr>
          <a:xfrm>
            <a:off x="5349240" y="5120640"/>
            <a:ext cx="2514600" cy="914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"/>
          <p:cNvSpPr/>
          <p:nvPr/>
        </p:nvSpPr>
        <p:spPr>
          <a:xfrm>
            <a:off x="5349240" y="5120640"/>
            <a:ext cx="2514600" cy="7768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"/>
          <p:cNvSpPr/>
          <p:nvPr/>
        </p:nvSpPr>
        <p:spPr>
          <a:xfrm rot="16200000">
            <a:off x="2870640" y="4663440"/>
            <a:ext cx="54864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"/>
          <p:cNvSpPr/>
          <p:nvPr/>
        </p:nvSpPr>
        <p:spPr>
          <a:xfrm>
            <a:off x="3337560" y="1554480"/>
            <a:ext cx="5556600" cy="201168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"/>
          <p:cNvSpPr/>
          <p:nvPr/>
        </p:nvSpPr>
        <p:spPr>
          <a:xfrm>
            <a:off x="3773160" y="1890360"/>
            <a:ext cx="1712880" cy="1341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Microcontroller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4" name=""/>
          <p:cNvSpPr/>
          <p:nvPr/>
        </p:nvSpPr>
        <p:spPr>
          <a:xfrm>
            <a:off x="6748560" y="1890360"/>
            <a:ext cx="1724400" cy="1350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Peripheral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"/>
          <p:cNvSpPr/>
          <p:nvPr/>
        </p:nvSpPr>
        <p:spPr>
          <a:xfrm>
            <a:off x="5590800" y="2364840"/>
            <a:ext cx="1044720" cy="38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"/>
          <p:cNvSpPr/>
          <p:nvPr/>
        </p:nvSpPr>
        <p:spPr>
          <a:xfrm rot="16200000">
            <a:off x="4627440" y="5303520"/>
            <a:ext cx="54864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"/>
          <p:cNvSpPr/>
          <p:nvPr/>
        </p:nvSpPr>
        <p:spPr>
          <a:xfrm>
            <a:off x="3566160" y="5029200"/>
            <a:ext cx="914400" cy="2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"/>
          <p:cNvSpPr txBox="1"/>
          <p:nvPr/>
        </p:nvSpPr>
        <p:spPr>
          <a:xfrm>
            <a:off x="370800" y="3654360"/>
            <a:ext cx="3332520" cy="36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49" name=""/>
          <p:cNvSpPr/>
          <p:nvPr/>
        </p:nvSpPr>
        <p:spPr>
          <a:xfrm flipH="1" flipV="1">
            <a:off x="1874520" y="4709160"/>
            <a:ext cx="914400" cy="3657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a1467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"/>
          <p:cNvSpPr txBox="1"/>
          <p:nvPr/>
        </p:nvSpPr>
        <p:spPr>
          <a:xfrm>
            <a:off x="727560" y="4526280"/>
            <a:ext cx="11926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interfaces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"/>
          <p:cNvSpPr/>
          <p:nvPr/>
        </p:nvSpPr>
        <p:spPr>
          <a:xfrm>
            <a:off x="5212080" y="5257800"/>
            <a:ext cx="594360" cy="8686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a1467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"/>
          <p:cNvSpPr txBox="1"/>
          <p:nvPr/>
        </p:nvSpPr>
        <p:spPr>
          <a:xfrm>
            <a:off x="5802480" y="5943600"/>
            <a:ext cx="1467000" cy="36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realizations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3F5328-A344-4C7F-A4BC-20FC4ECBD027}" type="slidenum">
              <a:t>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ubtitle 5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54" name="" descr=""/>
          <p:cNvPicPr/>
          <p:nvPr/>
        </p:nvPicPr>
        <p:blipFill>
          <a:blip r:embed="rId1"/>
          <a:stretch/>
        </p:blipFill>
        <p:spPr>
          <a:xfrm>
            <a:off x="6537960" y="2022840"/>
            <a:ext cx="5239440" cy="3326400"/>
          </a:xfrm>
          <a:prstGeom prst="rect">
            <a:avLst/>
          </a:prstGeom>
          <a:ln w="0">
            <a:noFill/>
          </a:ln>
        </p:spPr>
      </p:pic>
      <p:sp>
        <p:nvSpPr>
          <p:cNvPr id="455" name=""/>
          <p:cNvSpPr txBox="1"/>
          <p:nvPr/>
        </p:nvSpPr>
        <p:spPr>
          <a:xfrm>
            <a:off x="1419840" y="3154680"/>
            <a:ext cx="3517920" cy="110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IPin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solidFill>
                <a:srgbClr val="0000ff"/>
              </a:solidFill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virtual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virtual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reset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solidFill>
                <a:srgbClr val="3b3b3b"/>
              </a:solidFill>
              <a:latin typeface="Droid Sans Mono;monospace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A77D60-CCD3-4687-B6D2-23891E77C14C}" type="slidenum">
              <a:t>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ubtitle 5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57" name="" descr=""/>
          <p:cNvPicPr/>
          <p:nvPr/>
        </p:nvPicPr>
        <p:blipFill>
          <a:blip r:embed="rId1"/>
          <a:stretch/>
        </p:blipFill>
        <p:spPr>
          <a:xfrm>
            <a:off x="6537960" y="2022840"/>
            <a:ext cx="5239440" cy="3326400"/>
          </a:xfrm>
          <a:prstGeom prst="rect">
            <a:avLst/>
          </a:prstGeom>
          <a:ln w="0">
            <a:noFill/>
          </a:ln>
        </p:spPr>
      </p:pic>
      <p:sp>
        <p:nvSpPr>
          <p:cNvPr id="458" name=""/>
          <p:cNvSpPr txBox="1"/>
          <p:nvPr/>
        </p:nvSpPr>
        <p:spPr>
          <a:xfrm>
            <a:off x="1371600" y="2526480"/>
            <a:ext cx="4074120" cy="231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CLed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bool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m_state {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false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};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IPin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m_pin {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nullptr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};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CLed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delete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CLed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(IPin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pin)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m_pin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(pin)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reset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();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/* ... */</a:t>
            </a:r>
            <a:endParaRPr b="0" lang="en-US" sz="1600" spc="-1" strike="noStrike">
              <a:solidFill>
                <a:srgbClr val="008000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73C555-CBF8-407A-945D-B62926FA302D}" type="slidenum">
              <a:t>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ubtitle 5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60" name="" descr=""/>
          <p:cNvPicPr/>
          <p:nvPr/>
        </p:nvPicPr>
        <p:blipFill>
          <a:blip r:embed="rId1"/>
          <a:stretch/>
        </p:blipFill>
        <p:spPr>
          <a:xfrm>
            <a:off x="6537960" y="2022840"/>
            <a:ext cx="5239440" cy="3326400"/>
          </a:xfrm>
          <a:prstGeom prst="rect">
            <a:avLst/>
          </a:prstGeom>
          <a:ln w="0">
            <a:noFill/>
          </a:ln>
        </p:spPr>
      </p:pic>
      <p:sp>
        <p:nvSpPr>
          <p:cNvPr id="461" name=""/>
          <p:cNvSpPr txBox="1"/>
          <p:nvPr/>
        </p:nvSpPr>
        <p:spPr>
          <a:xfrm>
            <a:off x="808560" y="2395440"/>
            <a:ext cx="5409360" cy="27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: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IPin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uint8_t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};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delete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uint8_t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: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{}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override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CBitSetResetRegister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reset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override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CBitSetResetRegister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reset_pin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B3198A-737E-4296-B923-93E7ADB093F5}" type="slidenum">
              <a:t>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Base Firmware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715320" y="1828800"/>
            <a:ext cx="6825960" cy="41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Absolute minimal embedded project: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Startup script: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Defines the vector table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Sets stack pointer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Copies data section from flash to RAM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Initializes uninitialized global and static variables to zero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Calls static constructors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Calls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main()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Linker Script: specifies the memory layout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Main function: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Entry point of the firmware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Consists of a single, empty infinite loop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8761320" y="2971800"/>
            <a:ext cx="2484000" cy="1598400"/>
          </a:xfrm>
          <a:prstGeom prst="rect">
            <a:avLst/>
          </a:prstGeom>
          <a:solidFill>
            <a:srgbClr val="f7d1d5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2092 bytes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text: 524 bytes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data: 0 bytes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bss: 1568 bytes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5D3F1C-86CC-4EEF-A423-9E356D0125FA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Static Polymorphism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D6A6D0-3DEF-4E5B-AFBC-8E389C278334}" type="slidenum">
              <a:t>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"/>
          <p:cNvSpPr/>
          <p:nvPr/>
        </p:nvSpPr>
        <p:spPr>
          <a:xfrm>
            <a:off x="1691640" y="2651760"/>
            <a:ext cx="5530680" cy="20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bitmask calculations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branching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Function calls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input validation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64" name="Subtitle 2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075012-328A-45D7-B404-4D191CED0874}" type="slidenum">
              <a:t>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"/>
          <p:cNvSpPr/>
          <p:nvPr/>
        </p:nvSpPr>
        <p:spPr>
          <a:xfrm>
            <a:off x="1691640" y="2651760"/>
            <a:ext cx="5530680" cy="20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bitmask calculations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branching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Function calls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input validation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466" name="Picture 3" descr="undefined"/>
          <p:cNvPicPr/>
          <p:nvPr/>
        </p:nvPicPr>
        <p:blipFill>
          <a:blip r:embed="rId1"/>
          <a:stretch/>
        </p:blipFill>
        <p:spPr>
          <a:xfrm>
            <a:off x="7132320" y="2304360"/>
            <a:ext cx="2905560" cy="3272040"/>
          </a:xfrm>
          <a:prstGeom prst="rect">
            <a:avLst/>
          </a:prstGeom>
          <a:ln w="0">
            <a:noFill/>
          </a:ln>
        </p:spPr>
      </p:pic>
      <p:pic>
        <p:nvPicPr>
          <p:cNvPr id="467" name="" descr=""/>
          <p:cNvPicPr/>
          <p:nvPr/>
        </p:nvPicPr>
        <p:blipFill>
          <a:blip r:embed="rId2"/>
          <a:stretch/>
        </p:blipFill>
        <p:spPr>
          <a:xfrm>
            <a:off x="1846440" y="1991160"/>
            <a:ext cx="3684240" cy="3722400"/>
          </a:xfrm>
          <a:prstGeom prst="rect">
            <a:avLst/>
          </a:prstGeom>
          <a:ln w="0">
            <a:noFill/>
          </a:ln>
        </p:spPr>
      </p:pic>
      <p:sp>
        <p:nvSpPr>
          <p:cNvPr id="468" name="Subtitle 2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3566FD-C01B-4F34-B02F-3A2BC27F9463}" type="slidenum">
              <a:t>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"/>
          <p:cNvSpPr/>
          <p:nvPr/>
        </p:nvSpPr>
        <p:spPr>
          <a:xfrm>
            <a:off x="1691640" y="1737360"/>
            <a:ext cx="9645480" cy="20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This is about the “special” cases where the hardware is known, which is common for embedded systems.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 did not replace the HAL given by the manufacturer, I extended it.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same techniques can be used in any other application as well, if the circumstances allow it.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These are no guidelines or rules.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70" name="Subtitle 2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Notes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8092EC-3B64-4CB6-94DF-A91C83454862}" type="slidenum">
              <a:t>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ubtitle 2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Enumerations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72" name=""/>
          <p:cNvSpPr/>
          <p:nvPr/>
        </p:nvSpPr>
        <p:spPr>
          <a:xfrm>
            <a:off x="3256200" y="2514600"/>
            <a:ext cx="5296680" cy="19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"/>
          <p:cNvSpPr/>
          <p:nvPr/>
        </p:nvSpPr>
        <p:spPr>
          <a:xfrm>
            <a:off x="738360" y="1710360"/>
            <a:ext cx="4106520" cy="148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enum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: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input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0b00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output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0b01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alt_func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0b10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analog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0b11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4" name=""/>
          <p:cNvSpPr/>
          <p:nvPr/>
        </p:nvSpPr>
        <p:spPr>
          <a:xfrm>
            <a:off x="720360" y="4017240"/>
            <a:ext cx="3850200" cy="15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enum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ports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: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uint8_t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port_b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"/>
          <p:cNvSpPr/>
          <p:nvPr/>
        </p:nvSpPr>
        <p:spPr>
          <a:xfrm>
            <a:off x="6309360" y="2560320"/>
            <a:ext cx="5302080" cy="19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Enumerations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 plain integers anymore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implicit conversions between enum values and integral types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Explicit static_cast required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Harder to misuse accidentally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CA4AF8-E16E-4208-BD7E-F16CAF3F53A6}" type="slidenum">
              <a:t>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ubtitle 2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Concepts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77" name=""/>
          <p:cNvSpPr/>
          <p:nvPr/>
        </p:nvSpPr>
        <p:spPr>
          <a:xfrm>
            <a:off x="3256200" y="2514600"/>
            <a:ext cx="5296680" cy="19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"/>
          <p:cNvSpPr/>
          <p:nvPr/>
        </p:nvSpPr>
        <p:spPr>
          <a:xfrm>
            <a:off x="731520" y="1703160"/>
            <a:ext cx="6033600" cy="181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concept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input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||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output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||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alt_func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||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analog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9" name=""/>
          <p:cNvSpPr/>
          <p:nvPr/>
        </p:nvSpPr>
        <p:spPr>
          <a:xfrm>
            <a:off x="731520" y="4114440"/>
            <a:ext cx="5963760" cy="15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concept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is_valid_low_pin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||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is_valid_high_pin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...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concept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are_valid_pins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...);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A9CD40-D806-4CE8-924D-E80FC890E2BF}" type="slidenum">
              <a:t>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ubtitle 2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Immediate Functions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1" name=""/>
          <p:cNvSpPr/>
          <p:nvPr/>
        </p:nvSpPr>
        <p:spPr>
          <a:xfrm>
            <a:off x="3256200" y="2514600"/>
            <a:ext cx="5296680" cy="19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"/>
          <p:cNvSpPr/>
          <p:nvPr/>
        </p:nvSpPr>
        <p:spPr>
          <a:xfrm>
            <a:off x="731520" y="2091960"/>
            <a:ext cx="7222320" cy="316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...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requires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are_valid_pins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 ...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consteval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moder_value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(...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    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(pin)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...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requires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are_valid_pins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 ...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consteval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moder_bitmask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(...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GPIO_MODER_MODER0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    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(pin)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6BFA39-51A6-4968-A73D-ABB39B5DD441}" type="slidenum">
              <a:t>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ubtitle 3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Compile-time Branching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414386-5D4B-4F9D-94CA-3CC26E590D58}" type="slidenum">
              <a:t>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Measurement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1037E8-8B1A-4ECF-8F48-52874B94AAE0}" type="slidenum">
              <a:t>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7543800" y="1976400"/>
            <a:ext cx="3883680" cy="30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Enums are basically integers with no value restrictions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Runtime branching based on input parameters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Runtime bitmask calculations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C++ support = extern “C”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 flipH="1" flipV="1">
            <a:off x="2969640" y="1597680"/>
            <a:ext cx="4569840" cy="6836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 flipH="1">
            <a:off x="5484240" y="3200400"/>
            <a:ext cx="2101680" cy="11408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 flipH="1">
            <a:off x="5712840" y="2286360"/>
            <a:ext cx="1826640" cy="11404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 flipH="1">
            <a:off x="6398640" y="4206240"/>
            <a:ext cx="1187280" cy="5922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462911-8984-4868-BF57-AE68D586FD2B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7040880" y="2468880"/>
            <a:ext cx="17812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Subtitle 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 flipH="1">
            <a:off x="3564000" y="2560320"/>
            <a:ext cx="3472560" cy="6379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3677040" y="6035040"/>
            <a:ext cx="48362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 up the pin value for GPIO_PIN_6 (value 6)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DD4033-287C-4967-9362-CF84FF856C91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/>
          <p:nvPr/>
        </p:nvSpPr>
        <p:spPr>
          <a:xfrm>
            <a:off x="3200400" y="6035040"/>
            <a:ext cx="5758920" cy="3639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7040880" y="2743200"/>
            <a:ext cx="287856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Subtitle 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 flipH="1">
            <a:off x="3015360" y="2834280"/>
            <a:ext cx="4021200" cy="10954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"/>
          <p:cNvSpPr/>
          <p:nvPr/>
        </p:nvSpPr>
        <p:spPr>
          <a:xfrm>
            <a:off x="3179880" y="6035040"/>
            <a:ext cx="5830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prepare for calling a function by saving the current state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510035-A57A-4BC0-8C47-A84E2557A03F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1088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2024-07-22T11:26:38Z</dcterms:created>
  <dc:creator/>
  <dc:description/>
  <dc:language>en-US</dc:language>
  <cp:lastModifiedBy/>
  <dcterms:modified xsi:type="dcterms:W3CDTF">2024-07-25T13:52:44Z</dcterms:modified>
  <cp:revision>592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11</vt:i4>
  </property>
</Properties>
</file>