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2.png" ContentType="image/png"/>
  <Override PartName="/ppt/media/image32.png" ContentType="image/png"/>
  <Override PartName="/ppt/media/image26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40.png" ContentType="image/png"/>
  <Override PartName="/ppt/media/image9.png" ContentType="image/png"/>
  <Override PartName="/ppt/media/image39.png" ContentType="image/png"/>
  <Override PartName="/ppt/media/image41.png" ContentType="image/png"/>
  <Override PartName="/ppt/media/image30.png" ContentType="image/png"/>
  <Override PartName="/ppt/media/image28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10.png" ContentType="image/png"/>
  <Override PartName="/ppt/media/image46.png" ContentType="image/png"/>
  <Override PartName="/ppt/media/image11.png" ContentType="image/png"/>
  <Override PartName="/ppt/media/image12.png" ContentType="image/png"/>
  <Override PartName="/ppt/media/image37.png" ContentType="image/png"/>
  <Override PartName="/ppt/media/image7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83.xml.rels" ContentType="application/vnd.openxmlformats-package.relationships+xml"/>
  <Override PartName="/ppt/slides/_rels/slide79.xml.rels" ContentType="application/vnd.openxmlformats-package.relationships+xml"/>
  <Override PartName="/ppt/slides/_rels/slide30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84.xml.rels" ContentType="application/vnd.openxmlformats-package.relationships+xml"/>
  <Override PartName="/ppt/slides/_rels/slide31.xml.rels" ContentType="application/vnd.openxmlformats-package.relationships+xml"/>
  <Override PartName="/ppt/slides/_rels/slide71.xml.rels" ContentType="application/vnd.openxmlformats-package.relationships+xml"/>
  <Override PartName="/ppt/slides/_rels/slide67.xml.rels" ContentType="application/vnd.openxmlformats-package.relationships+xml"/>
  <Override PartName="/ppt/slides/_rels/slide77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36.xml.rels" ContentType="application/vnd.openxmlformats-package.relationships+xml"/>
  <Override PartName="/ppt/slides/_rels/slide55.xml.rels" ContentType="application/vnd.openxmlformats-package.relationships+xml"/>
  <Override PartName="/ppt/slides/_rels/slide6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48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28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54.xml.rels" ContentType="application/vnd.openxmlformats-package.relationships+xml"/>
  <Override PartName="/ppt/slides/_rels/slide63.xml.rels" ContentType="application/vnd.openxmlformats-package.relationships+xml"/>
  <Override PartName="/ppt/slides/_rels/slide70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3.xml.rels" ContentType="application/vnd.openxmlformats-package.relationships+xml"/>
  <Override PartName="/ppt/slides/_rels/slide62.xml.rels" ContentType="application/vnd.openxmlformats-package.relationships+xml"/>
  <Override PartName="/ppt/slides/_rels/slide46.xml.rels" ContentType="application/vnd.openxmlformats-package.relationships+xml"/>
  <Override PartName="/ppt/slides/_rels/slide72.xml.rels" ContentType="application/vnd.openxmlformats-package.relationships+xml"/>
  <Override PartName="/ppt/slides/_rels/slide68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76.xml.rels" ContentType="application/vnd.openxmlformats-package.relationships+xml"/>
  <Override PartName="/ppt/slides/_rels/slide14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39.xml.rels" ContentType="application/vnd.openxmlformats-package.relationships+xml"/>
  <Override PartName="/ppt/slides/_rels/slide65.xml.rels" ContentType="application/vnd.openxmlformats-package.relationships+xml"/>
  <Override PartName="/ppt/slides/_rels/slide74.xml.rels" ContentType="application/vnd.openxmlformats-package.relationships+xml"/>
  <Override PartName="/ppt/slides/_rels/slide58.xml.rels" ContentType="application/vnd.openxmlformats-package.relationships+xml"/>
  <Override PartName="/ppt/slides/_rels/slide81.xml.rels" ContentType="application/vnd.openxmlformats-package.relationships+xml"/>
  <Override PartName="/ppt/slides/_rels/slide66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75.xml.rels" ContentType="application/vnd.openxmlformats-package.relationships+xml"/>
  <Override PartName="/ppt/slides/_rels/slide82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69.xml.rels" ContentType="application/vnd.openxmlformats-package.relationships+xml"/>
  <Override PartName="/ppt/slides/_rels/slide73.xml.rels" ContentType="application/vnd.openxmlformats-package.relationships+xml"/>
  <Override PartName="/ppt/slides/_rels/slide80.xml.rels" ContentType="application/vnd.openxmlformats-package.relationships+xml"/>
  <Override PartName="/ppt/slides/_rels/slide25.xml.rels" ContentType="application/vnd.openxmlformats-package.relationships+xml"/>
  <Override PartName="/ppt/slides/_rels/slide59.xml.rels" ContentType="application/vnd.openxmlformats-package.relationships+xml"/>
  <Override PartName="/ppt/slides/_rels/slide10.xml.rels" ContentType="application/vnd.openxmlformats-package.relationships+xml"/>
  <Override PartName="/ppt/slides/_rels/slide78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4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3.xml" ContentType="application/vnd.openxmlformats-officedocument.presentationml.slide+xml"/>
  <Override PartName="/ppt/slides/slide60.xml" ContentType="application/vnd.openxmlformats-officedocument.presentationml.slide+xml"/>
  <Override PartName="/ppt/slides/slide24.xml" ContentType="application/vnd.openxmlformats-officedocument.presentationml.slide+xml"/>
  <Override PartName="/ppt/slides/slide61.xml" ContentType="application/vnd.openxmlformats-officedocument.presentationml.slide+xml"/>
  <Override PartName="/ppt/slides/slide25.xml" ContentType="application/vnd.openxmlformats-officedocument.presentationml.slide+xml"/>
  <Override PartName="/ppt/slides/slide62.xml" ContentType="application/vnd.openxmlformats-officedocument.presentationml.slide+xml"/>
  <Override PartName="/ppt/slides/slide26.xml" ContentType="application/vnd.openxmlformats-officedocument.presentationml.slide+xml"/>
  <Override PartName="/ppt/slides/slide63.xml" ContentType="application/vnd.openxmlformats-officedocument.presentationml.slide+xml"/>
  <Override PartName="/ppt/slides/slide27.xml" ContentType="application/vnd.openxmlformats-officedocument.presentationml.slide+xml"/>
  <Override PartName="/ppt/slides/slide64.xml" ContentType="application/vnd.openxmlformats-officedocument.presentationml.slide+xml"/>
  <Override PartName="/ppt/slides/slide28.xml" ContentType="application/vnd.openxmlformats-officedocument.presentationml.slide+xml"/>
  <Override PartName="/ppt/slides/slide70.xml" ContentType="application/vnd.openxmlformats-officedocument.presentationml.slide+xml"/>
  <Override PartName="/ppt/slides/slide65.xml" ContentType="application/vnd.openxmlformats-officedocument.presentationml.slide+xml"/>
  <Override PartName="/ppt/slides/slide29.xml" ContentType="application/vnd.openxmlformats-officedocument.presentationml.slide+xml"/>
  <Override PartName="/ppt/slides/slide71.xml" ContentType="application/vnd.openxmlformats-officedocument.presentationml.slide+xml"/>
  <Override PartName="/ppt/slides/slide66.xml" ContentType="application/vnd.openxmlformats-officedocument.presentationml.slide+xml"/>
  <Override PartName="/ppt/slides/slide79.xml" ContentType="application/vnd.openxmlformats-officedocument.presentationml.slide+xml"/>
  <Override PartName="/ppt/slides/slide42.xml" ContentType="application/vnd.openxmlformats-officedocument.presentationml.slide+xml"/>
  <Override PartName="/ppt/slides/slide67.xml" ContentType="application/vnd.openxmlformats-officedocument.presentationml.slide+xml"/>
  <Override PartName="/ppt/slides/slide78.xml" ContentType="application/vnd.openxmlformats-officedocument.presentationml.slide+xml"/>
  <Override PartName="/ppt/slides/slide41.xml" ContentType="application/vnd.openxmlformats-officedocument.presentationml.slide+xml"/>
  <Override PartName="/ppt/slides/slide77.xml" ContentType="application/vnd.openxmlformats-officedocument.presentationml.slide+xml"/>
  <Override PartName="/ppt/slides/slide40.xml" ContentType="application/vnd.openxmlformats-officedocument.presentationml.slide+xml"/>
  <Override PartName="/ppt/slides/slide76.xml" ContentType="application/vnd.openxmlformats-officedocument.presentationml.slide+xml"/>
  <Override PartName="/ppt/slides/slide75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72.xml" ContentType="application/vnd.openxmlformats-officedocument.presentationml.slide+xml"/>
  <Override PartName="/ppt/slides/slide69.xml" ContentType="application/vnd.openxmlformats-officedocument.presentationml.slide+xml"/>
  <Override PartName="/ppt/slides/slide68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19.xml" ContentType="application/vnd.openxmlformats-officedocument.presentationml.slide+xml"/>
  <Override PartName="/ppt/slides/slide84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8.xml" ContentType="application/vnd.openxmlformats-officedocument.presentationml.slide+xml"/>
  <Override PartName="/ppt/slides/slide83.xml" ContentType="application/vnd.openxmlformats-officedocument.presentationml.slide+xml"/>
  <Override PartName="/ppt/slides/slide82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80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81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70" Type="http://schemas.openxmlformats.org/officeDocument/2006/relationships/slide" Target="slides/slide66.xml"/><Relationship Id="rId71" Type="http://schemas.openxmlformats.org/officeDocument/2006/relationships/slide" Target="slides/slide67.xml"/><Relationship Id="rId72" Type="http://schemas.openxmlformats.org/officeDocument/2006/relationships/slide" Target="slides/slide68.xml"/><Relationship Id="rId73" Type="http://schemas.openxmlformats.org/officeDocument/2006/relationships/slide" Target="slides/slide69.xml"/><Relationship Id="rId74" Type="http://schemas.openxmlformats.org/officeDocument/2006/relationships/slide" Target="slides/slide70.xml"/><Relationship Id="rId75" Type="http://schemas.openxmlformats.org/officeDocument/2006/relationships/slide" Target="slides/slide71.xml"/><Relationship Id="rId76" Type="http://schemas.openxmlformats.org/officeDocument/2006/relationships/slide" Target="slides/slide72.xml"/><Relationship Id="rId77" Type="http://schemas.openxmlformats.org/officeDocument/2006/relationships/slide" Target="slides/slide73.xml"/><Relationship Id="rId78" Type="http://schemas.openxmlformats.org/officeDocument/2006/relationships/slide" Target="slides/slide74.xml"/><Relationship Id="rId79" Type="http://schemas.openxmlformats.org/officeDocument/2006/relationships/slide" Target="slides/slide75.xml"/><Relationship Id="rId80" Type="http://schemas.openxmlformats.org/officeDocument/2006/relationships/slide" Target="slides/slide76.xml"/><Relationship Id="rId81" Type="http://schemas.openxmlformats.org/officeDocument/2006/relationships/slide" Target="slides/slide77.xml"/><Relationship Id="rId82" Type="http://schemas.openxmlformats.org/officeDocument/2006/relationships/slide" Target="slides/slide78.xml"/><Relationship Id="rId83" Type="http://schemas.openxmlformats.org/officeDocument/2006/relationships/slide" Target="slides/slide79.xml"/><Relationship Id="rId84" Type="http://schemas.openxmlformats.org/officeDocument/2006/relationships/slide" Target="slides/slide80.xml"/><Relationship Id="rId85" Type="http://schemas.openxmlformats.org/officeDocument/2006/relationships/slide" Target="slides/slide81.xml"/><Relationship Id="rId86" Type="http://schemas.openxmlformats.org/officeDocument/2006/relationships/slide" Target="slides/slide82.xml"/><Relationship Id="rId87" Type="http://schemas.openxmlformats.org/officeDocument/2006/relationships/slide" Target="slides/slide83.xml"/><Relationship Id="rId88" Type="http://schemas.openxmlformats.org/officeDocument/2006/relationships/slide" Target="slides/slide84.xml"/><Relationship Id="rId8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</a:t>
            </a:r>
            <a:r>
              <a:rPr b="0" lang="en-US" sz="4400" spc="-1" strike="noStrike">
                <a:latin typeface="Arial"/>
              </a:rPr>
              <a:t>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0A8A489C-504A-43A0-A7C5-3B0F61E0C8C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400"/>
          </a:xfrm>
          <a:prstGeom prst="rect">
            <a:avLst/>
          </a:prstGeom>
          <a:ln w="0">
            <a:noFill/>
          </a:ln>
        </p:spPr>
      </p:sp>
      <p:sp>
        <p:nvSpPr>
          <p:cNvPr id="63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Hello Everyone! I am Marcell Juhasz. Welcome to my presentation about the cost of abstractions in embedded systems.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35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643D79D-C20F-4F3B-9A5F-D50B041DDAF6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3203C5E-16C6-4777-A7BF-73E43266FA0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884639-61CC-4B61-B107-EE913207B91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BA3DCF-6F2E-46E3-A574-A9111C06DD3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84BD1FE-40D2-45FA-80FA-3B143F1490F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195B4F4-A4BE-4539-9141-D1FE3FCCDA2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90F3415-0642-49C2-99B8-C6983FA565F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04B0562-FBEA-480C-86A0-ADD16F1412A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449D0A7-D78E-4DB4-BEF4-404B7B79255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C67F7D5-C3BA-45E4-B463-A5D978DF922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747E641-C147-48EC-A5FD-5E679EDD9DE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79226BB-B1D6-4002-8535-376C8FE2B37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7709BC8-7567-4B8F-B0D9-28F6C3AA44E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017BCB5-1E76-4124-9D12-2DB9436411A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A9AEF6E-0E99-4B3E-8018-1DBE5D5AB65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FC1B8FC-7759-40BF-AA4B-C10C3CCC02B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3057829-B4E6-40AB-B198-4436B89F3F2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45493F4-09F3-453E-86AA-204A9582B91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3322783-6834-4027-9DFC-CC30BE18B4C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311373A-7CA9-44F8-BEB8-1937556756D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859817D-7FFB-4151-9638-310B592DBDA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EF1552C-F45D-4DA2-A827-D1CD197285B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093A4A3-0EE0-444E-8079-EC58C355CE4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DA6271-ADDD-4AD7-A56A-940DC6DBA7B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4475EB2-C9E0-4FC5-94C0-084E8C69D88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2D5FCD5-4B35-4F9A-B703-66EDBB8F9DE6}" type="slidenum">
              <a:rPr b="0" lang="en-US" sz="1200" spc="-1" strike="noStrike">
                <a:solidFill>
                  <a:srgbClr val="787878"/>
                </a:solidFill>
                <a:latin typeface="Apto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50CA35C-1205-4EBE-A364-FBA07595B590}" type="slidenum">
              <a:rPr b="0" lang="en-US" sz="1200" spc="-1" strike="noStrike">
                <a:solidFill>
                  <a:srgbClr val="787878"/>
                </a:solidFill>
                <a:latin typeface="Apto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3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3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13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3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3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3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3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3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3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3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3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slideLayout" Target="../slideLayouts/slideLayout13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1120" cy="238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5400" spc="-1" strike="noStrike">
                <a:solidFill>
                  <a:srgbClr val="000000"/>
                </a:solidFill>
                <a:latin typeface="Aptos Display"/>
              </a:rPr>
              <a:t>Balancing Efficiency and</a:t>
            </a:r>
            <a:br>
              <a:rPr sz="5400"/>
            </a:br>
            <a:r>
              <a:rPr b="0" lang="en-US" sz="5400" spc="-1" strike="noStrike">
                <a:solidFill>
                  <a:srgbClr val="000000"/>
                </a:solidFill>
                <a:latin typeface="Aptos Display"/>
              </a:rPr>
              <a:t>Flexibility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1120" cy="165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ptos"/>
              </a:rPr>
              <a:t>Cost </a:t>
            </a:r>
            <a:r>
              <a:rPr b="0" lang="en-US" sz="2400" spc="-1" strike="noStrike">
                <a:solidFill>
                  <a:srgbClr val="000000"/>
                </a:solidFill>
                <a:latin typeface="Aptos"/>
              </a:rPr>
              <a:t>of Abstractions </a:t>
            </a:r>
            <a:r>
              <a:rPr b="0" lang="en-US" sz="2400" spc="-1" strike="noStrike">
                <a:solidFill>
                  <a:srgbClr val="000000"/>
                </a:solidFill>
                <a:latin typeface="Aptos"/>
              </a:rPr>
              <a:t>in Embedded </a:t>
            </a:r>
            <a:r>
              <a:rPr b="0" lang="en-US" sz="2400" spc="-1" strike="noStrike">
                <a:solidFill>
                  <a:srgbClr val="000000"/>
                </a:solidFill>
                <a:latin typeface="Aptos"/>
              </a:rPr>
              <a:t>Systems</a:t>
            </a:r>
            <a:br>
              <a:rPr sz="2400"/>
            </a:b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Aptos"/>
              </a:rPr>
              <a:t>Marcell Juhasz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"/>
          <p:cNvSpPr/>
          <p:nvPr/>
        </p:nvSpPr>
        <p:spPr>
          <a:xfrm>
            <a:off x="2834640" y="6035040"/>
            <a:ext cx="6490440" cy="34452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"/>
          <p:cNvSpPr/>
          <p:nvPr/>
        </p:nvSpPr>
        <p:spPr>
          <a:xfrm>
            <a:off x="7040160" y="3017520"/>
            <a:ext cx="2467800" cy="2268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Subtitle 7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0" name=""/>
          <p:cNvSpPr/>
          <p:nvPr/>
        </p:nvSpPr>
        <p:spPr>
          <a:xfrm>
            <a:off x="914760" y="2286360"/>
            <a:ext cx="4798080" cy="251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main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{ 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0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GPIO_PIN_6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GPIO_MODE_INPUT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(&amp;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Arial"/>
                <a:ea typeface="DejaVu Sans"/>
              </a:rPr>
              <a:t>while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1" name=""/>
          <p:cNvSpPr/>
          <p:nvPr/>
        </p:nvSpPr>
        <p:spPr>
          <a:xfrm>
            <a:off x="7040880" y="2103120"/>
            <a:ext cx="4341600" cy="307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&lt;main&gt;: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movs    r3, #6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push    {r0, r1, r2,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     r0, sp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subs    r3, #5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bl      8000198 &lt;GPIO_Init&gt;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b.n     80001f4 &lt;main+0x10&gt;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"/>
          <p:cNvSpPr/>
          <p:nvPr/>
        </p:nvSpPr>
        <p:spPr>
          <a:xfrm flipH="1">
            <a:off x="3573360" y="3108960"/>
            <a:ext cx="3462840" cy="8928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"/>
          <p:cNvSpPr/>
          <p:nvPr/>
        </p:nvSpPr>
        <p:spPr>
          <a:xfrm flipH="1">
            <a:off x="3015360" y="3108960"/>
            <a:ext cx="4021200" cy="82080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"/>
          <p:cNvSpPr/>
          <p:nvPr/>
        </p:nvSpPr>
        <p:spPr>
          <a:xfrm>
            <a:off x="2791080" y="6035040"/>
            <a:ext cx="6607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store the pin value in the GPIO_InitStruct structure on the stack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E4FE4E8-4438-4FB2-8744-E27044DC7FBD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"/>
          <p:cNvSpPr/>
          <p:nvPr/>
        </p:nvSpPr>
        <p:spPr>
          <a:xfrm>
            <a:off x="3431160" y="5855040"/>
            <a:ext cx="5327640" cy="63828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"/>
          <p:cNvSpPr/>
          <p:nvPr/>
        </p:nvSpPr>
        <p:spPr>
          <a:xfrm>
            <a:off x="7040880" y="3291840"/>
            <a:ext cx="1781280" cy="2268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Subtitle 8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8" name=""/>
          <p:cNvSpPr/>
          <p:nvPr/>
        </p:nvSpPr>
        <p:spPr>
          <a:xfrm>
            <a:off x="914760" y="2286360"/>
            <a:ext cx="4798080" cy="251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main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{ 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0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GPIO_PIN_6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GPIO_MODE_INPUT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(&amp;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Arial"/>
                <a:ea typeface="DejaVu Sans"/>
              </a:rPr>
              <a:t>while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9" name=""/>
          <p:cNvSpPr/>
          <p:nvPr/>
        </p:nvSpPr>
        <p:spPr>
          <a:xfrm>
            <a:off x="7040880" y="2103120"/>
            <a:ext cx="4341600" cy="307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&lt;main&gt;: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movs    r3, #6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push    {r0, r1, r2,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     r0, sp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subs    r3, #5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bl      8000198 &lt;GPIO_Init&gt;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b.n     80001f4 &lt;main+0x10&gt;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"/>
          <p:cNvSpPr/>
          <p:nvPr/>
        </p:nvSpPr>
        <p:spPr>
          <a:xfrm flipH="1">
            <a:off x="3015360" y="3383280"/>
            <a:ext cx="4021920" cy="54648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"/>
          <p:cNvSpPr/>
          <p:nvPr/>
        </p:nvSpPr>
        <p:spPr>
          <a:xfrm>
            <a:off x="3431160" y="5855040"/>
            <a:ext cx="53276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prepare to pass the address of the GPIO_InitStruct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structure to the GPIO_Init function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240BD1E-7F47-423E-8025-639FD5BB5213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"/>
          <p:cNvSpPr/>
          <p:nvPr/>
        </p:nvSpPr>
        <p:spPr>
          <a:xfrm>
            <a:off x="2379600" y="6035040"/>
            <a:ext cx="7402680" cy="34452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"/>
          <p:cNvSpPr/>
          <p:nvPr/>
        </p:nvSpPr>
        <p:spPr>
          <a:xfrm>
            <a:off x="7040880" y="3566160"/>
            <a:ext cx="1781280" cy="2268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Subtitle 9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5" name=""/>
          <p:cNvSpPr/>
          <p:nvPr/>
        </p:nvSpPr>
        <p:spPr>
          <a:xfrm>
            <a:off x="914760" y="2286360"/>
            <a:ext cx="4798080" cy="251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main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{ 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0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GPIO_PIN_6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GPIO_MODE_INPUT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(&amp;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Arial"/>
                <a:ea typeface="DejaVu Sans"/>
              </a:rPr>
              <a:t>while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6" name=""/>
          <p:cNvSpPr/>
          <p:nvPr/>
        </p:nvSpPr>
        <p:spPr>
          <a:xfrm>
            <a:off x="7040880" y="2103120"/>
            <a:ext cx="4341600" cy="307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&lt;main&gt;: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movs    r3, #6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push    {r0, r1, r2,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     r0, sp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subs    r3, #5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bl      8000198 &lt;GPIO_Init&gt;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b.n     80001f4 &lt;main+0x10&gt;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7" name=""/>
          <p:cNvSpPr/>
          <p:nvPr/>
        </p:nvSpPr>
        <p:spPr>
          <a:xfrm flipH="1" flipV="1">
            <a:off x="4478400" y="3472560"/>
            <a:ext cx="2558160" cy="18072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"/>
          <p:cNvSpPr/>
          <p:nvPr/>
        </p:nvSpPr>
        <p:spPr>
          <a:xfrm>
            <a:off x="2379600" y="6035040"/>
            <a:ext cx="7430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set up the mode value for GPIO_MODE_INPUT (subtract 5 from 6 -&gt; 1)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D97A28C-49B0-45C2-BD4F-58F30848C196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"/>
          <p:cNvSpPr/>
          <p:nvPr/>
        </p:nvSpPr>
        <p:spPr>
          <a:xfrm>
            <a:off x="2631240" y="6035040"/>
            <a:ext cx="6831000" cy="34452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"/>
          <p:cNvSpPr/>
          <p:nvPr/>
        </p:nvSpPr>
        <p:spPr>
          <a:xfrm>
            <a:off x="7040160" y="3840480"/>
            <a:ext cx="2422080" cy="2268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Subtitle 10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2" name=""/>
          <p:cNvSpPr/>
          <p:nvPr/>
        </p:nvSpPr>
        <p:spPr>
          <a:xfrm>
            <a:off x="914760" y="2286360"/>
            <a:ext cx="4798080" cy="251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main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{ 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0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GPIO_PIN_6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GPIO_MODE_INPUT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(&amp;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Arial"/>
                <a:ea typeface="DejaVu Sans"/>
              </a:rPr>
              <a:t>while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3" name=""/>
          <p:cNvSpPr/>
          <p:nvPr/>
        </p:nvSpPr>
        <p:spPr>
          <a:xfrm>
            <a:off x="7040880" y="2103120"/>
            <a:ext cx="4341600" cy="307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&lt;main&gt;: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movs    r3, #6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push    {r0, r1, r2,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     r0, sp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subs    r3, #5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bl      8000198 &lt;GPIO_Init&gt;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b.n     80001f4 &lt;main+0x10&gt;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"/>
          <p:cNvSpPr/>
          <p:nvPr/>
        </p:nvSpPr>
        <p:spPr>
          <a:xfrm flipH="1" flipV="1">
            <a:off x="4478400" y="3472560"/>
            <a:ext cx="2558160" cy="4550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"/>
          <p:cNvSpPr/>
          <p:nvPr/>
        </p:nvSpPr>
        <p:spPr>
          <a:xfrm flipH="1" flipV="1">
            <a:off x="3015360" y="3927240"/>
            <a:ext cx="4021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"/>
          <p:cNvSpPr/>
          <p:nvPr/>
        </p:nvSpPr>
        <p:spPr>
          <a:xfrm>
            <a:off x="2631240" y="6035040"/>
            <a:ext cx="6927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store the mode value in the GPIO_InitStruct structure on the stack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B55D7E9-1890-491F-BA58-446464B8AFFE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"/>
          <p:cNvSpPr/>
          <p:nvPr/>
        </p:nvSpPr>
        <p:spPr>
          <a:xfrm>
            <a:off x="3408480" y="5855040"/>
            <a:ext cx="5373360" cy="60048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"/>
          <p:cNvSpPr/>
          <p:nvPr/>
        </p:nvSpPr>
        <p:spPr>
          <a:xfrm>
            <a:off x="7049520" y="4114800"/>
            <a:ext cx="3235680" cy="2268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Subtitle 11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0" name=""/>
          <p:cNvSpPr/>
          <p:nvPr/>
        </p:nvSpPr>
        <p:spPr>
          <a:xfrm>
            <a:off x="914760" y="2286360"/>
            <a:ext cx="4798080" cy="251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main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{ 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0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GPIO_PIN_6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GPIO_MODE_INPUT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(&amp;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Arial"/>
                <a:ea typeface="DejaVu Sans"/>
              </a:rPr>
              <a:t>while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1" name=""/>
          <p:cNvSpPr/>
          <p:nvPr/>
        </p:nvSpPr>
        <p:spPr>
          <a:xfrm>
            <a:off x="7040880" y="2103120"/>
            <a:ext cx="4341600" cy="307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&lt;main&gt;: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movs    r3, #6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push    {r0, r1, r2,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     r0, sp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subs    r3, #5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bl      8000198 &lt;GPIO_Init&gt;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b.n     80001f4 &lt;main+0x10&gt;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"/>
          <p:cNvSpPr/>
          <p:nvPr/>
        </p:nvSpPr>
        <p:spPr>
          <a:xfrm flipH="1" flipV="1">
            <a:off x="3015360" y="3929760"/>
            <a:ext cx="4030560" cy="27216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"/>
          <p:cNvSpPr/>
          <p:nvPr/>
        </p:nvSpPr>
        <p:spPr>
          <a:xfrm>
            <a:off x="3408480" y="5855040"/>
            <a:ext cx="5373360" cy="60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call the GPIO_Init function with the GPIO_InitStruct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structure as an argument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343D3BA-1542-4B9A-A9A7-C4E768C601CE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"/>
          <p:cNvSpPr/>
          <p:nvPr/>
        </p:nvSpPr>
        <p:spPr>
          <a:xfrm>
            <a:off x="3385440" y="6035040"/>
            <a:ext cx="5419080" cy="34452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"/>
          <p:cNvSpPr/>
          <p:nvPr/>
        </p:nvSpPr>
        <p:spPr>
          <a:xfrm>
            <a:off x="7040880" y="4389120"/>
            <a:ext cx="3244320" cy="2268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Subtitle 12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7" name=""/>
          <p:cNvSpPr/>
          <p:nvPr/>
        </p:nvSpPr>
        <p:spPr>
          <a:xfrm>
            <a:off x="914760" y="2286360"/>
            <a:ext cx="4798080" cy="251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main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{ 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0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GPIO_PIN_6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GPIO_MODE_INPUT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(&amp;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Arial"/>
                <a:ea typeface="DejaVu Sans"/>
              </a:rPr>
              <a:t>while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88" name=""/>
          <p:cNvSpPr/>
          <p:nvPr/>
        </p:nvSpPr>
        <p:spPr>
          <a:xfrm>
            <a:off x="7040880" y="2103120"/>
            <a:ext cx="4341600" cy="307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&lt;main&gt;: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movs    r3, #6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push    {r0, r1, r2,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     r0, sp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subs    r3, #5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bl      8000198 &lt;GPIO_Init&gt;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b.n     80001f4 &lt;main+0x10&gt;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9" name=""/>
          <p:cNvSpPr/>
          <p:nvPr/>
        </p:nvSpPr>
        <p:spPr>
          <a:xfrm flipH="1" flipV="1">
            <a:off x="2283840" y="4386960"/>
            <a:ext cx="4752720" cy="8928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"/>
          <p:cNvSpPr/>
          <p:nvPr/>
        </p:nvSpPr>
        <p:spPr>
          <a:xfrm>
            <a:off x="3385440" y="6035040"/>
            <a:ext cx="541908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create an infinite loop (branch to the same address)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C400EBA-2EFF-45AC-A901-14800C78B860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"/>
          <p:cNvSpPr/>
          <p:nvPr/>
        </p:nvSpPr>
        <p:spPr>
          <a:xfrm>
            <a:off x="959400" y="3200400"/>
            <a:ext cx="4570920" cy="2725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"/>
          <p:cNvSpPr/>
          <p:nvPr/>
        </p:nvSpPr>
        <p:spPr>
          <a:xfrm>
            <a:off x="7588800" y="1403640"/>
            <a:ext cx="4205160" cy="109548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Subtitle 5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4" name=""/>
          <p:cNvSpPr/>
          <p:nvPr/>
        </p:nvSpPr>
        <p:spPr>
          <a:xfrm>
            <a:off x="457560" y="954720"/>
            <a:ext cx="6855480" cy="52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"/>
          <p:cNvSpPr/>
          <p:nvPr/>
        </p:nvSpPr>
        <p:spPr>
          <a:xfrm flipH="1">
            <a:off x="5530320" y="1920240"/>
            <a:ext cx="1964160" cy="141516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"/>
          <p:cNvSpPr/>
          <p:nvPr/>
        </p:nvSpPr>
        <p:spPr>
          <a:xfrm>
            <a:off x="7635240" y="1357920"/>
            <a:ext cx="425016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7" name=""/>
          <p:cNvSpPr/>
          <p:nvPr/>
        </p:nvSpPr>
        <p:spPr>
          <a:xfrm>
            <a:off x="3703320" y="5897880"/>
            <a:ext cx="4809960" cy="59256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pin is greater than 15, branch to the end (invalid pin check)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F954A2F-FFE4-4970-ABA5-7D8E635F8CB5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"/>
          <p:cNvSpPr/>
          <p:nvPr/>
        </p:nvSpPr>
        <p:spPr>
          <a:xfrm>
            <a:off x="959400" y="3429000"/>
            <a:ext cx="4708080" cy="2725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"/>
          <p:cNvSpPr/>
          <p:nvPr/>
        </p:nvSpPr>
        <p:spPr>
          <a:xfrm>
            <a:off x="7589520" y="2546640"/>
            <a:ext cx="4205160" cy="7754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Subtitle 13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1" name=""/>
          <p:cNvSpPr/>
          <p:nvPr/>
        </p:nvSpPr>
        <p:spPr>
          <a:xfrm>
            <a:off x="457560" y="954720"/>
            <a:ext cx="6855480" cy="52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02" name=""/>
          <p:cNvSpPr/>
          <p:nvPr/>
        </p:nvSpPr>
        <p:spPr>
          <a:xfrm>
            <a:off x="7635240" y="1357920"/>
            <a:ext cx="425016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"/>
          <p:cNvSpPr/>
          <p:nvPr/>
        </p:nvSpPr>
        <p:spPr>
          <a:xfrm flipH="1">
            <a:off x="5713560" y="2926080"/>
            <a:ext cx="1826280" cy="63900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"/>
          <p:cNvSpPr/>
          <p:nvPr/>
        </p:nvSpPr>
        <p:spPr>
          <a:xfrm>
            <a:off x="3703320" y="5897880"/>
            <a:ext cx="4809960" cy="59256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mode is greater than 1, branch to the end (invalid mode check)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F3CBE6F-645D-4239-8EBD-4A20154018B7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"/>
          <p:cNvSpPr/>
          <p:nvPr/>
        </p:nvSpPr>
        <p:spPr>
          <a:xfrm>
            <a:off x="959400" y="4149000"/>
            <a:ext cx="3976560" cy="2725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"/>
          <p:cNvSpPr/>
          <p:nvPr/>
        </p:nvSpPr>
        <p:spPr>
          <a:xfrm>
            <a:off x="7588800" y="3333600"/>
            <a:ext cx="4205160" cy="2862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Subtitle 14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8" name=""/>
          <p:cNvSpPr/>
          <p:nvPr/>
        </p:nvSpPr>
        <p:spPr>
          <a:xfrm>
            <a:off x="457560" y="954720"/>
            <a:ext cx="6855480" cy="52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09" name=""/>
          <p:cNvSpPr/>
          <p:nvPr/>
        </p:nvSpPr>
        <p:spPr>
          <a:xfrm>
            <a:off x="7635240" y="1357920"/>
            <a:ext cx="425016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"/>
          <p:cNvSpPr/>
          <p:nvPr/>
        </p:nvSpPr>
        <p:spPr>
          <a:xfrm flipH="1">
            <a:off x="5210280" y="3474720"/>
            <a:ext cx="2329920" cy="82116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"/>
          <p:cNvSpPr/>
          <p:nvPr/>
        </p:nvSpPr>
        <p:spPr>
          <a:xfrm>
            <a:off x="3703320" y="5897880"/>
            <a:ext cx="4809960" cy="59256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mode is not 1, branch to configure pin for input mode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66CDD43-B8C0-407B-84D0-44D205A868B4}" type="slidenum">
              <a:t>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"/>
          <p:cNvSpPr/>
          <p:nvPr/>
        </p:nvSpPr>
        <p:spPr>
          <a:xfrm>
            <a:off x="2514600" y="4663440"/>
            <a:ext cx="1415520" cy="2268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"/>
          <p:cNvSpPr/>
          <p:nvPr/>
        </p:nvSpPr>
        <p:spPr>
          <a:xfrm>
            <a:off x="7589520" y="3607920"/>
            <a:ext cx="4205160" cy="2862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Subtitle 15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5" name=""/>
          <p:cNvSpPr/>
          <p:nvPr/>
        </p:nvSpPr>
        <p:spPr>
          <a:xfrm>
            <a:off x="457560" y="954720"/>
            <a:ext cx="6855480" cy="52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6" name=""/>
          <p:cNvSpPr/>
          <p:nvPr/>
        </p:nvSpPr>
        <p:spPr>
          <a:xfrm>
            <a:off x="7635240" y="1357920"/>
            <a:ext cx="425016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7" name=""/>
          <p:cNvSpPr/>
          <p:nvPr/>
        </p:nvSpPr>
        <p:spPr>
          <a:xfrm flipH="1">
            <a:off x="3975480" y="3749040"/>
            <a:ext cx="3564360" cy="912600"/>
          </a:xfrm>
          <a:prstGeom prst="curvedConnector3">
            <a:avLst>
              <a:gd name="adj1" fmla="val 37421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"/>
          <p:cNvSpPr/>
          <p:nvPr/>
        </p:nvSpPr>
        <p:spPr>
          <a:xfrm>
            <a:off x="3703320" y="6035040"/>
            <a:ext cx="4809960" cy="34452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prepare mask value for OSPEEDR (3)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A2667B8-E98E-4DA4-9291-ADD684C63B54}" type="slidenum">
              <a:t>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ubtitle 2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whoami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1" name="TextBox 1"/>
          <p:cNvSpPr/>
          <p:nvPr/>
        </p:nvSpPr>
        <p:spPr>
          <a:xfrm>
            <a:off x="1721160" y="1710000"/>
            <a:ext cx="8746560" cy="383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Marcell Juhasz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github.com/juhaszmarcell96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linkedin.com/in/juhaszmarcell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marcell.juhasz96@gmail.com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Zühlke Engineering (Austria) GmbH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Rivergate, Handelskai 92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1200, Vienna, Austria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wien@zuehlke.com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+43 1 205 11 6800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B9B3DB0-61F6-4786-A113-9D2ACE09FABC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"/>
          <p:cNvSpPr/>
          <p:nvPr/>
        </p:nvSpPr>
        <p:spPr>
          <a:xfrm>
            <a:off x="4434840" y="4663440"/>
            <a:ext cx="1552680" cy="2268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"/>
          <p:cNvSpPr/>
          <p:nvPr/>
        </p:nvSpPr>
        <p:spPr>
          <a:xfrm>
            <a:off x="7588800" y="3882240"/>
            <a:ext cx="4205160" cy="2862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Subtitle 16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22" name=""/>
          <p:cNvSpPr/>
          <p:nvPr/>
        </p:nvSpPr>
        <p:spPr>
          <a:xfrm>
            <a:off x="457560" y="954720"/>
            <a:ext cx="6855480" cy="52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3" name=""/>
          <p:cNvSpPr/>
          <p:nvPr/>
        </p:nvSpPr>
        <p:spPr>
          <a:xfrm>
            <a:off x="7635240" y="1357920"/>
            <a:ext cx="425016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"/>
          <p:cNvSpPr/>
          <p:nvPr/>
        </p:nvSpPr>
        <p:spPr>
          <a:xfrm flipH="1">
            <a:off x="6078600" y="4023360"/>
            <a:ext cx="1461240" cy="63828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"/>
          <p:cNvSpPr/>
          <p:nvPr/>
        </p:nvSpPr>
        <p:spPr>
          <a:xfrm>
            <a:off x="3703320" y="6035040"/>
            <a:ext cx="4809960" cy="34452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shift pin value left by 1 bit (pin * 2)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FA3FF79-0D5D-488F-B2E1-114C211C4F4A}" type="slidenum">
              <a:t>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"/>
          <p:cNvSpPr/>
          <p:nvPr/>
        </p:nvSpPr>
        <p:spPr>
          <a:xfrm>
            <a:off x="2514600" y="4663440"/>
            <a:ext cx="3610080" cy="2268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"/>
          <p:cNvSpPr/>
          <p:nvPr/>
        </p:nvSpPr>
        <p:spPr>
          <a:xfrm>
            <a:off x="7588800" y="4170240"/>
            <a:ext cx="4205160" cy="2628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Subtitle 17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29" name=""/>
          <p:cNvSpPr/>
          <p:nvPr/>
        </p:nvSpPr>
        <p:spPr>
          <a:xfrm>
            <a:off x="457560" y="954720"/>
            <a:ext cx="6855480" cy="52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0" name=""/>
          <p:cNvSpPr/>
          <p:nvPr/>
        </p:nvSpPr>
        <p:spPr>
          <a:xfrm>
            <a:off x="7635240" y="1357920"/>
            <a:ext cx="425016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1" name=""/>
          <p:cNvSpPr/>
          <p:nvPr/>
        </p:nvSpPr>
        <p:spPr>
          <a:xfrm flipH="1">
            <a:off x="6352920" y="4297680"/>
            <a:ext cx="1186920" cy="45540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"/>
          <p:cNvSpPr/>
          <p:nvPr/>
        </p:nvSpPr>
        <p:spPr>
          <a:xfrm>
            <a:off x="3703320" y="6035040"/>
            <a:ext cx="4809960" cy="34452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shift mask value left by (pin * 2) positions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875A04E-7B3D-4ECE-9E63-2733D0FEFFD1}" type="slidenum">
              <a:t>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"/>
          <p:cNvSpPr/>
          <p:nvPr/>
        </p:nvSpPr>
        <p:spPr>
          <a:xfrm>
            <a:off x="2148840" y="4434840"/>
            <a:ext cx="866880" cy="2268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"/>
          <p:cNvSpPr/>
          <p:nvPr/>
        </p:nvSpPr>
        <p:spPr>
          <a:xfrm>
            <a:off x="7588800" y="4458240"/>
            <a:ext cx="4205160" cy="2491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Subtitle 18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36" name=""/>
          <p:cNvSpPr/>
          <p:nvPr/>
        </p:nvSpPr>
        <p:spPr>
          <a:xfrm>
            <a:off x="457560" y="954720"/>
            <a:ext cx="6855480" cy="52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7" name=""/>
          <p:cNvSpPr/>
          <p:nvPr/>
        </p:nvSpPr>
        <p:spPr>
          <a:xfrm>
            <a:off x="7635240" y="1357920"/>
            <a:ext cx="425016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"/>
          <p:cNvSpPr/>
          <p:nvPr/>
        </p:nvSpPr>
        <p:spPr>
          <a:xfrm flipH="1" flipV="1">
            <a:off x="3198600" y="4524120"/>
            <a:ext cx="4341600" cy="89640"/>
          </a:xfrm>
          <a:prstGeom prst="curvedConnector3">
            <a:avLst>
              <a:gd name="adj1" fmla="val 24929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"/>
          <p:cNvSpPr/>
          <p:nvPr/>
        </p:nvSpPr>
        <p:spPr>
          <a:xfrm>
            <a:off x="3703320" y="6035040"/>
            <a:ext cx="4809960" cy="34452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load address of OSPEEDR into r5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0DE3178-FC38-4559-BC80-79F4011A0F0E}" type="slidenum">
              <a:t>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"/>
          <p:cNvSpPr/>
          <p:nvPr/>
        </p:nvSpPr>
        <p:spPr>
          <a:xfrm>
            <a:off x="1417320" y="4434840"/>
            <a:ext cx="1689840" cy="2268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"/>
          <p:cNvSpPr/>
          <p:nvPr/>
        </p:nvSpPr>
        <p:spPr>
          <a:xfrm>
            <a:off x="7588800" y="4709160"/>
            <a:ext cx="4205160" cy="26388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Subtitle 20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43" name=""/>
          <p:cNvSpPr/>
          <p:nvPr/>
        </p:nvSpPr>
        <p:spPr>
          <a:xfrm>
            <a:off x="457560" y="954720"/>
            <a:ext cx="6855480" cy="52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4" name=""/>
          <p:cNvSpPr/>
          <p:nvPr/>
        </p:nvSpPr>
        <p:spPr>
          <a:xfrm>
            <a:off x="7635240" y="1357920"/>
            <a:ext cx="425016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5" name=""/>
          <p:cNvSpPr/>
          <p:nvPr/>
        </p:nvSpPr>
        <p:spPr>
          <a:xfrm flipH="1" flipV="1">
            <a:off x="3198600" y="4524120"/>
            <a:ext cx="4341600" cy="363960"/>
          </a:xfrm>
          <a:prstGeom prst="curvedConnector3">
            <a:avLst>
              <a:gd name="adj1" fmla="val 26023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"/>
          <p:cNvSpPr/>
          <p:nvPr/>
        </p:nvSpPr>
        <p:spPr>
          <a:xfrm>
            <a:off x="3703320" y="6035040"/>
            <a:ext cx="4809960" cy="34452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load current OSPEEDR value into r1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3038798-A585-4F71-AD9E-0C81140179C3}" type="slidenum">
              <a:t>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"/>
          <p:cNvSpPr/>
          <p:nvPr/>
        </p:nvSpPr>
        <p:spPr>
          <a:xfrm>
            <a:off x="1417320" y="4673160"/>
            <a:ext cx="4935960" cy="2268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"/>
          <p:cNvSpPr/>
          <p:nvPr/>
        </p:nvSpPr>
        <p:spPr>
          <a:xfrm>
            <a:off x="7588800" y="4998240"/>
            <a:ext cx="4205160" cy="25776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Subtitle 22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50" name=""/>
          <p:cNvSpPr/>
          <p:nvPr/>
        </p:nvSpPr>
        <p:spPr>
          <a:xfrm>
            <a:off x="457560" y="954720"/>
            <a:ext cx="6855480" cy="52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1" name=""/>
          <p:cNvSpPr/>
          <p:nvPr/>
        </p:nvSpPr>
        <p:spPr>
          <a:xfrm>
            <a:off x="7635240" y="1357920"/>
            <a:ext cx="425016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2" name=""/>
          <p:cNvSpPr/>
          <p:nvPr/>
        </p:nvSpPr>
        <p:spPr>
          <a:xfrm flipH="1" flipV="1">
            <a:off x="6444360" y="4798800"/>
            <a:ext cx="1095480" cy="318240"/>
          </a:xfrm>
          <a:prstGeom prst="curvedConnector3">
            <a:avLst>
              <a:gd name="adj1" fmla="val 4877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"/>
          <p:cNvSpPr/>
          <p:nvPr/>
        </p:nvSpPr>
        <p:spPr>
          <a:xfrm>
            <a:off x="3703320" y="6035040"/>
            <a:ext cx="4809960" cy="34452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clear the two bits for the pin in OSPEEDR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260703D-C471-4516-ABAE-6936E22404EC}" type="slidenum">
              <a:t>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"/>
          <p:cNvSpPr/>
          <p:nvPr/>
        </p:nvSpPr>
        <p:spPr>
          <a:xfrm>
            <a:off x="1417320" y="4901760"/>
            <a:ext cx="5576040" cy="2628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Subtitle 21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56" name=""/>
          <p:cNvSpPr/>
          <p:nvPr/>
        </p:nvSpPr>
        <p:spPr>
          <a:xfrm>
            <a:off x="457560" y="954720"/>
            <a:ext cx="6855480" cy="52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7" name=""/>
          <p:cNvSpPr/>
          <p:nvPr/>
        </p:nvSpPr>
        <p:spPr>
          <a:xfrm>
            <a:off x="7635240" y="1357920"/>
            <a:ext cx="425016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8" name=""/>
          <p:cNvSpPr/>
          <p:nvPr/>
        </p:nvSpPr>
        <p:spPr>
          <a:xfrm>
            <a:off x="3703320" y="6035040"/>
            <a:ext cx="4809960" cy="34452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GPIO_SPEED_FREQ_LOW is 0 -&gt; optimized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7192B2C-4F29-4EBF-A676-336D3B5FA9DA}" type="slidenum">
              <a:t>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"/>
          <p:cNvSpPr/>
          <p:nvPr/>
        </p:nvSpPr>
        <p:spPr>
          <a:xfrm>
            <a:off x="1417320" y="5167440"/>
            <a:ext cx="1735560" cy="2268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"/>
          <p:cNvSpPr/>
          <p:nvPr/>
        </p:nvSpPr>
        <p:spPr>
          <a:xfrm>
            <a:off x="7588800" y="5532120"/>
            <a:ext cx="4205160" cy="2689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Subtitle 19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62" name=""/>
          <p:cNvSpPr/>
          <p:nvPr/>
        </p:nvSpPr>
        <p:spPr>
          <a:xfrm>
            <a:off x="457560" y="954720"/>
            <a:ext cx="6855480" cy="52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63" name=""/>
          <p:cNvSpPr/>
          <p:nvPr/>
        </p:nvSpPr>
        <p:spPr>
          <a:xfrm>
            <a:off x="7635240" y="1357920"/>
            <a:ext cx="425016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r2, [r0,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push    {r4, r5,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r2, #15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ldrb    r3, [r0,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cmp     r3,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bhi.n   80001da &lt;GPIO_Init+0x42&gt;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bne.n   80001c4 &lt;GPIO_Init+0x2c&gt;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#3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r2, r2, #1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lsls    r4, r2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r5, [pc, #44]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ldr     r1, [r5,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bics    r1, r4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movs    r4, r3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DejaVu Sans"/>
              </a:rPr>
              <a:t>str     r1, [r5, #0]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4" name=""/>
          <p:cNvSpPr/>
          <p:nvPr/>
        </p:nvSpPr>
        <p:spPr>
          <a:xfrm flipH="1" flipV="1">
            <a:off x="3198600" y="5301720"/>
            <a:ext cx="4341600" cy="409680"/>
          </a:xfrm>
          <a:prstGeom prst="curvedConnector3">
            <a:avLst>
              <a:gd name="adj1" fmla="val 50687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"/>
          <p:cNvSpPr/>
          <p:nvPr/>
        </p:nvSpPr>
        <p:spPr>
          <a:xfrm>
            <a:off x="3703320" y="6035040"/>
            <a:ext cx="4809960" cy="34452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"/>
          <p:cNvSpPr/>
          <p:nvPr/>
        </p:nvSpPr>
        <p:spPr>
          <a:xfrm>
            <a:off x="3914280" y="6035040"/>
            <a:ext cx="4361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store the modified OSPEEDR value back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79A3CC4-3A33-4BC2-B8F1-628E736DBD8D}" type="slidenum">
              <a:t>26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ubtitle 23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Building Layers of Abstractions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68" name=""/>
          <p:cNvSpPr/>
          <p:nvPr/>
        </p:nvSpPr>
        <p:spPr>
          <a:xfrm>
            <a:off x="2606040" y="2697480"/>
            <a:ext cx="7588800" cy="13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Take the original C code, modify as little as possible, focusing only on the abstraction in question.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Compare the binary size, compilation time (generated code) and the runtime performance (analytically now, empirically probably only at the end).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"/>
          <p:cNvSpPr/>
          <p:nvPr/>
        </p:nvSpPr>
        <p:spPr>
          <a:xfrm>
            <a:off x="4754880" y="4709160"/>
            <a:ext cx="2834280" cy="12340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 code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3DAB565-319D-4B45-B829-2DB0C6790C50}" type="slidenum">
              <a:t>27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ubtitle 39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Building Layers of Abstractions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71" name=""/>
          <p:cNvSpPr/>
          <p:nvPr/>
        </p:nvSpPr>
        <p:spPr>
          <a:xfrm>
            <a:off x="2606040" y="2697480"/>
            <a:ext cx="7588800" cy="13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Take the original C code, modify as little as possible, focusing only on the abstraction in question.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Compare the binary size, compilation time (generated code) and the runtime performance (analytically now, empirically probably only at the end).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2" name=""/>
          <p:cNvSpPr/>
          <p:nvPr/>
        </p:nvSpPr>
        <p:spPr>
          <a:xfrm>
            <a:off x="4754880" y="4709160"/>
            <a:ext cx="1919880" cy="12340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 code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3" name=""/>
          <p:cNvSpPr/>
          <p:nvPr/>
        </p:nvSpPr>
        <p:spPr>
          <a:xfrm>
            <a:off x="6675120" y="4709160"/>
            <a:ext cx="914040" cy="1234080"/>
          </a:xfrm>
          <a:prstGeom prst="rect">
            <a:avLst/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C++ code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990B12F-6988-4BB5-AF74-CF70FC2EBF3F}" type="slidenum">
              <a:t>28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ubtitle 4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75" name="" descr=""/>
          <p:cNvPicPr/>
          <p:nvPr/>
        </p:nvPicPr>
        <p:blipFill>
          <a:blip r:embed="rId1"/>
          <a:stretch/>
        </p:blipFill>
        <p:spPr>
          <a:xfrm>
            <a:off x="2011680" y="1308600"/>
            <a:ext cx="8492760" cy="518292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D8381D5-7548-4913-92DD-78D9B0DF8E2D}" type="slidenum">
              <a:t>29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ubtitle 2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Motivation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3" name="Picture 2" descr="undefined"/>
          <p:cNvPicPr/>
          <p:nvPr/>
        </p:nvPicPr>
        <p:blipFill>
          <a:blip r:embed="rId1"/>
          <a:stretch/>
        </p:blipFill>
        <p:spPr>
          <a:xfrm>
            <a:off x="8006400" y="1670040"/>
            <a:ext cx="1762560" cy="1985040"/>
          </a:xfrm>
          <a:prstGeom prst="rect">
            <a:avLst/>
          </a:prstGeom>
          <a:ln w="0">
            <a:noFill/>
          </a:ln>
        </p:spPr>
      </p:pic>
      <p:sp>
        <p:nvSpPr>
          <p:cNvPr id="94" name="TextBox 5"/>
          <p:cNvSpPr/>
          <p:nvPr/>
        </p:nvSpPr>
        <p:spPr>
          <a:xfrm>
            <a:off x="876600" y="1646640"/>
            <a:ext cx="7127280" cy="448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 is dominant in the embedded world</a:t>
            </a:r>
            <a:endParaRPr b="0" lang="en-US" sz="24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direct interaction with hardware</a:t>
            </a:r>
            <a:endParaRPr b="0" lang="en-US" sz="24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flexible</a:t>
            </a:r>
            <a:endParaRPr b="0" lang="en-US" sz="24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robust</a:t>
            </a:r>
            <a:endParaRPr b="0" lang="en-US" sz="24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efficient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Common opinions:</a:t>
            </a:r>
            <a:endParaRPr b="0" lang="en-US" sz="24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 is as efficient as it gets</a:t>
            </a:r>
            <a:endParaRPr b="0" lang="en-US" sz="24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abstraction = less efficient software</a:t>
            </a:r>
            <a:endParaRPr b="0" lang="en-US" sz="24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C++ comes with inherent runtime overhead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95" name="Picture 7" descr="A green check mark on a black background&#10;&#10;Description automatically generated"/>
          <p:cNvPicPr/>
          <p:nvPr/>
        </p:nvPicPr>
        <p:blipFill>
          <a:blip r:embed="rId2"/>
          <a:stretch/>
        </p:blipFill>
        <p:spPr>
          <a:xfrm>
            <a:off x="8915400" y="4800600"/>
            <a:ext cx="920880" cy="794160"/>
          </a:xfrm>
          <a:prstGeom prst="rect">
            <a:avLst/>
          </a:prstGeom>
          <a:ln w="0">
            <a:noFill/>
          </a:ln>
        </p:spPr>
      </p:pic>
      <p:pic>
        <p:nvPicPr>
          <p:cNvPr id="96" name="Picture 8" descr="A red x on a black background&#10;&#10;Description automatically generated"/>
          <p:cNvPicPr/>
          <p:nvPr/>
        </p:nvPicPr>
        <p:blipFill>
          <a:blip r:embed="rId3"/>
          <a:stretch/>
        </p:blipFill>
        <p:spPr>
          <a:xfrm>
            <a:off x="7772400" y="4343400"/>
            <a:ext cx="924120" cy="90216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F85B33F-9D88-48E1-AC1B-B1603585C213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ubtitle 40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77" name="" descr=""/>
          <p:cNvPicPr/>
          <p:nvPr/>
        </p:nvPicPr>
        <p:blipFill>
          <a:blip r:embed="rId1"/>
          <a:stretch/>
        </p:blipFill>
        <p:spPr>
          <a:xfrm>
            <a:off x="2011680" y="1308600"/>
            <a:ext cx="8492760" cy="5182920"/>
          </a:xfrm>
          <a:prstGeom prst="rect">
            <a:avLst/>
          </a:prstGeom>
          <a:ln w="0">
            <a:noFill/>
          </a:ln>
        </p:spPr>
      </p:pic>
      <p:sp>
        <p:nvSpPr>
          <p:cNvPr id="278" name=""/>
          <p:cNvSpPr/>
          <p:nvPr/>
        </p:nvSpPr>
        <p:spPr>
          <a:xfrm>
            <a:off x="6172200" y="4800600"/>
            <a:ext cx="4663080" cy="1874160"/>
          </a:xfrm>
          <a:prstGeom prst="rect">
            <a:avLst/>
          </a:prstGeom>
          <a:gradFill rotWithShape="0">
            <a:gsLst>
              <a:gs pos="0">
                <a:srgbClr val="729fcf">
                  <a:alpha val="0"/>
                </a:srgbClr>
              </a:gs>
              <a:gs pos="5000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D5CC127-9B29-48A0-AEE4-C135C1653ED7}" type="slidenum">
              <a:t>30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"/>
          <p:cNvSpPr/>
          <p:nvPr/>
        </p:nvSpPr>
        <p:spPr>
          <a:xfrm>
            <a:off x="1508760" y="1875960"/>
            <a:ext cx="1051200" cy="2725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Subtitle 33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(basic)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81" name=""/>
          <p:cNvSpPr/>
          <p:nvPr/>
        </p:nvSpPr>
        <p:spPr>
          <a:xfrm>
            <a:off x="777240" y="1828800"/>
            <a:ext cx="8078400" cy="21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private: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m_address;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public: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address) :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m_address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(address)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val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reinterpret_cast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volatile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(m_address))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val;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282" name="" descr=""/>
          <p:cNvPicPr/>
          <p:nvPr/>
        </p:nvPicPr>
        <p:blipFill>
          <a:blip r:embed="rId1"/>
          <a:stretch/>
        </p:blipFill>
        <p:spPr>
          <a:xfrm>
            <a:off x="5567760" y="4437720"/>
            <a:ext cx="4856040" cy="1734120"/>
          </a:xfrm>
          <a:prstGeom prst="rect">
            <a:avLst/>
          </a:prstGeom>
          <a:ln w="0">
            <a:noFill/>
          </a:ln>
        </p:spPr>
      </p:pic>
      <p:sp>
        <p:nvSpPr>
          <p:cNvPr id="283" name=""/>
          <p:cNvSpPr/>
          <p:nvPr/>
        </p:nvSpPr>
        <p:spPr>
          <a:xfrm>
            <a:off x="7452360" y="4480560"/>
            <a:ext cx="1096920" cy="273960"/>
          </a:xfrm>
          <a:prstGeom prst="rect">
            <a:avLst/>
          </a:prstGeom>
          <a:gradFill rotWithShape="0">
            <a:gsLst>
              <a:gs pos="0">
                <a:srgbClr val="729fcf">
                  <a:alpha val="0"/>
                </a:srgbClr>
              </a:gs>
              <a:gs pos="5000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C34A21A-6700-4567-867A-65B1EBC01CA5}" type="slidenum">
              <a:t>31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"/>
          <p:cNvSpPr/>
          <p:nvPr/>
        </p:nvSpPr>
        <p:spPr>
          <a:xfrm>
            <a:off x="1281600" y="2342880"/>
            <a:ext cx="3381480" cy="2725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Subtitle 41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(basic)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86" name=""/>
          <p:cNvSpPr/>
          <p:nvPr/>
        </p:nvSpPr>
        <p:spPr>
          <a:xfrm>
            <a:off x="777240" y="1828800"/>
            <a:ext cx="8078400" cy="21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private: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m_address;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public: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address) :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m_address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(address)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val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reinterpret_cast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volatile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(m_address))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val;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287" name="" descr=""/>
          <p:cNvPicPr/>
          <p:nvPr/>
        </p:nvPicPr>
        <p:blipFill>
          <a:blip r:embed="rId1"/>
          <a:stretch/>
        </p:blipFill>
        <p:spPr>
          <a:xfrm>
            <a:off x="5567760" y="4437720"/>
            <a:ext cx="4856040" cy="1734120"/>
          </a:xfrm>
          <a:prstGeom prst="rect">
            <a:avLst/>
          </a:prstGeom>
          <a:ln w="0">
            <a:noFill/>
          </a:ln>
        </p:spPr>
      </p:pic>
      <p:sp>
        <p:nvSpPr>
          <p:cNvPr id="288" name=""/>
          <p:cNvSpPr/>
          <p:nvPr/>
        </p:nvSpPr>
        <p:spPr>
          <a:xfrm>
            <a:off x="5567760" y="4754880"/>
            <a:ext cx="2341440" cy="228240"/>
          </a:xfrm>
          <a:prstGeom prst="rect">
            <a:avLst/>
          </a:prstGeom>
          <a:gradFill rotWithShape="0">
            <a:gsLst>
              <a:gs pos="0">
                <a:srgbClr val="729fcf">
                  <a:alpha val="0"/>
                </a:srgbClr>
              </a:gs>
              <a:gs pos="5000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ACC5BC9-E4E0-49ED-B835-41CF2FC9B153}" type="slidenum">
              <a:t>32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"/>
          <p:cNvSpPr/>
          <p:nvPr/>
        </p:nvSpPr>
        <p:spPr>
          <a:xfrm>
            <a:off x="1281600" y="2834640"/>
            <a:ext cx="6490440" cy="2725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Subtitle 42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(basic)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1" name=""/>
          <p:cNvSpPr/>
          <p:nvPr/>
        </p:nvSpPr>
        <p:spPr>
          <a:xfrm>
            <a:off x="777240" y="1828800"/>
            <a:ext cx="8078400" cy="21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private: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m_address;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public: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address) :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m_address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(address)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val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reinterpret_cast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volatile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(m_address))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val;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292" name="" descr=""/>
          <p:cNvPicPr/>
          <p:nvPr/>
        </p:nvPicPr>
        <p:blipFill>
          <a:blip r:embed="rId1"/>
          <a:stretch/>
        </p:blipFill>
        <p:spPr>
          <a:xfrm>
            <a:off x="5567400" y="4437720"/>
            <a:ext cx="4856040" cy="1734120"/>
          </a:xfrm>
          <a:prstGeom prst="rect">
            <a:avLst/>
          </a:prstGeom>
          <a:ln w="0">
            <a:noFill/>
          </a:ln>
        </p:spPr>
      </p:pic>
      <p:sp>
        <p:nvSpPr>
          <p:cNvPr id="293" name=""/>
          <p:cNvSpPr/>
          <p:nvPr/>
        </p:nvSpPr>
        <p:spPr>
          <a:xfrm>
            <a:off x="5567400" y="5029200"/>
            <a:ext cx="3027600" cy="182520"/>
          </a:xfrm>
          <a:prstGeom prst="rect">
            <a:avLst/>
          </a:prstGeom>
          <a:gradFill rotWithShape="0">
            <a:gsLst>
              <a:gs pos="0">
                <a:srgbClr val="729fcf">
                  <a:alpha val="0"/>
                </a:srgbClr>
              </a:gs>
              <a:gs pos="5000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434B607-81D0-42B6-B5F5-B94737B04CE9}" type="slidenum">
              <a:t>33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"/>
          <p:cNvSpPr/>
          <p:nvPr/>
        </p:nvSpPr>
        <p:spPr>
          <a:xfrm>
            <a:off x="1280160" y="3108960"/>
            <a:ext cx="7497720" cy="73116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Subtitle 43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(basic)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6" name=""/>
          <p:cNvSpPr/>
          <p:nvPr/>
        </p:nvSpPr>
        <p:spPr>
          <a:xfrm>
            <a:off x="777240" y="1828800"/>
            <a:ext cx="8078400" cy="21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private: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m_address;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public: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address) :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m_address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(address)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val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reinterpret_cast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volatile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(m_address))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val;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297" name="" descr=""/>
          <p:cNvPicPr/>
          <p:nvPr/>
        </p:nvPicPr>
        <p:blipFill>
          <a:blip r:embed="rId1"/>
          <a:stretch/>
        </p:blipFill>
        <p:spPr>
          <a:xfrm>
            <a:off x="5567040" y="4437720"/>
            <a:ext cx="4856040" cy="1734120"/>
          </a:xfrm>
          <a:prstGeom prst="rect">
            <a:avLst/>
          </a:prstGeom>
          <a:ln w="0">
            <a:noFill/>
          </a:ln>
        </p:spPr>
      </p:pic>
      <p:sp>
        <p:nvSpPr>
          <p:cNvPr id="298" name=""/>
          <p:cNvSpPr/>
          <p:nvPr/>
        </p:nvSpPr>
        <p:spPr>
          <a:xfrm>
            <a:off x="5567040" y="5212080"/>
            <a:ext cx="2707920" cy="182520"/>
          </a:xfrm>
          <a:prstGeom prst="rect">
            <a:avLst/>
          </a:prstGeom>
          <a:gradFill rotWithShape="0">
            <a:gsLst>
              <a:gs pos="0">
                <a:srgbClr val="729fcf">
                  <a:alpha val="0"/>
                </a:srgbClr>
              </a:gs>
              <a:gs pos="5000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4600443-794F-447E-B2CB-F868B23B78F5}" type="slidenum">
              <a:t>34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"/>
          <p:cNvSpPr/>
          <p:nvPr/>
        </p:nvSpPr>
        <p:spPr>
          <a:xfrm>
            <a:off x="457200" y="5705280"/>
            <a:ext cx="1691280" cy="2282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"/>
          <p:cNvSpPr/>
          <p:nvPr/>
        </p:nvSpPr>
        <p:spPr>
          <a:xfrm>
            <a:off x="457200" y="5496120"/>
            <a:ext cx="868320" cy="2282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"/>
          <p:cNvSpPr/>
          <p:nvPr/>
        </p:nvSpPr>
        <p:spPr>
          <a:xfrm>
            <a:off x="457200" y="5303520"/>
            <a:ext cx="1051200" cy="2282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"/>
          <p:cNvSpPr/>
          <p:nvPr/>
        </p:nvSpPr>
        <p:spPr>
          <a:xfrm>
            <a:off x="457200" y="5074920"/>
            <a:ext cx="1737000" cy="2282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Subtitle 48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(basic)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04" name=""/>
          <p:cNvSpPr/>
          <p:nvPr/>
        </p:nvSpPr>
        <p:spPr>
          <a:xfrm>
            <a:off x="777240" y="1828800"/>
            <a:ext cx="8078400" cy="21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private: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m_address;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public: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address) :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m_address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(address)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val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reinterpret_cast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volatile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(m_address))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val;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305" name="" descr=""/>
          <p:cNvPicPr/>
          <p:nvPr/>
        </p:nvPicPr>
        <p:blipFill>
          <a:blip r:embed="rId1"/>
          <a:stretch/>
        </p:blipFill>
        <p:spPr>
          <a:xfrm>
            <a:off x="5567040" y="4437720"/>
            <a:ext cx="4856040" cy="1734120"/>
          </a:xfrm>
          <a:prstGeom prst="rect">
            <a:avLst/>
          </a:prstGeom>
          <a:ln w="0">
            <a:noFill/>
          </a:ln>
        </p:spPr>
      </p:pic>
      <p:sp>
        <p:nvSpPr>
          <p:cNvPr id="306" name=""/>
          <p:cNvSpPr/>
          <p:nvPr/>
        </p:nvSpPr>
        <p:spPr>
          <a:xfrm>
            <a:off x="1051560" y="4892040"/>
            <a:ext cx="18036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"/>
          <p:cNvSpPr/>
          <p:nvPr/>
        </p:nvSpPr>
        <p:spPr>
          <a:xfrm>
            <a:off x="411480" y="5074920"/>
            <a:ext cx="5074920" cy="90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temp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OSPEEDR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temp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&amp;=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~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OSPEEDR_MASK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</a:rPr>
              <a:t>2u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temp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|=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speed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</a:rPr>
              <a:t>2u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OSPEEDR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temp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9F3F592-4DEB-4F94-8607-DBF537C4639E}" type="slidenum">
              <a:t>35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ubtitle 44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309" name="" descr=""/>
          <p:cNvPicPr/>
          <p:nvPr/>
        </p:nvPicPr>
        <p:blipFill>
          <a:blip r:embed="rId1"/>
          <a:stretch/>
        </p:blipFill>
        <p:spPr>
          <a:xfrm>
            <a:off x="2011680" y="1308600"/>
            <a:ext cx="8492760" cy="5182920"/>
          </a:xfrm>
          <a:prstGeom prst="rect">
            <a:avLst/>
          </a:prstGeom>
          <a:ln w="0">
            <a:noFill/>
          </a:ln>
        </p:spPr>
      </p:pic>
      <p:sp>
        <p:nvSpPr>
          <p:cNvPr id="310" name=""/>
          <p:cNvSpPr/>
          <p:nvPr/>
        </p:nvSpPr>
        <p:spPr>
          <a:xfrm>
            <a:off x="2148840" y="1188720"/>
            <a:ext cx="5257440" cy="1188360"/>
          </a:xfrm>
          <a:prstGeom prst="rect">
            <a:avLst/>
          </a:prstGeom>
          <a:gradFill rotWithShape="0">
            <a:gsLst>
              <a:gs pos="0">
                <a:srgbClr val="729fcf">
                  <a:alpha val="0"/>
                </a:srgbClr>
              </a:gs>
              <a:gs pos="5000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9CFD567-530E-4895-94F9-5C40CFF0A11A}" type="slidenum">
              <a:t>36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"/>
          <p:cNvSpPr/>
          <p:nvPr/>
        </p:nvSpPr>
        <p:spPr>
          <a:xfrm>
            <a:off x="1508760" y="1875960"/>
            <a:ext cx="1508400" cy="2725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Subtitle 35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(basic)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13" name=""/>
          <p:cNvSpPr/>
          <p:nvPr/>
        </p:nvSpPr>
        <p:spPr>
          <a:xfrm>
            <a:off x="777240" y="1828800"/>
            <a:ext cx="8968320" cy="29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CModeRegister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private: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m_register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0x48000000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calculate_value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&amp;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GPIO_MODE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calculate_bitmask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MODER_MASK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public: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set_mode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m_register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calculate_value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),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calculate_bitmask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314" name="" descr=""/>
          <p:cNvPicPr/>
          <p:nvPr/>
        </p:nvPicPr>
        <p:blipFill>
          <a:blip r:embed="rId1"/>
          <a:stretch/>
        </p:blipFill>
        <p:spPr>
          <a:xfrm>
            <a:off x="2697480" y="5257800"/>
            <a:ext cx="6069600" cy="1189800"/>
          </a:xfrm>
          <a:prstGeom prst="rect">
            <a:avLst/>
          </a:prstGeom>
          <a:ln w="0">
            <a:noFill/>
          </a:ln>
        </p:spPr>
      </p:pic>
      <p:sp>
        <p:nvSpPr>
          <p:cNvPr id="315" name=""/>
          <p:cNvSpPr/>
          <p:nvPr/>
        </p:nvSpPr>
        <p:spPr>
          <a:xfrm>
            <a:off x="4881240" y="5303520"/>
            <a:ext cx="1702080" cy="228240"/>
          </a:xfrm>
          <a:prstGeom prst="rect">
            <a:avLst/>
          </a:prstGeom>
          <a:gradFill rotWithShape="0">
            <a:gsLst>
              <a:gs pos="0">
                <a:srgbClr val="729fcf">
                  <a:alpha val="0"/>
                </a:srgbClr>
              </a:gs>
              <a:gs pos="5000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75EB2BC-E52F-43F9-AFFB-88007CFFE0D4}" type="slidenum">
              <a:t>37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"/>
          <p:cNvSpPr/>
          <p:nvPr/>
        </p:nvSpPr>
        <p:spPr>
          <a:xfrm>
            <a:off x="1280160" y="2377440"/>
            <a:ext cx="4754520" cy="2725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Subtitle 45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(basic)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18" name=""/>
          <p:cNvSpPr/>
          <p:nvPr/>
        </p:nvSpPr>
        <p:spPr>
          <a:xfrm>
            <a:off x="777240" y="1828800"/>
            <a:ext cx="8968320" cy="29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CModeRegister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private: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m_register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0x48000000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calculate_value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&amp;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GPIO_MODE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calculate_bitmask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MODER_MASK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public: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set_mode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m_register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calculate_value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),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calculate_bitmask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319" name="" descr=""/>
          <p:cNvPicPr/>
          <p:nvPr/>
        </p:nvPicPr>
        <p:blipFill>
          <a:blip r:embed="rId1"/>
          <a:stretch/>
        </p:blipFill>
        <p:spPr>
          <a:xfrm>
            <a:off x="2697840" y="5257800"/>
            <a:ext cx="6069600" cy="1189800"/>
          </a:xfrm>
          <a:prstGeom prst="rect">
            <a:avLst/>
          </a:prstGeom>
          <a:ln w="0">
            <a:noFill/>
          </a:ln>
        </p:spPr>
      </p:pic>
      <p:sp>
        <p:nvSpPr>
          <p:cNvPr id="320" name=""/>
          <p:cNvSpPr/>
          <p:nvPr/>
        </p:nvSpPr>
        <p:spPr>
          <a:xfrm>
            <a:off x="2697840" y="5577840"/>
            <a:ext cx="4525560" cy="228240"/>
          </a:xfrm>
          <a:prstGeom prst="rect">
            <a:avLst/>
          </a:prstGeom>
          <a:gradFill rotWithShape="0">
            <a:gsLst>
              <a:gs pos="0">
                <a:srgbClr val="729fcf">
                  <a:alpha val="0"/>
                </a:srgbClr>
              </a:gs>
              <a:gs pos="5000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EA67783-EF71-4B57-B276-828F181B9C1A}" type="slidenum">
              <a:t>38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"/>
          <p:cNvSpPr/>
          <p:nvPr/>
        </p:nvSpPr>
        <p:spPr>
          <a:xfrm>
            <a:off x="1280160" y="2606040"/>
            <a:ext cx="8412120" cy="146268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Subtitle 46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(basic)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3" name=""/>
          <p:cNvSpPr/>
          <p:nvPr/>
        </p:nvSpPr>
        <p:spPr>
          <a:xfrm>
            <a:off x="777240" y="1828800"/>
            <a:ext cx="8968320" cy="29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CModeRegister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private: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m_register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0x48000000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calculate_value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&amp;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GPIO_MODE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calculate_bitmask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MODER_MASK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public: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set_mode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m_register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calculate_value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),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calculate_bitmask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324" name="" descr=""/>
          <p:cNvPicPr/>
          <p:nvPr/>
        </p:nvPicPr>
        <p:blipFill>
          <a:blip r:embed="rId1"/>
          <a:stretch/>
        </p:blipFill>
        <p:spPr>
          <a:xfrm>
            <a:off x="2697840" y="5257800"/>
            <a:ext cx="6069600" cy="1189800"/>
          </a:xfrm>
          <a:prstGeom prst="rect">
            <a:avLst/>
          </a:prstGeom>
          <a:ln w="0">
            <a:noFill/>
          </a:ln>
        </p:spPr>
      </p:pic>
      <p:sp>
        <p:nvSpPr>
          <p:cNvPr id="325" name=""/>
          <p:cNvSpPr/>
          <p:nvPr/>
        </p:nvSpPr>
        <p:spPr>
          <a:xfrm>
            <a:off x="2697840" y="5806440"/>
            <a:ext cx="6034320" cy="411120"/>
          </a:xfrm>
          <a:prstGeom prst="rect">
            <a:avLst/>
          </a:prstGeom>
          <a:gradFill rotWithShape="0">
            <a:gsLst>
              <a:gs pos="0">
                <a:srgbClr val="729fcf">
                  <a:alpha val="0"/>
                </a:srgbClr>
              </a:gs>
              <a:gs pos="5000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6494710-8950-4A8E-BB0A-8C54A723B0DA}" type="slidenum">
              <a:t>39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ubtitle 2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Overview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861840" y="1547640"/>
            <a:ext cx="1421640" cy="1421640"/>
          </a:xfrm>
          <a:prstGeom prst="rect">
            <a:avLst/>
          </a:prstGeom>
          <a:ln w="0">
            <a:noFill/>
          </a:ln>
        </p:spPr>
      </p:pic>
      <p:sp>
        <p:nvSpPr>
          <p:cNvPr id="99" name=""/>
          <p:cNvSpPr/>
          <p:nvPr/>
        </p:nvSpPr>
        <p:spPr>
          <a:xfrm>
            <a:off x="2286000" y="2057400"/>
            <a:ext cx="5026680" cy="42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H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ardware </a:t>
            </a:r>
            <a:r>
              <a:rPr b="1" lang="en-US" sz="2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A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bstraction </a:t>
            </a:r>
            <a:r>
              <a:rPr b="1" lang="en-US" sz="2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ayer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0" name=""/>
          <p:cNvSpPr/>
          <p:nvPr/>
        </p:nvSpPr>
        <p:spPr>
          <a:xfrm>
            <a:off x="1600200" y="3429000"/>
            <a:ext cx="2740680" cy="164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Encapsulation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Inheritance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Polymorphism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01" name=""/>
          <p:cNvSpPr/>
          <p:nvPr/>
        </p:nvSpPr>
        <p:spPr>
          <a:xfrm>
            <a:off x="5257800" y="3914640"/>
            <a:ext cx="473760" cy="65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>
            <a:off x="6629400" y="3200400"/>
            <a:ext cx="5026680" cy="233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Template Metaprogramming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Concepts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Constant Expressions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Immediate Functions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Parameter Pack and Fold Expressions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Constexpr If Statements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2A4F591-E0D4-4272-8ABB-F0BFE681258A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"/>
          <p:cNvSpPr/>
          <p:nvPr/>
        </p:nvSpPr>
        <p:spPr>
          <a:xfrm>
            <a:off x="1280160" y="4297680"/>
            <a:ext cx="7954920" cy="77688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Subtitle 47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(basic)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8" name=""/>
          <p:cNvSpPr/>
          <p:nvPr/>
        </p:nvSpPr>
        <p:spPr>
          <a:xfrm>
            <a:off x="777240" y="1828800"/>
            <a:ext cx="8968320" cy="29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CModeRegister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private: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m_register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0x48000000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calculate_value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&amp;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GPIO_MODE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calculate_bitmask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MODER_MASK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public: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set_mode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m_register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calculate_value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),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calculate_bitmask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329" name="" descr=""/>
          <p:cNvPicPr/>
          <p:nvPr/>
        </p:nvPicPr>
        <p:blipFill>
          <a:blip r:embed="rId1"/>
          <a:stretch/>
        </p:blipFill>
        <p:spPr>
          <a:xfrm>
            <a:off x="2697840" y="5257800"/>
            <a:ext cx="6069600" cy="1189800"/>
          </a:xfrm>
          <a:prstGeom prst="rect">
            <a:avLst/>
          </a:prstGeom>
          <a:ln w="0">
            <a:noFill/>
          </a:ln>
        </p:spPr>
      </p:pic>
      <p:sp>
        <p:nvSpPr>
          <p:cNvPr id="330" name=""/>
          <p:cNvSpPr/>
          <p:nvPr/>
        </p:nvSpPr>
        <p:spPr>
          <a:xfrm>
            <a:off x="2697840" y="6217920"/>
            <a:ext cx="4617000" cy="229680"/>
          </a:xfrm>
          <a:prstGeom prst="rect">
            <a:avLst/>
          </a:prstGeom>
          <a:gradFill rotWithShape="0">
            <a:gsLst>
              <a:gs pos="0">
                <a:srgbClr val="729fcf">
                  <a:alpha val="0"/>
                </a:srgbClr>
              </a:gs>
              <a:gs pos="5000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D86E925-667D-41A0-82DA-B4340DE600E3}" type="slidenum">
              <a:t>40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ubtitle 49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(basic)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32" name=""/>
          <p:cNvSpPr/>
          <p:nvPr/>
        </p:nvSpPr>
        <p:spPr>
          <a:xfrm>
            <a:off x="777240" y="1828800"/>
            <a:ext cx="8968320" cy="29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CModeRegister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private: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m_register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0x48000000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calculate_value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&amp;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GPIO_MODE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calculate_bitmask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MODER_MASK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public: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set_mode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m_register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calculate_value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),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calculate_bitmask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333" name="" descr=""/>
          <p:cNvPicPr/>
          <p:nvPr/>
        </p:nvPicPr>
        <p:blipFill>
          <a:blip r:embed="rId1"/>
          <a:stretch/>
        </p:blipFill>
        <p:spPr>
          <a:xfrm>
            <a:off x="2697840" y="5257800"/>
            <a:ext cx="6069600" cy="1189800"/>
          </a:xfrm>
          <a:prstGeom prst="rect">
            <a:avLst/>
          </a:prstGeom>
          <a:ln w="0">
            <a:noFill/>
          </a:ln>
        </p:spPr>
      </p:pic>
      <p:sp>
        <p:nvSpPr>
          <p:cNvPr id="334" name=""/>
          <p:cNvSpPr/>
          <p:nvPr/>
        </p:nvSpPr>
        <p:spPr>
          <a:xfrm>
            <a:off x="7818120" y="1838520"/>
            <a:ext cx="3840120" cy="2282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"/>
          <p:cNvSpPr/>
          <p:nvPr/>
        </p:nvSpPr>
        <p:spPr>
          <a:xfrm>
            <a:off x="7954920" y="1646640"/>
            <a:ext cx="3886200" cy="2282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"/>
          <p:cNvSpPr/>
          <p:nvPr/>
        </p:nvSpPr>
        <p:spPr>
          <a:xfrm>
            <a:off x="7497720" y="1234440"/>
            <a:ext cx="18036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"/>
          <p:cNvSpPr/>
          <p:nvPr/>
        </p:nvSpPr>
        <p:spPr>
          <a:xfrm>
            <a:off x="6857640" y="1417320"/>
            <a:ext cx="5074920" cy="90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temp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OSPEEDR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temp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&amp;=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~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OSPEEDR_MASK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</a:rPr>
              <a:t>2u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temp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|=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speed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</a:rPr>
              <a:t>2u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OSPEEDR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temp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9EB5A0A-4851-42E2-8272-BFF6F0FA8A54}" type="slidenum">
              <a:t>41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"/>
          <p:cNvSpPr/>
          <p:nvPr/>
        </p:nvSpPr>
        <p:spPr>
          <a:xfrm>
            <a:off x="7132320" y="4251960"/>
            <a:ext cx="3794400" cy="50256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"/>
          <p:cNvSpPr/>
          <p:nvPr/>
        </p:nvSpPr>
        <p:spPr>
          <a:xfrm>
            <a:off x="7498080" y="3474720"/>
            <a:ext cx="3885840" cy="50256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"/>
          <p:cNvSpPr/>
          <p:nvPr/>
        </p:nvSpPr>
        <p:spPr>
          <a:xfrm>
            <a:off x="7498080" y="2971800"/>
            <a:ext cx="4160160" cy="50256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"/>
          <p:cNvSpPr/>
          <p:nvPr/>
        </p:nvSpPr>
        <p:spPr>
          <a:xfrm>
            <a:off x="731520" y="4572000"/>
            <a:ext cx="5440320" cy="73116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"/>
          <p:cNvSpPr/>
          <p:nvPr/>
        </p:nvSpPr>
        <p:spPr>
          <a:xfrm>
            <a:off x="1097280" y="3474720"/>
            <a:ext cx="5028840" cy="91404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"/>
          <p:cNvSpPr/>
          <p:nvPr/>
        </p:nvSpPr>
        <p:spPr>
          <a:xfrm>
            <a:off x="1097280" y="2606040"/>
            <a:ext cx="4388760" cy="73116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Subtitle 32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(basic)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45" name=""/>
          <p:cNvSpPr/>
          <p:nvPr/>
        </p:nvSpPr>
        <p:spPr>
          <a:xfrm>
            <a:off x="6675120" y="2194560"/>
            <a:ext cx="5211720" cy="310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DejaVu Sans"/>
              </a:rPr>
              <a:t>void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795e26"/>
                </a:solidFill>
                <a:latin typeface="Consolas"/>
                <a:ea typeface="DejaVu Sans"/>
              </a:rPr>
              <a:t>GPIO_Init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400" spc="-1" strike="noStrike">
                <a:solidFill>
                  <a:srgbClr val="267f99"/>
                </a:solidFill>
                <a:latin typeface="Consolas"/>
                <a:ea typeface="DejaVu Sans"/>
              </a:rPr>
              <a:t>GPIO_InitStruct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DejaVu Sans"/>
              </a:rPr>
              <a:t>*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    </a:t>
            </a: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DejaVu Sans"/>
              </a:rPr>
              <a:t>/* ... */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af00db"/>
                </a:solidFill>
                <a:latin typeface="Consolas"/>
                <a:ea typeface="DejaVu Sans"/>
              </a:rPr>
              <a:t>if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DejaVu Sans"/>
              </a:rPr>
              <a:t>==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70c1"/>
                </a:solidFill>
                <a:latin typeface="Consolas"/>
                <a:ea typeface="DejaVu Sans"/>
              </a:rPr>
              <a:t>GPIO_MODE_OUTPUT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        </a:t>
            </a:r>
            <a:r>
              <a:rPr b="0" lang="en-US" sz="1400" spc="-1" strike="noStrike">
                <a:solidFill>
                  <a:srgbClr val="267f99"/>
                </a:solidFill>
                <a:latin typeface="Consolas"/>
                <a:ea typeface="DejaVu Sans"/>
              </a:rPr>
              <a:t>COutputSpeedRegister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ospeedr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 {};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       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ospeedr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.</a:t>
            </a:r>
            <a:r>
              <a:rPr b="0" lang="en-US" sz="1400" spc="-1" strike="noStrike">
                <a:solidFill>
                  <a:srgbClr val="795e26"/>
                </a:solidFill>
                <a:latin typeface="Consolas"/>
                <a:ea typeface="DejaVu Sans"/>
              </a:rPr>
              <a:t>set_speed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speed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        </a:t>
            </a:r>
            <a:r>
              <a:rPr b="0" lang="en-US" sz="1400" spc="-1" strike="noStrike">
                <a:solidFill>
                  <a:srgbClr val="267f99"/>
                </a:solidFill>
                <a:latin typeface="Consolas"/>
                <a:ea typeface="DejaVu Sans"/>
              </a:rPr>
              <a:t>COutputTypeRegister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otyper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 {};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       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otyper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.</a:t>
            </a:r>
            <a:r>
              <a:rPr b="0" lang="en-US" sz="1400" spc="-1" strike="noStrike">
                <a:solidFill>
                  <a:srgbClr val="795e26"/>
                </a:solidFill>
                <a:latin typeface="Consolas"/>
                <a:ea typeface="DejaVu Sans"/>
              </a:rPr>
              <a:t>set_type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type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267f99"/>
                </a:solidFill>
                <a:latin typeface="Consolas"/>
                <a:ea typeface="DejaVu Sans"/>
              </a:rPr>
              <a:t>CModeRegister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moder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 {};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moder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.</a:t>
            </a:r>
            <a:r>
              <a:rPr b="0" lang="en-US" sz="1400" spc="-1" strike="noStrike">
                <a:solidFill>
                  <a:srgbClr val="795e26"/>
                </a:solidFill>
                <a:latin typeface="Consolas"/>
                <a:ea typeface="DejaVu Sans"/>
              </a:rPr>
              <a:t>set_mode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DejaVu Sans"/>
              </a:rPr>
              <a:t>/* ... */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6" name=""/>
          <p:cNvSpPr/>
          <p:nvPr/>
        </p:nvSpPr>
        <p:spPr>
          <a:xfrm>
            <a:off x="281520" y="2003040"/>
            <a:ext cx="5936040" cy="371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00ff"/>
                </a:solidFill>
                <a:latin typeface="Consolas"/>
              </a:rPr>
              <a:t>void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400" spc="-1" strike="noStrike">
                <a:solidFill>
                  <a:srgbClr val="795e26"/>
                </a:solidFill>
                <a:latin typeface="Consolas"/>
              </a:rPr>
              <a:t>GPIO_Init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400" spc="-1" strike="noStrike">
                <a:solidFill>
                  <a:srgbClr val="267f99"/>
                </a:solidFill>
                <a:latin typeface="Consolas"/>
              </a:rPr>
              <a:t>GPIO_InitStruct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*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</a:rPr>
              <a:t>) 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    </a:t>
            </a: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/* ... */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    </a:t>
            </a:r>
            <a:r>
              <a:rPr b="0" lang="en-US" sz="1400" spc="-1" strike="noStrike">
                <a:solidFill>
                  <a:srgbClr val="af00db"/>
                </a:solidFill>
                <a:latin typeface="Consolas"/>
                <a:ea typeface="Noto Sans CJK SC"/>
              </a:rPr>
              <a:t>if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(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mode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==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70c1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) {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       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temp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=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Noto Sans CJK SC"/>
              </a:rPr>
              <a:t>OSPEEDR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       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temp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&amp;=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~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(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Noto Sans CJK SC"/>
              </a:rPr>
              <a:t>OSPEEDR_MASK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&lt;&lt;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(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pin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*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98658"/>
                </a:solidFill>
                <a:latin typeface="Consolas"/>
                <a:ea typeface="Noto Sans CJK SC"/>
              </a:rPr>
              <a:t>2u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));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       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temp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|=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(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speed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&lt;&lt;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(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pin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*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98658"/>
                </a:solidFill>
                <a:latin typeface="Consolas"/>
                <a:ea typeface="Noto Sans CJK SC"/>
              </a:rPr>
              <a:t>2u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));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        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Noto Sans CJK SC"/>
              </a:rPr>
              <a:t>OSPEEDR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=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temp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       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temp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=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Noto Sans CJK SC"/>
              </a:rPr>
              <a:t>OTYPER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       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temp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&amp;=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~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(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Noto Sans CJK SC"/>
              </a:rPr>
              <a:t>OTYPER_MASK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&lt;&lt;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pin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       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temp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|=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(((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type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&amp;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Noto Sans CJK SC"/>
              </a:rPr>
              <a:t>GPIO_OUTPUT_TYPE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)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&gt;&gt;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98658"/>
                </a:solidFill>
                <a:latin typeface="Consolas"/>
                <a:ea typeface="Noto Sans CJK SC"/>
              </a:rPr>
              <a:t>4u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                                           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&lt;&lt;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pin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        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Noto Sans CJK SC"/>
              </a:rPr>
              <a:t>OTYPER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=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temp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    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}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   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temp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=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Noto Sans CJK SC"/>
              </a:rPr>
              <a:t>MODER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   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temp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&amp;=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~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(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Noto Sans CJK SC"/>
              </a:rPr>
              <a:t>MODER_MASK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&lt;&lt;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(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pin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*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98658"/>
                </a:solidFill>
                <a:latin typeface="Consolas"/>
                <a:ea typeface="Noto Sans CJK SC"/>
              </a:rPr>
              <a:t>2u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));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   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temp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|=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((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mode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&amp;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Noto Sans CJK SC"/>
              </a:rPr>
              <a:t>GPIO_MODE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)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&lt;&lt;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(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conf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-&gt;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pin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*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98658"/>
                </a:solidFill>
                <a:latin typeface="Consolas"/>
                <a:ea typeface="Noto Sans CJK SC"/>
              </a:rPr>
              <a:t>2u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));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    </a:t>
            </a:r>
            <a:r>
              <a:rPr b="0" lang="en-US" sz="1400" spc="-1" strike="noStrike">
                <a:solidFill>
                  <a:srgbClr val="0000ff"/>
                </a:solidFill>
                <a:latin typeface="Consolas"/>
                <a:ea typeface="Noto Sans CJK SC"/>
              </a:rPr>
              <a:t>MODER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onsolas"/>
                <a:ea typeface="Noto Sans CJK SC"/>
              </a:rPr>
              <a:t>=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001080"/>
                </a:solidFill>
                <a:latin typeface="Consolas"/>
                <a:ea typeface="Noto Sans CJK SC"/>
              </a:rPr>
              <a:t>temp</a:t>
            </a: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;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    </a:t>
            </a:r>
            <a:r>
              <a:rPr b="0" lang="en-US" sz="1400" spc="-1" strike="noStrike">
                <a:solidFill>
                  <a:srgbClr val="008000"/>
                </a:solidFill>
                <a:latin typeface="Consolas"/>
                <a:ea typeface="Noto Sans CJK SC"/>
              </a:rPr>
              <a:t>/* ... */</a:t>
            </a:r>
            <a:endParaRPr b="0" lang="en-US" sz="1400" spc="-1" strike="noStrike">
              <a:latin typeface="Arial"/>
            </a:endParaRPr>
          </a:p>
          <a:p>
            <a:pPr>
              <a:lnSpc>
                <a:spcPts val="1426"/>
              </a:lnSpc>
              <a:buNone/>
            </a:pPr>
            <a:r>
              <a:rPr b="0" lang="en-US" sz="1400" spc="-1" strike="noStrike">
                <a:solidFill>
                  <a:srgbClr val="3b3b3b"/>
                </a:solidFill>
                <a:latin typeface="Consolas"/>
                <a:ea typeface="Noto Sans CJK SC"/>
              </a:rPr>
              <a:t>}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7" name=""/>
          <p:cNvSpPr/>
          <p:nvPr/>
        </p:nvSpPr>
        <p:spPr>
          <a:xfrm>
            <a:off x="5577480" y="2971800"/>
            <a:ext cx="1874520" cy="27396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"/>
          <p:cNvSpPr/>
          <p:nvPr/>
        </p:nvSpPr>
        <p:spPr>
          <a:xfrm flipV="1">
            <a:off x="6172200" y="3702600"/>
            <a:ext cx="1279800" cy="27396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"/>
          <p:cNvSpPr/>
          <p:nvPr/>
        </p:nvSpPr>
        <p:spPr>
          <a:xfrm flipV="1">
            <a:off x="6217920" y="4525920"/>
            <a:ext cx="868320" cy="41112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2055963-F6AA-4736-AD0B-496C3404A7D5}" type="slidenum">
              <a:t>42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ubtitle 50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(basic)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351" name="" descr=""/>
          <p:cNvPicPr/>
          <p:nvPr/>
        </p:nvPicPr>
        <p:blipFill>
          <a:blip r:embed="rId1"/>
          <a:stretch/>
        </p:blipFill>
        <p:spPr>
          <a:xfrm>
            <a:off x="7156440" y="640080"/>
            <a:ext cx="1301400" cy="1508400"/>
          </a:xfrm>
          <a:prstGeom prst="rect">
            <a:avLst/>
          </a:prstGeom>
          <a:ln w="0">
            <a:noFill/>
          </a:ln>
        </p:spPr>
      </p:pic>
      <p:sp>
        <p:nvSpPr>
          <p:cNvPr id="352" name=""/>
          <p:cNvSpPr/>
          <p:nvPr/>
        </p:nvSpPr>
        <p:spPr>
          <a:xfrm>
            <a:off x="4023360" y="3135960"/>
            <a:ext cx="4104720" cy="4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latin typeface="Arial"/>
              </a:rPr>
              <a:t>Compiles to the same binary.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53" name=""/>
          <p:cNvSpPr/>
          <p:nvPr/>
        </p:nvSpPr>
        <p:spPr>
          <a:xfrm>
            <a:off x="4740120" y="4709160"/>
            <a:ext cx="280332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TODO : compilation time?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F8B03DB-7297-4BFD-AAF4-92898C7C6C7F}" type="slidenum">
              <a:t>43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"/>
          <p:cNvSpPr/>
          <p:nvPr/>
        </p:nvSpPr>
        <p:spPr>
          <a:xfrm>
            <a:off x="1691640" y="3794760"/>
            <a:ext cx="6309000" cy="54828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"/>
          <p:cNvSpPr/>
          <p:nvPr/>
        </p:nvSpPr>
        <p:spPr>
          <a:xfrm>
            <a:off x="1234440" y="4617720"/>
            <a:ext cx="5303160" cy="27396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Subtitle 31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(static)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57" name=""/>
          <p:cNvSpPr/>
          <p:nvPr/>
        </p:nvSpPr>
        <p:spPr>
          <a:xfrm>
            <a:off x="748800" y="1783080"/>
            <a:ext cx="7299720" cy="316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if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!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IS_GPIO_PIN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)) {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if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!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IS_GPIO_MODE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)) {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if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GPIO_MODE_OUTPUT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Noto Sans CJK SC"/>
              </a:rPr>
              <a:t>COutputSpeedRegister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::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Noto Sans CJK SC"/>
              </a:rPr>
              <a:t>set_speed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,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speed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Noto Sans CJK SC"/>
              </a:rPr>
              <a:t>COutputTypeRegister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::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Noto Sans CJK SC"/>
              </a:rPr>
              <a:t>set_type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,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type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Noto Sans CJK SC"/>
              </a:rPr>
              <a:t>CModeRegister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::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Noto Sans CJK SC"/>
              </a:rPr>
              <a:t>set_mode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,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DFBE8FA-BFC5-4DD4-90DB-7C58086BF1BE}" type="slidenum">
              <a:t>44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"/>
          <p:cNvSpPr/>
          <p:nvPr/>
        </p:nvSpPr>
        <p:spPr>
          <a:xfrm>
            <a:off x="1676160" y="4297680"/>
            <a:ext cx="685440" cy="1825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"/>
          <p:cNvSpPr/>
          <p:nvPr/>
        </p:nvSpPr>
        <p:spPr>
          <a:xfrm>
            <a:off x="1676160" y="3337560"/>
            <a:ext cx="685440" cy="1825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"/>
          <p:cNvSpPr/>
          <p:nvPr/>
        </p:nvSpPr>
        <p:spPr>
          <a:xfrm>
            <a:off x="1676160" y="2606040"/>
            <a:ext cx="685440" cy="1825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"/>
          <p:cNvSpPr/>
          <p:nvPr/>
        </p:nvSpPr>
        <p:spPr>
          <a:xfrm>
            <a:off x="1676160" y="2331720"/>
            <a:ext cx="6263280" cy="27396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Subtitle 36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(static)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63" name=""/>
          <p:cNvSpPr/>
          <p:nvPr/>
        </p:nvSpPr>
        <p:spPr>
          <a:xfrm>
            <a:off x="1144800" y="1783080"/>
            <a:ext cx="9747000" cy="356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CModeRegister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private: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static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m_register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0x48000000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static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calculate_value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&amp;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GPIO_MODE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static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calculate_bitmask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MODER_MASK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public: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static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set_mode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m_register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calculate_value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),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calculate_bitmask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2CC67D6-FF14-4B2B-A7A5-113EA5DFEA37}" type="slidenum">
              <a:t>45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ubtitle 51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(static)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365" name="" descr=""/>
          <p:cNvPicPr/>
          <p:nvPr/>
        </p:nvPicPr>
        <p:blipFill>
          <a:blip r:embed="rId1"/>
          <a:stretch/>
        </p:blipFill>
        <p:spPr>
          <a:xfrm>
            <a:off x="7156440" y="640080"/>
            <a:ext cx="1301400" cy="1508400"/>
          </a:xfrm>
          <a:prstGeom prst="rect">
            <a:avLst/>
          </a:prstGeom>
          <a:ln w="0">
            <a:noFill/>
          </a:ln>
        </p:spPr>
      </p:pic>
      <p:sp>
        <p:nvSpPr>
          <p:cNvPr id="366" name=""/>
          <p:cNvSpPr/>
          <p:nvPr/>
        </p:nvSpPr>
        <p:spPr>
          <a:xfrm>
            <a:off x="8155440" y="3722760"/>
            <a:ext cx="304560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Binary size increase… why?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67" name="" descr=""/>
          <p:cNvPicPr/>
          <p:nvPr/>
        </p:nvPicPr>
        <p:blipFill>
          <a:blip r:embed="rId2"/>
          <a:stretch/>
        </p:blipFill>
        <p:spPr>
          <a:xfrm>
            <a:off x="1097280" y="1691640"/>
            <a:ext cx="6217560" cy="46630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78E1A4F-083E-4919-A8A3-202B5AB1A25F}" type="slidenum">
              <a:t>46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"/>
          <p:cNvSpPr/>
          <p:nvPr/>
        </p:nvSpPr>
        <p:spPr>
          <a:xfrm>
            <a:off x="1392480" y="2514600"/>
            <a:ext cx="1691280" cy="29268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Subtitle 37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(static)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70" name=""/>
          <p:cNvSpPr/>
          <p:nvPr/>
        </p:nvSpPr>
        <p:spPr>
          <a:xfrm>
            <a:off x="1325880" y="2514600"/>
            <a:ext cx="5232600" cy="33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Consolas"/>
              </a:rPr>
              <a:t>_GLOBAL__sub_I__Z9GPIO_InitP15GPIO_InitStruct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1" name=""/>
          <p:cNvSpPr/>
          <p:nvPr/>
        </p:nvSpPr>
        <p:spPr>
          <a:xfrm>
            <a:off x="2423160" y="2853000"/>
            <a:ext cx="1142640" cy="121572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"/>
          <p:cNvSpPr/>
          <p:nvPr/>
        </p:nvSpPr>
        <p:spPr>
          <a:xfrm>
            <a:off x="3794760" y="3977640"/>
            <a:ext cx="7131960" cy="21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158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Objects with static storage duration need to be initialized before the main function starts executing.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58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This function initializes the static CRegister objects and loads the values used in the static member functions of the register classes.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58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Does not affect runtime performance, as it executes before the main function, but it increases binary size.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F81E735-9BC5-45D4-A2CD-06FD13388E82}" type="slidenum">
              <a:t>47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"/>
          <p:cNvSpPr/>
          <p:nvPr/>
        </p:nvSpPr>
        <p:spPr>
          <a:xfrm>
            <a:off x="2331720" y="2377440"/>
            <a:ext cx="3611520" cy="27396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"/>
          <p:cNvSpPr/>
          <p:nvPr/>
        </p:nvSpPr>
        <p:spPr>
          <a:xfrm>
            <a:off x="2247840" y="2331720"/>
            <a:ext cx="7855920" cy="21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template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&lt;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address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public: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  <a:ea typeface="DejaVu Sans"/>
              </a:rPr>
              <a:t>val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reinterpret_cast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volatile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(address))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val;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5" name="Subtitle 34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(static &amp; template)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151D9E9-9320-4663-9DE6-6748D108A217}" type="slidenum">
              <a:t>48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"/>
          <p:cNvSpPr/>
          <p:nvPr/>
        </p:nvSpPr>
        <p:spPr>
          <a:xfrm>
            <a:off x="5477040" y="4527000"/>
            <a:ext cx="4205160" cy="3193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"/>
          <p:cNvSpPr/>
          <p:nvPr/>
        </p:nvSpPr>
        <p:spPr>
          <a:xfrm>
            <a:off x="5486400" y="2789640"/>
            <a:ext cx="4205160" cy="3193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"/>
          <p:cNvSpPr/>
          <p:nvPr/>
        </p:nvSpPr>
        <p:spPr>
          <a:xfrm>
            <a:off x="2788920" y="4017240"/>
            <a:ext cx="6966000" cy="110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CModeRegister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private: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static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CRegister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0x48000000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m_register { 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9" name="Subtitle 38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(static &amp; template)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80" name=""/>
          <p:cNvSpPr/>
          <p:nvPr/>
        </p:nvSpPr>
        <p:spPr>
          <a:xfrm>
            <a:off x="2788920" y="2279880"/>
            <a:ext cx="6854760" cy="110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CModeRegister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private: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static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CRegister m_register {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0x48000000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DejaVu Sans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81" name=""/>
          <p:cNvSpPr/>
          <p:nvPr/>
        </p:nvSpPr>
        <p:spPr>
          <a:xfrm flipH="1">
            <a:off x="7862760" y="3194280"/>
            <a:ext cx="360" cy="1188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6F863D2-C0FB-439C-86D9-CEAA1B1274D4}" type="slidenum">
              <a:t>49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"/>
          <p:cNvSpPr/>
          <p:nvPr/>
        </p:nvSpPr>
        <p:spPr>
          <a:xfrm flipH="1">
            <a:off x="3197880" y="3739320"/>
            <a:ext cx="814680" cy="162720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"/>
          <p:cNvSpPr/>
          <p:nvPr/>
        </p:nvSpPr>
        <p:spPr>
          <a:xfrm>
            <a:off x="2742480" y="3738960"/>
            <a:ext cx="2548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Subtitle 2"/>
          <p:cNvSpPr/>
          <p:nvPr/>
        </p:nvSpPr>
        <p:spPr>
          <a:xfrm>
            <a:off x="914400" y="3429360"/>
            <a:ext cx="1826280" cy="617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source code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6" name="Subtitle 2"/>
          <p:cNvSpPr/>
          <p:nvPr/>
        </p:nvSpPr>
        <p:spPr>
          <a:xfrm>
            <a:off x="2077560" y="77688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Methodology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7" name=""/>
          <p:cNvSpPr/>
          <p:nvPr/>
        </p:nvSpPr>
        <p:spPr>
          <a:xfrm flipV="1">
            <a:off x="6671880" y="1970640"/>
            <a:ext cx="1751040" cy="17636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"/>
          <p:cNvSpPr/>
          <p:nvPr/>
        </p:nvSpPr>
        <p:spPr>
          <a:xfrm>
            <a:off x="6671880" y="3739320"/>
            <a:ext cx="1751040" cy="115560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"/>
          <p:cNvSpPr/>
          <p:nvPr/>
        </p:nvSpPr>
        <p:spPr>
          <a:xfrm>
            <a:off x="3074400" y="3311280"/>
            <a:ext cx="199980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cross-compilation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2745720" y="2377440"/>
            <a:ext cx="2740680" cy="86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arm-none-eabi 10.3.1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STM32F030CC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-Os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>
            <a:off x="6489720" y="2514600"/>
            <a:ext cx="109908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objdump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6671880" y="4454280"/>
            <a:ext cx="96264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st-flash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2286720" y="5368680"/>
            <a:ext cx="205596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compilation time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8458200" y="3082680"/>
            <a:ext cx="351972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runtime performance (analytical)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"/>
          <p:cNvSpPr/>
          <p:nvPr/>
        </p:nvSpPr>
        <p:spPr>
          <a:xfrm>
            <a:off x="8458200" y="6054480"/>
            <a:ext cx="351972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runtime performance (empirical)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5130360" y="5368680"/>
            <a:ext cx="136116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binary size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 flipH="1">
            <a:off x="5762520" y="4049640"/>
            <a:ext cx="214200" cy="131688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"/>
          <p:cNvSpPr/>
          <p:nvPr/>
        </p:nvSpPr>
        <p:spPr>
          <a:xfrm>
            <a:off x="9470160" y="2575800"/>
            <a:ext cx="711360" cy="50472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"/>
          <p:cNvSpPr/>
          <p:nvPr/>
        </p:nvSpPr>
        <p:spPr>
          <a:xfrm>
            <a:off x="9470160" y="5486400"/>
            <a:ext cx="692280" cy="56592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Subtitle 2"/>
          <p:cNvSpPr/>
          <p:nvPr/>
        </p:nvSpPr>
        <p:spPr>
          <a:xfrm>
            <a:off x="5292000" y="3429360"/>
            <a:ext cx="1377360" cy="617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binary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Subtitle 2"/>
          <p:cNvSpPr/>
          <p:nvPr/>
        </p:nvSpPr>
        <p:spPr>
          <a:xfrm>
            <a:off x="8425080" y="1371600"/>
            <a:ext cx="2088000" cy="12016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analysis of disassembled binary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2" name="Subtitle 2"/>
          <p:cNvSpPr/>
          <p:nvPr/>
        </p:nvSpPr>
        <p:spPr>
          <a:xfrm>
            <a:off x="8425080" y="4308120"/>
            <a:ext cx="2088000" cy="1175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measurement of runtime performance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5DBB12C-FFCD-4A7E-827D-A434CBF56374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ubtitle 52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Encapsulation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  <a:ea typeface="DejaVu Sans"/>
              </a:rPr>
              <a:t>(static</a:t>
            </a: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 &amp; template</a:t>
            </a:r>
            <a:r>
              <a:rPr b="0" lang="en-US" sz="1800" spc="-1" strike="noStrike">
                <a:solidFill>
                  <a:srgbClr val="000000"/>
                </a:solidFill>
                <a:latin typeface="Aptos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83" name="" descr=""/>
          <p:cNvPicPr/>
          <p:nvPr/>
        </p:nvPicPr>
        <p:blipFill>
          <a:blip r:embed="rId1"/>
          <a:stretch/>
        </p:blipFill>
        <p:spPr>
          <a:xfrm>
            <a:off x="7156440" y="640080"/>
            <a:ext cx="1301400" cy="1508400"/>
          </a:xfrm>
          <a:prstGeom prst="rect">
            <a:avLst/>
          </a:prstGeom>
          <a:ln w="0">
            <a:noFill/>
          </a:ln>
        </p:spPr>
      </p:pic>
      <p:sp>
        <p:nvSpPr>
          <p:cNvPr id="384" name=""/>
          <p:cNvSpPr/>
          <p:nvPr/>
        </p:nvSpPr>
        <p:spPr>
          <a:xfrm>
            <a:off x="7725960" y="2468880"/>
            <a:ext cx="356652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Binary size is back to the original.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85" name="" descr=""/>
          <p:cNvPicPr/>
          <p:nvPr/>
        </p:nvPicPr>
        <p:blipFill>
          <a:blip r:embed="rId2"/>
          <a:stretch/>
        </p:blipFill>
        <p:spPr>
          <a:xfrm>
            <a:off x="1051560" y="1737360"/>
            <a:ext cx="6262920" cy="4696920"/>
          </a:xfrm>
          <a:prstGeom prst="rect">
            <a:avLst/>
          </a:prstGeom>
          <a:ln w="0">
            <a:noFill/>
          </a:ln>
        </p:spPr>
      </p:pic>
      <p:sp>
        <p:nvSpPr>
          <p:cNvPr id="386" name=""/>
          <p:cNvSpPr/>
          <p:nvPr/>
        </p:nvSpPr>
        <p:spPr>
          <a:xfrm>
            <a:off x="7452360" y="3429000"/>
            <a:ext cx="4556520" cy="159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Each CRegister instance is fully defined at compile time.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No global state that needs to be explicitly initialized before main.</a:t>
            </a:r>
            <a:endParaRPr b="0" lang="en-US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Compiler can better optimize the code at compile time.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60A02FC-8147-482F-8946-614BBA9323CB}" type="slidenum">
              <a:t>50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"/>
          <p:cNvSpPr/>
          <p:nvPr/>
        </p:nvSpPr>
        <p:spPr>
          <a:xfrm>
            <a:off x="1098360" y="2121120"/>
            <a:ext cx="6445440" cy="25632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Subtitle 3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Inheritance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89" name=""/>
          <p:cNvSpPr txBox="1"/>
          <p:nvPr/>
        </p:nvSpPr>
        <p:spPr>
          <a:xfrm>
            <a:off x="1046520" y="2121120"/>
            <a:ext cx="10749240" cy="27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COutputSpeedRegister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: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public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CRegister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&lt;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</a:rPr>
              <a:t>0x48000008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&gt; {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private:</a:t>
            </a:r>
            <a:endParaRPr b="0" lang="en-US" sz="1600" spc="-1" strike="noStrike">
              <a:solidFill>
                <a:srgbClr val="0000ff"/>
              </a:solidFill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static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calculate_value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GPIO_Output_Speeds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speed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 {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    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speed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);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static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calculate_bitmask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 {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    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OSPEEDR_MASK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&lt;&lt;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);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public:</a:t>
            </a:r>
            <a:endParaRPr b="0" lang="en-US" sz="1600" spc="-1" strike="noStrike">
              <a:solidFill>
                <a:srgbClr val="0000ff"/>
              </a:solidFill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static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inline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set_speed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GPIO_Output_Speeds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speed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 {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       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calculate_value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,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speed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),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calculate_bitmask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));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};</a:t>
            </a:r>
            <a:endParaRPr b="0" lang="en-US" sz="1600" spc="-1" strike="noStrike">
              <a:solidFill>
                <a:srgbClr val="3b3b3b"/>
              </a:solidFill>
              <a:latin typeface="Droid Sans Mono;monospace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868699F-C05B-4DAC-A732-36AD33B8C2A7}" type="slidenum">
              <a:t>51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ubtitle 53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Inheritance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391" name="" descr=""/>
          <p:cNvPicPr/>
          <p:nvPr/>
        </p:nvPicPr>
        <p:blipFill>
          <a:blip r:embed="rId1"/>
          <a:stretch/>
        </p:blipFill>
        <p:spPr>
          <a:xfrm>
            <a:off x="6949440" y="640080"/>
            <a:ext cx="1301400" cy="1508400"/>
          </a:xfrm>
          <a:prstGeom prst="rect">
            <a:avLst/>
          </a:prstGeom>
          <a:ln w="0">
            <a:noFill/>
          </a:ln>
        </p:spPr>
      </p:pic>
      <p:sp>
        <p:nvSpPr>
          <p:cNvPr id="392" name=""/>
          <p:cNvSpPr/>
          <p:nvPr/>
        </p:nvSpPr>
        <p:spPr>
          <a:xfrm>
            <a:off x="4023360" y="3135960"/>
            <a:ext cx="4104720" cy="4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latin typeface="Arial"/>
              </a:rPr>
              <a:t>Compiles to the same binary.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06298C9-8C02-421D-A345-AB685D8C74D7}" type="slidenum">
              <a:t>52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"/>
          <p:cNvSpPr/>
          <p:nvPr/>
        </p:nvSpPr>
        <p:spPr>
          <a:xfrm>
            <a:off x="3337560" y="1554480"/>
            <a:ext cx="5556600" cy="2011680"/>
          </a:xfrm>
          <a:prstGeom prst="rect">
            <a:avLst/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Subtitle 2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Moving Higher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95" name=""/>
          <p:cNvSpPr/>
          <p:nvPr/>
        </p:nvSpPr>
        <p:spPr>
          <a:xfrm>
            <a:off x="3773160" y="1890360"/>
            <a:ext cx="1712880" cy="1341720"/>
          </a:xfrm>
          <a:prstGeom prst="rect">
            <a:avLst/>
          </a:prstGeom>
          <a:solidFill>
            <a:srgbClr val="ccccc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Microcontroller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6" name=""/>
          <p:cNvSpPr/>
          <p:nvPr/>
        </p:nvSpPr>
        <p:spPr>
          <a:xfrm>
            <a:off x="6748560" y="1890360"/>
            <a:ext cx="1724400" cy="1350720"/>
          </a:xfrm>
          <a:prstGeom prst="rect">
            <a:avLst/>
          </a:prstGeom>
          <a:solidFill>
            <a:srgbClr val="ccccc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Peripheral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"/>
          <p:cNvSpPr/>
          <p:nvPr/>
        </p:nvSpPr>
        <p:spPr>
          <a:xfrm>
            <a:off x="5590800" y="2364840"/>
            <a:ext cx="1044720" cy="381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5E95AFD-EB30-4629-A35C-97D5658449A8}" type="slidenum">
              <a:t>53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ubtitle 55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Moving Higher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99" name=""/>
          <p:cNvSpPr/>
          <p:nvPr/>
        </p:nvSpPr>
        <p:spPr>
          <a:xfrm>
            <a:off x="2743200" y="5257800"/>
            <a:ext cx="2560320" cy="7315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HAL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0" name=""/>
          <p:cNvSpPr/>
          <p:nvPr/>
        </p:nvSpPr>
        <p:spPr>
          <a:xfrm>
            <a:off x="2743200" y="4526280"/>
            <a:ext cx="2560320" cy="731520"/>
          </a:xfrm>
          <a:prstGeom prst="rect">
            <a:avLst/>
          </a:prstGeom>
          <a:solidFill>
            <a:srgbClr val="ff972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External Peripheral Interface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1" name=""/>
          <p:cNvSpPr/>
          <p:nvPr/>
        </p:nvSpPr>
        <p:spPr>
          <a:xfrm>
            <a:off x="7909560" y="4114800"/>
            <a:ext cx="1325880" cy="640080"/>
          </a:xfrm>
          <a:prstGeom prst="rect">
            <a:avLst/>
          </a:prstGeom>
          <a:solidFill>
            <a:srgbClr val="ddddd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STM32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2" name=""/>
          <p:cNvSpPr/>
          <p:nvPr/>
        </p:nvSpPr>
        <p:spPr>
          <a:xfrm>
            <a:off x="7909560" y="4846320"/>
            <a:ext cx="1325880" cy="640080"/>
          </a:xfrm>
          <a:prstGeom prst="rect">
            <a:avLst/>
          </a:prstGeom>
          <a:solidFill>
            <a:srgbClr val="ddddd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ESP32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3" name=""/>
          <p:cNvSpPr/>
          <p:nvPr/>
        </p:nvSpPr>
        <p:spPr>
          <a:xfrm>
            <a:off x="7909560" y="5577840"/>
            <a:ext cx="1325880" cy="640080"/>
          </a:xfrm>
          <a:prstGeom prst="rect">
            <a:avLst/>
          </a:prstGeom>
          <a:solidFill>
            <a:srgbClr val="ddddd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PIC32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4" name=""/>
          <p:cNvSpPr/>
          <p:nvPr/>
        </p:nvSpPr>
        <p:spPr>
          <a:xfrm flipV="1">
            <a:off x="5349240" y="4343400"/>
            <a:ext cx="2514600" cy="56736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"/>
          <p:cNvSpPr/>
          <p:nvPr/>
        </p:nvSpPr>
        <p:spPr>
          <a:xfrm>
            <a:off x="5349240" y="4910400"/>
            <a:ext cx="2514600" cy="30168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"/>
          <p:cNvSpPr/>
          <p:nvPr/>
        </p:nvSpPr>
        <p:spPr>
          <a:xfrm>
            <a:off x="5349240" y="4910040"/>
            <a:ext cx="2514600" cy="98748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"/>
          <p:cNvSpPr/>
          <p:nvPr/>
        </p:nvSpPr>
        <p:spPr>
          <a:xfrm rot="16200000">
            <a:off x="2880360" y="5074920"/>
            <a:ext cx="548640" cy="36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6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"/>
          <p:cNvSpPr/>
          <p:nvPr/>
        </p:nvSpPr>
        <p:spPr>
          <a:xfrm>
            <a:off x="3337560" y="1554480"/>
            <a:ext cx="5556600" cy="2011680"/>
          </a:xfrm>
          <a:prstGeom prst="rect">
            <a:avLst/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"/>
          <p:cNvSpPr/>
          <p:nvPr/>
        </p:nvSpPr>
        <p:spPr>
          <a:xfrm>
            <a:off x="3773160" y="1890360"/>
            <a:ext cx="1712880" cy="1341720"/>
          </a:xfrm>
          <a:prstGeom prst="rect">
            <a:avLst/>
          </a:prstGeom>
          <a:solidFill>
            <a:srgbClr val="ccccc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Microcontroller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0" name=""/>
          <p:cNvSpPr/>
          <p:nvPr/>
        </p:nvSpPr>
        <p:spPr>
          <a:xfrm>
            <a:off x="6748560" y="1890360"/>
            <a:ext cx="1724400" cy="1350720"/>
          </a:xfrm>
          <a:prstGeom prst="rect">
            <a:avLst/>
          </a:prstGeom>
          <a:solidFill>
            <a:srgbClr val="ccccc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Peripheral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1" name=""/>
          <p:cNvSpPr/>
          <p:nvPr/>
        </p:nvSpPr>
        <p:spPr>
          <a:xfrm>
            <a:off x="5590800" y="2364840"/>
            <a:ext cx="1044720" cy="381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2AD95FC-B5CB-4751-97F5-A4538CC97B04}" type="slidenum">
              <a:t>54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"/>
          <p:cNvSpPr/>
          <p:nvPr/>
        </p:nvSpPr>
        <p:spPr>
          <a:xfrm>
            <a:off x="4480560" y="4846320"/>
            <a:ext cx="822960" cy="594360"/>
          </a:xfrm>
          <a:prstGeom prst="rect">
            <a:avLst/>
          </a:prstGeom>
          <a:solidFill>
            <a:srgbClr val="a1467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"/>
          <p:cNvSpPr/>
          <p:nvPr/>
        </p:nvSpPr>
        <p:spPr>
          <a:xfrm>
            <a:off x="2743200" y="4846320"/>
            <a:ext cx="822960" cy="594360"/>
          </a:xfrm>
          <a:prstGeom prst="rect">
            <a:avLst/>
          </a:prstGeom>
          <a:solidFill>
            <a:srgbClr val="a1467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Subtitle 57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Moving </a:t>
            </a: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Higher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15" name=""/>
          <p:cNvSpPr/>
          <p:nvPr/>
        </p:nvSpPr>
        <p:spPr>
          <a:xfrm>
            <a:off x="2743200" y="5473800"/>
            <a:ext cx="2560320" cy="7315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HAL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6" name=""/>
          <p:cNvSpPr/>
          <p:nvPr/>
        </p:nvSpPr>
        <p:spPr>
          <a:xfrm>
            <a:off x="2743200" y="4094280"/>
            <a:ext cx="2560320" cy="731520"/>
          </a:xfrm>
          <a:prstGeom prst="rect">
            <a:avLst/>
          </a:prstGeom>
          <a:solidFill>
            <a:srgbClr val="ff972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External Peripheral Interface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7" name=""/>
          <p:cNvSpPr/>
          <p:nvPr/>
        </p:nvSpPr>
        <p:spPr>
          <a:xfrm>
            <a:off x="7909560" y="4114800"/>
            <a:ext cx="1325880" cy="640080"/>
          </a:xfrm>
          <a:prstGeom prst="rect">
            <a:avLst/>
          </a:prstGeom>
          <a:solidFill>
            <a:srgbClr val="ddddd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STM32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8" name=""/>
          <p:cNvSpPr/>
          <p:nvPr/>
        </p:nvSpPr>
        <p:spPr>
          <a:xfrm>
            <a:off x="7909560" y="4846320"/>
            <a:ext cx="1325880" cy="640080"/>
          </a:xfrm>
          <a:prstGeom prst="rect">
            <a:avLst/>
          </a:prstGeom>
          <a:solidFill>
            <a:srgbClr val="ddddd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ESP32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9" name=""/>
          <p:cNvSpPr/>
          <p:nvPr/>
        </p:nvSpPr>
        <p:spPr>
          <a:xfrm>
            <a:off x="7909560" y="5577840"/>
            <a:ext cx="1325880" cy="640080"/>
          </a:xfrm>
          <a:prstGeom prst="rect">
            <a:avLst/>
          </a:prstGeom>
          <a:solidFill>
            <a:srgbClr val="ddddd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PIC32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0" name=""/>
          <p:cNvSpPr/>
          <p:nvPr/>
        </p:nvSpPr>
        <p:spPr>
          <a:xfrm flipV="1">
            <a:off x="5349240" y="4343040"/>
            <a:ext cx="2514600" cy="7772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"/>
          <p:cNvSpPr/>
          <p:nvPr/>
        </p:nvSpPr>
        <p:spPr>
          <a:xfrm>
            <a:off x="5349240" y="5120640"/>
            <a:ext cx="2514600" cy="914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"/>
          <p:cNvSpPr/>
          <p:nvPr/>
        </p:nvSpPr>
        <p:spPr>
          <a:xfrm>
            <a:off x="5349240" y="5120640"/>
            <a:ext cx="2514600" cy="77688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"/>
          <p:cNvSpPr/>
          <p:nvPr/>
        </p:nvSpPr>
        <p:spPr>
          <a:xfrm rot="16200000">
            <a:off x="2870640" y="4663440"/>
            <a:ext cx="548640" cy="36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6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"/>
          <p:cNvSpPr/>
          <p:nvPr/>
        </p:nvSpPr>
        <p:spPr>
          <a:xfrm>
            <a:off x="3337560" y="1554480"/>
            <a:ext cx="5556600" cy="2011680"/>
          </a:xfrm>
          <a:prstGeom prst="rect">
            <a:avLst/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"/>
          <p:cNvSpPr/>
          <p:nvPr/>
        </p:nvSpPr>
        <p:spPr>
          <a:xfrm>
            <a:off x="3773160" y="1890360"/>
            <a:ext cx="1712880" cy="1341720"/>
          </a:xfrm>
          <a:prstGeom prst="rect">
            <a:avLst/>
          </a:prstGeom>
          <a:solidFill>
            <a:srgbClr val="ccccc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Microcontroller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6" name=""/>
          <p:cNvSpPr/>
          <p:nvPr/>
        </p:nvSpPr>
        <p:spPr>
          <a:xfrm>
            <a:off x="6748560" y="1890360"/>
            <a:ext cx="1724400" cy="1350720"/>
          </a:xfrm>
          <a:prstGeom prst="rect">
            <a:avLst/>
          </a:prstGeom>
          <a:solidFill>
            <a:srgbClr val="ccccc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Peripheral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7" name=""/>
          <p:cNvSpPr/>
          <p:nvPr/>
        </p:nvSpPr>
        <p:spPr>
          <a:xfrm>
            <a:off x="5590800" y="2364840"/>
            <a:ext cx="1044720" cy="381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"/>
          <p:cNvSpPr/>
          <p:nvPr/>
        </p:nvSpPr>
        <p:spPr>
          <a:xfrm rot="16200000">
            <a:off x="4627440" y="5303520"/>
            <a:ext cx="548640" cy="36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6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"/>
          <p:cNvSpPr/>
          <p:nvPr/>
        </p:nvSpPr>
        <p:spPr>
          <a:xfrm>
            <a:off x="3566160" y="5029200"/>
            <a:ext cx="914400" cy="27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6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95A42B0-A2E4-4D29-A48F-5FD7B09F0438}" type="slidenum">
              <a:t>55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"/>
          <p:cNvSpPr/>
          <p:nvPr/>
        </p:nvSpPr>
        <p:spPr>
          <a:xfrm>
            <a:off x="4480560" y="4846320"/>
            <a:ext cx="822960" cy="594360"/>
          </a:xfrm>
          <a:prstGeom prst="rect">
            <a:avLst/>
          </a:prstGeom>
          <a:solidFill>
            <a:srgbClr val="a1467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"/>
          <p:cNvSpPr/>
          <p:nvPr/>
        </p:nvSpPr>
        <p:spPr>
          <a:xfrm>
            <a:off x="2743200" y="4846320"/>
            <a:ext cx="822960" cy="594360"/>
          </a:xfrm>
          <a:prstGeom prst="rect">
            <a:avLst/>
          </a:prstGeom>
          <a:solidFill>
            <a:srgbClr val="a1467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Subtitle 56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Moving Higher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33" name=""/>
          <p:cNvSpPr/>
          <p:nvPr/>
        </p:nvSpPr>
        <p:spPr>
          <a:xfrm>
            <a:off x="2743200" y="5473800"/>
            <a:ext cx="2560320" cy="7315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HAL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4" name=""/>
          <p:cNvSpPr/>
          <p:nvPr/>
        </p:nvSpPr>
        <p:spPr>
          <a:xfrm>
            <a:off x="2743200" y="4094280"/>
            <a:ext cx="2560320" cy="731520"/>
          </a:xfrm>
          <a:prstGeom prst="rect">
            <a:avLst/>
          </a:prstGeom>
          <a:solidFill>
            <a:srgbClr val="ff972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External Peripheral Interface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5" name=""/>
          <p:cNvSpPr/>
          <p:nvPr/>
        </p:nvSpPr>
        <p:spPr>
          <a:xfrm>
            <a:off x="7909560" y="4114800"/>
            <a:ext cx="1325880" cy="640080"/>
          </a:xfrm>
          <a:prstGeom prst="rect">
            <a:avLst/>
          </a:prstGeom>
          <a:solidFill>
            <a:srgbClr val="ddddd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STM32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6" name=""/>
          <p:cNvSpPr/>
          <p:nvPr/>
        </p:nvSpPr>
        <p:spPr>
          <a:xfrm>
            <a:off x="7909560" y="4846320"/>
            <a:ext cx="1325880" cy="640080"/>
          </a:xfrm>
          <a:prstGeom prst="rect">
            <a:avLst/>
          </a:prstGeom>
          <a:solidFill>
            <a:srgbClr val="ddddd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ESP32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7" name=""/>
          <p:cNvSpPr/>
          <p:nvPr/>
        </p:nvSpPr>
        <p:spPr>
          <a:xfrm>
            <a:off x="7909560" y="5577840"/>
            <a:ext cx="1325880" cy="640080"/>
          </a:xfrm>
          <a:prstGeom prst="rect">
            <a:avLst/>
          </a:prstGeom>
          <a:solidFill>
            <a:srgbClr val="ddddd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PIC32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8" name=""/>
          <p:cNvSpPr/>
          <p:nvPr/>
        </p:nvSpPr>
        <p:spPr>
          <a:xfrm flipV="1">
            <a:off x="5349240" y="4343040"/>
            <a:ext cx="2514600" cy="7772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"/>
          <p:cNvSpPr/>
          <p:nvPr/>
        </p:nvSpPr>
        <p:spPr>
          <a:xfrm>
            <a:off x="5349240" y="5120640"/>
            <a:ext cx="2514600" cy="914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"/>
          <p:cNvSpPr/>
          <p:nvPr/>
        </p:nvSpPr>
        <p:spPr>
          <a:xfrm>
            <a:off x="5349240" y="5120640"/>
            <a:ext cx="2514600" cy="77688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"/>
          <p:cNvSpPr/>
          <p:nvPr/>
        </p:nvSpPr>
        <p:spPr>
          <a:xfrm rot="16200000">
            <a:off x="2870640" y="4663440"/>
            <a:ext cx="548640" cy="36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6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"/>
          <p:cNvSpPr/>
          <p:nvPr/>
        </p:nvSpPr>
        <p:spPr>
          <a:xfrm>
            <a:off x="3337560" y="1554480"/>
            <a:ext cx="5556600" cy="2011680"/>
          </a:xfrm>
          <a:prstGeom prst="rect">
            <a:avLst/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"/>
          <p:cNvSpPr/>
          <p:nvPr/>
        </p:nvSpPr>
        <p:spPr>
          <a:xfrm>
            <a:off x="3773160" y="1890360"/>
            <a:ext cx="1712880" cy="1341720"/>
          </a:xfrm>
          <a:prstGeom prst="rect">
            <a:avLst/>
          </a:prstGeom>
          <a:solidFill>
            <a:srgbClr val="ccccc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Microcontroller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4" name=""/>
          <p:cNvSpPr/>
          <p:nvPr/>
        </p:nvSpPr>
        <p:spPr>
          <a:xfrm>
            <a:off x="6748560" y="1890360"/>
            <a:ext cx="1724400" cy="1350720"/>
          </a:xfrm>
          <a:prstGeom prst="rect">
            <a:avLst/>
          </a:prstGeom>
          <a:solidFill>
            <a:srgbClr val="ccccc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Peripheral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5" name=""/>
          <p:cNvSpPr/>
          <p:nvPr/>
        </p:nvSpPr>
        <p:spPr>
          <a:xfrm>
            <a:off x="5590800" y="2364840"/>
            <a:ext cx="1044720" cy="381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"/>
          <p:cNvSpPr/>
          <p:nvPr/>
        </p:nvSpPr>
        <p:spPr>
          <a:xfrm rot="16200000">
            <a:off x="4627440" y="5303520"/>
            <a:ext cx="548640" cy="36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6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"/>
          <p:cNvSpPr/>
          <p:nvPr/>
        </p:nvSpPr>
        <p:spPr>
          <a:xfrm>
            <a:off x="3566160" y="5029200"/>
            <a:ext cx="914400" cy="27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6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"/>
          <p:cNvSpPr txBox="1"/>
          <p:nvPr/>
        </p:nvSpPr>
        <p:spPr>
          <a:xfrm>
            <a:off x="370800" y="3654360"/>
            <a:ext cx="3332520" cy="369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000000"/>
                </a:solidFill>
                <a:latin typeface="Aptos"/>
                <a:ea typeface="DejaVu Sans"/>
              </a:rPr>
              <a:t>Dynamic Polymorphism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49" name=""/>
          <p:cNvSpPr/>
          <p:nvPr/>
        </p:nvSpPr>
        <p:spPr>
          <a:xfrm flipH="1" flipV="1">
            <a:off x="1874520" y="4709160"/>
            <a:ext cx="914400" cy="36576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a1467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"/>
          <p:cNvSpPr txBox="1"/>
          <p:nvPr/>
        </p:nvSpPr>
        <p:spPr>
          <a:xfrm>
            <a:off x="727560" y="4526280"/>
            <a:ext cx="11926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interfaces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1" name=""/>
          <p:cNvSpPr/>
          <p:nvPr/>
        </p:nvSpPr>
        <p:spPr>
          <a:xfrm>
            <a:off x="5212080" y="5257800"/>
            <a:ext cx="594360" cy="86868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a1467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"/>
          <p:cNvSpPr txBox="1"/>
          <p:nvPr/>
        </p:nvSpPr>
        <p:spPr>
          <a:xfrm>
            <a:off x="5802480" y="5943600"/>
            <a:ext cx="1467000" cy="365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realizations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A00CFB8-40DF-468C-8CE4-A634741B829B}" type="slidenum">
              <a:t>56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ubtitle 54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Dynamic Polymorphism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54" name="" descr=""/>
          <p:cNvPicPr/>
          <p:nvPr/>
        </p:nvPicPr>
        <p:blipFill>
          <a:blip r:embed="rId1"/>
          <a:stretch/>
        </p:blipFill>
        <p:spPr>
          <a:xfrm>
            <a:off x="6537960" y="2022840"/>
            <a:ext cx="5239440" cy="3326400"/>
          </a:xfrm>
          <a:prstGeom prst="rect">
            <a:avLst/>
          </a:prstGeom>
          <a:ln w="0">
            <a:noFill/>
          </a:ln>
        </p:spPr>
      </p:pic>
      <p:sp>
        <p:nvSpPr>
          <p:cNvPr id="455" name=""/>
          <p:cNvSpPr txBox="1"/>
          <p:nvPr/>
        </p:nvSpPr>
        <p:spPr>
          <a:xfrm>
            <a:off x="1419840" y="3154680"/>
            <a:ext cx="3517920" cy="110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IPin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{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public:</a:t>
            </a:r>
            <a:endParaRPr b="0" lang="en-US" sz="1600" spc="-1" strike="noStrike">
              <a:solidFill>
                <a:srgbClr val="0000ff"/>
              </a:solidFill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virtual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</a:rPr>
              <a:t>0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;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virtual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reset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</a:rPr>
              <a:t>0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;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};</a:t>
            </a:r>
            <a:endParaRPr b="0" lang="en-US" sz="1600" spc="-1" strike="noStrike">
              <a:solidFill>
                <a:srgbClr val="3b3b3b"/>
              </a:solidFill>
              <a:latin typeface="Droid Sans Mono;monospace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878553E-7204-47DE-AA5D-E43B7D187604}" type="slidenum">
              <a:t>57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ubtitle 58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Dynamic Polymorphism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57" name="" descr=""/>
          <p:cNvPicPr/>
          <p:nvPr/>
        </p:nvPicPr>
        <p:blipFill>
          <a:blip r:embed="rId1"/>
          <a:stretch/>
        </p:blipFill>
        <p:spPr>
          <a:xfrm>
            <a:off x="6537960" y="2022840"/>
            <a:ext cx="5239440" cy="3326400"/>
          </a:xfrm>
          <a:prstGeom prst="rect">
            <a:avLst/>
          </a:prstGeom>
          <a:ln w="0">
            <a:noFill/>
          </a:ln>
        </p:spPr>
      </p:pic>
      <p:sp>
        <p:nvSpPr>
          <p:cNvPr id="458" name=""/>
          <p:cNvSpPr txBox="1"/>
          <p:nvPr/>
        </p:nvSpPr>
        <p:spPr>
          <a:xfrm>
            <a:off x="1371600" y="2526480"/>
            <a:ext cx="4074120" cy="2319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CLed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{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private:</a:t>
            </a:r>
            <a:endParaRPr b="0" lang="en-US" sz="1600" spc="-1" strike="noStrike">
              <a:solidFill>
                <a:srgbClr val="0000ff"/>
              </a:solidFill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bool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m_state {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false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};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IPin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m_pin {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nullptr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};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public:</a:t>
            </a:r>
            <a:endParaRPr b="0" lang="en-US" sz="1600" spc="-1" strike="noStrike">
              <a:solidFill>
                <a:srgbClr val="0000ff"/>
              </a:solidFill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CLed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</a:rPr>
              <a:t>delete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;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CLed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(IPin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pin) :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m_pin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(pin) {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</a:rPr>
              <a:t>       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m_pin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-&gt;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reset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();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8000"/>
                </a:solidFill>
                <a:latin typeface="Consolas"/>
              </a:rPr>
              <a:t>/* ... */</a:t>
            </a:r>
            <a:endParaRPr b="0" lang="en-US" sz="1600" spc="-1" strike="noStrike">
              <a:solidFill>
                <a:srgbClr val="008000"/>
              </a:solidFill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};</a:t>
            </a:r>
            <a:endParaRPr b="0" lang="en-US" sz="1600" spc="-1" strike="noStrike">
              <a:solidFill>
                <a:srgbClr val="3b3b3b"/>
              </a:solidFill>
              <a:latin typeface="Consolas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11E0F4C-32DF-402A-8D42-08B61ED04981}" type="slidenum">
              <a:t>58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ubtitle 59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Dynamic Polymorphism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60" name="" descr=""/>
          <p:cNvPicPr/>
          <p:nvPr/>
        </p:nvPicPr>
        <p:blipFill>
          <a:blip r:embed="rId1"/>
          <a:stretch/>
        </p:blipFill>
        <p:spPr>
          <a:xfrm>
            <a:off x="6537960" y="2022840"/>
            <a:ext cx="5239440" cy="3326400"/>
          </a:xfrm>
          <a:prstGeom prst="rect">
            <a:avLst/>
          </a:prstGeom>
          <a:ln w="0">
            <a:noFill/>
          </a:ln>
        </p:spPr>
      </p:pic>
      <p:sp>
        <p:nvSpPr>
          <p:cNvPr id="461" name=""/>
          <p:cNvSpPr txBox="1"/>
          <p:nvPr/>
        </p:nvSpPr>
        <p:spPr>
          <a:xfrm>
            <a:off x="808560" y="2395440"/>
            <a:ext cx="5409360" cy="27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CPin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: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public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IPin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{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private:</a:t>
            </a:r>
            <a:endParaRPr b="0" lang="en-US" sz="1600" spc="-1" strike="noStrike">
              <a:solidFill>
                <a:srgbClr val="0000ff"/>
              </a:solidFill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uint8_t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m_pin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{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</a:rPr>
              <a:t>0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};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public:</a:t>
            </a:r>
            <a:endParaRPr b="0" lang="en-US" sz="1600" spc="-1" strike="noStrike">
              <a:solidFill>
                <a:srgbClr val="0000ff"/>
              </a:solidFill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CPin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</a:rPr>
              <a:t>delete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;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CPin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uint8_t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 :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m_pin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 {}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()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override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{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      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CBitSetResetRegister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set_pin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m_pin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);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</a:t>
            </a:r>
            <a:endParaRPr b="0" lang="en-US" sz="1600" spc="-1" strike="noStrike">
              <a:solidFill>
                <a:srgbClr val="3b3b3b"/>
              </a:solidFill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reset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()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override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{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      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CBitSetResetRegister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reset_pin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m_pin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);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</a:t>
            </a:r>
            <a:endParaRPr b="0" lang="en-US" sz="1600" spc="-1" strike="noStrike">
              <a:solidFill>
                <a:srgbClr val="3b3b3b"/>
              </a:solidFill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};</a:t>
            </a:r>
            <a:endParaRPr b="0" lang="en-US" sz="1600" spc="-1" strike="noStrike">
              <a:solidFill>
                <a:srgbClr val="3b3b3b"/>
              </a:solidFill>
              <a:latin typeface="Consolas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B57A78E-C3DC-4BBB-89E1-796E8A04B8AC}" type="slidenum">
              <a:t>59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ubtitle 2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Base Firmware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4" name=""/>
          <p:cNvSpPr/>
          <p:nvPr/>
        </p:nvSpPr>
        <p:spPr>
          <a:xfrm>
            <a:off x="715320" y="1828800"/>
            <a:ext cx="6825960" cy="416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Absolute minimal embedded project: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Startup script: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Defines the vector table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Sets stack pointer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Copies data section from flash to RAM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Initializes uninitialized global and static variables to zero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Calls static constructors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Calls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main()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Linker Script: specifies the memory layout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Main function: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Entry point of the firmware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Consists of a single, empty infinite loop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" name=""/>
          <p:cNvSpPr/>
          <p:nvPr/>
        </p:nvSpPr>
        <p:spPr>
          <a:xfrm>
            <a:off x="8761320" y="2971800"/>
            <a:ext cx="2484000" cy="1598400"/>
          </a:xfrm>
          <a:prstGeom prst="rect">
            <a:avLst/>
          </a:prstGeom>
          <a:solidFill>
            <a:srgbClr val="f7d1d5"/>
          </a:solidFill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2092 bytes</a:t>
            </a: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text: 524 bytes</a:t>
            </a: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data: 0 bytes</a:t>
            </a: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3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bss: 1568 bytes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F7C6EFD-9237-4F63-9A6B-430668961FC4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" name="" descr=""/>
          <p:cNvPicPr/>
          <p:nvPr/>
        </p:nvPicPr>
        <p:blipFill>
          <a:blip r:embed="rId1"/>
          <a:stretch/>
        </p:blipFill>
        <p:spPr>
          <a:xfrm>
            <a:off x="365760" y="1874520"/>
            <a:ext cx="6217920" cy="4663080"/>
          </a:xfrm>
          <a:prstGeom prst="rect">
            <a:avLst/>
          </a:prstGeom>
          <a:ln w="0">
            <a:noFill/>
          </a:ln>
        </p:spPr>
      </p:pic>
      <p:sp>
        <p:nvSpPr>
          <p:cNvPr id="463" name="Subtitle 60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D</a:t>
            </a: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y</a:t>
            </a: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n</a:t>
            </a: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a</a:t>
            </a: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m</a:t>
            </a: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</a:t>
            </a: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c</a:t>
            </a: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P</a:t>
            </a: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o</a:t>
            </a: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l</a:t>
            </a: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y</a:t>
            </a: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m</a:t>
            </a: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o</a:t>
            </a: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r</a:t>
            </a: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p</a:t>
            </a: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h</a:t>
            </a: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</a:t>
            </a: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s</a:t>
            </a: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m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64" name="" descr=""/>
          <p:cNvPicPr/>
          <p:nvPr/>
        </p:nvPicPr>
        <p:blipFill>
          <a:blip r:embed="rId2"/>
          <a:stretch/>
        </p:blipFill>
        <p:spPr>
          <a:xfrm>
            <a:off x="8116920" y="640440"/>
            <a:ext cx="1301400" cy="150840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31DD408-0F10-41AA-A357-6DD306EFEF86}" type="slidenum">
              <a:t>60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5" name="" descr=""/>
          <p:cNvPicPr/>
          <p:nvPr/>
        </p:nvPicPr>
        <p:blipFill>
          <a:blip r:embed="rId1"/>
          <a:stretch/>
        </p:blipFill>
        <p:spPr>
          <a:xfrm>
            <a:off x="365760" y="1874880"/>
            <a:ext cx="6217920" cy="4663080"/>
          </a:xfrm>
          <a:prstGeom prst="rect">
            <a:avLst/>
          </a:prstGeom>
          <a:ln w="0">
            <a:noFill/>
          </a:ln>
        </p:spPr>
      </p:pic>
      <p:sp>
        <p:nvSpPr>
          <p:cNvPr id="466" name="Subtitle 62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Dynamic Polymorphism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  <a:ea typeface="DejaVu Sans"/>
              </a:rPr>
              <a:t>To RTTI, or not to RTTI...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7" name=""/>
          <p:cNvSpPr/>
          <p:nvPr/>
        </p:nvSpPr>
        <p:spPr>
          <a:xfrm>
            <a:off x="3108960" y="2468880"/>
            <a:ext cx="2743200" cy="3794760"/>
          </a:xfrm>
          <a:prstGeom prst="rect">
            <a:avLst/>
          </a:prstGeom>
          <a:gradFill rotWithShape="0">
            <a:gsLst>
              <a:gs pos="0">
                <a:srgbClr val="729fcf">
                  <a:alpha val="0"/>
                </a:srgbClr>
              </a:gs>
              <a:gs pos="5000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"/>
          <p:cNvSpPr txBox="1"/>
          <p:nvPr/>
        </p:nvSpPr>
        <p:spPr>
          <a:xfrm>
            <a:off x="7330320" y="2405880"/>
            <a:ext cx="3871080" cy="1882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 u="sng">
                <a:uFillTx/>
                <a:latin typeface="Arial"/>
              </a:rPr>
              <a:t>R</a:t>
            </a:r>
            <a:r>
              <a:rPr b="0" lang="en-US" sz="1800" spc="-1" strike="noStrike">
                <a:latin typeface="Arial"/>
              </a:rPr>
              <a:t>un-</a:t>
            </a:r>
            <a:r>
              <a:rPr b="1" lang="en-US" sz="1800" spc="-1" strike="noStrike" u="sng">
                <a:uFillTx/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ime </a:t>
            </a:r>
            <a:r>
              <a:rPr b="1" lang="en-US" sz="1800" spc="-1" strike="noStrike" u="sng">
                <a:uFillTx/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ype </a:t>
            </a:r>
            <a:r>
              <a:rPr b="1" lang="en-US" sz="1800" spc="-1" strike="noStrike" u="sng">
                <a:uFillTx/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nformation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spcBef>
                <a:spcPts val="100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_type_info sections in the binary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spcBef>
                <a:spcPts val="100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Necessary for: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spcBef>
                <a:spcPts val="100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typeid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spcBef>
                <a:spcPts val="100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dynamic_cast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69" name="" descr=""/>
          <p:cNvPicPr/>
          <p:nvPr/>
        </p:nvPicPr>
        <p:blipFill>
          <a:blip r:embed="rId2"/>
          <a:stretch/>
        </p:blipFill>
        <p:spPr>
          <a:xfrm>
            <a:off x="8117280" y="640440"/>
            <a:ext cx="1301400" cy="150840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6817B15-1F53-4CC2-A77A-19D80EB18CE8}" type="slidenum">
              <a:t>61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" name="" descr=""/>
          <p:cNvPicPr/>
          <p:nvPr/>
        </p:nvPicPr>
        <p:blipFill>
          <a:blip r:embed="rId1"/>
          <a:stretch/>
        </p:blipFill>
        <p:spPr>
          <a:xfrm>
            <a:off x="365760" y="1874880"/>
            <a:ext cx="6217920" cy="4663080"/>
          </a:xfrm>
          <a:prstGeom prst="rect">
            <a:avLst/>
          </a:prstGeom>
          <a:ln w="0">
            <a:noFill/>
          </a:ln>
        </p:spPr>
      </p:pic>
      <p:sp>
        <p:nvSpPr>
          <p:cNvPr id="471" name="Subtitle 63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Dynamic Polymorphism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72" name=""/>
          <p:cNvSpPr/>
          <p:nvPr/>
        </p:nvSpPr>
        <p:spPr>
          <a:xfrm>
            <a:off x="3017520" y="3749040"/>
            <a:ext cx="1051560" cy="2514600"/>
          </a:xfrm>
          <a:prstGeom prst="rect">
            <a:avLst/>
          </a:prstGeom>
          <a:gradFill rotWithShape="0">
            <a:gsLst>
              <a:gs pos="0">
                <a:srgbClr val="729fcf">
                  <a:alpha val="0"/>
                </a:srgbClr>
              </a:gs>
              <a:gs pos="5000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"/>
          <p:cNvSpPr txBox="1"/>
          <p:nvPr/>
        </p:nvSpPr>
        <p:spPr>
          <a:xfrm>
            <a:off x="6995160" y="4297680"/>
            <a:ext cx="4785480" cy="986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For statically allocated </a:t>
            </a:r>
            <a:r>
              <a:rPr b="0" lang="en-US" sz="1800" spc="-1" strike="noStrike">
                <a:latin typeface="Arial"/>
              </a:rPr>
              <a:t>objects, the compiler can </a:t>
            </a:r>
            <a:r>
              <a:rPr b="0" lang="en-US" sz="1800" spc="-1" strike="noStrike">
                <a:latin typeface="Arial"/>
              </a:rPr>
              <a:t>often determine the type at </a:t>
            </a:r>
            <a:r>
              <a:rPr b="0" lang="en-US" sz="1800" spc="-1" strike="noStrike">
                <a:latin typeface="Arial"/>
              </a:rPr>
              <a:t>compile-time.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-&gt; no virtual function calls </a:t>
            </a:r>
            <a:r>
              <a:rPr b="0" lang="en-US" sz="1800" spc="-1" strike="noStrike">
                <a:latin typeface="Arial"/>
              </a:rPr>
              <a:t>(de-virtualization)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4" name=""/>
          <p:cNvSpPr txBox="1"/>
          <p:nvPr/>
        </p:nvSpPr>
        <p:spPr>
          <a:xfrm>
            <a:off x="7635240" y="2377440"/>
            <a:ext cx="2850480" cy="1509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CPin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{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GPIO_PIN_6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};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CLed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led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{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&amp;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};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af00db"/>
                </a:solidFill>
                <a:latin typeface="Consolas"/>
              </a:rPr>
              <a:t>while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true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 {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led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toggle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();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delay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</a:rPr>
              <a:t>1000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);</a:t>
            </a:r>
            <a:endParaRPr b="0" lang="en-US" sz="1600" spc="-1" strike="noStrike">
              <a:latin typeface="Droid Sans Mono;monospace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</a:t>
            </a:r>
            <a:endParaRPr b="0" lang="en-US" sz="1600" spc="-1" strike="noStrike">
              <a:solidFill>
                <a:srgbClr val="3b3b3b"/>
              </a:solidFill>
              <a:latin typeface="Droid Sans Mono;monospace"/>
            </a:endParaRPr>
          </a:p>
        </p:txBody>
      </p:sp>
      <p:pic>
        <p:nvPicPr>
          <p:cNvPr id="475" name="" descr=""/>
          <p:cNvPicPr/>
          <p:nvPr/>
        </p:nvPicPr>
        <p:blipFill>
          <a:blip r:embed="rId2"/>
          <a:stretch/>
        </p:blipFill>
        <p:spPr>
          <a:xfrm>
            <a:off x="8117280" y="640440"/>
            <a:ext cx="1301400" cy="150840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4A31851-3352-46F5-B80F-70391A29F2BF}" type="slidenum">
              <a:t>62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ubtitle 61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Dynamic Polymorphism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000000"/>
                </a:solidFill>
                <a:latin typeface="Aptos"/>
                <a:ea typeface="DejaVu Sans"/>
              </a:rPr>
              <a:t>without de-virtualization</a:t>
            </a:r>
            <a:endParaRPr b="0" lang="en-US" sz="2100" spc="-1" strike="noStrike">
              <a:latin typeface="Arial"/>
            </a:endParaRPr>
          </a:p>
        </p:txBody>
      </p:sp>
      <p:pic>
        <p:nvPicPr>
          <p:cNvPr id="477" name="" descr=""/>
          <p:cNvPicPr/>
          <p:nvPr/>
        </p:nvPicPr>
        <p:blipFill>
          <a:blip r:embed="rId1"/>
          <a:stretch/>
        </p:blipFill>
        <p:spPr>
          <a:xfrm>
            <a:off x="8117280" y="640440"/>
            <a:ext cx="1301400" cy="1508400"/>
          </a:xfrm>
          <a:prstGeom prst="rect">
            <a:avLst/>
          </a:prstGeom>
          <a:ln w="0">
            <a:noFill/>
          </a:ln>
        </p:spPr>
      </p:pic>
      <p:sp>
        <p:nvSpPr>
          <p:cNvPr id="478" name=""/>
          <p:cNvSpPr txBox="1"/>
          <p:nvPr/>
        </p:nvSpPr>
        <p:spPr>
          <a:xfrm>
            <a:off x="773640" y="2319480"/>
            <a:ext cx="3740760" cy="698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600" spc="-1" strike="noStrike">
                <a:latin typeface="Consolas"/>
              </a:rPr>
              <a:t>080001b0 &lt;_ZN4CPin3setEv&gt;: ...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Consolas"/>
              </a:rPr>
              <a:t>08000198 &lt;_ZN4CPin5resetEv&gt;: ...</a:t>
            </a:r>
            <a:endParaRPr b="0" lang="en-US" sz="1600" spc="-1" strike="noStrike">
              <a:latin typeface="Consolas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E0B5F52-2446-4C39-A3D9-14CB0B617F62}" type="slidenum">
              <a:t>63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ubtitle 64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Dynamic Polymorphism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000000"/>
                </a:solidFill>
                <a:latin typeface="Aptos"/>
                <a:ea typeface="DejaVu Sans"/>
              </a:rPr>
              <a:t>without de-virtualization</a:t>
            </a:r>
            <a:endParaRPr b="0" lang="en-US" sz="2100" spc="-1" strike="noStrike">
              <a:latin typeface="Arial"/>
            </a:endParaRPr>
          </a:p>
        </p:txBody>
      </p:sp>
      <p:pic>
        <p:nvPicPr>
          <p:cNvPr id="480" name="" descr=""/>
          <p:cNvPicPr/>
          <p:nvPr/>
        </p:nvPicPr>
        <p:blipFill>
          <a:blip r:embed="rId1"/>
          <a:stretch/>
        </p:blipFill>
        <p:spPr>
          <a:xfrm>
            <a:off x="8117280" y="640440"/>
            <a:ext cx="1301400" cy="1508400"/>
          </a:xfrm>
          <a:prstGeom prst="rect">
            <a:avLst/>
          </a:prstGeom>
          <a:ln w="0">
            <a:noFill/>
          </a:ln>
        </p:spPr>
      </p:pic>
      <p:sp>
        <p:nvSpPr>
          <p:cNvPr id="481" name=""/>
          <p:cNvSpPr txBox="1"/>
          <p:nvPr/>
        </p:nvSpPr>
        <p:spPr>
          <a:xfrm>
            <a:off x="773280" y="2319480"/>
            <a:ext cx="3740760" cy="698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600" spc="-1" strike="noStrike">
                <a:latin typeface="Consolas"/>
              </a:rPr>
              <a:t>080001b0 &lt;_ZN4CPin3setEv&gt;: ...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Consolas"/>
              </a:rPr>
              <a:t>08000198 &lt;_ZN4CPin5resetEv&gt;: ...</a:t>
            </a:r>
            <a:endParaRPr b="0" lang="en-US" sz="1600" spc="-1" strike="noStrike">
              <a:latin typeface="Consolas"/>
            </a:endParaRPr>
          </a:p>
        </p:txBody>
      </p:sp>
      <p:sp>
        <p:nvSpPr>
          <p:cNvPr id="482" name=""/>
          <p:cNvSpPr/>
          <p:nvPr/>
        </p:nvSpPr>
        <p:spPr>
          <a:xfrm>
            <a:off x="864720" y="4298040"/>
            <a:ext cx="3291840" cy="1143000"/>
          </a:xfrm>
          <a:prstGeom prst="rect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"/>
          <p:cNvSpPr txBox="1"/>
          <p:nvPr/>
        </p:nvSpPr>
        <p:spPr>
          <a:xfrm>
            <a:off x="1139040" y="4800960"/>
            <a:ext cx="2743200" cy="51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600" spc="-1" strike="noStrike">
                <a:latin typeface="Consolas"/>
              </a:rPr>
              <a:t>0x08000258 : 0x080001b1</a:t>
            </a:r>
            <a:endParaRPr b="0" lang="en-US" sz="1600" spc="-1" strike="noStrike">
              <a:latin typeface="Consolas"/>
            </a:endParaRPr>
          </a:p>
          <a:p>
            <a:r>
              <a:rPr b="0" lang="en-US" sz="1600" spc="-1" strike="noStrike">
                <a:latin typeface="Consolas"/>
              </a:rPr>
              <a:t>0x0800025c : 0x08000199</a:t>
            </a:r>
            <a:endParaRPr b="0" lang="en-US" sz="1600" spc="-1" strike="noStrike">
              <a:latin typeface="Consolas"/>
            </a:endParaRPr>
          </a:p>
        </p:txBody>
      </p:sp>
      <p:sp>
        <p:nvSpPr>
          <p:cNvPr id="484" name=""/>
          <p:cNvSpPr txBox="1"/>
          <p:nvPr/>
        </p:nvSpPr>
        <p:spPr>
          <a:xfrm>
            <a:off x="864720" y="4317480"/>
            <a:ext cx="13968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CLed vtable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5" name=""/>
          <p:cNvSpPr/>
          <p:nvPr/>
        </p:nvSpPr>
        <p:spPr>
          <a:xfrm flipH="1" flipV="1">
            <a:off x="772920" y="2468880"/>
            <a:ext cx="415440" cy="2651760"/>
          </a:xfrm>
          <a:prstGeom prst="curvedConnector3">
            <a:avLst>
              <a:gd name="adj1" fmla="val 236623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"/>
          <p:cNvSpPr/>
          <p:nvPr/>
        </p:nvSpPr>
        <p:spPr>
          <a:xfrm flipH="1" flipV="1">
            <a:off x="822600" y="2880000"/>
            <a:ext cx="365760" cy="2057400"/>
          </a:xfrm>
          <a:prstGeom prst="curvedConnector3">
            <a:avLst>
              <a:gd name="adj1" fmla="val 182694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4648091-2430-464F-87F0-AAB922BA9844}" type="slidenum">
              <a:t>64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ubtitle 65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Dynamic Polymorphism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000000"/>
                </a:solidFill>
                <a:latin typeface="Aptos"/>
                <a:ea typeface="DejaVu Sans"/>
              </a:rPr>
              <a:t>without de-virtualization</a:t>
            </a:r>
            <a:endParaRPr b="0" lang="en-US" sz="2100" spc="-1" strike="noStrike">
              <a:latin typeface="Arial"/>
            </a:endParaRPr>
          </a:p>
        </p:txBody>
      </p:sp>
      <p:pic>
        <p:nvPicPr>
          <p:cNvPr id="488" name="" descr=""/>
          <p:cNvPicPr/>
          <p:nvPr/>
        </p:nvPicPr>
        <p:blipFill>
          <a:blip r:embed="rId1"/>
          <a:stretch/>
        </p:blipFill>
        <p:spPr>
          <a:xfrm>
            <a:off x="8117280" y="640440"/>
            <a:ext cx="1301400" cy="1508400"/>
          </a:xfrm>
          <a:prstGeom prst="rect">
            <a:avLst/>
          </a:prstGeom>
          <a:ln w="0">
            <a:noFill/>
          </a:ln>
        </p:spPr>
      </p:pic>
      <p:sp>
        <p:nvSpPr>
          <p:cNvPr id="489" name=""/>
          <p:cNvSpPr txBox="1"/>
          <p:nvPr/>
        </p:nvSpPr>
        <p:spPr>
          <a:xfrm>
            <a:off x="767880" y="2319840"/>
            <a:ext cx="3740760" cy="698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600" spc="-1" strike="noStrike">
                <a:latin typeface="Consolas"/>
              </a:rPr>
              <a:t>080001b0 </a:t>
            </a:r>
            <a:r>
              <a:rPr b="0" lang="en-US" sz="1600" spc="-1" strike="noStrike">
                <a:latin typeface="Consolas"/>
              </a:rPr>
              <a:t>&lt;_ZN4CPin3</a:t>
            </a:r>
            <a:r>
              <a:rPr b="0" lang="en-US" sz="1600" spc="-1" strike="noStrike">
                <a:latin typeface="Consolas"/>
              </a:rPr>
              <a:t>setEv&gt;: ..</a:t>
            </a:r>
            <a:r>
              <a:rPr b="0" lang="en-US" sz="1600" spc="-1" strike="noStrike">
                <a:latin typeface="Consolas"/>
              </a:rPr>
              <a:t>.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Consolas"/>
              </a:rPr>
              <a:t>08000198 </a:t>
            </a:r>
            <a:r>
              <a:rPr b="0" lang="en-US" sz="1600" spc="-1" strike="noStrike">
                <a:latin typeface="Consolas"/>
              </a:rPr>
              <a:t>&lt;_ZN4CPin5</a:t>
            </a:r>
            <a:r>
              <a:rPr b="0" lang="en-US" sz="1600" spc="-1" strike="noStrike">
                <a:latin typeface="Consolas"/>
              </a:rPr>
              <a:t>resetEv&gt;: </a:t>
            </a:r>
            <a:r>
              <a:rPr b="0" lang="en-US" sz="1600" spc="-1" strike="noStrike">
                <a:latin typeface="Consolas"/>
              </a:rPr>
              <a:t>...</a:t>
            </a:r>
            <a:endParaRPr b="0" lang="en-US" sz="1600" spc="-1" strike="noStrike">
              <a:latin typeface="Consolas"/>
            </a:endParaRPr>
          </a:p>
        </p:txBody>
      </p:sp>
      <p:sp>
        <p:nvSpPr>
          <p:cNvPr id="490" name=""/>
          <p:cNvSpPr/>
          <p:nvPr/>
        </p:nvSpPr>
        <p:spPr>
          <a:xfrm>
            <a:off x="859320" y="4298400"/>
            <a:ext cx="3291840" cy="1143000"/>
          </a:xfrm>
          <a:prstGeom prst="rect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1" name=""/>
          <p:cNvSpPr txBox="1"/>
          <p:nvPr/>
        </p:nvSpPr>
        <p:spPr>
          <a:xfrm>
            <a:off x="1133640" y="4801320"/>
            <a:ext cx="2743200" cy="51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600" spc="-1" strike="noStrike">
                <a:latin typeface="Consolas"/>
              </a:rPr>
              <a:t>0x08000258 : 0x080001b1</a:t>
            </a:r>
            <a:endParaRPr b="0" lang="en-US" sz="1600" spc="-1" strike="noStrike">
              <a:latin typeface="Consolas"/>
            </a:endParaRPr>
          </a:p>
          <a:p>
            <a:r>
              <a:rPr b="0" lang="en-US" sz="1600" spc="-1" strike="noStrike">
                <a:latin typeface="Consolas"/>
              </a:rPr>
              <a:t>0x0800025c : 0x08000199</a:t>
            </a:r>
            <a:endParaRPr b="0" lang="en-US" sz="1600" spc="-1" strike="noStrike">
              <a:latin typeface="Consolas"/>
            </a:endParaRPr>
          </a:p>
        </p:txBody>
      </p:sp>
      <p:sp>
        <p:nvSpPr>
          <p:cNvPr id="492" name=""/>
          <p:cNvSpPr txBox="1"/>
          <p:nvPr/>
        </p:nvSpPr>
        <p:spPr>
          <a:xfrm>
            <a:off x="859320" y="4317840"/>
            <a:ext cx="13968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CLed vtable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3" name=""/>
          <p:cNvSpPr/>
          <p:nvPr/>
        </p:nvSpPr>
        <p:spPr>
          <a:xfrm flipH="1" flipV="1">
            <a:off x="767520" y="2469240"/>
            <a:ext cx="415440" cy="2651760"/>
          </a:xfrm>
          <a:prstGeom prst="curvedConnector3">
            <a:avLst>
              <a:gd name="adj1" fmla="val 236623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"/>
          <p:cNvSpPr/>
          <p:nvPr/>
        </p:nvSpPr>
        <p:spPr>
          <a:xfrm flipH="1" flipV="1">
            <a:off x="817200" y="2880360"/>
            <a:ext cx="365760" cy="2057400"/>
          </a:xfrm>
          <a:prstGeom prst="curvedConnector3">
            <a:avLst>
              <a:gd name="adj1" fmla="val 182694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5" name=""/>
          <p:cNvSpPr txBox="1"/>
          <p:nvPr/>
        </p:nvSpPr>
        <p:spPr>
          <a:xfrm>
            <a:off x="6267240" y="2350080"/>
            <a:ext cx="5482800" cy="405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600" spc="-1" strike="noStrike">
                <a:latin typeface="Consolas"/>
              </a:rPr>
              <a:t>&lt;main&gt;: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push</a:t>
            </a:r>
            <a:r>
              <a:rPr b="0" lang="en-US" sz="1600" spc="-1" strike="noStrike">
                <a:latin typeface="Consolas"/>
              </a:rPr>
              <a:t>    </a:t>
            </a:r>
            <a:r>
              <a:rPr b="0" lang="en-US" sz="1600" spc="-1" strike="noStrike">
                <a:latin typeface="Consolas"/>
              </a:rPr>
              <a:t>{r0, r1, r2, lr}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ldr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r3, [pc, #28]</a:t>
            </a:r>
            <a:r>
              <a:rPr b="0" lang="en-US" sz="1600" spc="-1" strike="noStrike">
                <a:latin typeface="Consolas"/>
              </a:rPr>
              <a:t>	</a:t>
            </a:r>
            <a:r>
              <a:rPr b="0" lang="en-US" sz="1600" spc="-1" strike="noStrike">
                <a:latin typeface="Consolas"/>
              </a:rPr>
              <a:t>; (80001e4 &lt;main+0x20&gt;)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mov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r2, sp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str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r3, [sp, #0]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movs</a:t>
            </a:r>
            <a:r>
              <a:rPr b="0" lang="en-US" sz="1600" spc="-1" strike="noStrike">
                <a:latin typeface="Consolas"/>
              </a:rPr>
              <a:t>    </a:t>
            </a:r>
            <a:r>
              <a:rPr b="0" lang="en-US" sz="1600" spc="-1" strike="noStrike">
                <a:latin typeface="Consolas"/>
              </a:rPr>
              <a:t>r3, #6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strb</a:t>
            </a:r>
            <a:r>
              <a:rPr b="0" lang="en-US" sz="1600" spc="-1" strike="noStrike">
                <a:latin typeface="Consolas"/>
              </a:rPr>
              <a:t>    </a:t>
            </a:r>
            <a:r>
              <a:rPr b="0" lang="en-US" sz="1600" spc="-1" strike="noStrike">
                <a:latin typeface="Consolas"/>
              </a:rPr>
              <a:t>r3, [r2, #4]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ldr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r3, [sp, #0]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mov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r0, sp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ldr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r3, [r3, #0]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blx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r3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ldr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r3, [sp, #0]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mov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r0, sp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ldr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r3, [r3, #4]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blx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r3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b.n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80001d0 &lt;main+0xc&gt;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</a:rPr>
              <a:t>Nop     ; (mov r8, r8)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</a:rPr>
              <a:t>.word</a:t>
            </a:r>
            <a:r>
              <a:rPr b="0" lang="en-US" sz="1600" spc="-1" strike="noStrike">
                <a:latin typeface="Consolas"/>
              </a:rPr>
              <a:t>	</a:t>
            </a:r>
            <a:r>
              <a:rPr b="0" lang="en-US" sz="1600" spc="-1" strike="noStrike">
                <a:latin typeface="Consolas"/>
              </a:rPr>
              <a:t>0x08000258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B86D847-7B2D-4836-AA9A-B08E47A4B7FA}" type="slidenum">
              <a:t>65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ubtitle 66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Dynamic Polymorphism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000000"/>
                </a:solidFill>
                <a:latin typeface="Aptos"/>
                <a:ea typeface="DejaVu Sans"/>
              </a:rPr>
              <a:t>without de-virtualization</a:t>
            </a:r>
            <a:endParaRPr b="0" lang="en-US" sz="2100" spc="-1" strike="noStrike">
              <a:latin typeface="Arial"/>
            </a:endParaRPr>
          </a:p>
        </p:txBody>
      </p:sp>
      <p:pic>
        <p:nvPicPr>
          <p:cNvPr id="497" name="" descr=""/>
          <p:cNvPicPr/>
          <p:nvPr/>
        </p:nvPicPr>
        <p:blipFill>
          <a:blip r:embed="rId1"/>
          <a:stretch/>
        </p:blipFill>
        <p:spPr>
          <a:xfrm>
            <a:off x="8117280" y="640440"/>
            <a:ext cx="1301400" cy="1508400"/>
          </a:xfrm>
          <a:prstGeom prst="rect">
            <a:avLst/>
          </a:prstGeom>
          <a:ln w="0">
            <a:noFill/>
          </a:ln>
        </p:spPr>
      </p:pic>
      <p:sp>
        <p:nvSpPr>
          <p:cNvPr id="498" name=""/>
          <p:cNvSpPr txBox="1"/>
          <p:nvPr/>
        </p:nvSpPr>
        <p:spPr>
          <a:xfrm>
            <a:off x="6267240" y="2350080"/>
            <a:ext cx="5482800" cy="405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600" spc="-1" strike="noStrike">
                <a:latin typeface="Consolas"/>
              </a:rPr>
              <a:t>&lt;main&gt;: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push</a:t>
            </a:r>
            <a:r>
              <a:rPr b="0" lang="en-US" sz="1600" spc="-1" strike="noStrike">
                <a:latin typeface="Consolas"/>
              </a:rPr>
              <a:t>    </a:t>
            </a:r>
            <a:r>
              <a:rPr b="0" lang="en-US" sz="1600" spc="-1" strike="noStrike">
                <a:latin typeface="Consolas"/>
              </a:rPr>
              <a:t>{r0, r1, r2, </a:t>
            </a:r>
            <a:r>
              <a:rPr b="0" lang="en-US" sz="1600" spc="-1" strike="noStrike">
                <a:latin typeface="Consolas"/>
              </a:rPr>
              <a:t>lr}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ldr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r3, [pc, </a:t>
            </a:r>
            <a:r>
              <a:rPr b="0" lang="en-US" sz="1600" spc="-1" strike="noStrike">
                <a:latin typeface="Consolas"/>
              </a:rPr>
              <a:t>#28]</a:t>
            </a:r>
            <a:r>
              <a:rPr b="0" lang="en-US" sz="1600" spc="-1" strike="noStrike">
                <a:latin typeface="Consolas"/>
              </a:rPr>
              <a:t>	</a:t>
            </a:r>
            <a:r>
              <a:rPr b="0" lang="en-US" sz="1600" spc="-1" strike="noStrike">
                <a:latin typeface="Consolas"/>
              </a:rPr>
              <a:t>; (80001e4 </a:t>
            </a:r>
            <a:r>
              <a:rPr b="0" lang="en-US" sz="1600" spc="-1" strike="noStrike">
                <a:latin typeface="Consolas"/>
              </a:rPr>
              <a:t>&lt;main+0x20&gt;)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mov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r2, sp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str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r3, [sp, #0]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movs</a:t>
            </a:r>
            <a:r>
              <a:rPr b="0" lang="en-US" sz="1600" spc="-1" strike="noStrike">
                <a:latin typeface="Consolas"/>
              </a:rPr>
              <a:t>    </a:t>
            </a:r>
            <a:r>
              <a:rPr b="0" lang="en-US" sz="1600" spc="-1" strike="noStrike">
                <a:latin typeface="Consolas"/>
              </a:rPr>
              <a:t>r3, #6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strb</a:t>
            </a:r>
            <a:r>
              <a:rPr b="0" lang="en-US" sz="1600" spc="-1" strike="noStrike">
                <a:latin typeface="Consolas"/>
              </a:rPr>
              <a:t>    </a:t>
            </a:r>
            <a:r>
              <a:rPr b="0" lang="en-US" sz="1600" spc="-1" strike="noStrike">
                <a:latin typeface="Consolas"/>
              </a:rPr>
              <a:t>r3, [r2, #4]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ldr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r3, [sp, #0]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mov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r0, sp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ldr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r3, [r3, #0]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blx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r3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ldr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r3, [sp, #0]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mov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r0, sp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ldr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r3, [r3, #4]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blx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r3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b.n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80001d0 </a:t>
            </a:r>
            <a:r>
              <a:rPr b="0" lang="en-US" sz="1600" spc="-1" strike="noStrike">
                <a:latin typeface="Consolas"/>
              </a:rPr>
              <a:t>&lt;main+0xc&gt;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</a:rPr>
              <a:t>Nop     ; (mov r8, </a:t>
            </a:r>
            <a:r>
              <a:rPr b="0" lang="en-US" sz="1600" spc="-1" strike="noStrike">
                <a:latin typeface="Consolas"/>
              </a:rPr>
              <a:t>r8)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</a:rPr>
              <a:t>.word</a:t>
            </a:r>
            <a:r>
              <a:rPr b="0" lang="en-US" sz="1600" spc="-1" strike="noStrike">
                <a:latin typeface="Consolas"/>
              </a:rPr>
              <a:t>	</a:t>
            </a:r>
            <a:r>
              <a:rPr b="0" lang="en-US" sz="1600" spc="-1" strike="noStrike">
                <a:latin typeface="Consolas"/>
              </a:rPr>
              <a:t>0x08000258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9" name=""/>
          <p:cNvSpPr/>
          <p:nvPr/>
        </p:nvSpPr>
        <p:spPr>
          <a:xfrm>
            <a:off x="6309360" y="2798640"/>
            <a:ext cx="5349240" cy="274320"/>
          </a:xfrm>
          <a:prstGeom prst="rect">
            <a:avLst/>
          </a:prstGeom>
          <a:gradFill rotWithShape="0">
            <a:gsLst>
              <a:gs pos="0">
                <a:srgbClr val="729fcf">
                  <a:alpha val="0"/>
                </a:srgbClr>
              </a:gs>
              <a:gs pos="5000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"/>
          <p:cNvSpPr/>
          <p:nvPr/>
        </p:nvSpPr>
        <p:spPr>
          <a:xfrm>
            <a:off x="6355080" y="6126480"/>
            <a:ext cx="2103120" cy="274320"/>
          </a:xfrm>
          <a:prstGeom prst="rect">
            <a:avLst/>
          </a:prstGeom>
          <a:gradFill rotWithShape="0">
            <a:gsLst>
              <a:gs pos="0">
                <a:srgbClr val="729fcf">
                  <a:alpha val="0"/>
                </a:srgbClr>
              </a:gs>
              <a:gs pos="5000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"/>
          <p:cNvSpPr/>
          <p:nvPr/>
        </p:nvSpPr>
        <p:spPr>
          <a:xfrm flipH="1">
            <a:off x="8640720" y="3200400"/>
            <a:ext cx="1417320" cy="3108960"/>
          </a:xfrm>
          <a:prstGeom prst="curvedConnector3">
            <a:avLst>
              <a:gd name="adj1" fmla="val -609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2" name=""/>
          <p:cNvSpPr txBox="1"/>
          <p:nvPr/>
        </p:nvSpPr>
        <p:spPr>
          <a:xfrm>
            <a:off x="762480" y="2320200"/>
            <a:ext cx="3740760" cy="698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600" spc="-1" strike="noStrike">
                <a:latin typeface="Consolas"/>
              </a:rPr>
              <a:t>080001b0 &lt;_ZN4CPin3setEv&gt;: ...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Consolas"/>
              </a:rPr>
              <a:t>08000198 &lt;_ZN4CPin5resetEv&gt;: ...</a:t>
            </a:r>
            <a:endParaRPr b="0" lang="en-US" sz="1600" spc="-1" strike="noStrike">
              <a:latin typeface="Consolas"/>
            </a:endParaRPr>
          </a:p>
        </p:txBody>
      </p:sp>
      <p:sp>
        <p:nvSpPr>
          <p:cNvPr id="503" name=""/>
          <p:cNvSpPr/>
          <p:nvPr/>
        </p:nvSpPr>
        <p:spPr>
          <a:xfrm>
            <a:off x="853920" y="4298760"/>
            <a:ext cx="3291840" cy="1143000"/>
          </a:xfrm>
          <a:prstGeom prst="rect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4" name=""/>
          <p:cNvSpPr txBox="1"/>
          <p:nvPr/>
        </p:nvSpPr>
        <p:spPr>
          <a:xfrm>
            <a:off x="1128240" y="4801680"/>
            <a:ext cx="2743200" cy="51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600" spc="-1" strike="noStrike">
                <a:latin typeface="Consolas"/>
              </a:rPr>
              <a:t>0x08000258 : 0x080001b1</a:t>
            </a:r>
            <a:endParaRPr b="0" lang="en-US" sz="1600" spc="-1" strike="noStrike">
              <a:latin typeface="Consolas"/>
            </a:endParaRPr>
          </a:p>
          <a:p>
            <a:r>
              <a:rPr b="0" lang="en-US" sz="1600" spc="-1" strike="noStrike">
                <a:latin typeface="Consolas"/>
              </a:rPr>
              <a:t>0x0800025c : 0x08000199</a:t>
            </a:r>
            <a:endParaRPr b="0" lang="en-US" sz="1600" spc="-1" strike="noStrike">
              <a:latin typeface="Consolas"/>
            </a:endParaRPr>
          </a:p>
        </p:txBody>
      </p:sp>
      <p:sp>
        <p:nvSpPr>
          <p:cNvPr id="505" name=""/>
          <p:cNvSpPr txBox="1"/>
          <p:nvPr/>
        </p:nvSpPr>
        <p:spPr>
          <a:xfrm>
            <a:off x="853920" y="4318200"/>
            <a:ext cx="13968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CLed vtable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6" name=""/>
          <p:cNvSpPr/>
          <p:nvPr/>
        </p:nvSpPr>
        <p:spPr>
          <a:xfrm flipH="1" flipV="1">
            <a:off x="762120" y="2469600"/>
            <a:ext cx="415440" cy="2651760"/>
          </a:xfrm>
          <a:prstGeom prst="curvedConnector3">
            <a:avLst>
              <a:gd name="adj1" fmla="val 236623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"/>
          <p:cNvSpPr/>
          <p:nvPr/>
        </p:nvSpPr>
        <p:spPr>
          <a:xfrm flipH="1" flipV="1">
            <a:off x="811800" y="2880720"/>
            <a:ext cx="365760" cy="2057400"/>
          </a:xfrm>
          <a:prstGeom prst="curvedConnector3">
            <a:avLst>
              <a:gd name="adj1" fmla="val 182694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8" name=""/>
          <p:cNvSpPr/>
          <p:nvPr/>
        </p:nvSpPr>
        <p:spPr>
          <a:xfrm flipH="1" flipV="1">
            <a:off x="4215600" y="5331960"/>
            <a:ext cx="2061000" cy="914400"/>
          </a:xfrm>
          <a:prstGeom prst="curvedConnector3">
            <a:avLst>
              <a:gd name="adj1" fmla="val 5096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9" name=""/>
          <p:cNvSpPr txBox="1"/>
          <p:nvPr/>
        </p:nvSpPr>
        <p:spPr>
          <a:xfrm>
            <a:off x="517320" y="5963040"/>
            <a:ext cx="3186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Load the vtable address in r3.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12E2472-6613-43CD-BB3B-C0598E74AF4D}" type="slidenum">
              <a:t>66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ubtitle 69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Dynamic Polymorphism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000000"/>
                </a:solidFill>
                <a:latin typeface="Aptos"/>
                <a:ea typeface="DejaVu Sans"/>
              </a:rPr>
              <a:t>without de-virtualization</a:t>
            </a:r>
            <a:endParaRPr b="0" lang="en-US" sz="2100" spc="-1" strike="noStrike">
              <a:latin typeface="Arial"/>
            </a:endParaRPr>
          </a:p>
        </p:txBody>
      </p:sp>
      <p:pic>
        <p:nvPicPr>
          <p:cNvPr id="511" name="" descr=""/>
          <p:cNvPicPr/>
          <p:nvPr/>
        </p:nvPicPr>
        <p:blipFill>
          <a:blip r:embed="rId1"/>
          <a:stretch/>
        </p:blipFill>
        <p:spPr>
          <a:xfrm>
            <a:off x="8117280" y="640440"/>
            <a:ext cx="1301400" cy="1508400"/>
          </a:xfrm>
          <a:prstGeom prst="rect">
            <a:avLst/>
          </a:prstGeom>
          <a:ln w="0">
            <a:noFill/>
          </a:ln>
        </p:spPr>
      </p:pic>
      <p:sp>
        <p:nvSpPr>
          <p:cNvPr id="512" name=""/>
          <p:cNvSpPr txBox="1"/>
          <p:nvPr/>
        </p:nvSpPr>
        <p:spPr>
          <a:xfrm>
            <a:off x="6267240" y="2350080"/>
            <a:ext cx="5482800" cy="405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600" spc="-1" strike="noStrike">
                <a:latin typeface="Consolas"/>
              </a:rPr>
              <a:t>&lt;main&gt;: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push</a:t>
            </a:r>
            <a:r>
              <a:rPr b="0" lang="en-US" sz="1600" spc="-1" strike="noStrike">
                <a:latin typeface="Consolas"/>
              </a:rPr>
              <a:t>    </a:t>
            </a:r>
            <a:r>
              <a:rPr b="0" lang="en-US" sz="1600" spc="-1" strike="noStrike">
                <a:latin typeface="Consolas"/>
              </a:rPr>
              <a:t>{r0, r1, </a:t>
            </a:r>
            <a:r>
              <a:rPr b="0" lang="en-US" sz="1600" spc="-1" strike="noStrike">
                <a:latin typeface="Consolas"/>
              </a:rPr>
              <a:t>r2, lr}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ldr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r3, [pc, </a:t>
            </a:r>
            <a:r>
              <a:rPr b="0" lang="en-US" sz="1600" spc="-1" strike="noStrike">
                <a:latin typeface="Consolas"/>
              </a:rPr>
              <a:t>#28]</a:t>
            </a:r>
            <a:r>
              <a:rPr b="0" lang="en-US" sz="1600" spc="-1" strike="noStrike">
                <a:latin typeface="Consolas"/>
              </a:rPr>
              <a:t>	</a:t>
            </a:r>
            <a:r>
              <a:rPr b="0" lang="en-US" sz="1600" spc="-1" strike="noStrike">
                <a:latin typeface="Consolas"/>
              </a:rPr>
              <a:t>; </a:t>
            </a:r>
            <a:r>
              <a:rPr b="0" lang="en-US" sz="1600" spc="-1" strike="noStrike">
                <a:latin typeface="Consolas"/>
              </a:rPr>
              <a:t>(80001e4 </a:t>
            </a:r>
            <a:r>
              <a:rPr b="0" lang="en-US" sz="1600" spc="-1" strike="noStrike">
                <a:latin typeface="Consolas"/>
              </a:rPr>
              <a:t>&lt;main+0x20</a:t>
            </a:r>
            <a:r>
              <a:rPr b="0" lang="en-US" sz="1600" spc="-1" strike="noStrike">
                <a:latin typeface="Consolas"/>
              </a:rPr>
              <a:t>&gt;)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mov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r2, sp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str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r3, [sp, </a:t>
            </a:r>
            <a:r>
              <a:rPr b="0" lang="en-US" sz="1600" spc="-1" strike="noStrike">
                <a:latin typeface="Consolas"/>
              </a:rPr>
              <a:t>#0]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movs</a:t>
            </a:r>
            <a:r>
              <a:rPr b="0" lang="en-US" sz="1600" spc="-1" strike="noStrike">
                <a:latin typeface="Consolas"/>
              </a:rPr>
              <a:t>    </a:t>
            </a:r>
            <a:r>
              <a:rPr b="0" lang="en-US" sz="1600" spc="-1" strike="noStrike">
                <a:latin typeface="Consolas"/>
              </a:rPr>
              <a:t>r3, #6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strb</a:t>
            </a:r>
            <a:r>
              <a:rPr b="0" lang="en-US" sz="1600" spc="-1" strike="noStrike">
                <a:latin typeface="Consolas"/>
              </a:rPr>
              <a:t>    </a:t>
            </a:r>
            <a:r>
              <a:rPr b="0" lang="en-US" sz="1600" spc="-1" strike="noStrike">
                <a:latin typeface="Consolas"/>
              </a:rPr>
              <a:t>r3, [r2, </a:t>
            </a:r>
            <a:r>
              <a:rPr b="0" lang="en-US" sz="1600" spc="-1" strike="noStrike">
                <a:latin typeface="Consolas"/>
              </a:rPr>
              <a:t>#4]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ldr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r3, [sp, </a:t>
            </a:r>
            <a:r>
              <a:rPr b="0" lang="en-US" sz="1600" spc="-1" strike="noStrike">
                <a:latin typeface="Consolas"/>
              </a:rPr>
              <a:t>#0]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mov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r0, sp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ldr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r3, [r3, </a:t>
            </a:r>
            <a:r>
              <a:rPr b="0" lang="en-US" sz="1600" spc="-1" strike="noStrike">
                <a:latin typeface="Consolas"/>
              </a:rPr>
              <a:t>#0]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blx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r3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ldr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r3, [sp, </a:t>
            </a:r>
            <a:r>
              <a:rPr b="0" lang="en-US" sz="1600" spc="-1" strike="noStrike">
                <a:latin typeface="Consolas"/>
              </a:rPr>
              <a:t>#0]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mov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r0, sp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ldr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r3, [r3, </a:t>
            </a:r>
            <a:r>
              <a:rPr b="0" lang="en-US" sz="1600" spc="-1" strike="noStrike">
                <a:latin typeface="Consolas"/>
              </a:rPr>
              <a:t>#4]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blx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r3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b.n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80001d0 </a:t>
            </a:r>
            <a:r>
              <a:rPr b="0" lang="en-US" sz="1600" spc="-1" strike="noStrike">
                <a:latin typeface="Consolas"/>
              </a:rPr>
              <a:t>&lt;main+0xc&gt;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</a:rPr>
              <a:t>Nop     ; </a:t>
            </a:r>
            <a:r>
              <a:rPr b="0" lang="en-US" sz="1600" spc="-1" strike="noStrike">
                <a:latin typeface="Consolas"/>
              </a:rPr>
              <a:t>(mov r8, </a:t>
            </a:r>
            <a:r>
              <a:rPr b="0" lang="en-US" sz="1600" spc="-1" strike="noStrike">
                <a:latin typeface="Consolas"/>
              </a:rPr>
              <a:t>r8)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</a:rPr>
              <a:t>.word</a:t>
            </a:r>
            <a:r>
              <a:rPr b="0" lang="en-US" sz="1600" spc="-1" strike="noStrike">
                <a:latin typeface="Consolas"/>
              </a:rPr>
              <a:t>	</a:t>
            </a:r>
            <a:r>
              <a:rPr b="0" lang="en-US" sz="1600" spc="-1" strike="noStrike">
                <a:latin typeface="Consolas"/>
              </a:rPr>
              <a:t>0x08000258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3" name=""/>
          <p:cNvSpPr/>
          <p:nvPr/>
        </p:nvSpPr>
        <p:spPr>
          <a:xfrm>
            <a:off x="6309360" y="4363920"/>
            <a:ext cx="2331720" cy="228600"/>
          </a:xfrm>
          <a:prstGeom prst="rect">
            <a:avLst/>
          </a:prstGeom>
          <a:gradFill rotWithShape="0">
            <a:gsLst>
              <a:gs pos="0">
                <a:srgbClr val="729fcf">
                  <a:alpha val="0"/>
                </a:srgbClr>
              </a:gs>
              <a:gs pos="5000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4" name=""/>
          <p:cNvSpPr txBox="1"/>
          <p:nvPr/>
        </p:nvSpPr>
        <p:spPr>
          <a:xfrm>
            <a:off x="762480" y="2320200"/>
            <a:ext cx="3740760" cy="698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600" spc="-1" strike="noStrike">
                <a:latin typeface="Consolas"/>
              </a:rPr>
              <a:t>080001b0 &lt;_ZN4CPin3setEv&gt;: ...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Consolas"/>
              </a:rPr>
              <a:t>08000198 &lt;_ZN4CPin5resetEv&gt;: ...</a:t>
            </a:r>
            <a:endParaRPr b="0" lang="en-US" sz="1600" spc="-1" strike="noStrike">
              <a:latin typeface="Consolas"/>
            </a:endParaRPr>
          </a:p>
        </p:txBody>
      </p:sp>
      <p:sp>
        <p:nvSpPr>
          <p:cNvPr id="515" name=""/>
          <p:cNvSpPr/>
          <p:nvPr/>
        </p:nvSpPr>
        <p:spPr>
          <a:xfrm>
            <a:off x="853920" y="4298760"/>
            <a:ext cx="3291840" cy="1143000"/>
          </a:xfrm>
          <a:prstGeom prst="rect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6" name=""/>
          <p:cNvSpPr txBox="1"/>
          <p:nvPr/>
        </p:nvSpPr>
        <p:spPr>
          <a:xfrm>
            <a:off x="1128240" y="4801680"/>
            <a:ext cx="2743200" cy="51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600" spc="-1" strike="noStrike">
                <a:latin typeface="Consolas"/>
              </a:rPr>
              <a:t>0x08000258 : 0x080001b1</a:t>
            </a:r>
            <a:endParaRPr b="0" lang="en-US" sz="1600" spc="-1" strike="noStrike">
              <a:latin typeface="Consolas"/>
            </a:endParaRPr>
          </a:p>
          <a:p>
            <a:r>
              <a:rPr b="0" lang="en-US" sz="1600" spc="-1" strike="noStrike">
                <a:latin typeface="Consolas"/>
              </a:rPr>
              <a:t>0x0800025c : 0x08000199</a:t>
            </a:r>
            <a:endParaRPr b="0" lang="en-US" sz="1600" spc="-1" strike="noStrike">
              <a:latin typeface="Consolas"/>
            </a:endParaRPr>
          </a:p>
        </p:txBody>
      </p:sp>
      <p:sp>
        <p:nvSpPr>
          <p:cNvPr id="517" name=""/>
          <p:cNvSpPr txBox="1"/>
          <p:nvPr/>
        </p:nvSpPr>
        <p:spPr>
          <a:xfrm>
            <a:off x="853920" y="4318200"/>
            <a:ext cx="13968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CLed vtable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8" name=""/>
          <p:cNvSpPr/>
          <p:nvPr/>
        </p:nvSpPr>
        <p:spPr>
          <a:xfrm flipH="1" flipV="1">
            <a:off x="762120" y="2469600"/>
            <a:ext cx="415440" cy="2651760"/>
          </a:xfrm>
          <a:prstGeom prst="curvedConnector3">
            <a:avLst>
              <a:gd name="adj1" fmla="val 236623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9" name=""/>
          <p:cNvSpPr/>
          <p:nvPr/>
        </p:nvSpPr>
        <p:spPr>
          <a:xfrm flipH="1" flipV="1">
            <a:off x="811800" y="2880720"/>
            <a:ext cx="365760" cy="2057400"/>
          </a:xfrm>
          <a:prstGeom prst="curvedConnector3">
            <a:avLst>
              <a:gd name="adj1" fmla="val 182694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0" name=""/>
          <p:cNvSpPr/>
          <p:nvPr/>
        </p:nvSpPr>
        <p:spPr>
          <a:xfrm flipH="1">
            <a:off x="3840480" y="4480560"/>
            <a:ext cx="2377440" cy="457200"/>
          </a:xfrm>
          <a:prstGeom prst="curvedConnector3">
            <a:avLst>
              <a:gd name="adj1" fmla="val 5096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1" name=""/>
          <p:cNvSpPr txBox="1"/>
          <p:nvPr/>
        </p:nvSpPr>
        <p:spPr>
          <a:xfrm>
            <a:off x="517320" y="5825880"/>
            <a:ext cx="3826080" cy="620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Load the address of the reset method </a:t>
            </a:r>
            <a:r>
              <a:rPr b="0" lang="en-US" sz="1800" spc="-1" strike="noStrike">
                <a:latin typeface="Arial"/>
              </a:rPr>
              <a:t>from the vtable into r3.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5F7F59F-942D-45C6-A476-6A313330B672}" type="slidenum">
              <a:t>67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ubtitle 67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Dynamic Polymorphism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000000"/>
                </a:solidFill>
                <a:latin typeface="Aptos"/>
                <a:ea typeface="DejaVu Sans"/>
              </a:rPr>
              <a:t>without de-virtualization</a:t>
            </a:r>
            <a:endParaRPr b="0" lang="en-US" sz="2100" spc="-1" strike="noStrike">
              <a:latin typeface="Arial"/>
            </a:endParaRPr>
          </a:p>
        </p:txBody>
      </p:sp>
      <p:pic>
        <p:nvPicPr>
          <p:cNvPr id="523" name="" descr=""/>
          <p:cNvPicPr/>
          <p:nvPr/>
        </p:nvPicPr>
        <p:blipFill>
          <a:blip r:embed="rId1"/>
          <a:stretch/>
        </p:blipFill>
        <p:spPr>
          <a:xfrm>
            <a:off x="8117280" y="640440"/>
            <a:ext cx="1301400" cy="1508400"/>
          </a:xfrm>
          <a:prstGeom prst="rect">
            <a:avLst/>
          </a:prstGeom>
          <a:ln w="0">
            <a:noFill/>
          </a:ln>
        </p:spPr>
      </p:pic>
      <p:sp>
        <p:nvSpPr>
          <p:cNvPr id="524" name=""/>
          <p:cNvSpPr txBox="1"/>
          <p:nvPr/>
        </p:nvSpPr>
        <p:spPr>
          <a:xfrm>
            <a:off x="6267240" y="2350080"/>
            <a:ext cx="5482800" cy="405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600" spc="-1" strike="noStrike">
                <a:latin typeface="Consolas"/>
              </a:rPr>
              <a:t>&lt;main&gt;: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push</a:t>
            </a:r>
            <a:r>
              <a:rPr b="0" lang="en-US" sz="1600" spc="-1" strike="noStrike">
                <a:latin typeface="Consolas"/>
              </a:rPr>
              <a:t>    </a:t>
            </a:r>
            <a:r>
              <a:rPr b="0" lang="en-US" sz="1600" spc="-1" strike="noStrike">
                <a:latin typeface="Consolas"/>
              </a:rPr>
              <a:t>{r0, r1, r2, lr}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ldr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r3, [pc, #28]</a:t>
            </a:r>
            <a:r>
              <a:rPr b="0" lang="en-US" sz="1600" spc="-1" strike="noStrike">
                <a:latin typeface="Consolas"/>
              </a:rPr>
              <a:t>	</a:t>
            </a:r>
            <a:r>
              <a:rPr b="0" lang="en-US" sz="1600" spc="-1" strike="noStrike">
                <a:latin typeface="Consolas"/>
              </a:rPr>
              <a:t>; (80001e4 &lt;main+0x20&gt;)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mov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r2, sp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str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r3, [sp, #0]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movs</a:t>
            </a:r>
            <a:r>
              <a:rPr b="0" lang="en-US" sz="1600" spc="-1" strike="noStrike">
                <a:latin typeface="Consolas"/>
              </a:rPr>
              <a:t>    </a:t>
            </a:r>
            <a:r>
              <a:rPr b="0" lang="en-US" sz="1600" spc="-1" strike="noStrike">
                <a:latin typeface="Consolas"/>
              </a:rPr>
              <a:t>r3, #6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strb</a:t>
            </a:r>
            <a:r>
              <a:rPr b="0" lang="en-US" sz="1600" spc="-1" strike="noStrike">
                <a:latin typeface="Consolas"/>
              </a:rPr>
              <a:t>    </a:t>
            </a:r>
            <a:r>
              <a:rPr b="0" lang="en-US" sz="1600" spc="-1" strike="noStrike">
                <a:latin typeface="Consolas"/>
              </a:rPr>
              <a:t>r3, [r2, #4]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ldr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r3, [sp, #0]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mov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r0, sp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ldr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r3, [r3, #0]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blx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r3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ldr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r3, [sp, #0]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mov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r0, sp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ldr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r3, [r3, #4]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blx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r3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b.n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80001d0 &lt;main+0xc&gt;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</a:rPr>
              <a:t>Nop     ; (mov r8, r8)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</a:rPr>
              <a:t>.word</a:t>
            </a:r>
            <a:r>
              <a:rPr b="0" lang="en-US" sz="1600" spc="-1" strike="noStrike">
                <a:latin typeface="Consolas"/>
              </a:rPr>
              <a:t>	</a:t>
            </a:r>
            <a:r>
              <a:rPr b="0" lang="en-US" sz="1600" spc="-1" strike="noStrike">
                <a:latin typeface="Consolas"/>
              </a:rPr>
              <a:t>0x08000258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25" name=""/>
          <p:cNvSpPr/>
          <p:nvPr/>
        </p:nvSpPr>
        <p:spPr>
          <a:xfrm>
            <a:off x="6309360" y="4579920"/>
            <a:ext cx="2331720" cy="228600"/>
          </a:xfrm>
          <a:prstGeom prst="rect">
            <a:avLst/>
          </a:prstGeom>
          <a:gradFill rotWithShape="0">
            <a:gsLst>
              <a:gs pos="0">
                <a:srgbClr val="729fcf">
                  <a:alpha val="0"/>
                </a:srgbClr>
              </a:gs>
              <a:gs pos="5000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6" name=""/>
          <p:cNvSpPr txBox="1"/>
          <p:nvPr/>
        </p:nvSpPr>
        <p:spPr>
          <a:xfrm>
            <a:off x="762480" y="2320200"/>
            <a:ext cx="3740760" cy="698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600" spc="-1" strike="noStrike">
                <a:latin typeface="Consolas"/>
              </a:rPr>
              <a:t>080001b0 &lt;_ZN4CPin3setEv&gt;: ...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Consolas"/>
              </a:rPr>
              <a:t>08000198 &lt;_ZN4CPin5resetEv&gt;: ...</a:t>
            </a:r>
            <a:endParaRPr b="0" lang="en-US" sz="1600" spc="-1" strike="noStrike">
              <a:latin typeface="Consolas"/>
            </a:endParaRPr>
          </a:p>
        </p:txBody>
      </p:sp>
      <p:sp>
        <p:nvSpPr>
          <p:cNvPr id="527" name=""/>
          <p:cNvSpPr/>
          <p:nvPr/>
        </p:nvSpPr>
        <p:spPr>
          <a:xfrm>
            <a:off x="853920" y="4298760"/>
            <a:ext cx="3291840" cy="1143000"/>
          </a:xfrm>
          <a:prstGeom prst="rect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"/>
          <p:cNvSpPr txBox="1"/>
          <p:nvPr/>
        </p:nvSpPr>
        <p:spPr>
          <a:xfrm>
            <a:off x="1128240" y="4801680"/>
            <a:ext cx="2743200" cy="51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600" spc="-1" strike="noStrike">
                <a:latin typeface="Consolas"/>
              </a:rPr>
              <a:t>0x08000258 : 0x080001b1</a:t>
            </a:r>
            <a:endParaRPr b="0" lang="en-US" sz="1600" spc="-1" strike="noStrike">
              <a:latin typeface="Consolas"/>
            </a:endParaRPr>
          </a:p>
          <a:p>
            <a:r>
              <a:rPr b="0" lang="en-US" sz="1600" spc="-1" strike="noStrike">
                <a:latin typeface="Consolas"/>
              </a:rPr>
              <a:t>0x0800025c : 0x08000199</a:t>
            </a:r>
            <a:endParaRPr b="0" lang="en-US" sz="1600" spc="-1" strike="noStrike">
              <a:latin typeface="Consolas"/>
            </a:endParaRPr>
          </a:p>
        </p:txBody>
      </p:sp>
      <p:sp>
        <p:nvSpPr>
          <p:cNvPr id="529" name=""/>
          <p:cNvSpPr txBox="1"/>
          <p:nvPr/>
        </p:nvSpPr>
        <p:spPr>
          <a:xfrm>
            <a:off x="853920" y="4318200"/>
            <a:ext cx="13968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CLed vtable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0" name=""/>
          <p:cNvSpPr/>
          <p:nvPr/>
        </p:nvSpPr>
        <p:spPr>
          <a:xfrm flipH="1" flipV="1">
            <a:off x="762120" y="2469600"/>
            <a:ext cx="415440" cy="2651760"/>
          </a:xfrm>
          <a:prstGeom prst="curvedConnector3">
            <a:avLst>
              <a:gd name="adj1" fmla="val 236623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1" name=""/>
          <p:cNvSpPr/>
          <p:nvPr/>
        </p:nvSpPr>
        <p:spPr>
          <a:xfrm flipH="1" flipV="1">
            <a:off x="811800" y="2880720"/>
            <a:ext cx="365760" cy="2057400"/>
          </a:xfrm>
          <a:prstGeom prst="curvedConnector3">
            <a:avLst>
              <a:gd name="adj1" fmla="val 182694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2" name=""/>
          <p:cNvSpPr/>
          <p:nvPr/>
        </p:nvSpPr>
        <p:spPr>
          <a:xfrm flipH="1" flipV="1">
            <a:off x="4251600" y="2423160"/>
            <a:ext cx="1965960" cy="2286000"/>
          </a:xfrm>
          <a:prstGeom prst="curvedConnector3">
            <a:avLst>
              <a:gd name="adj1" fmla="val 5096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3" name=""/>
          <p:cNvSpPr txBox="1"/>
          <p:nvPr/>
        </p:nvSpPr>
        <p:spPr>
          <a:xfrm>
            <a:off x="517320" y="5825880"/>
            <a:ext cx="3826080" cy="620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Call the reset method via the </a:t>
            </a:r>
            <a:r>
              <a:rPr b="0" lang="en-US" sz="1800" spc="-1" strike="noStrike">
                <a:latin typeface="Arial"/>
              </a:rPr>
              <a:t>address in r3.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C30386D-AA12-4C74-9298-C55E53EBD7B4}" type="slidenum">
              <a:t>68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ubtitle 68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Dynamic Polymorphism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000000"/>
                </a:solidFill>
                <a:latin typeface="Aptos"/>
                <a:ea typeface="DejaVu Sans"/>
              </a:rPr>
              <a:t>without de-virtualization</a:t>
            </a:r>
            <a:endParaRPr b="0" lang="en-US" sz="2100" spc="-1" strike="noStrike">
              <a:latin typeface="Arial"/>
            </a:endParaRPr>
          </a:p>
        </p:txBody>
      </p:sp>
      <p:pic>
        <p:nvPicPr>
          <p:cNvPr id="535" name="" descr=""/>
          <p:cNvPicPr/>
          <p:nvPr/>
        </p:nvPicPr>
        <p:blipFill>
          <a:blip r:embed="rId1"/>
          <a:stretch/>
        </p:blipFill>
        <p:spPr>
          <a:xfrm>
            <a:off x="8117280" y="640440"/>
            <a:ext cx="1301400" cy="1508400"/>
          </a:xfrm>
          <a:prstGeom prst="rect">
            <a:avLst/>
          </a:prstGeom>
          <a:ln w="0">
            <a:noFill/>
          </a:ln>
        </p:spPr>
      </p:pic>
      <p:sp>
        <p:nvSpPr>
          <p:cNvPr id="536" name=""/>
          <p:cNvSpPr txBox="1"/>
          <p:nvPr/>
        </p:nvSpPr>
        <p:spPr>
          <a:xfrm>
            <a:off x="6267240" y="2350080"/>
            <a:ext cx="5482800" cy="405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600" spc="-1" strike="noStrike">
                <a:latin typeface="Consolas"/>
              </a:rPr>
              <a:t>&lt;main&gt;: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push</a:t>
            </a:r>
            <a:r>
              <a:rPr b="0" lang="en-US" sz="1600" spc="-1" strike="noStrike">
                <a:latin typeface="Consolas"/>
              </a:rPr>
              <a:t>    </a:t>
            </a:r>
            <a:r>
              <a:rPr b="0" lang="en-US" sz="1600" spc="-1" strike="noStrike">
                <a:latin typeface="Consolas"/>
              </a:rPr>
              <a:t>{r0, r1, r2, lr}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ldr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r3, [pc, #28]</a:t>
            </a:r>
            <a:r>
              <a:rPr b="0" lang="en-US" sz="1600" spc="-1" strike="noStrike">
                <a:latin typeface="Consolas"/>
              </a:rPr>
              <a:t>	</a:t>
            </a:r>
            <a:r>
              <a:rPr b="0" lang="en-US" sz="1600" spc="-1" strike="noStrike">
                <a:latin typeface="Consolas"/>
              </a:rPr>
              <a:t>; (80001e4 &lt;main+0x20&gt;)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mov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r2, sp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str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r3, [sp, #0]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movs</a:t>
            </a:r>
            <a:r>
              <a:rPr b="0" lang="en-US" sz="1600" spc="-1" strike="noStrike">
                <a:latin typeface="Consolas"/>
              </a:rPr>
              <a:t>    </a:t>
            </a:r>
            <a:r>
              <a:rPr b="0" lang="en-US" sz="1600" spc="-1" strike="noStrike">
                <a:latin typeface="Consolas"/>
              </a:rPr>
              <a:t>r3, #6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strb</a:t>
            </a:r>
            <a:r>
              <a:rPr b="0" lang="en-US" sz="1600" spc="-1" strike="noStrike">
                <a:latin typeface="Consolas"/>
              </a:rPr>
              <a:t>    </a:t>
            </a:r>
            <a:r>
              <a:rPr b="0" lang="en-US" sz="1600" spc="-1" strike="noStrike">
                <a:latin typeface="Consolas"/>
              </a:rPr>
              <a:t>r3, [r2, #4]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ldr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r3, [sp, #0]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mov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r0, sp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ldr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r3, [r3, #0]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blx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r3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ldr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r3, [sp, #0]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mov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r0, sp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ldr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r3, [r3, #4]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blx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r3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b.n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80001d0 &lt;main+0xc&gt;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</a:rPr>
              <a:t>Nop     ; (mov r8, r8)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</a:rPr>
              <a:t>.word</a:t>
            </a:r>
            <a:r>
              <a:rPr b="0" lang="en-US" sz="1600" spc="-1" strike="noStrike">
                <a:latin typeface="Consolas"/>
              </a:rPr>
              <a:t>	</a:t>
            </a:r>
            <a:r>
              <a:rPr b="0" lang="en-US" sz="1600" spc="-1" strike="noStrike">
                <a:latin typeface="Consolas"/>
              </a:rPr>
              <a:t>0x08000258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37" name=""/>
          <p:cNvSpPr/>
          <p:nvPr/>
        </p:nvSpPr>
        <p:spPr>
          <a:xfrm>
            <a:off x="6309360" y="5263920"/>
            <a:ext cx="2331720" cy="228600"/>
          </a:xfrm>
          <a:prstGeom prst="rect">
            <a:avLst/>
          </a:prstGeom>
          <a:gradFill rotWithShape="0">
            <a:gsLst>
              <a:gs pos="0">
                <a:srgbClr val="729fcf">
                  <a:alpha val="0"/>
                </a:srgbClr>
              </a:gs>
              <a:gs pos="5000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8" name=""/>
          <p:cNvSpPr txBox="1"/>
          <p:nvPr/>
        </p:nvSpPr>
        <p:spPr>
          <a:xfrm>
            <a:off x="762480" y="2320200"/>
            <a:ext cx="3740760" cy="698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600" spc="-1" strike="noStrike">
                <a:latin typeface="Consolas"/>
              </a:rPr>
              <a:t>080001b0 &lt;_ZN4CPin3setEv&gt;: ...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Consolas"/>
              </a:rPr>
              <a:t>08000198 &lt;_ZN4CPin5resetEv&gt;: ...</a:t>
            </a:r>
            <a:endParaRPr b="0" lang="en-US" sz="1600" spc="-1" strike="noStrike">
              <a:latin typeface="Consolas"/>
            </a:endParaRPr>
          </a:p>
        </p:txBody>
      </p:sp>
      <p:sp>
        <p:nvSpPr>
          <p:cNvPr id="539" name=""/>
          <p:cNvSpPr/>
          <p:nvPr/>
        </p:nvSpPr>
        <p:spPr>
          <a:xfrm>
            <a:off x="853920" y="4298760"/>
            <a:ext cx="3291840" cy="1143000"/>
          </a:xfrm>
          <a:prstGeom prst="rect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0" name=""/>
          <p:cNvSpPr txBox="1"/>
          <p:nvPr/>
        </p:nvSpPr>
        <p:spPr>
          <a:xfrm>
            <a:off x="1128240" y="4801680"/>
            <a:ext cx="2743200" cy="51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600" spc="-1" strike="noStrike">
                <a:latin typeface="Consolas"/>
              </a:rPr>
              <a:t>0x08000258 : 0x080001b1</a:t>
            </a:r>
            <a:endParaRPr b="0" lang="en-US" sz="1600" spc="-1" strike="noStrike">
              <a:latin typeface="Consolas"/>
            </a:endParaRPr>
          </a:p>
          <a:p>
            <a:r>
              <a:rPr b="0" lang="en-US" sz="1600" spc="-1" strike="noStrike">
                <a:latin typeface="Consolas"/>
              </a:rPr>
              <a:t>0x0800025c : 0x08000199</a:t>
            </a:r>
            <a:endParaRPr b="0" lang="en-US" sz="1600" spc="-1" strike="noStrike">
              <a:latin typeface="Consolas"/>
            </a:endParaRPr>
          </a:p>
        </p:txBody>
      </p:sp>
      <p:sp>
        <p:nvSpPr>
          <p:cNvPr id="541" name=""/>
          <p:cNvSpPr txBox="1"/>
          <p:nvPr/>
        </p:nvSpPr>
        <p:spPr>
          <a:xfrm>
            <a:off x="853920" y="4318200"/>
            <a:ext cx="13968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CLed vtable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2" name=""/>
          <p:cNvSpPr/>
          <p:nvPr/>
        </p:nvSpPr>
        <p:spPr>
          <a:xfrm flipH="1" flipV="1">
            <a:off x="762120" y="2469600"/>
            <a:ext cx="415440" cy="2651760"/>
          </a:xfrm>
          <a:prstGeom prst="curvedConnector3">
            <a:avLst>
              <a:gd name="adj1" fmla="val 236623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3" name=""/>
          <p:cNvSpPr/>
          <p:nvPr/>
        </p:nvSpPr>
        <p:spPr>
          <a:xfrm flipH="1" flipV="1">
            <a:off x="811800" y="2880720"/>
            <a:ext cx="365760" cy="2057400"/>
          </a:xfrm>
          <a:prstGeom prst="curvedConnector3">
            <a:avLst>
              <a:gd name="adj1" fmla="val 182694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4" name=""/>
          <p:cNvSpPr/>
          <p:nvPr/>
        </p:nvSpPr>
        <p:spPr>
          <a:xfrm flipH="1" flipV="1">
            <a:off x="3840120" y="5120640"/>
            <a:ext cx="2426760" cy="274320"/>
          </a:xfrm>
          <a:prstGeom prst="curvedConnector3">
            <a:avLst>
              <a:gd name="adj1" fmla="val 5096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5" name=""/>
          <p:cNvSpPr txBox="1"/>
          <p:nvPr/>
        </p:nvSpPr>
        <p:spPr>
          <a:xfrm>
            <a:off x="517320" y="5825880"/>
            <a:ext cx="3826080" cy="620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Load the address of the set method from the vtable into r3.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92D0144-4425-4C79-89F6-265136555DD8}" type="slidenum">
              <a:t>69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ubtitle 2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7" name=""/>
          <p:cNvSpPr/>
          <p:nvPr/>
        </p:nvSpPr>
        <p:spPr>
          <a:xfrm>
            <a:off x="7543800" y="1976400"/>
            <a:ext cx="3883680" cy="305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374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Enums are basically integers with no value restrictions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74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Runtime branching based on input parameters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74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Runtime bitmask calculations</a:t>
            </a:r>
            <a:endParaRPr b="0" lang="en-US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74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C++ support = extern “C”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"/>
          <p:cNvSpPr/>
          <p:nvPr/>
        </p:nvSpPr>
        <p:spPr>
          <a:xfrm>
            <a:off x="457560" y="954720"/>
            <a:ext cx="6855480" cy="52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typedef 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GPIO_Modes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}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Consolas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DejaVu Sans"/>
              </a:rPr>
              <a:t>/* check the values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(!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IS_GPIO_MODE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 { </a:t>
            </a:r>
            <a:r>
              <a:rPr b="0" lang="en-US" sz="1600" spc="-1" strike="noStrike">
                <a:solidFill>
                  <a:srgbClr val="003b79"/>
                </a:solidFill>
                <a:latin typeface="Consolas"/>
                <a:ea typeface="Noto Sans CJK SC"/>
              </a:rPr>
              <a:t>return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configure the GPIO based on the settings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if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GPIO_MODE_OUTPUT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&amp;= ~(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OSPEEDR_MASK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|= (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GPIO_SPEED_FREQ_LOW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&lt;&lt; (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-&gt;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* </a:t>
            </a:r>
            <a:r>
              <a:rPr b="0" lang="en-US" sz="1600" spc="-1" strike="noStrike">
                <a:solidFill>
                  <a:srgbClr val="784b04"/>
                </a:solidFill>
                <a:latin typeface="Consolas"/>
                <a:ea typeface="Noto Sans CJK SC"/>
              </a:rPr>
              <a:t>2u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780373"/>
                </a:solidFill>
                <a:latin typeface="Consolas"/>
                <a:ea typeface="Noto Sans CJK SC"/>
              </a:rPr>
              <a:t>OSPEEDR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= </a:t>
            </a:r>
            <a:r>
              <a:rPr b="0" lang="en-US" sz="1600" spc="-1" strike="noStrike">
                <a:solidFill>
                  <a:srgbClr val="006d00"/>
                </a:solidFill>
                <a:latin typeface="Consolas"/>
                <a:ea typeface="Noto Sans CJK SC"/>
              </a:rPr>
              <a:t>temp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    </a:t>
            </a:r>
            <a:r>
              <a:rPr b="0" lang="en-US" sz="1600" spc="-1" strike="noStrike">
                <a:solidFill>
                  <a:srgbClr val="666666"/>
                </a:solidFill>
                <a:latin typeface="Consolas"/>
                <a:ea typeface="Noto Sans CJK SC"/>
              </a:rPr>
              <a:t>/* ... */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9" name=""/>
          <p:cNvSpPr/>
          <p:nvPr/>
        </p:nvSpPr>
        <p:spPr>
          <a:xfrm flipH="1" flipV="1">
            <a:off x="2969640" y="1597680"/>
            <a:ext cx="4569840" cy="6836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"/>
          <p:cNvSpPr/>
          <p:nvPr/>
        </p:nvSpPr>
        <p:spPr>
          <a:xfrm flipH="1">
            <a:off x="5484240" y="3200400"/>
            <a:ext cx="2101680" cy="11408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"/>
          <p:cNvSpPr/>
          <p:nvPr/>
        </p:nvSpPr>
        <p:spPr>
          <a:xfrm flipH="1">
            <a:off x="5712840" y="2286360"/>
            <a:ext cx="1826640" cy="114048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"/>
          <p:cNvSpPr/>
          <p:nvPr/>
        </p:nvSpPr>
        <p:spPr>
          <a:xfrm flipH="1">
            <a:off x="6398640" y="4206240"/>
            <a:ext cx="1187280" cy="59220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1736024-A73F-40AB-93A3-7136284861F3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ubtitle 70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Dynamic Polymorphism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000000"/>
                </a:solidFill>
                <a:latin typeface="Aptos"/>
                <a:ea typeface="DejaVu Sans"/>
              </a:rPr>
              <a:t>without de-virtualization</a:t>
            </a:r>
            <a:endParaRPr b="0" lang="en-US" sz="2100" spc="-1" strike="noStrike">
              <a:latin typeface="Arial"/>
            </a:endParaRPr>
          </a:p>
        </p:txBody>
      </p:sp>
      <p:pic>
        <p:nvPicPr>
          <p:cNvPr id="547" name="" descr=""/>
          <p:cNvPicPr/>
          <p:nvPr/>
        </p:nvPicPr>
        <p:blipFill>
          <a:blip r:embed="rId1"/>
          <a:stretch/>
        </p:blipFill>
        <p:spPr>
          <a:xfrm>
            <a:off x="8117280" y="640440"/>
            <a:ext cx="1301400" cy="1508400"/>
          </a:xfrm>
          <a:prstGeom prst="rect">
            <a:avLst/>
          </a:prstGeom>
          <a:ln w="0">
            <a:noFill/>
          </a:ln>
        </p:spPr>
      </p:pic>
      <p:sp>
        <p:nvSpPr>
          <p:cNvPr id="548" name=""/>
          <p:cNvSpPr txBox="1"/>
          <p:nvPr/>
        </p:nvSpPr>
        <p:spPr>
          <a:xfrm>
            <a:off x="6267240" y="2350080"/>
            <a:ext cx="5482800" cy="405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600" spc="-1" strike="noStrike">
                <a:latin typeface="Consolas"/>
              </a:rPr>
              <a:t>&lt;main&gt;: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push</a:t>
            </a:r>
            <a:r>
              <a:rPr b="0" lang="en-US" sz="1600" spc="-1" strike="noStrike">
                <a:latin typeface="Consolas"/>
              </a:rPr>
              <a:t>    </a:t>
            </a:r>
            <a:r>
              <a:rPr b="0" lang="en-US" sz="1600" spc="-1" strike="noStrike">
                <a:latin typeface="Consolas"/>
              </a:rPr>
              <a:t>{r0, r1, r2, lr}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ldr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r3, [pc, #28]</a:t>
            </a:r>
            <a:r>
              <a:rPr b="0" lang="en-US" sz="1600" spc="-1" strike="noStrike">
                <a:latin typeface="Consolas"/>
              </a:rPr>
              <a:t>	</a:t>
            </a:r>
            <a:r>
              <a:rPr b="0" lang="en-US" sz="1600" spc="-1" strike="noStrike">
                <a:latin typeface="Consolas"/>
              </a:rPr>
              <a:t>; (80001e4 &lt;main+0x20&gt;)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mov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r2, sp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str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r3, [sp, #0]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movs</a:t>
            </a:r>
            <a:r>
              <a:rPr b="0" lang="en-US" sz="1600" spc="-1" strike="noStrike">
                <a:latin typeface="Consolas"/>
              </a:rPr>
              <a:t>    </a:t>
            </a:r>
            <a:r>
              <a:rPr b="0" lang="en-US" sz="1600" spc="-1" strike="noStrike">
                <a:latin typeface="Consolas"/>
              </a:rPr>
              <a:t>r3, #6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strb</a:t>
            </a:r>
            <a:r>
              <a:rPr b="0" lang="en-US" sz="1600" spc="-1" strike="noStrike">
                <a:latin typeface="Consolas"/>
              </a:rPr>
              <a:t>    </a:t>
            </a:r>
            <a:r>
              <a:rPr b="0" lang="en-US" sz="1600" spc="-1" strike="noStrike">
                <a:latin typeface="Consolas"/>
              </a:rPr>
              <a:t>r3, [r2, #4]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ldr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r3, [sp, #0]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mov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r0, sp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ldr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r3, [r3, #0]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blx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r3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ldr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r3, [sp, #0]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mov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r0, sp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ldr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r3, [r3, #4]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blx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r3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  <a:ea typeface="Noto Sans CJK SC"/>
              </a:rPr>
              <a:t>b.n</a:t>
            </a:r>
            <a:r>
              <a:rPr b="0" lang="en-US" sz="1600" spc="-1" strike="noStrike">
                <a:latin typeface="Consolas"/>
              </a:rPr>
              <a:t>     </a:t>
            </a:r>
            <a:r>
              <a:rPr b="0" lang="en-US" sz="1600" spc="-1" strike="noStrike">
                <a:latin typeface="Consolas"/>
              </a:rPr>
              <a:t>80001d0 &lt;main+0xc&gt;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</a:rPr>
              <a:t>Nop     ; (mov r8, r8)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Consolas"/>
              </a:rPr>
              <a:t>.word</a:t>
            </a:r>
            <a:r>
              <a:rPr b="0" lang="en-US" sz="1600" spc="-1" strike="noStrike">
                <a:latin typeface="Consolas"/>
              </a:rPr>
              <a:t>	</a:t>
            </a:r>
            <a:r>
              <a:rPr b="0" lang="en-US" sz="1600" spc="-1" strike="noStrike">
                <a:latin typeface="Consolas"/>
              </a:rPr>
              <a:t>0x08000258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9" name=""/>
          <p:cNvSpPr/>
          <p:nvPr/>
        </p:nvSpPr>
        <p:spPr>
          <a:xfrm>
            <a:off x="6309360" y="5479920"/>
            <a:ext cx="2331720" cy="228600"/>
          </a:xfrm>
          <a:prstGeom prst="rect">
            <a:avLst/>
          </a:prstGeom>
          <a:gradFill rotWithShape="0">
            <a:gsLst>
              <a:gs pos="0">
                <a:srgbClr val="729fcf">
                  <a:alpha val="0"/>
                </a:srgbClr>
              </a:gs>
              <a:gs pos="50000">
                <a:srgbClr val="729fcf"/>
              </a:gs>
              <a:gs pos="100000">
                <a:srgbClr val="729fcf">
                  <a:alpha val="0"/>
                </a:srgbClr>
              </a:gs>
            </a:gsLst>
            <a:lin ang="5400000"/>
          </a:gra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0" name=""/>
          <p:cNvSpPr txBox="1"/>
          <p:nvPr/>
        </p:nvSpPr>
        <p:spPr>
          <a:xfrm>
            <a:off x="762480" y="2320200"/>
            <a:ext cx="3740760" cy="698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600" spc="-1" strike="noStrike">
                <a:latin typeface="Consolas"/>
              </a:rPr>
              <a:t>080001b0 &lt;_ZN4CPin3setEv&gt;: ...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Consolas"/>
              </a:rPr>
              <a:t>08000198 &lt;_ZN4CPin5resetEv&gt;: ...</a:t>
            </a:r>
            <a:endParaRPr b="0" lang="en-US" sz="1600" spc="-1" strike="noStrike">
              <a:latin typeface="Consolas"/>
            </a:endParaRPr>
          </a:p>
        </p:txBody>
      </p:sp>
      <p:sp>
        <p:nvSpPr>
          <p:cNvPr id="551" name=""/>
          <p:cNvSpPr/>
          <p:nvPr/>
        </p:nvSpPr>
        <p:spPr>
          <a:xfrm>
            <a:off x="853920" y="4298760"/>
            <a:ext cx="3291840" cy="1143000"/>
          </a:xfrm>
          <a:prstGeom prst="rect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2" name=""/>
          <p:cNvSpPr txBox="1"/>
          <p:nvPr/>
        </p:nvSpPr>
        <p:spPr>
          <a:xfrm>
            <a:off x="1128240" y="4801680"/>
            <a:ext cx="2743200" cy="51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600" spc="-1" strike="noStrike">
                <a:latin typeface="Consolas"/>
              </a:rPr>
              <a:t>0x08000258 : 0x080001b1</a:t>
            </a:r>
            <a:endParaRPr b="0" lang="en-US" sz="1600" spc="-1" strike="noStrike">
              <a:latin typeface="Consolas"/>
            </a:endParaRPr>
          </a:p>
          <a:p>
            <a:r>
              <a:rPr b="0" lang="en-US" sz="1600" spc="-1" strike="noStrike">
                <a:latin typeface="Consolas"/>
              </a:rPr>
              <a:t>0x0800025c : 0x08000199</a:t>
            </a:r>
            <a:endParaRPr b="0" lang="en-US" sz="1600" spc="-1" strike="noStrike">
              <a:latin typeface="Consolas"/>
            </a:endParaRPr>
          </a:p>
        </p:txBody>
      </p:sp>
      <p:sp>
        <p:nvSpPr>
          <p:cNvPr id="553" name=""/>
          <p:cNvSpPr txBox="1"/>
          <p:nvPr/>
        </p:nvSpPr>
        <p:spPr>
          <a:xfrm>
            <a:off x="853920" y="4318200"/>
            <a:ext cx="13968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CLed vtable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4" name=""/>
          <p:cNvSpPr/>
          <p:nvPr/>
        </p:nvSpPr>
        <p:spPr>
          <a:xfrm flipH="1" flipV="1">
            <a:off x="762120" y="2469600"/>
            <a:ext cx="415440" cy="2651760"/>
          </a:xfrm>
          <a:prstGeom prst="curvedConnector3">
            <a:avLst>
              <a:gd name="adj1" fmla="val 236623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5" name=""/>
          <p:cNvSpPr/>
          <p:nvPr/>
        </p:nvSpPr>
        <p:spPr>
          <a:xfrm flipH="1" flipV="1">
            <a:off x="811800" y="2880720"/>
            <a:ext cx="365760" cy="2057400"/>
          </a:xfrm>
          <a:prstGeom prst="curvedConnector3">
            <a:avLst>
              <a:gd name="adj1" fmla="val 182694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6" name=""/>
          <p:cNvSpPr/>
          <p:nvPr/>
        </p:nvSpPr>
        <p:spPr>
          <a:xfrm flipH="1" flipV="1">
            <a:off x="4434840" y="2788560"/>
            <a:ext cx="1832400" cy="2788920"/>
          </a:xfrm>
          <a:prstGeom prst="curvedConnector3">
            <a:avLst>
              <a:gd name="adj1" fmla="val 5096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7" name=""/>
          <p:cNvSpPr txBox="1"/>
          <p:nvPr/>
        </p:nvSpPr>
        <p:spPr>
          <a:xfrm>
            <a:off x="517320" y="5825880"/>
            <a:ext cx="3826080" cy="620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Call the set method via the address in r3.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62FDF57-A6FE-4B0C-8D37-FE8F88AB8A45}" type="slidenum">
              <a:t>70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"/>
          <p:cNvSpPr/>
          <p:nvPr/>
        </p:nvSpPr>
        <p:spPr>
          <a:xfrm>
            <a:off x="4480560" y="4846320"/>
            <a:ext cx="822960" cy="594360"/>
          </a:xfrm>
          <a:prstGeom prst="rect">
            <a:avLst/>
          </a:prstGeom>
          <a:solidFill>
            <a:srgbClr val="a1467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9" name=""/>
          <p:cNvSpPr/>
          <p:nvPr/>
        </p:nvSpPr>
        <p:spPr>
          <a:xfrm>
            <a:off x="2743200" y="4846320"/>
            <a:ext cx="822960" cy="594360"/>
          </a:xfrm>
          <a:prstGeom prst="rect">
            <a:avLst/>
          </a:prstGeom>
          <a:solidFill>
            <a:srgbClr val="a1467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0" name="Subtitle 75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Recap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61" name=""/>
          <p:cNvSpPr/>
          <p:nvPr/>
        </p:nvSpPr>
        <p:spPr>
          <a:xfrm>
            <a:off x="2743200" y="5473800"/>
            <a:ext cx="2560320" cy="7315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HAL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2" name=""/>
          <p:cNvSpPr/>
          <p:nvPr/>
        </p:nvSpPr>
        <p:spPr>
          <a:xfrm>
            <a:off x="2743200" y="4094280"/>
            <a:ext cx="2560320" cy="731520"/>
          </a:xfrm>
          <a:prstGeom prst="rect">
            <a:avLst/>
          </a:prstGeom>
          <a:solidFill>
            <a:srgbClr val="ff972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External Peripheral Interface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3" name=""/>
          <p:cNvSpPr/>
          <p:nvPr/>
        </p:nvSpPr>
        <p:spPr>
          <a:xfrm>
            <a:off x="7909560" y="4114800"/>
            <a:ext cx="1325880" cy="640080"/>
          </a:xfrm>
          <a:prstGeom prst="rect">
            <a:avLst/>
          </a:prstGeom>
          <a:solidFill>
            <a:srgbClr val="ddddd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STM32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4" name=""/>
          <p:cNvSpPr/>
          <p:nvPr/>
        </p:nvSpPr>
        <p:spPr>
          <a:xfrm>
            <a:off x="7909560" y="4846320"/>
            <a:ext cx="1325880" cy="640080"/>
          </a:xfrm>
          <a:prstGeom prst="rect">
            <a:avLst/>
          </a:prstGeom>
          <a:solidFill>
            <a:srgbClr val="ddddd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ESP32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5" name=""/>
          <p:cNvSpPr/>
          <p:nvPr/>
        </p:nvSpPr>
        <p:spPr>
          <a:xfrm>
            <a:off x="7909560" y="5577840"/>
            <a:ext cx="1325880" cy="640080"/>
          </a:xfrm>
          <a:prstGeom prst="rect">
            <a:avLst/>
          </a:prstGeom>
          <a:solidFill>
            <a:srgbClr val="ddddd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PIC32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6" name=""/>
          <p:cNvSpPr/>
          <p:nvPr/>
        </p:nvSpPr>
        <p:spPr>
          <a:xfrm flipV="1">
            <a:off x="5349240" y="4343040"/>
            <a:ext cx="2514600" cy="7772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7" name=""/>
          <p:cNvSpPr/>
          <p:nvPr/>
        </p:nvSpPr>
        <p:spPr>
          <a:xfrm>
            <a:off x="5349240" y="5120640"/>
            <a:ext cx="2514600" cy="914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8" name=""/>
          <p:cNvSpPr/>
          <p:nvPr/>
        </p:nvSpPr>
        <p:spPr>
          <a:xfrm>
            <a:off x="5349240" y="5120640"/>
            <a:ext cx="2514600" cy="77688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9" name=""/>
          <p:cNvSpPr/>
          <p:nvPr/>
        </p:nvSpPr>
        <p:spPr>
          <a:xfrm rot="16200000">
            <a:off x="2870640" y="4663440"/>
            <a:ext cx="548640" cy="36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6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0" name=""/>
          <p:cNvSpPr/>
          <p:nvPr/>
        </p:nvSpPr>
        <p:spPr>
          <a:xfrm>
            <a:off x="3337560" y="1554480"/>
            <a:ext cx="5556600" cy="2011680"/>
          </a:xfrm>
          <a:prstGeom prst="rect">
            <a:avLst/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1" name=""/>
          <p:cNvSpPr/>
          <p:nvPr/>
        </p:nvSpPr>
        <p:spPr>
          <a:xfrm>
            <a:off x="3773160" y="1890360"/>
            <a:ext cx="1712880" cy="1341720"/>
          </a:xfrm>
          <a:prstGeom prst="rect">
            <a:avLst/>
          </a:prstGeom>
          <a:solidFill>
            <a:srgbClr val="ccccc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Microcontroller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2" name=""/>
          <p:cNvSpPr/>
          <p:nvPr/>
        </p:nvSpPr>
        <p:spPr>
          <a:xfrm>
            <a:off x="6748560" y="1890360"/>
            <a:ext cx="1724400" cy="1350720"/>
          </a:xfrm>
          <a:prstGeom prst="rect">
            <a:avLst/>
          </a:prstGeom>
          <a:solidFill>
            <a:srgbClr val="ccccc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Peripheral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3" name=""/>
          <p:cNvSpPr/>
          <p:nvPr/>
        </p:nvSpPr>
        <p:spPr>
          <a:xfrm>
            <a:off x="5590800" y="2364840"/>
            <a:ext cx="1044720" cy="381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4" name=""/>
          <p:cNvSpPr/>
          <p:nvPr/>
        </p:nvSpPr>
        <p:spPr>
          <a:xfrm rot="16200000">
            <a:off x="4627440" y="5303520"/>
            <a:ext cx="548640" cy="36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6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5" name=""/>
          <p:cNvSpPr/>
          <p:nvPr/>
        </p:nvSpPr>
        <p:spPr>
          <a:xfrm>
            <a:off x="3566160" y="5029200"/>
            <a:ext cx="914400" cy="27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6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0F4DEA1-26E0-4B59-825D-459AB1990101}" type="slidenum">
              <a:t>71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"/>
          <p:cNvSpPr/>
          <p:nvPr/>
        </p:nvSpPr>
        <p:spPr>
          <a:xfrm>
            <a:off x="4480560" y="4846320"/>
            <a:ext cx="822960" cy="594360"/>
          </a:xfrm>
          <a:prstGeom prst="rect">
            <a:avLst/>
          </a:prstGeom>
          <a:solidFill>
            <a:srgbClr val="a1467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7" name=""/>
          <p:cNvSpPr/>
          <p:nvPr/>
        </p:nvSpPr>
        <p:spPr>
          <a:xfrm>
            <a:off x="2743200" y="4846320"/>
            <a:ext cx="822960" cy="594360"/>
          </a:xfrm>
          <a:prstGeom prst="rect">
            <a:avLst/>
          </a:prstGeom>
          <a:solidFill>
            <a:srgbClr val="a1467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8" name="Subtitle 76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Static Polymorphism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79" name=""/>
          <p:cNvSpPr/>
          <p:nvPr/>
        </p:nvSpPr>
        <p:spPr>
          <a:xfrm>
            <a:off x="2743200" y="5473800"/>
            <a:ext cx="2560320" cy="7315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HAL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0" name=""/>
          <p:cNvSpPr/>
          <p:nvPr/>
        </p:nvSpPr>
        <p:spPr>
          <a:xfrm>
            <a:off x="2743200" y="4094280"/>
            <a:ext cx="2560320" cy="731520"/>
          </a:xfrm>
          <a:prstGeom prst="rect">
            <a:avLst/>
          </a:prstGeom>
          <a:solidFill>
            <a:srgbClr val="ff972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External Peripheral Interface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1" name=""/>
          <p:cNvSpPr/>
          <p:nvPr/>
        </p:nvSpPr>
        <p:spPr>
          <a:xfrm>
            <a:off x="7909560" y="4114800"/>
            <a:ext cx="1325880" cy="640080"/>
          </a:xfrm>
          <a:prstGeom prst="rect">
            <a:avLst/>
          </a:prstGeom>
          <a:solidFill>
            <a:srgbClr val="ddddd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STM32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2" name=""/>
          <p:cNvSpPr/>
          <p:nvPr/>
        </p:nvSpPr>
        <p:spPr>
          <a:xfrm>
            <a:off x="7909560" y="4846320"/>
            <a:ext cx="1325880" cy="640080"/>
          </a:xfrm>
          <a:prstGeom prst="rect">
            <a:avLst/>
          </a:prstGeom>
          <a:solidFill>
            <a:srgbClr val="ddddd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ESP32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3" name=""/>
          <p:cNvSpPr/>
          <p:nvPr/>
        </p:nvSpPr>
        <p:spPr>
          <a:xfrm>
            <a:off x="7909560" y="5577840"/>
            <a:ext cx="1325880" cy="640080"/>
          </a:xfrm>
          <a:prstGeom prst="rect">
            <a:avLst/>
          </a:prstGeom>
          <a:solidFill>
            <a:srgbClr val="ddddd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PIC32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4" name=""/>
          <p:cNvSpPr/>
          <p:nvPr/>
        </p:nvSpPr>
        <p:spPr>
          <a:xfrm flipV="1">
            <a:off x="5349240" y="4343040"/>
            <a:ext cx="2514600" cy="7772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5" name=""/>
          <p:cNvSpPr/>
          <p:nvPr/>
        </p:nvSpPr>
        <p:spPr>
          <a:xfrm>
            <a:off x="5349240" y="5120640"/>
            <a:ext cx="2514600" cy="9144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6" name=""/>
          <p:cNvSpPr/>
          <p:nvPr/>
        </p:nvSpPr>
        <p:spPr>
          <a:xfrm>
            <a:off x="5349240" y="5120640"/>
            <a:ext cx="2514600" cy="77688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7" name=""/>
          <p:cNvSpPr/>
          <p:nvPr/>
        </p:nvSpPr>
        <p:spPr>
          <a:xfrm rot="16200000">
            <a:off x="2870640" y="4663440"/>
            <a:ext cx="548640" cy="36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6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8" name=""/>
          <p:cNvSpPr/>
          <p:nvPr/>
        </p:nvSpPr>
        <p:spPr>
          <a:xfrm>
            <a:off x="3337560" y="1554480"/>
            <a:ext cx="5556600" cy="2011680"/>
          </a:xfrm>
          <a:prstGeom prst="rect">
            <a:avLst/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9" name=""/>
          <p:cNvSpPr/>
          <p:nvPr/>
        </p:nvSpPr>
        <p:spPr>
          <a:xfrm>
            <a:off x="3773160" y="1890360"/>
            <a:ext cx="1712880" cy="1341720"/>
          </a:xfrm>
          <a:prstGeom prst="rect">
            <a:avLst/>
          </a:prstGeom>
          <a:solidFill>
            <a:srgbClr val="ccccc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Microcontroller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0" name=""/>
          <p:cNvSpPr/>
          <p:nvPr/>
        </p:nvSpPr>
        <p:spPr>
          <a:xfrm>
            <a:off x="6748560" y="1890360"/>
            <a:ext cx="1724400" cy="1350720"/>
          </a:xfrm>
          <a:prstGeom prst="rect">
            <a:avLst/>
          </a:prstGeom>
          <a:solidFill>
            <a:srgbClr val="ccccc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Peripheral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1" name=""/>
          <p:cNvSpPr/>
          <p:nvPr/>
        </p:nvSpPr>
        <p:spPr>
          <a:xfrm>
            <a:off x="5590800" y="2364840"/>
            <a:ext cx="1044720" cy="381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2" name=""/>
          <p:cNvSpPr/>
          <p:nvPr/>
        </p:nvSpPr>
        <p:spPr>
          <a:xfrm rot="16200000">
            <a:off x="4627440" y="5303520"/>
            <a:ext cx="548640" cy="36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6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3" name=""/>
          <p:cNvSpPr/>
          <p:nvPr/>
        </p:nvSpPr>
        <p:spPr>
          <a:xfrm>
            <a:off x="3566160" y="5029200"/>
            <a:ext cx="914400" cy="27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ff6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4" name=""/>
          <p:cNvSpPr txBox="1"/>
          <p:nvPr/>
        </p:nvSpPr>
        <p:spPr>
          <a:xfrm>
            <a:off x="370800" y="3654360"/>
            <a:ext cx="2919240" cy="369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000000"/>
                </a:solidFill>
                <a:latin typeface="Aptos"/>
                <a:ea typeface="DejaVu Sans"/>
              </a:rPr>
              <a:t>Static </a:t>
            </a:r>
            <a:r>
              <a:rPr b="0" lang="en-US" sz="2100" spc="-1" strike="noStrike">
                <a:solidFill>
                  <a:srgbClr val="000000"/>
                </a:solidFill>
                <a:latin typeface="Aptos"/>
                <a:ea typeface="DejaVu Sans"/>
              </a:rPr>
              <a:t>Polymor</a:t>
            </a:r>
            <a:r>
              <a:rPr b="0" lang="en-US" sz="2100" spc="-1" strike="noStrike">
                <a:solidFill>
                  <a:srgbClr val="000000"/>
                </a:solidFill>
                <a:latin typeface="Aptos"/>
                <a:ea typeface="DejaVu Sans"/>
              </a:rPr>
              <a:t>phism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95" name=""/>
          <p:cNvSpPr/>
          <p:nvPr/>
        </p:nvSpPr>
        <p:spPr>
          <a:xfrm flipH="1" flipV="1">
            <a:off x="1874520" y="4709160"/>
            <a:ext cx="914400" cy="36576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a1467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6" name=""/>
          <p:cNvSpPr txBox="1"/>
          <p:nvPr/>
        </p:nvSpPr>
        <p:spPr>
          <a:xfrm>
            <a:off x="731520" y="4262400"/>
            <a:ext cx="119268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Interfaces using concepts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7" name=""/>
          <p:cNvSpPr/>
          <p:nvPr/>
        </p:nvSpPr>
        <p:spPr>
          <a:xfrm>
            <a:off x="5212080" y="5257800"/>
            <a:ext cx="411480" cy="86868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a1467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8" name=""/>
          <p:cNvSpPr txBox="1"/>
          <p:nvPr/>
        </p:nvSpPr>
        <p:spPr>
          <a:xfrm>
            <a:off x="5528160" y="5760720"/>
            <a:ext cx="1969920" cy="91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Implementations that satisfy the </a:t>
            </a:r>
            <a:r>
              <a:rPr b="0" lang="en-US" sz="1800" spc="-1" strike="noStrike">
                <a:latin typeface="Arial"/>
              </a:rPr>
              <a:t>requirements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72A2748-C4ED-4BFB-958B-447B71041E2E}" type="slidenum">
              <a:t>72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ubtitle 72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Static Polymorphism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600" name="" descr=""/>
          <p:cNvPicPr/>
          <p:nvPr/>
        </p:nvPicPr>
        <p:blipFill>
          <a:blip r:embed="rId1"/>
          <a:stretch/>
        </p:blipFill>
        <p:spPr>
          <a:xfrm>
            <a:off x="6537960" y="2022840"/>
            <a:ext cx="5239440" cy="3326400"/>
          </a:xfrm>
          <a:prstGeom prst="rect">
            <a:avLst/>
          </a:prstGeom>
          <a:ln w="0">
            <a:noFill/>
          </a:ln>
        </p:spPr>
      </p:pic>
      <p:sp>
        <p:nvSpPr>
          <p:cNvPr id="601" name=""/>
          <p:cNvSpPr txBox="1"/>
          <p:nvPr/>
        </p:nvSpPr>
        <p:spPr>
          <a:xfrm>
            <a:off x="1005840" y="2880360"/>
            <a:ext cx="4852800" cy="110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template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&lt;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typename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&gt;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concept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IPin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requires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 {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{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() }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-&gt;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same_as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&lt;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;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{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.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reset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() }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-&gt;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same_as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&lt;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;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};</a:t>
            </a:r>
            <a:endParaRPr b="0" lang="en-US" sz="1600" spc="-1" strike="noStrike">
              <a:solidFill>
                <a:srgbClr val="3b3b3b"/>
              </a:solidFill>
              <a:latin typeface="Consolas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B1BABE8-1FA2-43C0-BD91-00502ED8BD25}" type="slidenum">
              <a:t>73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ubtitle 73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Static Polymorphism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603" name="" descr=""/>
          <p:cNvPicPr/>
          <p:nvPr/>
        </p:nvPicPr>
        <p:blipFill>
          <a:blip r:embed="rId1"/>
          <a:stretch/>
        </p:blipFill>
        <p:spPr>
          <a:xfrm>
            <a:off x="6537960" y="2022840"/>
            <a:ext cx="5239440" cy="3326400"/>
          </a:xfrm>
          <a:prstGeom prst="rect">
            <a:avLst/>
          </a:prstGeom>
          <a:ln w="0">
            <a:noFill/>
          </a:ln>
        </p:spPr>
      </p:pic>
      <p:sp>
        <p:nvSpPr>
          <p:cNvPr id="604" name=""/>
          <p:cNvSpPr txBox="1"/>
          <p:nvPr/>
        </p:nvSpPr>
        <p:spPr>
          <a:xfrm>
            <a:off x="1371600" y="2526480"/>
            <a:ext cx="4074120" cy="252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template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&lt;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IPin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TPin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&gt;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CLed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{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private:</a:t>
            </a:r>
            <a:endParaRPr b="0" lang="en-US" sz="1600" spc="-1" strike="noStrike">
              <a:solidFill>
                <a:srgbClr val="0000ff"/>
              </a:solidFill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bool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m_state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{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false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};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TPin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m_pin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{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nullptr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};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public:</a:t>
            </a:r>
            <a:endParaRPr b="0" lang="en-US" sz="1600" spc="-1" strike="noStrike">
              <a:solidFill>
                <a:srgbClr val="0000ff"/>
              </a:solidFill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CLed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</a:rPr>
              <a:t>delete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;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CLed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TPin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 :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m_pin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 {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</a:rPr>
              <a:t>       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m_pin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-&gt;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reset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();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8000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8000"/>
                </a:solidFill>
                <a:latin typeface="Consolas"/>
              </a:rPr>
              <a:t>/* ... */</a:t>
            </a:r>
            <a:endParaRPr b="0" lang="en-US" sz="1600" spc="-1" strike="noStrike">
              <a:solidFill>
                <a:srgbClr val="008000"/>
              </a:solidFill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};</a:t>
            </a:r>
            <a:endParaRPr b="0" lang="en-US" sz="1600" spc="-1" strike="noStrike">
              <a:solidFill>
                <a:srgbClr val="3b3b3b"/>
              </a:solidFill>
              <a:latin typeface="Consolas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DFBEB15-F89E-4B53-8968-306BE4C7AE53}" type="slidenum">
              <a:t>74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ubtitle 74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Static Polymorphism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606" name="" descr=""/>
          <p:cNvPicPr/>
          <p:nvPr/>
        </p:nvPicPr>
        <p:blipFill>
          <a:blip r:embed="rId1"/>
          <a:stretch/>
        </p:blipFill>
        <p:spPr>
          <a:xfrm>
            <a:off x="6537960" y="2022840"/>
            <a:ext cx="5239440" cy="3326400"/>
          </a:xfrm>
          <a:prstGeom prst="rect">
            <a:avLst/>
          </a:prstGeom>
          <a:ln w="0">
            <a:noFill/>
          </a:ln>
        </p:spPr>
      </p:pic>
      <p:sp>
        <p:nvSpPr>
          <p:cNvPr id="607" name=""/>
          <p:cNvSpPr txBox="1"/>
          <p:nvPr/>
        </p:nvSpPr>
        <p:spPr>
          <a:xfrm>
            <a:off x="808560" y="2395440"/>
            <a:ext cx="5409360" cy="2927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CPin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{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private:</a:t>
            </a:r>
            <a:endParaRPr b="0" lang="en-US" sz="1600" spc="-1" strike="noStrike">
              <a:solidFill>
                <a:srgbClr val="0000ff"/>
              </a:solidFill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uint8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m_pin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{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</a:rPr>
              <a:t>0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};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public:</a:t>
            </a:r>
            <a:endParaRPr b="0" lang="en-US" sz="1600" spc="-1" strike="noStrike">
              <a:solidFill>
                <a:srgbClr val="0000ff"/>
              </a:solidFill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CPin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</a:rPr>
              <a:t>delete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;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CPin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uint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8_t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 : 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m_pin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{}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()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override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{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      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CBitSetRes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etRegister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set_pin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m_pin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);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</a:t>
            </a:r>
            <a:endParaRPr b="0" lang="en-US" sz="1600" spc="-1" strike="noStrike">
              <a:solidFill>
                <a:srgbClr val="3b3b3b"/>
              </a:solidFill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void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reset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()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</a:rPr>
              <a:t>override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{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      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CBitSetRes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</a:rPr>
              <a:t>etRegister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::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reset_pi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</a:rPr>
              <a:t>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(</a:t>
            </a:r>
            <a:r>
              <a:rPr b="0" lang="en-US" sz="1600" spc="-1" strike="noStrike">
                <a:solidFill>
                  <a:srgbClr val="001080"/>
                </a:solidFill>
                <a:latin typeface="Consolas"/>
              </a:rPr>
              <a:t>m_pin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);</a:t>
            </a:r>
            <a:endParaRPr b="0" lang="en-US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</a:t>
            </a:r>
            <a:endParaRPr b="0" lang="en-US" sz="1600" spc="-1" strike="noStrike">
              <a:solidFill>
                <a:srgbClr val="3b3b3b"/>
              </a:solidFill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</a:rPr>
              <a:t>};</a:t>
            </a:r>
            <a:endParaRPr b="0" lang="en-US" sz="1600" spc="-1" strike="noStrike">
              <a:solidFill>
                <a:srgbClr val="3b3b3b"/>
              </a:solidFill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Noto Sans CJK SC"/>
              </a:rPr>
              <a:t>static_ass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Noto Sans CJK SC"/>
              </a:rPr>
              <a:t>ert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Noto Sans CJK SC"/>
              </a:rPr>
              <a:t>IPin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&lt;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Noto Sans CJK SC"/>
              </a:rPr>
              <a:t>C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Noto Sans CJK SC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Noto Sans CJK SC"/>
              </a:rPr>
              <a:t>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Noto Sans CJK SC"/>
              </a:rPr>
              <a:t>);</a:t>
            </a: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Noto Sans CJK SC"/>
              </a:rPr>
              <a:t> // </a:t>
            </a:r>
            <a:r>
              <a:rPr b="0" lang="en-US" sz="1600" spc="-1" strike="noStrike">
                <a:solidFill>
                  <a:srgbClr val="008000"/>
                </a:solidFill>
                <a:latin typeface="Consolas"/>
                <a:ea typeface="Noto Sans CJK SC"/>
              </a:rPr>
              <a:t>optional</a:t>
            </a:r>
            <a:endParaRPr b="0" lang="en-US" sz="1600" spc="-1" strike="noStrike">
              <a:latin typeface="Droid Sans Mono;monospace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B85B497-5388-41EC-B1B4-72685C9455B0}" type="slidenum">
              <a:t>75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ubtitle 71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Static Polymorphism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609" name="" descr=""/>
          <p:cNvPicPr/>
          <p:nvPr/>
        </p:nvPicPr>
        <p:blipFill>
          <a:blip r:embed="rId1"/>
          <a:stretch/>
        </p:blipFill>
        <p:spPr>
          <a:xfrm>
            <a:off x="7793640" y="676440"/>
            <a:ext cx="1301400" cy="1508400"/>
          </a:xfrm>
          <a:prstGeom prst="rect">
            <a:avLst/>
          </a:prstGeom>
          <a:ln w="0">
            <a:noFill/>
          </a:ln>
        </p:spPr>
      </p:pic>
      <p:sp>
        <p:nvSpPr>
          <p:cNvPr id="610" name=""/>
          <p:cNvSpPr/>
          <p:nvPr/>
        </p:nvSpPr>
        <p:spPr>
          <a:xfrm>
            <a:off x="4023360" y="3135960"/>
            <a:ext cx="4104720" cy="4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latin typeface="Arial"/>
              </a:rPr>
              <a:t>Compiles to the same binary.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14DAD7F-1287-41F3-B36D-0F7B77EEEBE6}" type="slidenum">
              <a:t>76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"/>
          <p:cNvSpPr/>
          <p:nvPr/>
        </p:nvSpPr>
        <p:spPr>
          <a:xfrm>
            <a:off x="1691640" y="2651760"/>
            <a:ext cx="5530680" cy="205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Runtime bitmask calculations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Runtime branching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Function calls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Runtime input validation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612" name="Subtitle 24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55969B5-D415-42DF-BA46-0008D43BA3B5}" type="slidenum">
              <a:t>77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"/>
          <p:cNvSpPr/>
          <p:nvPr/>
        </p:nvSpPr>
        <p:spPr>
          <a:xfrm>
            <a:off x="1691640" y="2651760"/>
            <a:ext cx="5530680" cy="205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Runtime bitmask calculations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Runtime branching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Function calls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Runtime input validation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614" name="Picture 3" descr="undefined"/>
          <p:cNvPicPr/>
          <p:nvPr/>
        </p:nvPicPr>
        <p:blipFill>
          <a:blip r:embed="rId1"/>
          <a:stretch/>
        </p:blipFill>
        <p:spPr>
          <a:xfrm>
            <a:off x="7132320" y="2304360"/>
            <a:ext cx="2905560" cy="3272040"/>
          </a:xfrm>
          <a:prstGeom prst="rect">
            <a:avLst/>
          </a:prstGeom>
          <a:ln w="0">
            <a:noFill/>
          </a:ln>
        </p:spPr>
      </p:pic>
      <p:pic>
        <p:nvPicPr>
          <p:cNvPr id="615" name="" descr=""/>
          <p:cNvPicPr/>
          <p:nvPr/>
        </p:nvPicPr>
        <p:blipFill>
          <a:blip r:embed="rId2"/>
          <a:stretch/>
        </p:blipFill>
        <p:spPr>
          <a:xfrm>
            <a:off x="1846440" y="1991160"/>
            <a:ext cx="3684240" cy="3722400"/>
          </a:xfrm>
          <a:prstGeom prst="rect">
            <a:avLst/>
          </a:prstGeom>
          <a:ln w="0">
            <a:noFill/>
          </a:ln>
        </p:spPr>
      </p:pic>
      <p:sp>
        <p:nvSpPr>
          <p:cNvPr id="616" name="Subtitle 28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FA504E2-C8F6-444C-9088-86F50E9B57A9}" type="slidenum">
              <a:t>78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"/>
          <p:cNvSpPr/>
          <p:nvPr/>
        </p:nvSpPr>
        <p:spPr>
          <a:xfrm>
            <a:off x="1691640" y="1737360"/>
            <a:ext cx="9645480" cy="205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This is about the “special” cases where the hardware is known, which is common for embedded systems.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I did not replace the HAL given by the manufacturer, I extended it.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The same techniques can be used in any other application as well, if the circumstances allow it.</a:t>
            </a:r>
            <a:endParaRPr b="0" lang="en-US" sz="2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44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These are no guidelines or rules.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618" name="Subtitle 26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Notes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C83F8FB-22B9-4046-AEB2-1537CCCC19D6}" type="slidenum">
              <a:t>79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"/>
          <p:cNvSpPr/>
          <p:nvPr/>
        </p:nvSpPr>
        <p:spPr>
          <a:xfrm>
            <a:off x="3703320" y="6035040"/>
            <a:ext cx="4809960" cy="34452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"/>
          <p:cNvSpPr/>
          <p:nvPr/>
        </p:nvSpPr>
        <p:spPr>
          <a:xfrm>
            <a:off x="7040880" y="2468880"/>
            <a:ext cx="1781280" cy="2268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Subtitle 1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6" name=""/>
          <p:cNvSpPr/>
          <p:nvPr/>
        </p:nvSpPr>
        <p:spPr>
          <a:xfrm>
            <a:off x="914760" y="2286360"/>
            <a:ext cx="4798080" cy="251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main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{ 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0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GPIO_PIN_6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GPIO_MODE_INPUT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(&amp;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Arial"/>
                <a:ea typeface="DejaVu Sans"/>
              </a:rPr>
              <a:t>while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7" name=""/>
          <p:cNvSpPr/>
          <p:nvPr/>
        </p:nvSpPr>
        <p:spPr>
          <a:xfrm>
            <a:off x="7040880" y="2103120"/>
            <a:ext cx="4341600" cy="307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&lt;main&gt;: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movs    r3, #6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push    {r0, r1, r2,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     r0, sp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subs    r3, #5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bl      8000198 &lt;GPIO_Init&gt;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b.n     80001f4 &lt;main+0x10&gt;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8" name=""/>
          <p:cNvSpPr/>
          <p:nvPr/>
        </p:nvSpPr>
        <p:spPr>
          <a:xfrm flipH="1">
            <a:off x="3564000" y="2560320"/>
            <a:ext cx="3472560" cy="63792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"/>
          <p:cNvSpPr/>
          <p:nvPr/>
        </p:nvSpPr>
        <p:spPr>
          <a:xfrm>
            <a:off x="3677040" y="6035040"/>
            <a:ext cx="483624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set up the pin value for GPIO_PIN_6 (value 6)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9BEC354-06D7-458D-8225-FB3C5093197C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ubtitle 29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Enumerations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620" name=""/>
          <p:cNvSpPr/>
          <p:nvPr/>
        </p:nvSpPr>
        <p:spPr>
          <a:xfrm>
            <a:off x="3256200" y="2514600"/>
            <a:ext cx="5296680" cy="196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1" name=""/>
          <p:cNvSpPr/>
          <p:nvPr/>
        </p:nvSpPr>
        <p:spPr>
          <a:xfrm>
            <a:off x="738360" y="1710360"/>
            <a:ext cx="4106520" cy="148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enum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: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input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0b00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output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0b01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alt_func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0b10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analog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0b11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22" name=""/>
          <p:cNvSpPr/>
          <p:nvPr/>
        </p:nvSpPr>
        <p:spPr>
          <a:xfrm>
            <a:off x="720360" y="4017240"/>
            <a:ext cx="3850200" cy="150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enum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class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ports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: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uint8_t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port_f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port_d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port_c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port_b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port_a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23" name=""/>
          <p:cNvSpPr/>
          <p:nvPr/>
        </p:nvSpPr>
        <p:spPr>
          <a:xfrm>
            <a:off x="6309360" y="2560320"/>
            <a:ext cx="5302080" cy="199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Enumerations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Not plain integers anymore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 implicit conversions between enum values and integral types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Explicit static_cast required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Harder to misuse accidentally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D9A73A9-21CF-42B6-856A-CB1EC95AEF2E}" type="slidenum">
              <a:t>80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Subtitle 25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Concepts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625" name=""/>
          <p:cNvSpPr/>
          <p:nvPr/>
        </p:nvSpPr>
        <p:spPr>
          <a:xfrm>
            <a:off x="3256200" y="2514600"/>
            <a:ext cx="5296680" cy="196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6" name=""/>
          <p:cNvSpPr/>
          <p:nvPr/>
        </p:nvSpPr>
        <p:spPr>
          <a:xfrm>
            <a:off x="731520" y="1703160"/>
            <a:ext cx="6033600" cy="181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template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&lt;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concept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is_valid_mode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(mode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input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||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(mode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output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||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(mode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alt_func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||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(mode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analog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27" name=""/>
          <p:cNvSpPr/>
          <p:nvPr/>
        </p:nvSpPr>
        <p:spPr>
          <a:xfrm>
            <a:off x="731520" y="4114440"/>
            <a:ext cx="5963760" cy="150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template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&lt;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pins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concept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is_valid_pin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is_valid_low_pin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||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is_valid_high_pin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template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&lt;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pins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...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concept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are_valid_pins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=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is_valid_pin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&amp;&amp;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...);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24DD438-8211-4E7E-8077-DA61713638E4}" type="slidenum">
              <a:t>81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ubtitle 27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Immediate Functions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629" name=""/>
          <p:cNvSpPr/>
          <p:nvPr/>
        </p:nvSpPr>
        <p:spPr>
          <a:xfrm>
            <a:off x="3256200" y="2514600"/>
            <a:ext cx="5296680" cy="196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0" name=""/>
          <p:cNvSpPr/>
          <p:nvPr/>
        </p:nvSpPr>
        <p:spPr>
          <a:xfrm>
            <a:off x="731520" y="2091960"/>
            <a:ext cx="7222320" cy="316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template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&lt;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modes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,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pins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...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requires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are_valid_pins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pin ...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&amp;&amp;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is_valid_mode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consteval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moder_value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(...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|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static_cast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(mode)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&lt;&lt;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         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static_cast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(pin)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template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&lt;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pins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...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requires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are_valid_pins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pin ...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consteval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795e26"/>
                </a:solidFill>
                <a:latin typeface="Consolas"/>
                <a:ea typeface="DejaVu Sans"/>
              </a:rPr>
              <a:t>moder_bitmask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70c1"/>
                </a:solidFill>
                <a:latin typeface="Consolas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af00db"/>
                </a:solidFill>
                <a:latin typeface="Consolas"/>
                <a:ea typeface="DejaVu Sans"/>
              </a:rPr>
              <a:t>return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(...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|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GPIO_MODER_MODER0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&lt;&lt;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                     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</a:t>
            </a:r>
            <a:r>
              <a:rPr b="0" lang="en-US" sz="1600" spc="-1" strike="noStrike">
                <a:solidFill>
                  <a:srgbClr val="0000ff"/>
                </a:solidFill>
                <a:latin typeface="Consolas"/>
                <a:ea typeface="DejaVu Sans"/>
              </a:rPr>
              <a:t>static_cast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&lt;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std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::</a:t>
            </a:r>
            <a:r>
              <a:rPr b="0" lang="en-US" sz="1600" spc="-1" strike="noStrike">
                <a:solidFill>
                  <a:srgbClr val="267f99"/>
                </a:solidFill>
                <a:latin typeface="Consolas"/>
                <a:ea typeface="DejaVu Sans"/>
              </a:rPr>
              <a:t>uint32_t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&gt;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(pin) </a:t>
            </a:r>
            <a:r>
              <a:rPr b="0" lang="en-US" sz="1600" spc="-1" strike="noStrike">
                <a:solidFill>
                  <a:srgbClr val="000000"/>
                </a:solidFill>
                <a:latin typeface="Consolas"/>
                <a:ea typeface="DejaVu Sans"/>
              </a:rPr>
              <a:t>*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98658"/>
                </a:solidFill>
                <a:latin typeface="Consolas"/>
                <a:ea typeface="DejaVu Sans"/>
              </a:rPr>
              <a:t>2</a:t>
            </a: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)));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buNone/>
            </a:pPr>
            <a:r>
              <a:rPr b="0" lang="en-US" sz="1600" spc="-1" strike="noStrike">
                <a:solidFill>
                  <a:srgbClr val="3b3b3b"/>
                </a:solidFill>
                <a:latin typeface="Consolas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C704886-FFFB-4138-8FAA-BB1B0F193AFB}" type="slidenum">
              <a:t>82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ubtitle 30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Compile-time Branching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2CC9904-CAEE-4ED7-9B2A-B0D67F48AE62}" type="slidenum">
              <a:t>83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ubtitle 2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Measurement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F3C5A02-0B70-49E2-85FE-F2426A8986B5}" type="slidenum">
              <a:t>84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"/>
          <p:cNvSpPr/>
          <p:nvPr/>
        </p:nvSpPr>
        <p:spPr>
          <a:xfrm>
            <a:off x="3200400" y="6035040"/>
            <a:ext cx="5758920" cy="363960"/>
          </a:xfrm>
          <a:prstGeom prst="rect">
            <a:avLst/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"/>
          <p:cNvSpPr/>
          <p:nvPr/>
        </p:nvSpPr>
        <p:spPr>
          <a:xfrm>
            <a:off x="7040880" y="2743200"/>
            <a:ext cx="2878560" cy="2268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Subtitle 6"/>
          <p:cNvSpPr/>
          <p:nvPr/>
        </p:nvSpPr>
        <p:spPr>
          <a:xfrm>
            <a:off x="1933920" y="633240"/>
            <a:ext cx="8321760" cy="101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ptos"/>
                <a:ea typeface="DejaVu Sans"/>
              </a:rPr>
              <a:t>Inefficiencies in HAL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3" name=""/>
          <p:cNvSpPr/>
          <p:nvPr/>
        </p:nvSpPr>
        <p:spPr>
          <a:xfrm>
            <a:off x="914760" y="2286360"/>
            <a:ext cx="4798080" cy="251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main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void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168dff"/>
                </a:solidFill>
                <a:latin typeface="Arial"/>
                <a:ea typeface="DejaVu Sans"/>
              </a:rPr>
              <a:t>GPIO_InitStruct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{ 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0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pin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GPIO_PIN_6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mode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b="0" lang="en-US" sz="1600" spc="-1" strike="noStrike">
                <a:solidFill>
                  <a:srgbClr val="780373"/>
                </a:solidFill>
                <a:latin typeface="Arial"/>
                <a:ea typeface="DejaVu Sans"/>
              </a:rPr>
              <a:t>GPIO_MODE_INPUT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ea7500"/>
                </a:solidFill>
                <a:latin typeface="Arial"/>
                <a:ea typeface="DejaVu Sans"/>
              </a:rPr>
              <a:t>GPIO_Init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(&amp;</a:t>
            </a:r>
            <a:r>
              <a:rPr b="0" lang="en-US" sz="1600" spc="-1" strike="noStrike">
                <a:solidFill>
                  <a:srgbClr val="006d00"/>
                </a:solidFill>
                <a:latin typeface="Arial"/>
                <a:ea typeface="DejaVu Sans"/>
              </a:rPr>
              <a:t>conf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3b79"/>
                </a:solidFill>
                <a:latin typeface="Arial"/>
                <a:ea typeface="DejaVu Sans"/>
              </a:rPr>
              <a:t>while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b="0" lang="en-US" sz="1600" spc="-1" strike="noStrike">
                <a:solidFill>
                  <a:srgbClr val="784b04"/>
                </a:solidFill>
                <a:latin typeface="Arial"/>
                <a:ea typeface="DejaVu Sans"/>
              </a:rPr>
              <a:t>1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 { }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4" name=""/>
          <p:cNvSpPr/>
          <p:nvPr/>
        </p:nvSpPr>
        <p:spPr>
          <a:xfrm>
            <a:off x="7040880" y="2103120"/>
            <a:ext cx="4341600" cy="307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&lt;main&gt;: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movs    r3, #6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push    {r0, r1, r2, lr}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#0]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mov     r0, sp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subs    r3, #5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str     r3, [sp, #4]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bl      8000198 &lt;GPIO_Init&gt;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Ubuntu Mono"/>
                <a:ea typeface="Noto Sans CJK SC"/>
              </a:rPr>
              <a:t>b.n     80001f4 &lt;main+0x10&gt;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5" name=""/>
          <p:cNvSpPr/>
          <p:nvPr/>
        </p:nvSpPr>
        <p:spPr>
          <a:xfrm flipH="1">
            <a:off x="3015360" y="2834280"/>
            <a:ext cx="4021200" cy="109548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"/>
          <p:cNvSpPr/>
          <p:nvPr/>
        </p:nvSpPr>
        <p:spPr>
          <a:xfrm>
            <a:off x="3179880" y="6035040"/>
            <a:ext cx="58305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prepare for calling a function by saving the current state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6E0D13C-9134-46EB-8006-7F676CA88399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1452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2024-07-22T11:26:38Z</dcterms:created>
  <dc:creator/>
  <dc:description/>
  <dc:language>en-US</dc:language>
  <cp:lastModifiedBy/>
  <dcterms:modified xsi:type="dcterms:W3CDTF">2024-07-25T21:57:42Z</dcterms:modified>
  <cp:revision>664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11</vt:i4>
  </property>
</Properties>
</file>