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21086DF-D876-482F-AC51-9A0D49894C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 Everyone! I am Marcell Juhasz. Welcome to my presentation about the cost of abstractions in embedded systems.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BFF075-D043-4682-866A-8F956D05BC1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60DA1-54C8-4C54-A761-92544C7E71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928B26-D4E7-4B4C-BEF2-3DFF691F80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73B0AB-24F0-4A47-9650-251B76BB12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8CE492-E15F-4792-86FF-91FC30E1D7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26D022-1B26-42F2-B4F3-CC05F5ED71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A1962E-B8C6-41D4-A45C-EB67E7FA71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A1396C-C18D-411E-B8E7-D6E428B456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5A9DDB-0920-4F0D-80B6-054F29F398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9179D5-1E1F-4C53-92F6-E6979C868B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27921B-142C-4F15-96C5-E833FE362F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BDB4EF-6D2F-4279-8822-4EB35E75BA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FC269F-FFFD-4CEB-AEF7-3B88B4C645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2A3440-FAFA-4BB7-82B4-9F4BC2C529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35A456-F026-4F50-BFE9-C03F9AB92B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37A2FE-4493-417A-9866-829995687F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36B078-91E6-4482-8966-60636B96D1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AE8781-8811-4D14-9110-C2B836071C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14F47A-A2AB-41EB-B9DE-DBF4515C76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1978CE-B3A0-48F7-80C3-37C1491AAB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928017-08B1-4C64-83A9-466ED057D1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ADC27A-D959-4BFF-966C-03BF069322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A09B9F-8CC9-4809-8A3E-049AAAF058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7A9496-84BE-49D1-9596-0FFB72A72F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91E639-D5BA-41BE-9BE6-ABC545D35F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357717-D235-4C1A-8C64-8EF08F347A8B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52741A-5DC4-4361-9BA0-E3C6723F7A8D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Balancing Efficiency and</a:t>
            </a: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Flexibility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Cost of Abstractions in Embedded Systems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Marcell Juhasz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834640" y="6035040"/>
            <a:ext cx="649152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040160" y="3017520"/>
            <a:ext cx="246888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ubtitle 7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760" y="2286360"/>
            <a:ext cx="4799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040880" y="2103120"/>
            <a:ext cx="43426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>
            <a:off x="3574800" y="3108960"/>
            <a:ext cx="3463920" cy="90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3016080" y="3108960"/>
            <a:ext cx="4022280" cy="821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2791080" y="6035040"/>
            <a:ext cx="660888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pin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FC1F0A-3DB7-414C-8E38-A0EFC22A661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3431160" y="5855040"/>
            <a:ext cx="5328720" cy="6393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040880" y="3291840"/>
            <a:ext cx="178236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ubtitle 8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14760" y="2286360"/>
            <a:ext cx="4799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040880" y="2103120"/>
            <a:ext cx="43426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3016080" y="3383280"/>
            <a:ext cx="4023000" cy="5475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431160" y="5855040"/>
            <a:ext cx="5328720" cy="6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to pass the address of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to the GPIO_Init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65DF3E4-357E-4BDF-8D3E-839D26006794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2379600" y="6035040"/>
            <a:ext cx="740376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7040880" y="3566160"/>
            <a:ext cx="178236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ubtitle 9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760" y="2286360"/>
            <a:ext cx="4799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040880" y="2103120"/>
            <a:ext cx="43426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 flipV="1">
            <a:off x="4479120" y="3473280"/>
            <a:ext cx="2559240" cy="1818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379600" y="6035040"/>
            <a:ext cx="743184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mode value for GPIO_MODE_INPUT (subtract 5 from 6 -&gt;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DDBDD7-7485-487E-B18C-1322FEB84FAF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631240" y="6035040"/>
            <a:ext cx="683208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040160" y="3840480"/>
            <a:ext cx="242316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ubtitle 10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14760" y="2286360"/>
            <a:ext cx="4799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040880" y="2103120"/>
            <a:ext cx="43426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 flipV="1">
            <a:off x="4479120" y="3473280"/>
            <a:ext cx="2559240" cy="456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 flipV="1">
            <a:off x="3016080" y="3929400"/>
            <a:ext cx="402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2631240" y="6035040"/>
            <a:ext cx="69289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mode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6BF166-F058-481D-8DF6-E857A9BAF346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408480" y="5855040"/>
            <a:ext cx="5374440" cy="601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049520" y="4114800"/>
            <a:ext cx="323676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ubtitle 11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760" y="2286360"/>
            <a:ext cx="4799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040880" y="2103120"/>
            <a:ext cx="43426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 flipV="1">
            <a:off x="3016080" y="3930480"/>
            <a:ext cx="4031640" cy="273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3408480" y="5855040"/>
            <a:ext cx="537444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the GPIO_Init function with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as an 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2CC3FB-9B05-4251-98D8-24C65394663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3385440" y="6035040"/>
            <a:ext cx="542016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040880" y="4389120"/>
            <a:ext cx="324540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ubtitle 12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914760" y="2286360"/>
            <a:ext cx="4799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040880" y="2103120"/>
            <a:ext cx="43426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 flipV="1">
            <a:off x="2284560" y="4387680"/>
            <a:ext cx="4753800" cy="90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385440" y="6035040"/>
            <a:ext cx="542016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infinite loop (branch to the same 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A12D09-017B-458D-B85F-A70B4AAF1180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959400" y="3200400"/>
            <a:ext cx="4572000" cy="273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588800" y="1403640"/>
            <a:ext cx="4206240" cy="1096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ubtitle 5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5531040" y="1920240"/>
            <a:ext cx="1965240" cy="1416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635240" y="1357920"/>
            <a:ext cx="42512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703320" y="5897880"/>
            <a:ext cx="4811040" cy="5936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pin is greater than 15, branch to the end (invalid pin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168BCB-BDC5-4BC2-AB8C-76E02676B79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959400" y="3429000"/>
            <a:ext cx="4709160" cy="273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589520" y="2546640"/>
            <a:ext cx="4206240" cy="776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Subtitle 13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635240" y="1357920"/>
            <a:ext cx="42512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flipH="1">
            <a:off x="5715000" y="2926080"/>
            <a:ext cx="1827360" cy="6400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703320" y="5897880"/>
            <a:ext cx="4811040" cy="5936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greater than 1, branch to the end (invalid mode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7CE0C4-70B8-4CAF-974F-1F6D6D1FBE40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59400" y="4149000"/>
            <a:ext cx="3977640" cy="2736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588800" y="3333600"/>
            <a:ext cx="4206240" cy="287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ubtitle 14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635240" y="1357920"/>
            <a:ext cx="42512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H="1">
            <a:off x="5211000" y="3474720"/>
            <a:ext cx="2331000" cy="822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3703320" y="5897880"/>
            <a:ext cx="4811040" cy="5936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not 1, branch to configure pin for input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9C7716-5AC6-45C1-B94D-F4A63483D305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514600" y="4663440"/>
            <a:ext cx="141660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7589520" y="3607920"/>
            <a:ext cx="4206240" cy="287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ubtitle 15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635240" y="1357920"/>
            <a:ext cx="42512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3976920" y="3749040"/>
            <a:ext cx="3565440" cy="913680"/>
          </a:xfrm>
          <a:prstGeom prst="curvedConnector3">
            <a:avLst>
              <a:gd name="adj1" fmla="val 37421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3320" y="6035040"/>
            <a:ext cx="481104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mask value for OSPEEDR 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C67F6D-81AF-4905-9A99-B200E3155F8C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ubtitle 2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whoami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1721160" y="1710000"/>
            <a:ext cx="874764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Marcell Juhasz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github.com/juhaszmarcell96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linkedin.com/in/juhaszmarcell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marcell.juhasz96@gmail.com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Zühlke Engineering (Austria) GmbH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Rivergate, Handelskai 92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1200, Vienna, Austria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wien@zuehlke.com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+43 1 205 11 6800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8AD339-F661-4756-8C5E-DC6AAE5B7A7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4434840" y="4663440"/>
            <a:ext cx="155376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7588800" y="3882240"/>
            <a:ext cx="4206240" cy="287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ubtitle 16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7635240" y="1357920"/>
            <a:ext cx="42512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 flipH="1">
            <a:off x="6080040" y="4023360"/>
            <a:ext cx="1462320" cy="639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703320" y="6035040"/>
            <a:ext cx="481104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pin value left by 1 bit (pin * 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6D2907-7EDF-46E0-8D6D-3E91B9577E34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2514600" y="4663440"/>
            <a:ext cx="361116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7588800" y="4170240"/>
            <a:ext cx="4206240" cy="263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Subtitle 17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635240" y="1357920"/>
            <a:ext cx="42512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6354360" y="4297680"/>
            <a:ext cx="1188000" cy="456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3703320" y="6035040"/>
            <a:ext cx="481104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mask value left by (pin * 2)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D2D870-F533-48ED-B68E-7F54F0178C12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148840" y="4434840"/>
            <a:ext cx="86796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7588800" y="4458240"/>
            <a:ext cx="4206240" cy="250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Subtitle 18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35240" y="1357920"/>
            <a:ext cx="42512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3199320" y="4525560"/>
            <a:ext cx="4342680" cy="90720"/>
          </a:xfrm>
          <a:prstGeom prst="curvedConnector3">
            <a:avLst>
              <a:gd name="adj1" fmla="val 2492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703320" y="6035040"/>
            <a:ext cx="481104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address of OSPEEDR into r5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EE765A-BE2C-41BF-8A09-46B29B0AADC3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1417320" y="4434840"/>
            <a:ext cx="169092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588800" y="4709160"/>
            <a:ext cx="4206240" cy="264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ubtitle 20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7635240" y="1357920"/>
            <a:ext cx="42512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3199320" y="4525560"/>
            <a:ext cx="4342680" cy="365040"/>
          </a:xfrm>
          <a:prstGeom prst="curvedConnector3">
            <a:avLst>
              <a:gd name="adj1" fmla="val 260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703320" y="6035040"/>
            <a:ext cx="481104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current OSPEEDR value into 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4210E4-4A61-484B-BF3A-0786787A2696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1417320" y="4673160"/>
            <a:ext cx="493704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7588800" y="4998240"/>
            <a:ext cx="4206240" cy="2588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ubtitle 22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635240" y="1357920"/>
            <a:ext cx="42512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6445800" y="4799520"/>
            <a:ext cx="1096560" cy="319320"/>
          </a:xfrm>
          <a:prstGeom prst="curvedConnector3">
            <a:avLst>
              <a:gd name="adj1" fmla="val 4877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3703320" y="6035040"/>
            <a:ext cx="481104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the two bits for the pin in OSPEEDR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9BB8FB-276C-4FB8-93E8-A722E547E0E0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17320" y="4901760"/>
            <a:ext cx="5577120" cy="263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ubtitle 21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635240" y="1357920"/>
            <a:ext cx="42512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703320" y="6035040"/>
            <a:ext cx="481104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GPIO_SPEED_FREQ_LOW is 0 -&gt; optimized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CB7218-01FA-4219-BD2B-7E0E79885FB8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417320" y="5167440"/>
            <a:ext cx="173664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7588800" y="5532120"/>
            <a:ext cx="4206240" cy="27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ubtitle 19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635240" y="1357920"/>
            <a:ext cx="4251240" cy="13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3199320" y="5302440"/>
            <a:ext cx="4342680" cy="410760"/>
          </a:xfrm>
          <a:prstGeom prst="curvedConnector3">
            <a:avLst>
              <a:gd name="adj1" fmla="val 50687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703320" y="6035040"/>
            <a:ext cx="481104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914280" y="6035040"/>
            <a:ext cx="436284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modified OSPEEDR value 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D7B890-055C-40C4-A82C-BFF59EA4C7EF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"/>
          <p:cNvSpPr/>
          <p:nvPr/>
        </p:nvSpPr>
        <p:spPr>
          <a:xfrm>
            <a:off x="1691640" y="2651760"/>
            <a:ext cx="553176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8" name="Subtitle 24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CCBD29-C14A-4001-8658-987AB788DBD9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"/>
          <p:cNvSpPr/>
          <p:nvPr/>
        </p:nvSpPr>
        <p:spPr>
          <a:xfrm>
            <a:off x="1691640" y="2651760"/>
            <a:ext cx="553176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270" name="Picture 3" descr="undefined"/>
          <p:cNvPicPr/>
          <p:nvPr/>
        </p:nvPicPr>
        <p:blipFill>
          <a:blip r:embed="rId1"/>
          <a:stretch/>
        </p:blipFill>
        <p:spPr>
          <a:xfrm>
            <a:off x="7132320" y="2304360"/>
            <a:ext cx="2906640" cy="3273120"/>
          </a:xfrm>
          <a:prstGeom prst="rect">
            <a:avLst/>
          </a:prstGeom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1846440" y="1991160"/>
            <a:ext cx="3685320" cy="3723480"/>
          </a:xfrm>
          <a:prstGeom prst="rect">
            <a:avLst/>
          </a:prstGeom>
          <a:ln w="0">
            <a:noFill/>
          </a:ln>
        </p:spPr>
      </p:pic>
      <p:sp>
        <p:nvSpPr>
          <p:cNvPr id="272" name="Subtitle 28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8E0B2B-8ACA-4A49-BB8A-4A96CC872C53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ubtitle 4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999000" y="1658880"/>
            <a:ext cx="10522440" cy="4330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F2A569-A0C8-4D38-BA26-625164A0D3E9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ubtitle 2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Motivation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2" descr="undefined"/>
          <p:cNvPicPr/>
          <p:nvPr/>
        </p:nvPicPr>
        <p:blipFill>
          <a:blip r:embed="rId1"/>
          <a:stretch/>
        </p:blipFill>
        <p:spPr>
          <a:xfrm>
            <a:off x="8006400" y="1670040"/>
            <a:ext cx="1763640" cy="198612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876600" y="1646640"/>
            <a:ext cx="712836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dominant in the embedded world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interaction with hardware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robust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opinions: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as efficient as it gets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 = less efficient software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comes with inherent runtime overhead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5" name="Picture 7" descr="A green check mark o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8915400" y="4800600"/>
            <a:ext cx="921960" cy="79524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red x on a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7772400" y="4343400"/>
            <a:ext cx="925200" cy="9032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7FE43F-E9BF-4A2F-B22F-89888435715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ubtitle 3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6B34D8-8B10-4A09-A950-B03625FEFBE1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ubtitle 2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E69CC8-76D2-4022-938F-900BDF42DD53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ubtitle 2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74427A-DE2A-4C5E-9871-01021958E01C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"/>
          <p:cNvSpPr/>
          <p:nvPr/>
        </p:nvSpPr>
        <p:spPr>
          <a:xfrm>
            <a:off x="1691640" y="1737360"/>
            <a:ext cx="964656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is about the “special” cases where the hardware is known, which is common for embedded systems.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 did not replace the HAL given by the manufacturer, I extended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techniques can be used in any other application as well, if the circumstances allow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no guidelines or rules.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9" name="Subtitle 26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Notes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5E3795-D1E8-45F2-89BC-B1AB74705956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ubtitle 29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Enumerations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3256200" y="2514600"/>
            <a:ext cx="5297760" cy="19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"/>
          <p:cNvSpPr/>
          <p:nvPr/>
        </p:nvSpPr>
        <p:spPr>
          <a:xfrm>
            <a:off x="738360" y="1710360"/>
            <a:ext cx="4107600" cy="14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0b00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0b01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0b10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0b11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720360" y="4017240"/>
            <a:ext cx="3851280" cy="15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ports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port_f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port_d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port_c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port_b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port_a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6309360" y="2560320"/>
            <a:ext cx="5303160" cy="199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Enumerations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Not plain integers anymore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 implicit conversions between enum values and integral types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Explicit static_cast required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Harder to misuse accidentally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80CD06-FCB9-4DEF-8A27-BB9C7C6A0E6A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ubtitle 25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Concepts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3256200" y="2514600"/>
            <a:ext cx="5297760" cy="19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731520" y="1703160"/>
            <a:ext cx="6034680" cy="181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731520" y="4114440"/>
            <a:ext cx="5964840" cy="15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is_valid_low_pin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is_valid_high_pin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are_valid_pins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...);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699E5C-8F25-40FD-8DF6-7B010484AF5A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ubtitle 27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Immediate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3256200" y="2514600"/>
            <a:ext cx="5297760" cy="19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"/>
          <p:cNvSpPr/>
          <p:nvPr/>
        </p:nvSpPr>
        <p:spPr>
          <a:xfrm>
            <a:off x="731520" y="2091960"/>
            <a:ext cx="7223400" cy="31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is_valid_mode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moder_value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(mode)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moder_bitmask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GPIO_MODER_MODER0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0D5C0D-E8DF-44A9-A164-F0957E8184A0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ubtitle 30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Compile-time Branching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01E2F9-4DD8-4DC3-97A0-8209A52E97E9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ubtitle 2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1B8CFF-3B83-4CB4-9643-D733041133EF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1840" y="1547640"/>
            <a:ext cx="1422720" cy="142272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286000" y="2057400"/>
            <a:ext cx="502776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ardware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bstraction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00200" y="3429000"/>
            <a:ext cx="2741760" cy="16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Encapsulation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257800" y="3914640"/>
            <a:ext cx="474840" cy="65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29400" y="3200400"/>
            <a:ext cx="5027760" cy="23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Concepts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Constant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Immediate 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Pack and Fold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Constexpr If 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B8A78B-DA67-46F1-A456-31959E437E4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 flipH="1">
            <a:off x="3199320" y="3739320"/>
            <a:ext cx="815760" cy="1628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2742480" y="3738960"/>
            <a:ext cx="2549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Subtitle 2"/>
          <p:cNvSpPr/>
          <p:nvPr/>
        </p:nvSpPr>
        <p:spPr>
          <a:xfrm>
            <a:off x="914400" y="3429360"/>
            <a:ext cx="1827360" cy="618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source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2077560" y="77688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6671880" y="1972080"/>
            <a:ext cx="1752120" cy="1764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671880" y="3739320"/>
            <a:ext cx="1752120" cy="1156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074400" y="3311280"/>
            <a:ext cx="19533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cross-compilation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43200" y="2598120"/>
            <a:ext cx="27417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arm-none-eabi 10.3.1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STM32F030CC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9720" y="2514600"/>
            <a:ext cx="105264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objdump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71880" y="4454280"/>
            <a:ext cx="9154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st-flash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720" y="5368680"/>
            <a:ext cx="182664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compilation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58200" y="3082680"/>
            <a:ext cx="344988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(analytical)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458200" y="6054480"/>
            <a:ext cx="34117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(empirical)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30360" y="5368680"/>
            <a:ext cx="12690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H="1">
            <a:off x="5763960" y="4049640"/>
            <a:ext cx="215280" cy="1317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70160" y="2575800"/>
            <a:ext cx="712440" cy="5058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70160" y="5486400"/>
            <a:ext cx="693360" cy="567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ubtitle 2"/>
          <p:cNvSpPr/>
          <p:nvPr/>
        </p:nvSpPr>
        <p:spPr>
          <a:xfrm>
            <a:off x="5292000" y="3429360"/>
            <a:ext cx="1378440" cy="618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8425080" y="1371600"/>
            <a:ext cx="2089080" cy="1202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analysis of disassembled 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Subtitle 2"/>
          <p:cNvSpPr/>
          <p:nvPr/>
        </p:nvSpPr>
        <p:spPr>
          <a:xfrm>
            <a:off x="8425080" y="4308120"/>
            <a:ext cx="2089080" cy="11768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 of runtime performance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F6BCFF-371E-41F1-B985-A521172158C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2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Base Firmware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15320" y="1828800"/>
            <a:ext cx="6827040" cy="41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Absolute minimal embedded project: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script: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Defines the vector table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 stack pointer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Copies data section from flash to RAM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Initializes uninitialized global and static variables to zero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static constructors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Linker Script: specifies the memory layout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function: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point of the firmware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a single, empty infinite loop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761320" y="2971800"/>
            <a:ext cx="2485080" cy="1599480"/>
          </a:xfrm>
          <a:prstGeom prst="rect">
            <a:avLst/>
          </a:prstGeom>
          <a:solidFill>
            <a:srgbClr val="f7d1d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2092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524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data: 0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bss: 1568 bytes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01AF33-0315-427C-AC31-D8D5611E3DD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543800" y="1976400"/>
            <a:ext cx="3884760" cy="30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 are basically integers with no value restrictions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 based on input parameters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support = extern “C”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560" y="954720"/>
            <a:ext cx="6856560" cy="52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970360" y="1599120"/>
            <a:ext cx="4570920" cy="684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5484960" y="3200400"/>
            <a:ext cx="2102760" cy="1141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5713560" y="2286360"/>
            <a:ext cx="1827720" cy="11415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6399360" y="4206240"/>
            <a:ext cx="1188360" cy="593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A5C07A-8515-4BAA-B1FB-0D170ACAA56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703320" y="6035040"/>
            <a:ext cx="4811040" cy="34560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040880" y="2468880"/>
            <a:ext cx="178236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ubtitle 1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14760" y="2286360"/>
            <a:ext cx="4799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7040880" y="2103120"/>
            <a:ext cx="43426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3564720" y="2560320"/>
            <a:ext cx="3473640" cy="639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677040" y="6035040"/>
            <a:ext cx="483732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pin value for GPIO_PIN_6 (value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D649FB-59EA-42C4-B8F8-F1B3C9911C7F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3200400" y="6035040"/>
            <a:ext cx="5760000" cy="36504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40880" y="2743200"/>
            <a:ext cx="2879640" cy="227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ubtitle 6"/>
          <p:cNvSpPr/>
          <p:nvPr/>
        </p:nvSpPr>
        <p:spPr>
          <a:xfrm>
            <a:off x="1933920" y="633240"/>
            <a:ext cx="8322840" cy="101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14760" y="2286360"/>
            <a:ext cx="4799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040880" y="2103120"/>
            <a:ext cx="43426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3016080" y="2834280"/>
            <a:ext cx="4022280" cy="10965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3179880" y="6035040"/>
            <a:ext cx="583164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for calling a function by saving the current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699D1B-BD8E-4A2E-9E0E-18B188E97781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2024-07-22T11:26:38Z</dcterms:created>
  <dc:creator/>
  <dc:description/>
  <dc:language>en-US</dc:language>
  <cp:lastModifiedBy/>
  <dcterms:modified xsi:type="dcterms:W3CDTF">2024-07-24T20:59:35Z</dcterms:modified>
  <cp:revision>481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