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48"/>
  </p:notesMasterIdLst>
  <p:sldIdLst>
    <p:sldId id="300" r:id="rId2"/>
    <p:sldId id="260" r:id="rId3"/>
    <p:sldId id="261" r:id="rId4"/>
    <p:sldId id="262" r:id="rId5"/>
    <p:sldId id="263" r:id="rId6"/>
    <p:sldId id="266" r:id="rId7"/>
    <p:sldId id="284" r:id="rId8"/>
    <p:sldId id="267" r:id="rId9"/>
    <p:sldId id="268" r:id="rId10"/>
    <p:sldId id="270" r:id="rId11"/>
    <p:sldId id="279" r:id="rId12"/>
    <p:sldId id="285" r:id="rId13"/>
    <p:sldId id="286" r:id="rId14"/>
    <p:sldId id="280" r:id="rId15"/>
    <p:sldId id="282" r:id="rId16"/>
    <p:sldId id="287" r:id="rId17"/>
    <p:sldId id="271" r:id="rId18"/>
    <p:sldId id="272" r:id="rId19"/>
    <p:sldId id="301" r:id="rId20"/>
    <p:sldId id="302" r:id="rId21"/>
    <p:sldId id="303" r:id="rId22"/>
    <p:sldId id="304" r:id="rId23"/>
    <p:sldId id="305" r:id="rId24"/>
    <p:sldId id="278" r:id="rId25"/>
    <p:sldId id="288" r:id="rId26"/>
    <p:sldId id="291" r:id="rId27"/>
    <p:sldId id="292" r:id="rId28"/>
    <p:sldId id="293" r:id="rId29"/>
    <p:sldId id="294" r:id="rId30"/>
    <p:sldId id="289" r:id="rId31"/>
    <p:sldId id="290" r:id="rId32"/>
    <p:sldId id="257" r:id="rId33"/>
    <p:sldId id="258" r:id="rId34"/>
    <p:sldId id="259" r:id="rId35"/>
    <p:sldId id="295" r:id="rId36"/>
    <p:sldId id="297" r:id="rId37"/>
    <p:sldId id="306" r:id="rId38"/>
    <p:sldId id="307" r:id="rId39"/>
    <p:sldId id="311" r:id="rId40"/>
    <p:sldId id="317" r:id="rId41"/>
    <p:sldId id="315" r:id="rId42"/>
    <p:sldId id="318" r:id="rId43"/>
    <p:sldId id="308" r:id="rId44"/>
    <p:sldId id="309" r:id="rId45"/>
    <p:sldId id="310" r:id="rId46"/>
    <p:sldId id="299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94" autoAdjust="0"/>
  </p:normalViewPr>
  <p:slideViewPr>
    <p:cSldViewPr snapToGrid="0" snapToObjects="1">
      <p:cViewPr varScale="1">
        <p:scale>
          <a:sx n="87" d="100"/>
          <a:sy n="87" d="100"/>
        </p:scale>
        <p:origin x="-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4A09C-A134-EC40-B723-C60DAFAF6BB1}" type="datetimeFigureOut">
              <a:rPr lang="en-US" smtClean="0"/>
              <a:t>16/01/15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4A67B-687D-0445-9EC9-3BBB148AD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36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0663" y="838200"/>
            <a:ext cx="8229600" cy="51911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88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81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73238"/>
            <a:ext cx="3600450" cy="3671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0050" y="1773238"/>
            <a:ext cx="3602038" cy="3671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Placeholder 2"/>
          <p:cNvSpPr>
            <a:spLocks noGrp="1"/>
          </p:cNvSpPr>
          <p:nvPr>
            <p:ph type="title"/>
          </p:nvPr>
        </p:nvSpPr>
        <p:spPr bwMode="auto">
          <a:xfrm>
            <a:off x="220663" y="179388"/>
            <a:ext cx="822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7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9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6223000"/>
            <a:ext cx="9144000" cy="635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1F497D"/>
              </a:solidFill>
              <a:latin typeface="Arial"/>
            </a:endParaRPr>
          </a:p>
        </p:txBody>
      </p:sp>
      <p:pic>
        <p:nvPicPr>
          <p:cNvPr id="2051" name="Picture 7" descr="bande_kle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" r="3700" b="36719"/>
          <a:stretch>
            <a:fillRect/>
          </a:stretch>
        </p:blipFill>
        <p:spPr bwMode="auto">
          <a:xfrm>
            <a:off x="0" y="6076950"/>
            <a:ext cx="9191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220663" y="74295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053" name="Bild 22" descr="LCSB_logo_kurz_4c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6016625"/>
            <a:ext cx="6604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itle Placeholder 2"/>
          <p:cNvSpPr>
            <a:spLocks noGrp="1"/>
          </p:cNvSpPr>
          <p:nvPr>
            <p:ph type="title"/>
          </p:nvPr>
        </p:nvSpPr>
        <p:spPr bwMode="auto">
          <a:xfrm>
            <a:off x="220663" y="52393"/>
            <a:ext cx="82296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4135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7400" y="6405563"/>
            <a:ext cx="6918325" cy="24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A1F1948C-CFEF-7940-8730-4536D7AD7A4C}" type="slidenum">
              <a:rPr lang="fr-CH" sz="1000" smtClean="0">
                <a:solidFill>
                  <a:srgbClr val="1F497D"/>
                </a:solidFill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 smtClean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89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2" r:id="rId3"/>
    <p:sldLayoutId id="2147483693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lang="en-US" sz="3200" kern="1200" dirty="0">
          <a:solidFill>
            <a:schemeClr val="bg2"/>
          </a:solidFill>
          <a:latin typeface="Arial" charset="0"/>
          <a:ea typeface="ＭＳ Ｐゴシック" pitchFamily="-111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Courier New" charset="0"/>
        <a:buChar char="o"/>
        <a:defRPr sz="2400" kern="1200">
          <a:solidFill>
            <a:schemeClr val="bg2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bg2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bg2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bg2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016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10"/>
          <p:cNvSpPr txBox="1">
            <a:spLocks noChangeArrowheads="1"/>
          </p:cNvSpPr>
          <p:nvPr/>
        </p:nvSpPr>
        <p:spPr bwMode="auto">
          <a:xfrm>
            <a:off x="190500" y="136277"/>
            <a:ext cx="6621318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</a:rPr>
              <a:t>Regular Expressions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Ganna </a:t>
            </a:r>
            <a:r>
              <a:rPr lang="en-US" dirty="0" smtClean="0">
                <a:solidFill>
                  <a:schemeClr val="bg1"/>
                </a:solidFill>
              </a:rPr>
              <a:t>Androsova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07.01.2015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4" y="0"/>
            <a:ext cx="7595616" cy="650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3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220663" y="52393"/>
            <a:ext cx="8229600" cy="58477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Match </a:t>
            </a:r>
            <a:r>
              <a:rPr lang="en-US" dirty="0"/>
              <a:t>the beginning of the line.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00112" y="1241223"/>
            <a:ext cx="7345363" cy="479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156" indent="0">
              <a:buNone/>
              <a:defRPr/>
            </a:pPr>
            <a:r>
              <a:rPr lang="en-US" dirty="0" smtClean="0">
                <a:solidFill>
                  <a:srgbClr val="334B7B"/>
                </a:solidFill>
              </a:rPr>
              <a:t>To match word boundary place </a:t>
            </a:r>
            <a:r>
              <a:rPr lang="en-US" dirty="0">
                <a:solidFill>
                  <a:srgbClr val="334B7B"/>
                </a:solidFill>
              </a:rPr>
              <a:t>\b </a:t>
            </a:r>
            <a:r>
              <a:rPr lang="en-US" dirty="0" smtClean="0">
                <a:solidFill>
                  <a:srgbClr val="334B7B"/>
                </a:solidFill>
              </a:rPr>
              <a:t>at the start and the end of the word.</a:t>
            </a:r>
          </a:p>
          <a:p>
            <a:pPr marL="282156" indent="0" algn="ctr">
              <a:buNone/>
              <a:defRPr/>
            </a:pPr>
            <a:r>
              <a:rPr lang="en-US" sz="4100" b="1" dirty="0" smtClean="0">
                <a:solidFill>
                  <a:srgbClr val="334B7B"/>
                </a:solidFill>
              </a:rPr>
              <a:t>/^</a:t>
            </a:r>
            <a:r>
              <a:rPr lang="en-US" sz="4100" b="1" dirty="0" smtClean="0">
                <a:solidFill>
                  <a:srgbClr val="FF0000"/>
                </a:solidFill>
              </a:rPr>
              <a:t>red</a:t>
            </a:r>
            <a:r>
              <a:rPr lang="en-US" sz="4100" b="1" dirty="0" smtClean="0">
                <a:solidFill>
                  <a:srgbClr val="334B7B"/>
                </a:solidFill>
              </a:rPr>
              <a:t>\b/</a:t>
            </a:r>
            <a:endParaRPr lang="en-US" sz="4100" dirty="0" smtClean="0">
              <a:solidFill>
                <a:srgbClr val="334B7B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2760902" y="3179824"/>
            <a:ext cx="3984461" cy="2860878"/>
          </a:xfrm>
        </p:spPr>
        <p:txBody>
          <a:bodyPr/>
          <a:lstStyle/>
          <a:p>
            <a:pPr marL="282156" indent="0">
              <a:lnSpc>
                <a:spcPct val="130000"/>
              </a:lnSpc>
              <a:buNone/>
              <a:defRPr/>
            </a:pPr>
            <a:r>
              <a:rPr lang="en-US" dirty="0" smtClean="0">
                <a:solidFill>
                  <a:srgbClr val="334B7B"/>
                </a:solidFill>
              </a:rPr>
              <a:t>barred</a:t>
            </a:r>
          </a:p>
          <a:p>
            <a:pPr marL="282156" indent="0">
              <a:lnSpc>
                <a:spcPct val="130000"/>
              </a:lnSpc>
              <a:buNone/>
              <a:defRPr/>
            </a:pPr>
            <a:r>
              <a:rPr lang="en-US" dirty="0" err="1" smtClean="0">
                <a:solidFill>
                  <a:srgbClr val="334B7B"/>
                </a:solidFill>
              </a:rPr>
              <a:t>redis</a:t>
            </a:r>
            <a:endParaRPr lang="en-US" dirty="0" smtClean="0">
              <a:solidFill>
                <a:srgbClr val="334B7B"/>
              </a:solidFill>
            </a:endParaRPr>
          </a:p>
          <a:p>
            <a:pPr marL="282156" indent="0">
              <a:lnSpc>
                <a:spcPct val="130000"/>
              </a:lnSpc>
              <a:buNone/>
              <a:defRPr/>
            </a:pPr>
            <a:r>
              <a:rPr lang="en-US" dirty="0" smtClean="0">
                <a:solidFill>
                  <a:srgbClr val="334B7B"/>
                </a:solidFill>
              </a:rPr>
              <a:t>tired</a:t>
            </a:r>
            <a:endParaRPr lang="en-US" dirty="0" smtClean="0">
              <a:solidFill>
                <a:srgbClr val="334B7B"/>
              </a:solidFill>
              <a:ea typeface="ヒラギノ角ゴ ProN W6" charset="0"/>
              <a:cs typeface="ヒラギノ角ゴ ProN W6" charset="0"/>
            </a:endParaRPr>
          </a:p>
          <a:p>
            <a:pPr marL="282156" indent="0">
              <a:lnSpc>
                <a:spcPct val="130000"/>
              </a:lnSpc>
              <a:buNone/>
              <a:defRPr/>
            </a:pPr>
            <a:r>
              <a:rPr lang="en-US" dirty="0" smtClean="0"/>
              <a:t>caught </a:t>
            </a:r>
            <a:r>
              <a:rPr lang="en-US" dirty="0" smtClean="0">
                <a:solidFill>
                  <a:srgbClr val="334B7B"/>
                </a:solidFill>
              </a:rPr>
              <a:t>red</a:t>
            </a:r>
            <a:r>
              <a:rPr lang="en-US" dirty="0" smtClean="0"/>
              <a:t> handed</a:t>
            </a:r>
          </a:p>
          <a:p>
            <a:pPr marL="282156" indent="0">
              <a:lnSpc>
                <a:spcPct val="130000"/>
              </a:lnSpc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purple, and blue shirt</a:t>
            </a:r>
          </a:p>
        </p:txBody>
      </p:sp>
    </p:spTree>
    <p:extLst>
      <p:ext uri="{BB962C8B-B14F-4D97-AF65-F5344CB8AC3E}">
        <p14:creationId xmlns:p14="http://schemas.microsoft.com/office/powerpoint/2010/main" val="335416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Metacharacters</a:t>
            </a:r>
          </a:p>
        </p:txBody>
      </p:sp>
      <p:pic>
        <p:nvPicPr>
          <p:cNvPr id="7" name="Picture 6" descr="Screen Shot 2014-12-23 at 21.40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57" y="1391771"/>
            <a:ext cx="8270969" cy="2090056"/>
          </a:xfrm>
          <a:prstGeom prst="rect">
            <a:avLst/>
          </a:prstGeom>
        </p:spPr>
      </p:pic>
      <p:pic>
        <p:nvPicPr>
          <p:cNvPr id="8" name="Picture 7" descr="Screen Shot 2014-12-23 at 21.41.4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"/>
          <a:stretch/>
        </p:blipFill>
        <p:spPr>
          <a:xfrm>
            <a:off x="385632" y="3447807"/>
            <a:ext cx="8285294" cy="669280"/>
          </a:xfrm>
          <a:prstGeom prst="rect">
            <a:avLst/>
          </a:prstGeom>
        </p:spPr>
      </p:pic>
      <p:pic>
        <p:nvPicPr>
          <p:cNvPr id="9" name="Picture 8" descr="Screen Shot 2014-12-23 at 21.42.2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77"/>
          <a:stretch/>
        </p:blipFill>
        <p:spPr>
          <a:xfrm>
            <a:off x="379806" y="4076572"/>
            <a:ext cx="8291120" cy="13932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7265" y="5553487"/>
            <a:ext cx="4916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4B7B"/>
                </a:solidFill>
              </a:rPr>
              <a:t>Exclude something from search pattern: [^ ]</a:t>
            </a:r>
          </a:p>
          <a:p>
            <a:r>
              <a:rPr lang="en-US" dirty="0" smtClean="0">
                <a:solidFill>
                  <a:srgbClr val="334B7B"/>
                </a:solidFill>
              </a:rPr>
              <a:t>[</a:t>
            </a:r>
            <a:r>
              <a:rPr lang="en-US" dirty="0" err="1" smtClean="0">
                <a:solidFill>
                  <a:srgbClr val="334B7B"/>
                </a:solidFill>
              </a:rPr>
              <a:t>abc</a:t>
            </a:r>
            <a:r>
              <a:rPr lang="en-US" dirty="0" smtClean="0">
                <a:solidFill>
                  <a:srgbClr val="334B7B"/>
                </a:solidFill>
              </a:rPr>
              <a:t>] – match “a”, “b” or “c”</a:t>
            </a:r>
          </a:p>
          <a:p>
            <a:r>
              <a:rPr lang="en-US" dirty="0" smtClean="0">
                <a:solidFill>
                  <a:srgbClr val="334B7B"/>
                </a:solidFill>
              </a:rPr>
              <a:t>[^</a:t>
            </a:r>
            <a:r>
              <a:rPr lang="en-US" dirty="0" err="1" smtClean="0">
                <a:solidFill>
                  <a:srgbClr val="334B7B"/>
                </a:solidFill>
              </a:rPr>
              <a:t>abc</a:t>
            </a:r>
            <a:r>
              <a:rPr lang="en-US" dirty="0" smtClean="0">
                <a:solidFill>
                  <a:srgbClr val="334B7B"/>
                </a:solidFill>
              </a:rPr>
              <a:t>] – match something except </a:t>
            </a:r>
            <a:r>
              <a:rPr lang="en-US" dirty="0">
                <a:solidFill>
                  <a:srgbClr val="334B7B"/>
                </a:solidFill>
              </a:rPr>
              <a:t>“a”, “b” or “c</a:t>
            </a:r>
            <a:r>
              <a:rPr lang="en-US" dirty="0" smtClean="0">
                <a:solidFill>
                  <a:srgbClr val="334B7B"/>
                </a:solidFill>
              </a:rPr>
              <a:t>”</a:t>
            </a:r>
            <a:endParaRPr lang="en-US" dirty="0">
              <a:solidFill>
                <a:srgbClr val="334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6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You can group </a:t>
            </a:r>
            <a:r>
              <a:rPr lang="en-US" sz="2800" dirty="0" smtClean="0"/>
              <a:t>elements </a:t>
            </a:r>
            <a:r>
              <a:rPr lang="en-US" sz="2800" dirty="0"/>
              <a:t>together with </a:t>
            </a:r>
            <a:r>
              <a:rPr lang="en-US" sz="2800" dirty="0" smtClean="0"/>
              <a:t>parentheses</a:t>
            </a:r>
          </a:p>
          <a:p>
            <a:pPr>
              <a:defRPr/>
            </a:pPr>
            <a:endParaRPr lang="en-US" sz="3200" dirty="0"/>
          </a:p>
          <a:p>
            <a:pPr lvl="1">
              <a:buFontTx/>
              <a:buChar char="•"/>
              <a:defRPr/>
            </a:pPr>
            <a:r>
              <a:rPr lang="en-US" sz="2800" dirty="0"/>
              <a:t>/cat+/ matches cat, </a:t>
            </a:r>
            <a:r>
              <a:rPr lang="en-US" sz="2800" dirty="0" err="1"/>
              <a:t>catt</a:t>
            </a:r>
            <a:r>
              <a:rPr lang="en-US" sz="2800" dirty="0"/>
              <a:t>, </a:t>
            </a:r>
            <a:r>
              <a:rPr lang="en-US" sz="2800" dirty="0" err="1"/>
              <a:t>cattt</a:t>
            </a:r>
            <a:endParaRPr lang="en-US" sz="2800" dirty="0"/>
          </a:p>
          <a:p>
            <a:pPr lvl="1">
              <a:buFontTx/>
              <a:buChar char="•"/>
              <a:defRPr/>
            </a:pPr>
            <a:r>
              <a:rPr lang="en-US" sz="2800" dirty="0"/>
              <a:t>/(cat)+/ matches cat, </a:t>
            </a:r>
            <a:r>
              <a:rPr lang="en-US" sz="2800" dirty="0" err="1"/>
              <a:t>catcat</a:t>
            </a:r>
            <a:r>
              <a:rPr lang="en-US" sz="2800" dirty="0"/>
              <a:t>, </a:t>
            </a:r>
            <a:r>
              <a:rPr lang="en-US" sz="2800" dirty="0" err="1"/>
              <a:t>catcatcat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2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0887" y="47384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Alternation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352031" y="756781"/>
            <a:ext cx="8607457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You can specify patterns which match either one thing or another.</a:t>
            </a:r>
          </a:p>
          <a:p>
            <a:pPr marL="0" indent="0">
              <a:buNone/>
              <a:defRPr/>
            </a:pPr>
            <a:endParaRPr lang="en-US" sz="2800" dirty="0"/>
          </a:p>
          <a:p>
            <a:pPr lvl="1">
              <a:defRPr/>
            </a:pPr>
            <a:r>
              <a:rPr lang="en-US" sz="2400" dirty="0"/>
              <a:t>/</a:t>
            </a:r>
            <a:r>
              <a:rPr lang="en-US" sz="2400" dirty="0" err="1"/>
              <a:t>cat|dog</a:t>
            </a:r>
            <a:r>
              <a:rPr lang="en-US" sz="2400" dirty="0"/>
              <a:t>/  matches either </a:t>
            </a:r>
            <a:r>
              <a:rPr lang="ja-JP" altLang="en-US" sz="2400" dirty="0"/>
              <a:t>‘</a:t>
            </a:r>
            <a:r>
              <a:rPr lang="en-US" sz="2400" dirty="0"/>
              <a:t>cat</a:t>
            </a:r>
            <a:r>
              <a:rPr lang="ja-JP" altLang="en-US" sz="2400" dirty="0"/>
              <a:t>’</a:t>
            </a:r>
            <a:r>
              <a:rPr lang="en-US" sz="2400" dirty="0"/>
              <a:t> or </a:t>
            </a:r>
            <a:r>
              <a:rPr lang="ja-JP" altLang="en-US" sz="2400" dirty="0"/>
              <a:t>‘</a:t>
            </a:r>
            <a:r>
              <a:rPr lang="en-US" sz="2400" dirty="0"/>
              <a:t>dog</a:t>
            </a:r>
            <a:r>
              <a:rPr lang="ja-JP" altLang="en-US" sz="2400" dirty="0"/>
              <a:t>’</a:t>
            </a:r>
            <a:endParaRPr lang="en-US" sz="2400" dirty="0"/>
          </a:p>
          <a:p>
            <a:pPr lvl="1">
              <a:defRPr/>
            </a:pPr>
            <a:r>
              <a:rPr lang="en-US" sz="2400" dirty="0"/>
              <a:t>/</a:t>
            </a:r>
            <a:r>
              <a:rPr lang="en-US" sz="2400" dirty="0" err="1"/>
              <a:t>ca</a:t>
            </a:r>
            <a:r>
              <a:rPr lang="en-US" sz="2400" dirty="0"/>
              <a:t>(</a:t>
            </a:r>
            <a:r>
              <a:rPr lang="en-US" sz="2400" dirty="0" err="1"/>
              <a:t>t|d</a:t>
            </a:r>
            <a:r>
              <a:rPr lang="en-US" sz="2400" dirty="0"/>
              <a:t>)</a:t>
            </a:r>
            <a:r>
              <a:rPr lang="en-US" sz="2400" dirty="0" err="1"/>
              <a:t>og</a:t>
            </a:r>
            <a:r>
              <a:rPr lang="en-US" sz="2400" dirty="0"/>
              <a:t>/ matches either </a:t>
            </a:r>
            <a:r>
              <a:rPr lang="ja-JP" altLang="en-US" sz="2400" dirty="0"/>
              <a:t>‘</a:t>
            </a:r>
            <a:r>
              <a:rPr lang="en-US" sz="2400" dirty="0" err="1"/>
              <a:t>catog</a:t>
            </a:r>
            <a:r>
              <a:rPr lang="ja-JP" altLang="en-US" sz="2400" dirty="0"/>
              <a:t>’</a:t>
            </a:r>
            <a:r>
              <a:rPr lang="en-US" sz="2400" dirty="0"/>
              <a:t> or </a:t>
            </a:r>
            <a:r>
              <a:rPr lang="ja-JP" altLang="en-US" sz="2400" dirty="0"/>
              <a:t>‘</a:t>
            </a:r>
            <a:r>
              <a:rPr lang="en-US" sz="2400" dirty="0" err="1"/>
              <a:t>cadog</a:t>
            </a:r>
            <a:r>
              <a:rPr lang="ja-JP" altLang="en-US" sz="2400" dirty="0"/>
              <a:t>’</a:t>
            </a:r>
            <a:endParaRPr lang="en-US" sz="2400" dirty="0"/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72225"/>
            <a:ext cx="2133600" cy="258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D172B6-05FA-E347-8E7B-2DDF9C849EEC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78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Quantifiers</a:t>
            </a:r>
          </a:p>
        </p:txBody>
      </p:sp>
      <p:pic>
        <p:nvPicPr>
          <p:cNvPr id="7" name="Picture 6" descr="Screen Shot 2014-12-23 at 21.45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6" y="1810200"/>
            <a:ext cx="8323612" cy="283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0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Character Classes</a:t>
            </a:r>
          </a:p>
        </p:txBody>
      </p:sp>
      <p:pic>
        <p:nvPicPr>
          <p:cNvPr id="5" name="Picture 4" descr="Screen Shot 2014-12-24 at 14.46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43" y="2097741"/>
            <a:ext cx="8450263" cy="247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2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Precedence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514914" y="845495"/>
            <a:ext cx="8255774" cy="393192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 smtClean="0">
                <a:cs typeface="+mn-cs"/>
              </a:rPr>
              <a:t>Just like with mathematical operations, regular expressions have an order of precedence</a:t>
            </a:r>
          </a:p>
          <a:p>
            <a:pPr>
              <a:defRPr/>
            </a:pPr>
            <a:endParaRPr lang="en-US" sz="2800" dirty="0" smtClean="0">
              <a:cs typeface="+mn-cs"/>
            </a:endParaRPr>
          </a:p>
          <a:p>
            <a:pPr lvl="1">
              <a:defRPr/>
            </a:pPr>
            <a:r>
              <a:rPr lang="en-US" sz="2400" dirty="0" smtClean="0"/>
              <a:t>Highest : Parentheses and grouping</a:t>
            </a:r>
          </a:p>
          <a:p>
            <a:pPr lvl="1">
              <a:defRPr/>
            </a:pPr>
            <a:r>
              <a:rPr lang="en-US" sz="2400" dirty="0" smtClean="0"/>
              <a:t>Next      : Repetition (+,*, {4})</a:t>
            </a:r>
          </a:p>
          <a:p>
            <a:pPr lvl="1">
              <a:defRPr/>
            </a:pPr>
            <a:r>
              <a:rPr lang="en-US" sz="2400" dirty="0" smtClean="0"/>
              <a:t>Next      : Sequence  (/</a:t>
            </a:r>
            <a:r>
              <a:rPr lang="en-US" sz="2400" dirty="0" err="1" smtClean="0"/>
              <a:t>abc</a:t>
            </a:r>
            <a:r>
              <a:rPr lang="en-US" sz="2400" dirty="0" smtClean="0"/>
              <a:t>/)</a:t>
            </a:r>
          </a:p>
          <a:p>
            <a:pPr lvl="1">
              <a:defRPr/>
            </a:pPr>
            <a:r>
              <a:rPr lang="en-US" sz="2400" dirty="0" smtClean="0"/>
              <a:t>Lowest  : Alternation ( |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72225"/>
            <a:ext cx="2133600" cy="258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90F0D01-2450-2D49-8B2C-A3E16FF33B74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23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site </a:t>
            </a:r>
            <a:r>
              <a:rPr lang="en-US" dirty="0" err="1" smtClean="0"/>
              <a:t>adress</a:t>
            </a:r>
            <a:r>
              <a:rPr lang="en-US" dirty="0" smtClean="0"/>
              <a:t> </a:t>
            </a:r>
            <a:r>
              <a:rPr lang="en-US" dirty="0"/>
              <a:t>out of an HTML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34328" y="3591691"/>
            <a:ext cx="8553246" cy="2723590"/>
          </a:xfrm>
        </p:spPr>
        <p:txBody>
          <a:bodyPr/>
          <a:lstStyle/>
          <a:p>
            <a:pPr marL="546100" indent="0" eaLnBrk="1" hangingPunct="1">
              <a:buNone/>
              <a:defRPr/>
            </a:pPr>
            <a:r>
              <a:rPr lang="en-US" u="sng" dirty="0"/>
              <a:t>What </a:t>
            </a:r>
            <a:r>
              <a:rPr lang="en-US" u="sng" dirty="0" smtClean="0"/>
              <a:t>we</a:t>
            </a:r>
            <a:r>
              <a:rPr lang="en-US" u="sng" dirty="0"/>
              <a:t> </a:t>
            </a:r>
            <a:r>
              <a:rPr lang="en-US" u="sng" dirty="0" smtClean="0"/>
              <a:t>will </a:t>
            </a:r>
            <a:r>
              <a:rPr lang="en-US" u="sng" dirty="0"/>
              <a:t>n</a:t>
            </a:r>
            <a:r>
              <a:rPr lang="en-US" u="sng" dirty="0" smtClean="0"/>
              <a:t>eed:</a:t>
            </a:r>
          </a:p>
          <a:p>
            <a:pPr marL="546100" indent="0" eaLnBrk="1" hangingPunct="1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( )  </a:t>
            </a:r>
            <a:r>
              <a:rPr lang="en-US" dirty="0" smtClean="0"/>
              <a:t>To capture and return the title.</a:t>
            </a:r>
          </a:p>
          <a:p>
            <a:pPr marL="546100" indent="0" eaLnBrk="1" hangingPunct="1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  To match any character (except newline).</a:t>
            </a:r>
          </a:p>
          <a:p>
            <a:pPr marL="546100" indent="0" eaLnBrk="1" hangingPunct="1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To match zero or more times.</a:t>
            </a:r>
          </a:p>
          <a:p>
            <a:pPr marL="546100" indent="0" eaLnBrk="1" hangingPunct="1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\</a:t>
            </a:r>
            <a:r>
              <a:rPr lang="en-US" dirty="0" smtClean="0"/>
              <a:t> To escape what would normally not be a literal character.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97198" y="1250015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334B7B"/>
                </a:solidFill>
                <a:ea typeface="ＭＳ Ｐゴシック" charset="0"/>
              </a:rPr>
              <a:t>&lt;html&gt;    &lt;head&gt;        &lt;title&gt;</a:t>
            </a:r>
            <a:r>
              <a:rPr lang="en-US" sz="2400" dirty="0" err="1">
                <a:solidFill>
                  <a:srgbClr val="FF0000"/>
                </a:solidFill>
                <a:ea typeface="ＭＳ Ｐゴシック" charset="0"/>
              </a:rPr>
              <a:t>Example.com</a:t>
            </a:r>
            <a:r>
              <a:rPr lang="en-US" sz="2400" dirty="0">
                <a:solidFill>
                  <a:srgbClr val="334B7B"/>
                </a:solidFill>
                <a:ea typeface="ＭＳ Ｐゴシック" charset="0"/>
              </a:rPr>
              <a:t>&lt;/title&gt;    </a:t>
            </a:r>
          </a:p>
          <a:p>
            <a:r>
              <a:rPr lang="en-US" sz="2400" dirty="0">
                <a:solidFill>
                  <a:srgbClr val="334B7B"/>
                </a:solidFill>
                <a:ea typeface="ＭＳ Ｐゴシック" charset="0"/>
              </a:rPr>
              <a:t>&lt;/head&gt;   </a:t>
            </a:r>
            <a:endParaRPr lang="en-US" sz="2400" dirty="0" smtClean="0">
              <a:solidFill>
                <a:srgbClr val="334B7B"/>
              </a:solidFill>
              <a:ea typeface="ＭＳ Ｐゴシック" charset="0"/>
            </a:endParaRPr>
          </a:p>
          <a:p>
            <a:r>
              <a:rPr lang="en-US" sz="2400" dirty="0" smtClean="0">
                <a:solidFill>
                  <a:srgbClr val="334B7B"/>
                </a:solidFill>
                <a:ea typeface="ＭＳ Ｐゴシック" charset="0"/>
              </a:rPr>
              <a:t> </a:t>
            </a:r>
            <a:r>
              <a:rPr lang="en-US" sz="2400" dirty="0">
                <a:solidFill>
                  <a:srgbClr val="334B7B"/>
                </a:solidFill>
                <a:ea typeface="ＭＳ Ｐゴシック" charset="0"/>
              </a:rPr>
              <a:t>&lt;body</a:t>
            </a:r>
            <a:r>
              <a:rPr lang="en-US" sz="2400" dirty="0" smtClean="0">
                <a:solidFill>
                  <a:srgbClr val="334B7B"/>
                </a:solidFill>
                <a:ea typeface="ＭＳ Ｐゴシック" charset="0"/>
              </a:rPr>
              <a:t>&gt;Hello </a:t>
            </a:r>
            <a:r>
              <a:rPr lang="en-US" sz="2400" dirty="0">
                <a:solidFill>
                  <a:srgbClr val="334B7B"/>
                </a:solidFill>
                <a:ea typeface="ＭＳ Ｐゴシック" charset="0"/>
              </a:rPr>
              <a:t>world</a:t>
            </a:r>
            <a:r>
              <a:rPr lang="en-US" sz="2400" dirty="0" smtClean="0">
                <a:solidFill>
                  <a:srgbClr val="334B7B"/>
                </a:solidFill>
                <a:ea typeface="ＭＳ Ｐゴシック" charset="0"/>
              </a:rPr>
              <a:t>!&lt;</a:t>
            </a:r>
            <a:r>
              <a:rPr lang="en-US" sz="2400" dirty="0">
                <a:solidFill>
                  <a:srgbClr val="334B7B"/>
                </a:solidFill>
                <a:ea typeface="ＭＳ Ｐゴシック" charset="0"/>
              </a:rPr>
              <a:t>/body</a:t>
            </a:r>
            <a:r>
              <a:rPr lang="en-US" sz="2400" dirty="0" smtClean="0">
                <a:solidFill>
                  <a:srgbClr val="334B7B"/>
                </a:solidFill>
                <a:ea typeface="ＭＳ Ｐゴシック" charset="0"/>
              </a:rPr>
              <a:t>&gt;</a:t>
            </a:r>
          </a:p>
          <a:p>
            <a:r>
              <a:rPr lang="en-US" sz="2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2400" dirty="0">
                <a:solidFill>
                  <a:srgbClr val="334B7B"/>
                </a:solidFill>
                <a:ea typeface="ＭＳ Ｐゴシック" charset="0"/>
              </a:rPr>
              <a:t>/html&gt; </a:t>
            </a:r>
          </a:p>
        </p:txBody>
      </p:sp>
    </p:spTree>
    <p:extLst>
      <p:ext uri="{BB962C8B-B14F-4D97-AF65-F5344CB8AC3E}">
        <p14:creationId xmlns:p14="http://schemas.microsoft.com/office/powerpoint/2010/main" val="3871545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3055606" y="659165"/>
            <a:ext cx="3277828" cy="1348849"/>
          </a:xfrm>
        </p:spPr>
        <p:txBody>
          <a:bodyPr/>
          <a:lstStyle/>
          <a:p>
            <a:pPr eaLnBrk="1" hangingPunct="1">
              <a:defRPr/>
            </a:pPr>
            <a:r>
              <a:rPr lang="en-US" sz="6700" dirty="0"/>
              <a:t>/&lt;title&gt;/</a:t>
            </a:r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1888467" y="1904964"/>
            <a:ext cx="5440464" cy="404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&lt;html&gt;    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head&gt;        </a:t>
            </a:r>
            <a:r>
              <a:rPr lang="en-US" sz="3400" dirty="0">
                <a:solidFill>
                  <a:srgbClr val="FF0000"/>
                </a:solidFill>
                <a:ea typeface="ＭＳ Ｐゴシック" charset="0"/>
              </a:rPr>
              <a:t>&lt;title&gt;</a:t>
            </a:r>
            <a:r>
              <a:rPr lang="en-US" sz="3400" dirty="0" err="1">
                <a:solidFill>
                  <a:srgbClr val="334B7B"/>
                </a:solidFill>
                <a:ea typeface="ＭＳ Ｐゴシック" charset="0"/>
              </a:rPr>
              <a:t>Example.com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&lt;/title&gt;    </a:t>
            </a:r>
            <a:endParaRPr lang="en-US" sz="3400" dirty="0" smtClean="0">
              <a:solidFill>
                <a:srgbClr val="334B7B"/>
              </a:solidFill>
              <a:ea typeface="ＭＳ Ｐゴシック" charset="0"/>
            </a:endParaRP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/head&gt;    </a:t>
            </a:r>
            <a:endParaRPr lang="en-US" sz="3400" dirty="0" smtClean="0">
              <a:solidFill>
                <a:srgbClr val="334B7B"/>
              </a:solidFill>
              <a:ea typeface="ＭＳ Ｐゴシック" charset="0"/>
            </a:endParaRP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body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&gt;Hello 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world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!&lt;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/body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&gt;</a:t>
            </a: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/html&gt; </a:t>
            </a:r>
          </a:p>
        </p:txBody>
      </p:sp>
    </p:spTree>
    <p:extLst>
      <p:ext uri="{BB962C8B-B14F-4D97-AF65-F5344CB8AC3E}">
        <p14:creationId xmlns:p14="http://schemas.microsoft.com/office/powerpoint/2010/main" val="166562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3055606" y="659165"/>
            <a:ext cx="3277828" cy="1123384"/>
          </a:xfrm>
        </p:spPr>
        <p:txBody>
          <a:bodyPr/>
          <a:lstStyle/>
          <a:p>
            <a:pPr eaLnBrk="1" hangingPunct="1">
              <a:defRPr/>
            </a:pPr>
            <a:r>
              <a:rPr lang="en-US" sz="6700" dirty="0"/>
              <a:t>/&lt;title</a:t>
            </a:r>
            <a:r>
              <a:rPr lang="en-US" sz="6700" dirty="0" smtClean="0"/>
              <a:t>&gt;./</a:t>
            </a:r>
            <a:endParaRPr lang="en-US" sz="6700" dirty="0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1888467" y="1904964"/>
            <a:ext cx="5440464" cy="404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&lt;html&gt;    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head&gt;        </a:t>
            </a:r>
            <a:r>
              <a:rPr lang="en-US" sz="3400" dirty="0">
                <a:solidFill>
                  <a:srgbClr val="FF0000"/>
                </a:solidFill>
                <a:ea typeface="ＭＳ Ｐゴシック" charset="0"/>
              </a:rPr>
              <a:t>&lt;title&gt;</a:t>
            </a:r>
            <a:r>
              <a:rPr lang="en-US" sz="3400" dirty="0" err="1">
                <a:solidFill>
                  <a:srgbClr val="FF0000"/>
                </a:solidFill>
                <a:ea typeface="ＭＳ Ｐゴシック" charset="0"/>
              </a:rPr>
              <a:t>E</a:t>
            </a:r>
            <a:r>
              <a:rPr lang="en-US" sz="3400" dirty="0" err="1">
                <a:solidFill>
                  <a:srgbClr val="334B7B"/>
                </a:solidFill>
                <a:ea typeface="ＭＳ Ｐゴシック" charset="0"/>
              </a:rPr>
              <a:t>xample.com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&lt;/title&gt;    </a:t>
            </a:r>
            <a:endParaRPr lang="en-US" sz="3400" dirty="0" smtClean="0">
              <a:solidFill>
                <a:srgbClr val="334B7B"/>
              </a:solidFill>
              <a:ea typeface="ＭＳ Ｐゴシック" charset="0"/>
            </a:endParaRP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/head&gt;    </a:t>
            </a:r>
            <a:endParaRPr lang="en-US" sz="3400" dirty="0" smtClean="0">
              <a:solidFill>
                <a:srgbClr val="334B7B"/>
              </a:solidFill>
              <a:ea typeface="ＭＳ Ｐゴシック" charset="0"/>
            </a:endParaRP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body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&gt;Hello 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world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!&lt;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/body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&gt;</a:t>
            </a: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/html&gt; </a:t>
            </a:r>
          </a:p>
        </p:txBody>
      </p:sp>
    </p:spTree>
    <p:extLst>
      <p:ext uri="{BB962C8B-B14F-4D97-AF65-F5344CB8AC3E}">
        <p14:creationId xmlns:p14="http://schemas.microsoft.com/office/powerpoint/2010/main" val="234137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regular expression?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797487"/>
            <a:ext cx="7345363" cy="4625417"/>
          </a:xfrm>
        </p:spPr>
        <p:txBody>
          <a:bodyPr>
            <a:normAutofit/>
          </a:bodyPr>
          <a:lstStyle/>
          <a:p>
            <a:r>
              <a:rPr lang="en-US" dirty="0"/>
              <a:t>A regular expression (</a:t>
            </a:r>
            <a:r>
              <a:rPr lang="en-US" i="1" dirty="0"/>
              <a:t>regex</a:t>
            </a:r>
            <a:r>
              <a:rPr lang="en-US" dirty="0"/>
              <a:t>) is simply a way of describing text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defRPr/>
            </a:pPr>
            <a:r>
              <a:rPr lang="en-US" dirty="0" smtClean="0"/>
              <a:t>When do we use it?</a:t>
            </a:r>
          </a:p>
          <a:p>
            <a:pPr lvl="1">
              <a:defRPr/>
            </a:pPr>
            <a:r>
              <a:rPr lang="en-US" dirty="0" smtClean="0"/>
              <a:t>For testing if a </a:t>
            </a:r>
            <a:r>
              <a:rPr lang="en-US" dirty="0"/>
              <a:t>string </a:t>
            </a:r>
            <a:r>
              <a:rPr lang="en-US" dirty="0" smtClean="0"/>
              <a:t>has </a:t>
            </a:r>
            <a:r>
              <a:rPr lang="en-US" dirty="0"/>
              <a:t>a specific character, word, or phrase</a:t>
            </a:r>
          </a:p>
          <a:p>
            <a:pPr marL="579438" lvl="2" indent="0">
              <a:buNone/>
              <a:defRPr/>
            </a:pPr>
            <a:r>
              <a:rPr lang="en-US" dirty="0" smtClean="0"/>
              <a:t>Examples:</a:t>
            </a:r>
            <a:endParaRPr lang="en-US" dirty="0"/>
          </a:p>
          <a:p>
            <a:pPr lvl="2">
              <a:defRPr/>
            </a:pP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Are there any letter characters in my string?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2">
              <a:defRPr/>
            </a:pP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Do I have word ‘identifier’ in my data?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375139" y="1819289"/>
            <a:ext cx="8369409" cy="865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 smtClean="0">
                <a:solidFill>
                  <a:srgbClr val="334B7B"/>
                </a:solidFill>
              </a:rPr>
              <a:t>/^(.+?):\/\/([^\/]+)\/(?:(.*?)(?:\?(.*))?|)$/s</a:t>
            </a:r>
          </a:p>
        </p:txBody>
      </p:sp>
    </p:spTree>
    <p:extLst>
      <p:ext uri="{BB962C8B-B14F-4D97-AF65-F5344CB8AC3E}">
        <p14:creationId xmlns:p14="http://schemas.microsoft.com/office/powerpoint/2010/main" val="61196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3055605" y="659165"/>
            <a:ext cx="3998705" cy="1451649"/>
          </a:xfrm>
        </p:spPr>
        <p:txBody>
          <a:bodyPr/>
          <a:lstStyle/>
          <a:p>
            <a:pPr eaLnBrk="1" hangingPunct="1">
              <a:defRPr/>
            </a:pPr>
            <a:r>
              <a:rPr lang="en-US" sz="6700" dirty="0"/>
              <a:t>/&lt;title</a:t>
            </a:r>
            <a:r>
              <a:rPr lang="en-US" sz="6700" dirty="0" smtClean="0"/>
              <a:t>&gt;.*/</a:t>
            </a:r>
            <a:endParaRPr lang="en-US" sz="6700" dirty="0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1888467" y="1904964"/>
            <a:ext cx="5440464" cy="404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&lt;html&gt;    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head&gt;        </a:t>
            </a:r>
            <a:r>
              <a:rPr lang="en-US" sz="3400" dirty="0">
                <a:solidFill>
                  <a:srgbClr val="FF0000"/>
                </a:solidFill>
                <a:ea typeface="ＭＳ Ｐゴシック" charset="0"/>
              </a:rPr>
              <a:t>&lt;title&gt;</a:t>
            </a:r>
            <a:r>
              <a:rPr lang="en-US" sz="3400" dirty="0" err="1">
                <a:solidFill>
                  <a:srgbClr val="FF0000"/>
                </a:solidFill>
                <a:ea typeface="ＭＳ Ｐゴシック" charset="0"/>
              </a:rPr>
              <a:t>Example.com</a:t>
            </a:r>
            <a:r>
              <a:rPr lang="en-US" sz="3400" dirty="0">
                <a:solidFill>
                  <a:srgbClr val="FF0000"/>
                </a:solidFill>
                <a:ea typeface="ＭＳ Ｐゴシック" charset="0"/>
              </a:rPr>
              <a:t>&lt;/title&gt;    </a:t>
            </a:r>
            <a:endParaRPr lang="en-US" sz="3400" dirty="0" smtClean="0">
              <a:solidFill>
                <a:srgbClr val="FF0000"/>
              </a:solidFill>
              <a:ea typeface="ＭＳ Ｐゴシック" charset="0"/>
            </a:endParaRP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/head&gt;    </a:t>
            </a:r>
            <a:endParaRPr lang="en-US" sz="3400" dirty="0" smtClean="0">
              <a:solidFill>
                <a:srgbClr val="334B7B"/>
              </a:solidFill>
              <a:ea typeface="ＭＳ Ｐゴシック" charset="0"/>
            </a:endParaRP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body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&gt;Hello 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world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!&lt;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/body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&gt;</a:t>
            </a: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/html&gt; </a:t>
            </a:r>
          </a:p>
        </p:txBody>
      </p:sp>
    </p:spTree>
    <p:extLst>
      <p:ext uri="{BB962C8B-B14F-4D97-AF65-F5344CB8AC3E}">
        <p14:creationId xmlns:p14="http://schemas.microsoft.com/office/powerpoint/2010/main" val="342475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2797696" y="644291"/>
            <a:ext cx="4531235" cy="1123384"/>
          </a:xfrm>
        </p:spPr>
        <p:txBody>
          <a:bodyPr/>
          <a:lstStyle/>
          <a:p>
            <a:pPr eaLnBrk="1" hangingPunct="1">
              <a:defRPr/>
            </a:pPr>
            <a:r>
              <a:rPr lang="en-US" sz="6700" dirty="0"/>
              <a:t>/&lt;title</a:t>
            </a:r>
            <a:r>
              <a:rPr lang="en-US" sz="6700" dirty="0" smtClean="0"/>
              <a:t>&gt;(.*)/</a:t>
            </a:r>
            <a:endParaRPr lang="en-US" sz="6700" dirty="0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1888467" y="1904964"/>
            <a:ext cx="5440464" cy="404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&lt;html&gt;    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head&gt;        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  <a:ea typeface="ＭＳ Ｐゴシック" charset="0"/>
              </a:rPr>
              <a:t>&lt;title&gt;</a:t>
            </a:r>
            <a:r>
              <a:rPr lang="en-US" sz="3400" dirty="0" err="1">
                <a:solidFill>
                  <a:srgbClr val="FF0000"/>
                </a:solidFill>
                <a:ea typeface="ＭＳ Ｐゴシック" charset="0"/>
              </a:rPr>
              <a:t>Example.com</a:t>
            </a:r>
            <a:r>
              <a:rPr lang="en-US" sz="3400" dirty="0">
                <a:solidFill>
                  <a:srgbClr val="FF0000"/>
                </a:solidFill>
                <a:ea typeface="ＭＳ Ｐゴシック" charset="0"/>
              </a:rPr>
              <a:t>&lt;/title&gt;    </a:t>
            </a:r>
            <a:endParaRPr lang="en-US" sz="3400" dirty="0" smtClean="0">
              <a:solidFill>
                <a:srgbClr val="FF0000"/>
              </a:solidFill>
              <a:ea typeface="ＭＳ Ｐゴシック" charset="0"/>
            </a:endParaRP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/head&gt;    </a:t>
            </a:r>
            <a:endParaRPr lang="en-US" sz="3400" dirty="0" smtClean="0">
              <a:solidFill>
                <a:srgbClr val="334B7B"/>
              </a:solidFill>
              <a:ea typeface="ＭＳ Ｐゴシック" charset="0"/>
            </a:endParaRP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body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&gt;Hello 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world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!&lt;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/body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&gt;</a:t>
            </a: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/html&gt; </a:t>
            </a:r>
          </a:p>
        </p:txBody>
      </p:sp>
    </p:spTree>
    <p:extLst>
      <p:ext uri="{BB962C8B-B14F-4D97-AF65-F5344CB8AC3E}">
        <p14:creationId xmlns:p14="http://schemas.microsoft.com/office/powerpoint/2010/main" val="202626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1287283" y="611438"/>
            <a:ext cx="7534897" cy="2154436"/>
          </a:xfrm>
        </p:spPr>
        <p:txBody>
          <a:bodyPr/>
          <a:lstStyle/>
          <a:p>
            <a:pPr eaLnBrk="1" hangingPunct="1">
              <a:defRPr/>
            </a:pPr>
            <a:r>
              <a:rPr lang="en-US" sz="6700" dirty="0"/>
              <a:t>/&lt;title</a:t>
            </a:r>
            <a:r>
              <a:rPr lang="en-US" sz="6700" dirty="0" smtClean="0"/>
              <a:t>&gt;(.*)&lt;\/title&gt;/</a:t>
            </a:r>
            <a:endParaRPr lang="en-US" sz="6700" dirty="0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1888467" y="1904964"/>
            <a:ext cx="5440464" cy="404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&lt;html&gt;    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head&gt;        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  <a:ea typeface="ＭＳ Ｐゴシック" charset="0"/>
              </a:rPr>
              <a:t>&lt;title&gt;</a:t>
            </a:r>
            <a:r>
              <a:rPr lang="en-US" sz="3400" dirty="0" err="1">
                <a:solidFill>
                  <a:srgbClr val="FF0000"/>
                </a:solidFill>
                <a:ea typeface="ＭＳ Ｐゴシック" charset="0"/>
              </a:rPr>
              <a:t>Example.com</a:t>
            </a:r>
            <a:r>
              <a:rPr lang="en-US" sz="3400" dirty="0">
                <a:solidFill>
                  <a:srgbClr val="708CC4"/>
                </a:solidFill>
                <a:ea typeface="ＭＳ Ｐゴシック" charset="0"/>
              </a:rPr>
              <a:t>&lt;/title&gt;    </a:t>
            </a:r>
            <a:endParaRPr lang="en-US" sz="3400" dirty="0" smtClean="0">
              <a:solidFill>
                <a:srgbClr val="708CC4"/>
              </a:solidFill>
              <a:ea typeface="ＭＳ Ｐゴシック" charset="0"/>
            </a:endParaRP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/head&gt;    </a:t>
            </a:r>
            <a:endParaRPr lang="en-US" sz="3400" dirty="0" smtClean="0">
              <a:solidFill>
                <a:srgbClr val="334B7B"/>
              </a:solidFill>
              <a:ea typeface="ＭＳ Ｐゴシック" charset="0"/>
            </a:endParaRP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body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&gt;Hello 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world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!&lt;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/body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&gt;</a:t>
            </a: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/html&gt; </a:t>
            </a:r>
          </a:p>
        </p:txBody>
      </p:sp>
    </p:spTree>
    <p:extLst>
      <p:ext uri="{BB962C8B-B14F-4D97-AF65-F5344CB8AC3E}">
        <p14:creationId xmlns:p14="http://schemas.microsoft.com/office/powerpoint/2010/main" val="664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532077" y="611438"/>
            <a:ext cx="8290103" cy="2154436"/>
          </a:xfrm>
        </p:spPr>
        <p:txBody>
          <a:bodyPr/>
          <a:lstStyle/>
          <a:p>
            <a:pPr eaLnBrk="1" hangingPunct="1">
              <a:defRPr/>
            </a:pPr>
            <a:r>
              <a:rPr lang="en-US" sz="6700" dirty="0"/>
              <a:t>m</a:t>
            </a:r>
            <a:r>
              <a:rPr lang="en-US" sz="6700" dirty="0" smtClean="0"/>
              <a:t>{&lt;</a:t>
            </a:r>
            <a:r>
              <a:rPr lang="en-US" sz="6700" dirty="0"/>
              <a:t>title</a:t>
            </a:r>
            <a:r>
              <a:rPr lang="en-US" sz="6700" dirty="0" smtClean="0"/>
              <a:t>&gt;(.*)&lt;\/title&gt;}</a:t>
            </a:r>
            <a:endParaRPr lang="en-US" sz="6700" dirty="0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1888467" y="1904964"/>
            <a:ext cx="5440464" cy="404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&lt;html&gt;    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head&gt;        &lt;title&gt;</a:t>
            </a:r>
            <a:r>
              <a:rPr lang="en-US" sz="3400" dirty="0" err="1">
                <a:solidFill>
                  <a:srgbClr val="FF0000"/>
                </a:solidFill>
                <a:ea typeface="ＭＳ Ｐゴシック" charset="0"/>
              </a:rPr>
              <a:t>Example.com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&lt;/title&gt;    </a:t>
            </a:r>
            <a:endParaRPr lang="en-US" sz="3400" dirty="0" smtClean="0">
              <a:solidFill>
                <a:srgbClr val="334B7B"/>
              </a:solidFill>
              <a:ea typeface="ＭＳ Ｐゴシック" charset="0"/>
            </a:endParaRP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/head&gt;    </a:t>
            </a:r>
            <a:endParaRPr lang="en-US" sz="3400" dirty="0" smtClean="0">
              <a:solidFill>
                <a:srgbClr val="334B7B"/>
              </a:solidFill>
              <a:ea typeface="ＭＳ Ｐゴシック" charset="0"/>
            </a:endParaRP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body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&gt;Hello 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world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!&lt;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/body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&gt;</a:t>
            </a: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/html&gt; </a:t>
            </a:r>
          </a:p>
        </p:txBody>
      </p:sp>
    </p:spTree>
    <p:extLst>
      <p:ext uri="{BB962C8B-B14F-4D97-AF65-F5344CB8AC3E}">
        <p14:creationId xmlns:p14="http://schemas.microsoft.com/office/powerpoint/2010/main" val="187411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446259" y="1887719"/>
            <a:ext cx="8214560" cy="302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0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  <a:sym typeface="Andale Mono" charset="0"/>
              </a:rPr>
              <a:t>#!</a:t>
            </a:r>
            <a:r>
              <a:rPr lang="en-US" sz="2000" dirty="0" err="1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  <a:sym typeface="Andale Mono" charset="0"/>
              </a:rPr>
              <a:t>usr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  <a:sym typeface="Andale Mono" charset="0"/>
              </a:rPr>
              <a:t>/bin/</a:t>
            </a:r>
            <a:r>
              <a:rPr lang="en-US" sz="2000" dirty="0" err="1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  <a:sym typeface="Andale Mono" charset="0"/>
              </a:rPr>
              <a:t>perl</a:t>
            </a:r>
            <a:endParaRPr lang="en-US" sz="2000" dirty="0" smtClean="0">
              <a:solidFill>
                <a:srgbClr val="FF0000"/>
              </a:solidFill>
              <a:latin typeface="Courier New"/>
              <a:ea typeface="ＭＳ Ｐゴシック" charset="0"/>
              <a:cs typeface="Courier New"/>
              <a:sym typeface="Andale Mono" charset="0"/>
            </a:endParaRPr>
          </a:p>
          <a:p>
            <a:endParaRPr lang="en-US" sz="2000" dirty="0">
              <a:solidFill>
                <a:srgbClr val="FF0000"/>
              </a:solidFill>
              <a:latin typeface="Courier New"/>
              <a:ea typeface="ＭＳ Ｐゴシック" charset="0"/>
              <a:cs typeface="Courier New"/>
              <a:sym typeface="Andale Mono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  <a:sym typeface="Andale Mono" charset="0"/>
              </a:rPr>
              <a:t>my $html = “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&lt;html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&gt;\t&lt;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head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&gt;\n&lt;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title&gt;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Example.com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&lt;/title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&gt;\n&lt;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/head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&gt;\n&lt;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body&gt;Hello world!&lt;/body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&gt;\n&lt;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/html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&gt;”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  <a:sym typeface="Andale Mono" charset="0"/>
              </a:rPr>
              <a:t>;</a:t>
            </a:r>
          </a:p>
          <a:p>
            <a:endParaRPr lang="en-US" sz="2000" dirty="0" smtClean="0">
              <a:solidFill>
                <a:srgbClr val="FF0000"/>
              </a:solidFill>
              <a:latin typeface="Courier New"/>
              <a:ea typeface="ＭＳ Ｐゴシック" charset="0"/>
              <a:cs typeface="Courier New"/>
              <a:sym typeface="Andale Mono" charset="0"/>
            </a:endParaRPr>
          </a:p>
          <a:p>
            <a:pPr algn="l"/>
            <a:r>
              <a:rPr lang="en-US" sz="20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  <a:sym typeface="Andale Mono" charset="0"/>
              </a:rPr>
              <a:t>$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  <a:sym typeface="Andale Mono" charset="0"/>
              </a:rPr>
              <a:t>html =~ m{&lt;title&gt;(.*)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  <a:sym typeface="Andale Mono" charset="0"/>
              </a:rPr>
              <a:t>&lt;\/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  <a:sym typeface="Andale Mono" charset="0"/>
              </a:rPr>
              <a:t>title&gt;};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  <a:sym typeface="Andale Mono" charset="0"/>
              </a:rPr>
              <a:t>print </a:t>
            </a:r>
            <a:r>
              <a:rPr lang="ja-JP" altLang="en-US" sz="2000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  <a:sym typeface="Andale Mono" charset="0"/>
              </a:rPr>
              <a:t>“</a:t>
            </a:r>
            <a:r>
              <a:rPr lang="en-US" altLang="ja-JP" sz="2000" dirty="0">
                <a:solidFill>
                  <a:srgbClr val="FF0000"/>
                </a:solidFill>
                <a:latin typeface="Courier New"/>
                <a:ea typeface="Andale Mono" charset="0"/>
                <a:cs typeface="Courier New"/>
                <a:sym typeface="Andale Mono" charset="0"/>
              </a:rPr>
              <a:t>The title is $1\n</a:t>
            </a:r>
            <a:r>
              <a:rPr lang="ja-JP" altLang="en-US" sz="2000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  <a:sym typeface="Andale Mono" charset="0"/>
              </a:rPr>
              <a:t>”</a:t>
            </a:r>
            <a:r>
              <a:rPr lang="en-US" altLang="ja-JP" sz="2000" dirty="0">
                <a:solidFill>
                  <a:srgbClr val="FF0000"/>
                </a:solidFill>
                <a:latin typeface="Courier New"/>
                <a:ea typeface="Andale Mono" charset="0"/>
                <a:cs typeface="Courier New"/>
                <a:sym typeface="Andale Mono" charset="0"/>
              </a:rPr>
              <a:t>;</a:t>
            </a:r>
            <a:endParaRPr lang="en-US" sz="2000" dirty="0">
              <a:solidFill>
                <a:srgbClr val="FF0000"/>
              </a:solidFill>
              <a:latin typeface="Courier New"/>
              <a:ea typeface="Andale Mono" charset="0"/>
              <a:cs typeface="Courier New"/>
              <a:sym typeface="Andale Mono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>
          <a:xfrm>
            <a:off x="174232" y="64709"/>
            <a:ext cx="8486587" cy="134884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0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Variable interpolation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688884" y="2133601"/>
            <a:ext cx="7703951" cy="393192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You can put variables into your pattern.</a:t>
            </a:r>
          </a:p>
          <a:p>
            <a:pPr marL="350838" lvl="1" indent="0">
              <a:buNone/>
              <a:defRPr/>
            </a:pPr>
            <a:endParaRPr lang="en-US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350838" lvl="1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my $string =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‘cat’;</a:t>
            </a:r>
          </a:p>
          <a:p>
            <a:pPr lvl="2">
              <a:defRPr/>
            </a:pP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/$string/  </a:t>
            </a:r>
            <a:r>
              <a:rPr lang="en-US" dirty="0" smtClean="0"/>
              <a:t>matches </a:t>
            </a:r>
            <a:r>
              <a:rPr lang="ja-JP" altLang="en-US" dirty="0" smtClean="0">
                <a:latin typeface="Arial"/>
              </a:rPr>
              <a:t>‘</a:t>
            </a:r>
            <a:r>
              <a:rPr lang="en-US" dirty="0" smtClean="0"/>
              <a:t>cat</a:t>
            </a:r>
            <a:r>
              <a:rPr lang="ja-JP" altLang="en-US" dirty="0" smtClean="0">
                <a:latin typeface="Arial"/>
              </a:rPr>
              <a:t>’</a:t>
            </a:r>
            <a:endParaRPr lang="en-US" dirty="0" smtClean="0"/>
          </a:p>
          <a:p>
            <a:pPr lvl="2">
              <a:defRPr/>
            </a:pP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/$string+/ </a:t>
            </a:r>
            <a:r>
              <a:rPr lang="en-US" dirty="0" smtClean="0"/>
              <a:t>matches </a:t>
            </a:r>
            <a:r>
              <a:rPr lang="ja-JP" altLang="en-US" dirty="0" smtClean="0">
                <a:latin typeface="Arial"/>
              </a:rPr>
              <a:t>‘</a:t>
            </a:r>
            <a:r>
              <a:rPr lang="en-US" dirty="0" smtClean="0"/>
              <a:t>cat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, </a:t>
            </a:r>
            <a:r>
              <a:rPr lang="ja-JP" altLang="en-US" dirty="0" smtClean="0">
                <a:latin typeface="Arial"/>
              </a:rPr>
              <a:t>‘</a:t>
            </a:r>
            <a:r>
              <a:rPr lang="en-US" dirty="0" err="1" smtClean="0"/>
              <a:t>catcat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, etc.</a:t>
            </a:r>
          </a:p>
          <a:p>
            <a:pPr lvl="2">
              <a:defRPr/>
            </a:pP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/\d{2}$string+/ </a:t>
            </a:r>
            <a:r>
              <a:rPr lang="en-US" dirty="0" smtClean="0"/>
              <a:t>matches </a:t>
            </a:r>
            <a:r>
              <a:rPr lang="ja-JP" altLang="en-US" dirty="0" smtClean="0">
                <a:latin typeface="Arial"/>
              </a:rPr>
              <a:t>‘</a:t>
            </a:r>
            <a:r>
              <a:rPr lang="en-US" dirty="0" smtClean="0"/>
              <a:t>12cat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, </a:t>
            </a:r>
            <a:r>
              <a:rPr lang="ja-JP" altLang="en-US" dirty="0" smtClean="0">
                <a:latin typeface="Arial"/>
              </a:rPr>
              <a:t>‘</a:t>
            </a:r>
            <a:r>
              <a:rPr lang="en-US" dirty="0" smtClean="0"/>
              <a:t>24catcat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72225"/>
            <a:ext cx="2133600" cy="258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C646EF1-3334-EA42-BF9C-D36DBB0724B0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4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9177" y="44823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Remembering Stuff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43967"/>
            <a:ext cx="7772400" cy="4572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Being able to match patterns is good, but limited.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We want to be able to keep portions of the regular expression for later.</a:t>
            </a:r>
          </a:p>
          <a:p>
            <a:pPr lvl="1">
              <a:defRPr/>
            </a:pPr>
            <a:r>
              <a:rPr lang="en-US" dirty="0" smtClean="0"/>
              <a:t>Example: 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$string = </a:t>
            </a:r>
            <a:r>
              <a:rPr lang="ja-JP" alt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‘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phone: 353-7236</a:t>
            </a:r>
            <a:r>
              <a:rPr lang="ja-JP" alt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’</a:t>
            </a:r>
            <a:endParaRPr lang="en-US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dirty="0" smtClean="0"/>
              <a:t>We want to keep the phone number only</a:t>
            </a:r>
          </a:p>
          <a:p>
            <a:pPr lvl="2">
              <a:defRPr/>
            </a:pPr>
            <a:r>
              <a:rPr lang="en-US" dirty="0" smtClean="0"/>
              <a:t>Just figuring out that the string contains a phone number is insufficient, we need to keep the number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72225"/>
            <a:ext cx="2133600" cy="258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9B75FFD-A6F9-D64F-87AD-5063530932AD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2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318" y="29882"/>
            <a:ext cx="84582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cs typeface="+mj-cs"/>
              </a:rPr>
              <a:t>Memory Parentheses (pattern memory)</a:t>
            </a:r>
            <a:endParaRPr lang="en-US" dirty="0" smtClean="0">
              <a:cs typeface="+mj-cs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72882"/>
            <a:ext cx="7772400" cy="4572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Since we almost always want to keep portions of the string we have matched, there is a mechanism built into </a:t>
            </a:r>
            <a:r>
              <a:rPr lang="en-US" dirty="0" err="1" smtClean="0">
                <a:cs typeface="+mn-cs"/>
              </a:rPr>
              <a:t>perl</a:t>
            </a:r>
            <a:r>
              <a:rPr lang="en-US" dirty="0" smtClean="0">
                <a:cs typeface="+mn-cs"/>
              </a:rPr>
              <a:t>.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Anything in parentheses within the regular expression is kept in memory.</a:t>
            </a:r>
          </a:p>
          <a:p>
            <a:pPr lvl="1">
              <a:defRPr/>
            </a:pPr>
            <a:r>
              <a:rPr lang="ja-JP" altLang="en-US" dirty="0" smtClean="0">
                <a:latin typeface="Arial"/>
              </a:rPr>
              <a:t>‘</a:t>
            </a:r>
            <a:r>
              <a:rPr lang="en-US" dirty="0" smtClean="0"/>
              <a:t>phone: 353-7236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 =~ /phone: (.+)$/;</a:t>
            </a:r>
          </a:p>
          <a:p>
            <a:pPr marL="57150" indent="0">
              <a:buNone/>
              <a:defRPr/>
            </a:pPr>
            <a:endParaRPr lang="en-US" dirty="0"/>
          </a:p>
          <a:p>
            <a:pPr marL="400050">
              <a:defRPr/>
            </a:pPr>
            <a:r>
              <a:rPr lang="en-US" dirty="0" smtClean="0"/>
              <a:t>Perl knows we want to keep everything that matches </a:t>
            </a:r>
            <a:r>
              <a:rPr lang="ja-JP" altLang="en-US" dirty="0" smtClean="0">
                <a:latin typeface="Arial"/>
              </a:rPr>
              <a:t>‘</a:t>
            </a:r>
            <a:r>
              <a:rPr lang="en-US" dirty="0" smtClean="0"/>
              <a:t>.+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 in the above pattern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72225"/>
            <a:ext cx="2133600" cy="258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89943FE-7FCE-1E41-8276-2A2A735121F6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63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588" y="3735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Getting at pattern memory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41294"/>
            <a:ext cx="8001000" cy="408559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cs typeface="+mn-cs"/>
              </a:rPr>
              <a:t>Perl stores the matches in a series of default variables.  The first parentheses set goes into $1, second into $2, etc.</a:t>
            </a:r>
          </a:p>
          <a:p>
            <a:pPr>
              <a:defRPr/>
            </a:pPr>
            <a:endParaRPr lang="en-US" sz="2800" dirty="0" smtClean="0">
              <a:cs typeface="+mn-cs"/>
            </a:endParaRPr>
          </a:p>
          <a:p>
            <a:pPr lvl="1">
              <a:defRPr/>
            </a:pPr>
            <a:r>
              <a:rPr lang="en-US" sz="2400" dirty="0" smtClean="0"/>
              <a:t>This is why we can</a:t>
            </a:r>
            <a:r>
              <a:rPr lang="en-US" sz="2400" dirty="0" smtClean="0">
                <a:latin typeface="Arial"/>
              </a:rPr>
              <a:t>’t</a:t>
            </a:r>
            <a:r>
              <a:rPr lang="en-US" sz="2400" dirty="0" smtClean="0"/>
              <a:t> name variables ${digit}</a:t>
            </a:r>
          </a:p>
          <a:p>
            <a:pPr lvl="1">
              <a:defRPr/>
            </a:pPr>
            <a:r>
              <a:rPr lang="en-US" sz="2400" dirty="0" smtClean="0"/>
              <a:t>Memory variables are created only in the amounts needed.  If you have three sets of parentheses, you have ($1, $2, $3).</a:t>
            </a:r>
          </a:p>
          <a:p>
            <a:pPr lvl="1">
              <a:defRPr/>
            </a:pPr>
            <a:r>
              <a:rPr lang="en-US" sz="2400" dirty="0" smtClean="0"/>
              <a:t>Memory variables are only valid in the current </a:t>
            </a:r>
            <a:r>
              <a:rPr lang="en-US" sz="2400" i="1" dirty="0" smtClean="0"/>
              <a:t>scope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72225"/>
            <a:ext cx="2133600" cy="258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83F9D44-6B6F-4045-89EF-E5F6B98F2073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2977" y="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cs typeface="+mj-cs"/>
              </a:rPr>
              <a:t>An example of pattern memory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06932"/>
            <a:ext cx="7772400" cy="147618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ts val="200"/>
              </a:spcBef>
              <a:buFontTx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my 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$string = 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‘phone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: 353-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7236’;</a:t>
            </a:r>
            <a:endParaRPr lang="en-US" altLang="ja-JP" sz="2000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spcBef>
                <a:spcPts val="200"/>
              </a:spcBef>
              <a:buFontTx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if ($string =~ /^phone: (\d{3}-\d{4})$/){</a:t>
            </a:r>
          </a:p>
          <a:p>
            <a:pPr>
              <a:spcBef>
                <a:spcPts val="200"/>
              </a:spcBef>
              <a:buFontTx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	$</a:t>
            </a:r>
            <a:r>
              <a:rPr lang="en-US" sz="20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phone_number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 = $1;</a:t>
            </a:r>
          </a:p>
          <a:p>
            <a:pPr>
              <a:spcBef>
                <a:spcPts val="200"/>
              </a:spcBef>
              <a:buFontTx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72225"/>
            <a:ext cx="2133600" cy="258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5E3F9B-77E8-9D4A-B33B-B10A0FA435A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8704" y="2491372"/>
            <a:ext cx="8562341" cy="34253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You can assign pattern memory directly to your own variable names:</a:t>
            </a:r>
          </a:p>
          <a:p>
            <a:pPr marL="350838" lvl="1" indent="0"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y ($phone) = $value =~ /^phone: (.+)$/;</a:t>
            </a:r>
          </a:p>
          <a:p>
            <a:pPr marL="350838" lvl="1" indent="0">
              <a:buNone/>
              <a:defRPr/>
            </a:pPr>
            <a:r>
              <a:rPr lang="en-US" dirty="0" smtClean="0">
                <a:solidFill>
                  <a:schemeClr val="bg1"/>
                </a:solidFill>
              </a:rPr>
              <a:t>Read from right to left.  Bind (apply) this pattern to the value in $value, and assign the results to the list on the left</a:t>
            </a:r>
          </a:p>
          <a:p>
            <a:pPr marL="350838" lvl="1" indent="0">
              <a:buNone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marL="350838" lvl="1" indent="0"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y ($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front,$back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) = /^phone: (\d{3})-(\d{4})/;</a:t>
            </a:r>
          </a:p>
          <a:p>
            <a:pPr marL="350838" lvl="1" indent="0">
              <a:buNone/>
              <a:defRPr/>
            </a:pPr>
            <a:r>
              <a:rPr lang="en-US" dirty="0" smtClean="0">
                <a:solidFill>
                  <a:schemeClr val="bg1"/>
                </a:solidFill>
              </a:rPr>
              <a:t>Bind this pattern to </a:t>
            </a:r>
            <a:r>
              <a:rPr lang="en-US" b="1" dirty="0" smtClean="0">
                <a:solidFill>
                  <a:schemeClr val="bg1"/>
                </a:solidFill>
              </a:rPr>
              <a:t>$_ (!!!)</a:t>
            </a:r>
            <a:r>
              <a:rPr lang="en-US" dirty="0" smtClean="0">
                <a:solidFill>
                  <a:schemeClr val="bg1"/>
                </a:solidFill>
              </a:rPr>
              <a:t> and assign the results to the list on the left</a:t>
            </a:r>
          </a:p>
        </p:txBody>
      </p:sp>
    </p:spTree>
    <p:extLst>
      <p:ext uri="{BB962C8B-B14F-4D97-AF65-F5344CB8AC3E}">
        <p14:creationId xmlns:p14="http://schemas.microsoft.com/office/powerpoint/2010/main" val="3721869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regular expression?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02" y="4162687"/>
            <a:ext cx="6465887" cy="195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"/>
          <p:cNvSpPr txBox="1">
            <a:spLocks noChangeArrowheads="1"/>
          </p:cNvSpPr>
          <p:nvPr/>
        </p:nvSpPr>
        <p:spPr>
          <a:xfrm>
            <a:off x="375139" y="1819289"/>
            <a:ext cx="8369409" cy="865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 smtClean="0">
                <a:solidFill>
                  <a:srgbClr val="334B7B"/>
                </a:solidFill>
              </a:rPr>
              <a:t>/^(.+?):\/\/([^\/]+)\/(?:(.*?)(?:\?(.*))?|)$/s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907" y="1041339"/>
            <a:ext cx="2706013" cy="264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061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140" y="1000969"/>
            <a:ext cx="7676123" cy="39319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Make regular </a:t>
            </a:r>
            <a:r>
              <a:rPr lang="en-US" dirty="0" smtClean="0"/>
              <a:t>expression pattern that matches: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Strings containing only a's </a:t>
            </a:r>
            <a:r>
              <a:rPr lang="en-US" dirty="0" smtClean="0"/>
              <a:t>or </a:t>
            </a:r>
            <a:r>
              <a:rPr lang="en-US" dirty="0"/>
              <a:t>b's.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Strings that do not contain white space.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Strings with exactly one word regardless of white space.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Strings that end with the same character they start with.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Like 1. but the number of a's should be even.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Any string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 string, not even the empty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0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program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478" y="984227"/>
            <a:ext cx="4913051" cy="5585438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#!/</a:t>
            </a:r>
            <a:r>
              <a:rPr lang="en-US" dirty="0" err="1">
                <a:latin typeface="Courier New"/>
                <a:cs typeface="Courier New"/>
              </a:rPr>
              <a:t>usr</a:t>
            </a:r>
            <a:r>
              <a:rPr lang="en-US" dirty="0">
                <a:latin typeface="Courier New"/>
                <a:cs typeface="Courier New"/>
              </a:rPr>
              <a:t>/local/bin/</a:t>
            </a:r>
            <a:r>
              <a:rPr lang="en-US" dirty="0" err="1" smtClean="0">
                <a:latin typeface="Courier New"/>
                <a:cs typeface="Courier New"/>
              </a:rPr>
              <a:t>perl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tr-TR" dirty="0" smtClean="0">
                <a:latin typeface="Courier New"/>
                <a:cs typeface="Courier New"/>
              </a:rPr>
              <a:t># 1. </a:t>
            </a:r>
            <a:r>
              <a:rPr lang="en-US" dirty="0" smtClean="0"/>
              <a:t>Strings </a:t>
            </a:r>
            <a:r>
              <a:rPr lang="en-US" dirty="0"/>
              <a:t>containing only a's and b's</a:t>
            </a:r>
            <a:r>
              <a:rPr lang="en-US" dirty="0" smtClean="0"/>
              <a:t>.</a:t>
            </a:r>
            <a:endParaRPr lang="tr-TR" dirty="0">
              <a:latin typeface="Courier New"/>
              <a:cs typeface="Courier New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tr-TR" dirty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y $string1 = “</a:t>
            </a:r>
            <a:r>
              <a:rPr lang="en-US" dirty="0" err="1" smtClean="0">
                <a:latin typeface="Courier New"/>
                <a:cs typeface="Courier New"/>
              </a:rPr>
              <a:t>ababb</a:t>
            </a:r>
            <a:r>
              <a:rPr lang="en-US" dirty="0" smtClean="0">
                <a:latin typeface="Courier New"/>
                <a:cs typeface="Courier New"/>
              </a:rPr>
              <a:t>”;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f ($string1 =</a:t>
            </a:r>
            <a:r>
              <a:rPr lang="en-US" dirty="0">
                <a:latin typeface="Courier New"/>
                <a:cs typeface="Courier New"/>
              </a:rPr>
              <a:t>~ /^[</a:t>
            </a:r>
            <a:r>
              <a:rPr lang="en-US" dirty="0" err="1">
                <a:latin typeface="Courier New"/>
                <a:cs typeface="Courier New"/>
              </a:rPr>
              <a:t>ab</a:t>
            </a:r>
            <a:r>
              <a:rPr lang="en-US" dirty="0">
                <a:latin typeface="Courier New"/>
                <a:cs typeface="Courier New"/>
              </a:rPr>
              <a:t>]*$/</a:t>
            </a:r>
            <a:r>
              <a:rPr lang="en-US" dirty="0" smtClean="0">
                <a:latin typeface="Courier New"/>
                <a:cs typeface="Courier New"/>
              </a:rPr>
              <a:t>){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print “string 1 – success\n”;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# 2. </a:t>
            </a:r>
            <a:r>
              <a:rPr lang="en-US" dirty="0"/>
              <a:t>Strings that do not contain white </a:t>
            </a:r>
            <a:r>
              <a:rPr lang="en-US" dirty="0" smtClean="0"/>
              <a:t>space or tab or new line.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tr-TR" dirty="0">
                <a:latin typeface="Courier New"/>
                <a:cs typeface="Courier New"/>
              </a:rPr>
              <a:t>m</a:t>
            </a:r>
            <a:r>
              <a:rPr lang="en-US" dirty="0">
                <a:latin typeface="Courier New"/>
                <a:cs typeface="Courier New"/>
              </a:rPr>
              <a:t>y $</a:t>
            </a:r>
            <a:r>
              <a:rPr lang="en-US" dirty="0" smtClean="0">
                <a:latin typeface="Courier New"/>
                <a:cs typeface="Courier New"/>
              </a:rPr>
              <a:t>string2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smtClean="0">
                <a:latin typeface="Courier New"/>
                <a:cs typeface="Courier New"/>
              </a:rPr>
              <a:t>“fhrntp4_#05”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if ($</a:t>
            </a:r>
            <a:r>
              <a:rPr lang="en-US" dirty="0" smtClean="0">
                <a:latin typeface="Courier New"/>
                <a:cs typeface="Courier New"/>
              </a:rPr>
              <a:t>string2 </a:t>
            </a:r>
            <a:r>
              <a:rPr lang="en-US" dirty="0">
                <a:latin typeface="Courier New"/>
                <a:cs typeface="Courier New"/>
              </a:rPr>
              <a:t>=~ /^\S*$/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print “string </a:t>
            </a:r>
            <a:r>
              <a:rPr lang="en-US" dirty="0" smtClean="0">
                <a:latin typeface="Courier New"/>
                <a:cs typeface="Courier New"/>
              </a:rPr>
              <a:t>2 </a:t>
            </a:r>
            <a:r>
              <a:rPr lang="en-US" dirty="0">
                <a:latin typeface="Courier New"/>
                <a:cs typeface="Courier New"/>
              </a:rPr>
              <a:t>– success\n”;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# 3. </a:t>
            </a:r>
            <a:r>
              <a:rPr lang="en-US" dirty="0"/>
              <a:t>Strings with exactly one word regardless of white space</a:t>
            </a:r>
            <a:r>
              <a:rPr lang="en-US" dirty="0" smtClean="0"/>
              <a:t>.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tr-TR" dirty="0">
                <a:latin typeface="Courier New"/>
                <a:cs typeface="Courier New"/>
              </a:rPr>
              <a:t>m</a:t>
            </a:r>
            <a:r>
              <a:rPr lang="en-US" dirty="0">
                <a:latin typeface="Courier New"/>
                <a:cs typeface="Courier New"/>
              </a:rPr>
              <a:t>y $</a:t>
            </a:r>
            <a:r>
              <a:rPr lang="en-US" dirty="0" smtClean="0">
                <a:latin typeface="Courier New"/>
                <a:cs typeface="Courier New"/>
              </a:rPr>
              <a:t>string3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smtClean="0">
                <a:latin typeface="Courier New"/>
                <a:cs typeface="Courier New"/>
              </a:rPr>
              <a:t>“red ”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if ($</a:t>
            </a:r>
            <a:r>
              <a:rPr lang="en-US" dirty="0" smtClean="0">
                <a:latin typeface="Courier New"/>
                <a:cs typeface="Courier New"/>
              </a:rPr>
              <a:t>string3 </a:t>
            </a:r>
            <a:r>
              <a:rPr lang="en-US" dirty="0">
                <a:latin typeface="Courier New"/>
                <a:cs typeface="Courier New"/>
              </a:rPr>
              <a:t>=~ /^\</a:t>
            </a:r>
            <a:r>
              <a:rPr lang="en-US">
                <a:latin typeface="Courier New"/>
                <a:cs typeface="Courier New"/>
              </a:rPr>
              <a:t>s</a:t>
            </a:r>
            <a:r>
              <a:rPr lang="en-US" smtClean="0">
                <a:latin typeface="Courier New"/>
                <a:cs typeface="Courier New"/>
              </a:rPr>
              <a:t>*\</a:t>
            </a:r>
            <a:r>
              <a:rPr lang="en-US">
                <a:latin typeface="Courier New"/>
                <a:cs typeface="Courier New"/>
              </a:rPr>
              <a:t>w</a:t>
            </a:r>
            <a:r>
              <a:rPr lang="en-US" smtClean="0">
                <a:latin typeface="Courier New"/>
                <a:cs typeface="Courier New"/>
              </a:rPr>
              <a:t>+\</a:t>
            </a:r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>
                <a:latin typeface="Courier New"/>
                <a:cs typeface="Courier New"/>
              </a:rPr>
              <a:t>*</a:t>
            </a:r>
            <a:r>
              <a:rPr lang="en-US" smtClean="0">
                <a:latin typeface="Courier New"/>
                <a:cs typeface="Courier New"/>
              </a:rPr>
              <a:t>$/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print “string </a:t>
            </a:r>
            <a:r>
              <a:rPr lang="en-US" dirty="0" smtClean="0">
                <a:latin typeface="Courier New"/>
                <a:cs typeface="Courier New"/>
              </a:rPr>
              <a:t>3 </a:t>
            </a:r>
            <a:r>
              <a:rPr lang="en-US" dirty="0">
                <a:latin typeface="Courier New"/>
                <a:cs typeface="Courier New"/>
              </a:rPr>
              <a:t>– success\n”;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# 4. </a:t>
            </a:r>
            <a:r>
              <a:rPr lang="en-US" dirty="0"/>
              <a:t>Strings that end with the same character they start </a:t>
            </a:r>
            <a:r>
              <a:rPr lang="en-US" dirty="0" smtClean="0"/>
              <a:t>with.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tr-TR" dirty="0">
                <a:latin typeface="Courier New"/>
                <a:cs typeface="Courier New"/>
              </a:rPr>
              <a:t>m</a:t>
            </a:r>
            <a:r>
              <a:rPr lang="en-US" dirty="0">
                <a:latin typeface="Courier New"/>
                <a:cs typeface="Courier New"/>
              </a:rPr>
              <a:t>y $</a:t>
            </a:r>
            <a:r>
              <a:rPr lang="en-US" dirty="0" smtClean="0">
                <a:latin typeface="Courier New"/>
                <a:cs typeface="Courier New"/>
              </a:rPr>
              <a:t>string4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smtClean="0">
                <a:latin typeface="Courier New"/>
                <a:cs typeface="Courier New"/>
              </a:rPr>
              <a:t>“There was a </a:t>
            </a:r>
            <a:r>
              <a:rPr lang="en-US" dirty="0" err="1" smtClean="0">
                <a:latin typeface="Courier New"/>
                <a:cs typeface="Courier New"/>
              </a:rPr>
              <a:t>caT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if ($string4 =~ /^(.)/){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my $search = $1;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if ($string4 =~ /$search$/){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print "string 4 – success\n";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print "$search\n";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}else{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print "false\n";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990351" y="1187956"/>
            <a:ext cx="4019177" cy="360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400" kern="1200">
                <a:solidFill>
                  <a:schemeClr val="bg2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ＭＳ Ｐゴシック" pitchFamily="-111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ＭＳ Ｐゴシック" pitchFamily="-111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ＭＳ Ｐゴシック" pitchFamily="-111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ＭＳ Ｐゴシック" pitchFamily="-11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 smtClean="0">
                <a:latin typeface="Courier New"/>
                <a:cs typeface="Courier New"/>
              </a:rPr>
              <a:t># 5. </a:t>
            </a:r>
            <a:r>
              <a:rPr lang="en-US" dirty="0" smtClean="0"/>
              <a:t>Strings containing only a's and b’s, but </a:t>
            </a:r>
            <a:r>
              <a:rPr lang="en-US" dirty="0"/>
              <a:t>the number of a's should be even</a:t>
            </a:r>
            <a:r>
              <a:rPr lang="en-US" dirty="0" smtClean="0"/>
              <a:t>.</a:t>
            </a:r>
            <a:endParaRPr lang="tr-TR" dirty="0" smtClean="0">
              <a:latin typeface="Courier New"/>
              <a:cs typeface="Courier New"/>
            </a:endParaRPr>
          </a:p>
          <a:p>
            <a:pPr marL="0" indent="0">
              <a:spcBef>
                <a:spcPts val="200"/>
              </a:spcBef>
              <a:buFont typeface="Courier New" charset="0"/>
              <a:buNone/>
            </a:pPr>
            <a:r>
              <a:rPr lang="tr-TR" dirty="0" smtClean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y $string5 = “</a:t>
            </a:r>
            <a:r>
              <a:rPr lang="en-US" dirty="0" err="1" smtClean="0">
                <a:latin typeface="Courier New"/>
                <a:cs typeface="Courier New"/>
              </a:rPr>
              <a:t>ababbbbaba</a:t>
            </a:r>
            <a:r>
              <a:rPr lang="en-US" dirty="0" smtClean="0">
                <a:latin typeface="Courier New"/>
                <a:cs typeface="Courier New"/>
              </a:rPr>
              <a:t>”;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if ($string5 =~ </a:t>
            </a:r>
            <a:r>
              <a:rPr lang="en-US" dirty="0">
                <a:latin typeface="Courier New"/>
                <a:cs typeface="Courier New"/>
              </a:rPr>
              <a:t>/^(b*</a:t>
            </a:r>
            <a:r>
              <a:rPr lang="en-US" dirty="0" err="1">
                <a:latin typeface="Courier New"/>
                <a:cs typeface="Courier New"/>
              </a:rPr>
              <a:t>ab</a:t>
            </a:r>
            <a:r>
              <a:rPr lang="en-US" dirty="0">
                <a:latin typeface="Courier New"/>
                <a:cs typeface="Courier New"/>
              </a:rPr>
              <a:t>*</a:t>
            </a:r>
            <a:r>
              <a:rPr lang="en-US" dirty="0" err="1">
                <a:latin typeface="Courier New"/>
                <a:cs typeface="Courier New"/>
              </a:rPr>
              <a:t>ab</a:t>
            </a:r>
            <a:r>
              <a:rPr lang="en-US" dirty="0">
                <a:latin typeface="Courier New"/>
                <a:cs typeface="Courier New"/>
              </a:rPr>
              <a:t>*)*$/</a:t>
            </a:r>
            <a:r>
              <a:rPr lang="en-US" dirty="0" smtClean="0">
                <a:latin typeface="Courier New"/>
                <a:cs typeface="Courier New"/>
              </a:rPr>
              <a:t>){</a:t>
            </a:r>
          </a:p>
          <a:p>
            <a:pPr marL="0" indent="0">
              <a:spcBef>
                <a:spcPts val="200"/>
              </a:spcBef>
              <a:buFont typeface="Courier New" charset="0"/>
              <a:buNone/>
            </a:pPr>
            <a:r>
              <a:rPr lang="en-US" dirty="0" smtClean="0">
                <a:latin typeface="Courier New"/>
                <a:cs typeface="Courier New"/>
              </a:rPr>
              <a:t>	print “string 5 – success\n”;</a:t>
            </a:r>
          </a:p>
          <a:p>
            <a:pPr marL="0" indent="0">
              <a:spcBef>
                <a:spcPts val="200"/>
              </a:spcBef>
              <a:buFont typeface="Courier New" charset="0"/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200"/>
              </a:spcBef>
              <a:buFont typeface="Courier New" charset="0"/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# 6. </a:t>
            </a:r>
            <a:r>
              <a:rPr lang="en-US" dirty="0"/>
              <a:t>Any </a:t>
            </a:r>
            <a:r>
              <a:rPr lang="en-US" dirty="0" smtClean="0"/>
              <a:t>string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tr-TR" dirty="0" smtClean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y $string6 = “ This is #any string!”;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if ($string6 =~ </a:t>
            </a:r>
            <a:r>
              <a:rPr lang="en-US" dirty="0">
                <a:latin typeface="Courier New"/>
                <a:cs typeface="Courier New"/>
              </a:rPr>
              <a:t>/.*/</a:t>
            </a:r>
            <a:r>
              <a:rPr lang="en-US" dirty="0" smtClean="0">
                <a:latin typeface="Courier New"/>
                <a:cs typeface="Courier New"/>
              </a:rPr>
              <a:t>){</a:t>
            </a:r>
          </a:p>
          <a:p>
            <a:pPr marL="0" indent="0">
              <a:spcBef>
                <a:spcPts val="200"/>
              </a:spcBef>
              <a:buFont typeface="Courier New" charset="0"/>
              <a:buNone/>
            </a:pPr>
            <a:r>
              <a:rPr lang="en-US" dirty="0" smtClean="0">
                <a:latin typeface="Courier New"/>
                <a:cs typeface="Courier New"/>
              </a:rPr>
              <a:t>	print “string 6 – success\n”;</a:t>
            </a:r>
          </a:p>
          <a:p>
            <a:pPr marL="0" indent="0">
              <a:spcBef>
                <a:spcPts val="200"/>
              </a:spcBef>
              <a:buFont typeface="Courier New" charset="0"/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200"/>
              </a:spcBef>
              <a:buFont typeface="Courier New" charset="0"/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# 7. </a:t>
            </a:r>
            <a:r>
              <a:rPr lang="en-US" dirty="0"/>
              <a:t>No string, not even the empty string.</a:t>
            </a:r>
          </a:p>
          <a:p>
            <a:pPr marL="0" indent="0">
              <a:spcBef>
                <a:spcPts val="200"/>
              </a:spcBef>
              <a:buFont typeface="Courier New" charset="0"/>
              <a:buNone/>
            </a:pPr>
            <a:r>
              <a:rPr lang="tr-TR" dirty="0" smtClean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y $string7 = “”;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if ($string7 =~ </a:t>
            </a:r>
            <a:r>
              <a:rPr lang="en-US" dirty="0">
                <a:latin typeface="Courier New"/>
                <a:cs typeface="Courier New"/>
              </a:rPr>
              <a:t>/[^\w\W]/</a:t>
            </a:r>
            <a:r>
              <a:rPr lang="en-US" dirty="0" smtClean="0">
                <a:latin typeface="Courier New"/>
                <a:cs typeface="Courier New"/>
              </a:rPr>
              <a:t>){</a:t>
            </a:r>
          </a:p>
          <a:p>
            <a:pPr marL="0" indent="0">
              <a:spcBef>
                <a:spcPts val="200"/>
              </a:spcBef>
              <a:buFont typeface="Courier New" charset="0"/>
              <a:buNone/>
            </a:pPr>
            <a:r>
              <a:rPr lang="en-US" dirty="0" smtClean="0">
                <a:latin typeface="Courier New"/>
                <a:cs typeface="Courier New"/>
              </a:rPr>
              <a:t>	print “string 7 – success\n”;</a:t>
            </a:r>
          </a:p>
          <a:p>
            <a:pPr marL="0" indent="0">
              <a:spcBef>
                <a:spcPts val="200"/>
              </a:spcBef>
              <a:buFont typeface="Courier New" charset="0"/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96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i="1" dirty="0" smtClean="0"/>
              <a:t>split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3" y="916827"/>
            <a:ext cx="8229600" cy="2768226"/>
          </a:xfrm>
        </p:spPr>
        <p:txBody>
          <a:bodyPr/>
          <a:lstStyle/>
          <a:p>
            <a:pPr>
              <a:defRPr/>
            </a:pPr>
            <a:r>
              <a:rPr lang="en-US" i="1" dirty="0"/>
              <a:t>split</a:t>
            </a:r>
            <a:r>
              <a:rPr lang="en-US" dirty="0"/>
              <a:t> is a very useful function</a:t>
            </a:r>
          </a:p>
          <a:p>
            <a:pPr lvl="1">
              <a:defRPr/>
            </a:pPr>
            <a:r>
              <a:rPr lang="en-US" dirty="0"/>
              <a:t>Takes a string and splits it into an array</a:t>
            </a:r>
          </a:p>
          <a:p>
            <a:pPr lvl="1">
              <a:defRPr/>
            </a:pPr>
            <a:r>
              <a:rPr lang="en-US" dirty="0"/>
              <a:t>You choose what character (or characters) to split </a:t>
            </a:r>
            <a:r>
              <a:rPr lang="en-US" dirty="0" smtClean="0"/>
              <a:t>on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split</a:t>
            </a:r>
            <a:r>
              <a:rPr lang="en-US" dirty="0"/>
              <a:t> (/</a:t>
            </a:r>
            <a:r>
              <a:rPr lang="en-US" i="1" dirty="0"/>
              <a:t>pattern</a:t>
            </a:r>
            <a:r>
              <a:rPr lang="en-US" dirty="0"/>
              <a:t>/, </a:t>
            </a:r>
            <a:r>
              <a:rPr lang="en-US" i="1" dirty="0"/>
              <a:t>string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where </a:t>
            </a:r>
            <a:r>
              <a:rPr lang="en-US" i="1" dirty="0"/>
              <a:t>pattern</a:t>
            </a:r>
            <a:r>
              <a:rPr lang="en-US" dirty="0"/>
              <a:t> is what to split on and </a:t>
            </a:r>
            <a:r>
              <a:rPr lang="en-US" i="1" dirty="0"/>
              <a:t>string</a:t>
            </a:r>
            <a:r>
              <a:rPr lang="en-US" dirty="0"/>
              <a:t> is what to split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i="1" dirty="0"/>
              <a:t>split</a:t>
            </a:r>
            <a:r>
              <a:rPr lang="en-US" dirty="0"/>
              <a:t> function returns a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30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i="1" dirty="0"/>
              <a:t>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6" y="1071656"/>
            <a:ext cx="8229600" cy="5334000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  <a:defRPr/>
            </a:pPr>
            <a:r>
              <a:rPr lang="en-US" dirty="0">
                <a:solidFill>
                  <a:schemeClr val="accent2"/>
                </a:solidFill>
              </a:rPr>
              <a:t>my</a:t>
            </a:r>
            <a:r>
              <a:rPr lang="en-US" dirty="0"/>
              <a:t> @array = </a:t>
            </a:r>
            <a:r>
              <a:rPr lang="en-US" dirty="0">
                <a:solidFill>
                  <a:schemeClr val="accent2"/>
                </a:solidFill>
              </a:rPr>
              <a:t>split </a:t>
            </a:r>
            <a:r>
              <a:rPr lang="en-US" dirty="0"/>
              <a:t>(/\s/,$string);       </a:t>
            </a:r>
            <a:r>
              <a:rPr lang="en-US" b="1" i="1" dirty="0"/>
              <a:t>or</a:t>
            </a:r>
            <a:endParaRPr lang="en-US" dirty="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dirty="0" smtClean="0">
                <a:solidFill>
                  <a:schemeClr val="accent2"/>
                </a:solidFill>
              </a:rPr>
              <a:t>my</a:t>
            </a:r>
            <a:r>
              <a:rPr lang="en-US" dirty="0" smtClean="0"/>
              <a:t> </a:t>
            </a:r>
            <a:r>
              <a:rPr lang="en-US" dirty="0"/>
              <a:t>@array = </a:t>
            </a:r>
            <a:r>
              <a:rPr lang="en-US" dirty="0">
                <a:solidFill>
                  <a:schemeClr val="accent2"/>
                </a:solidFill>
              </a:rPr>
              <a:t>split</a:t>
            </a:r>
            <a:r>
              <a:rPr lang="en-US" dirty="0"/>
              <a:t> (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\s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, $string);    </a:t>
            </a:r>
            <a:r>
              <a:rPr lang="en-US" b="1" i="1" dirty="0"/>
              <a:t>or</a:t>
            </a:r>
            <a:endParaRPr lang="en-US" dirty="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dirty="0" smtClean="0">
                <a:solidFill>
                  <a:schemeClr val="accent2"/>
                </a:solidFill>
              </a:rPr>
              <a:t>my</a:t>
            </a:r>
            <a:r>
              <a:rPr lang="en-US" dirty="0" smtClean="0"/>
              <a:t> </a:t>
            </a:r>
            <a:r>
              <a:rPr lang="en-US" dirty="0"/>
              <a:t>@array = </a:t>
            </a:r>
            <a:r>
              <a:rPr lang="en-US" dirty="0">
                <a:solidFill>
                  <a:schemeClr val="accent2"/>
                </a:solidFill>
              </a:rPr>
              <a:t>split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\s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;                    </a:t>
            </a:r>
            <a:r>
              <a:rPr lang="en-US" b="1" i="1" dirty="0"/>
              <a:t>or</a:t>
            </a:r>
            <a:endParaRPr lang="en-US" dirty="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dirty="0" smtClean="0">
                <a:solidFill>
                  <a:schemeClr val="accent2"/>
                </a:solidFill>
              </a:rPr>
              <a:t>my</a:t>
            </a:r>
            <a:r>
              <a:rPr lang="en-US" dirty="0" smtClean="0"/>
              <a:t> </a:t>
            </a:r>
            <a:r>
              <a:rPr lang="en-US" dirty="0"/>
              <a:t>@array = </a:t>
            </a:r>
            <a:r>
              <a:rPr lang="en-US" dirty="0">
                <a:solidFill>
                  <a:schemeClr val="accent2"/>
                </a:solidFill>
              </a:rPr>
              <a:t>split</a:t>
            </a:r>
            <a:r>
              <a:rPr lang="en-US" dirty="0" smtClean="0"/>
              <a:t>;</a:t>
            </a:r>
          </a:p>
          <a:p>
            <a:pPr marL="0" indent="0">
              <a:lnSpc>
                <a:spcPct val="70000"/>
              </a:lnSpc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sz="2800" dirty="0"/>
              <a:t>Examples:</a:t>
            </a:r>
            <a:endParaRPr lang="en-US" sz="3600" dirty="0"/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</a:rPr>
              <a:t>split</a:t>
            </a:r>
            <a:r>
              <a:rPr lang="en-US" dirty="0"/>
              <a:t> (/\s/,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a few words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);</a:t>
            </a:r>
          </a:p>
          <a:p>
            <a:pPr lvl="1">
              <a:defRPr/>
            </a:pPr>
            <a:r>
              <a:rPr lang="en-US" dirty="0"/>
              <a:t>returns a list containing (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,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few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,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words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</a:rPr>
              <a:t>split</a:t>
            </a:r>
            <a:r>
              <a:rPr lang="en-US" dirty="0"/>
              <a:t> (/x/,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 err="1"/>
              <a:t>ABxCXxDDxxEFGx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);</a:t>
            </a:r>
          </a:p>
          <a:p>
            <a:pPr lvl="1">
              <a:defRPr/>
            </a:pPr>
            <a:r>
              <a:rPr lang="en-US" dirty="0"/>
              <a:t>returns (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AB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,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CX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,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DD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, </a:t>
            </a:r>
            <a:r>
              <a:rPr lang="ja-JP" altLang="en-US" dirty="0">
                <a:latin typeface="Arial"/>
              </a:rPr>
              <a:t>‘’</a:t>
            </a:r>
            <a:r>
              <a:rPr lang="en-US" dirty="0"/>
              <a:t>,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EFG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 smtClean="0"/>
              <a:t>)</a:t>
            </a:r>
          </a:p>
          <a:p>
            <a:pPr lvl="2">
              <a:defRPr/>
            </a:pPr>
            <a:endParaRPr lang="en-US" dirty="0"/>
          </a:p>
          <a:p>
            <a:pPr>
              <a:defRPr/>
            </a:pPr>
            <a:r>
              <a:rPr lang="en-US" sz="2800" dirty="0"/>
              <a:t>Note that the character you split on is </a:t>
            </a:r>
            <a:r>
              <a:rPr lang="ja-JP" altLang="en-US" sz="2800" dirty="0">
                <a:latin typeface="Arial"/>
              </a:rPr>
              <a:t>‘</a:t>
            </a:r>
            <a:r>
              <a:rPr lang="en-US" sz="2800" dirty="0"/>
              <a:t>destroyed</a:t>
            </a:r>
            <a:r>
              <a:rPr lang="ja-JP" altLang="en-US" sz="2800" dirty="0">
                <a:latin typeface="Arial"/>
              </a:rPr>
              <a:t>’</a:t>
            </a:r>
            <a:r>
              <a:rPr lang="en-US" sz="2800" dirty="0"/>
              <a:t> - it </a:t>
            </a:r>
            <a:r>
              <a:rPr lang="en-US" sz="2800" dirty="0" smtClean="0"/>
              <a:t>doesn</a:t>
            </a:r>
            <a:r>
              <a:rPr lang="en-US" sz="2800" dirty="0" smtClean="0">
                <a:latin typeface="Arial"/>
              </a:rPr>
              <a:t>’</a:t>
            </a:r>
            <a:r>
              <a:rPr lang="en-US" sz="2800" dirty="0" smtClean="0"/>
              <a:t>t </a:t>
            </a:r>
            <a:r>
              <a:rPr lang="en-US" sz="2800" dirty="0"/>
              <a:t>appear in your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i="1" dirty="0" smtClean="0"/>
              <a:t>join (anti-split)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3" y="1146361"/>
            <a:ext cx="8229600" cy="533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i="1" dirty="0"/>
              <a:t>join</a:t>
            </a:r>
            <a:r>
              <a:rPr lang="en-US" sz="2800" dirty="0"/>
              <a:t> : takes an array as its argument, and returns a string</a:t>
            </a:r>
            <a:r>
              <a:rPr lang="en-US" sz="2800" dirty="0" smtClean="0"/>
              <a:t>.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b="1" dirty="0"/>
              <a:t>join</a:t>
            </a:r>
            <a:r>
              <a:rPr lang="en-US" sz="2800" dirty="0"/>
              <a:t> </a:t>
            </a:r>
            <a:r>
              <a:rPr lang="en-US" sz="2800" dirty="0" smtClean="0"/>
              <a:t>(“</a:t>
            </a:r>
            <a:r>
              <a:rPr lang="en-US" sz="2800" i="1" dirty="0" smtClean="0"/>
              <a:t>pattern”</a:t>
            </a:r>
            <a:r>
              <a:rPr lang="en-US" sz="2800" dirty="0" smtClean="0"/>
              <a:t>, </a:t>
            </a:r>
            <a:r>
              <a:rPr lang="en-US" sz="2800" i="1" dirty="0"/>
              <a:t>list</a:t>
            </a:r>
            <a:r>
              <a:rPr lang="en-US" sz="2800" dirty="0"/>
              <a:t>);</a:t>
            </a:r>
          </a:p>
          <a:p>
            <a:pPr>
              <a:defRPr/>
            </a:pPr>
            <a:r>
              <a:rPr lang="en-US" sz="2800" dirty="0"/>
              <a:t>E</a:t>
            </a:r>
            <a:r>
              <a:rPr lang="en-US" sz="2800" dirty="0" smtClean="0"/>
              <a:t>xample</a:t>
            </a:r>
            <a:r>
              <a:rPr lang="en-US" sz="2800" dirty="0"/>
              <a:t>:  $string = </a:t>
            </a:r>
            <a:r>
              <a:rPr lang="en-US" sz="2800" dirty="0">
                <a:solidFill>
                  <a:schemeClr val="accent2"/>
                </a:solidFill>
              </a:rPr>
              <a:t>join</a:t>
            </a:r>
            <a:r>
              <a:rPr lang="en-US" sz="2800" dirty="0"/>
              <a:t> (</a:t>
            </a:r>
            <a:r>
              <a:rPr lang="ja-JP" altLang="en-US" sz="2800" dirty="0" smtClean="0">
                <a:latin typeface="Arial"/>
              </a:rPr>
              <a:t>‘</a:t>
            </a:r>
            <a:r>
              <a:rPr lang="en-US" altLang="ja-JP" sz="2800" b="1" dirty="0"/>
              <a:t>;</a:t>
            </a:r>
            <a:r>
              <a:rPr lang="ja-JP" altLang="en-US" sz="2800" dirty="0" smtClean="0">
                <a:latin typeface="Arial"/>
              </a:rPr>
              <a:t>’</a:t>
            </a:r>
            <a:r>
              <a:rPr lang="en-US" sz="2800" dirty="0"/>
              <a:t>, @array);</a:t>
            </a:r>
          </a:p>
          <a:p>
            <a:pPr lvl="1">
              <a:defRPr/>
            </a:pPr>
            <a:r>
              <a:rPr lang="en-US" sz="2400" dirty="0"/>
              <a:t>if array contained (</a:t>
            </a:r>
            <a:r>
              <a:rPr lang="ja-JP" altLang="en-US" sz="2400" dirty="0">
                <a:latin typeface="Arial"/>
              </a:rPr>
              <a:t>‘</a:t>
            </a:r>
            <a:r>
              <a:rPr lang="en-US" sz="2400" dirty="0"/>
              <a:t>foo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, 15, </a:t>
            </a:r>
            <a:r>
              <a:rPr lang="ja-JP" altLang="en-US" sz="2400" dirty="0">
                <a:latin typeface="Arial"/>
              </a:rPr>
              <a:t>‘</a:t>
            </a:r>
            <a:r>
              <a:rPr lang="en-US" sz="2400" dirty="0"/>
              <a:t>bar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)...</a:t>
            </a:r>
          </a:p>
          <a:p>
            <a:pPr lvl="1">
              <a:defRPr/>
            </a:pPr>
            <a:r>
              <a:rPr lang="en-US" sz="2400" dirty="0"/>
              <a:t>$string = </a:t>
            </a:r>
            <a:r>
              <a:rPr lang="ja-JP" altLang="en-US" sz="2400" dirty="0">
                <a:latin typeface="Arial"/>
              </a:rPr>
              <a:t>‘</a:t>
            </a:r>
            <a:r>
              <a:rPr lang="en-US" sz="2400" dirty="0" smtClean="0"/>
              <a:t>foo</a:t>
            </a:r>
            <a:r>
              <a:rPr lang="en-US" sz="2400" b="1" dirty="0" smtClean="0"/>
              <a:t>;</a:t>
            </a:r>
            <a:r>
              <a:rPr lang="en-US" sz="2400" dirty="0" smtClean="0"/>
              <a:t>15</a:t>
            </a:r>
            <a:r>
              <a:rPr lang="en-US" sz="2400" b="1" dirty="0"/>
              <a:t>;</a:t>
            </a:r>
            <a:r>
              <a:rPr lang="en-US" sz="2400" dirty="0" smtClean="0"/>
              <a:t>bar</a:t>
            </a:r>
            <a:r>
              <a:rPr lang="ja-JP" altLang="en-US" sz="2400" dirty="0" smtClean="0">
                <a:latin typeface="Arial"/>
              </a:rPr>
              <a:t>’</a:t>
            </a:r>
            <a:endParaRPr lang="en-US" altLang="ja-JP" sz="2400" dirty="0" smtClean="0">
              <a:latin typeface="Arial"/>
            </a:endParaRPr>
          </a:p>
          <a:p>
            <a:pPr lvl="1">
              <a:defRPr/>
            </a:pPr>
            <a:endParaRPr lang="en-US" sz="2400" dirty="0"/>
          </a:p>
          <a:p>
            <a:pPr>
              <a:defRPr/>
            </a:pPr>
            <a:r>
              <a:rPr lang="en-US" sz="2800" dirty="0"/>
              <a:t>Whatever the </a:t>
            </a:r>
            <a:r>
              <a:rPr lang="ja-JP" altLang="en-US" sz="2800" dirty="0" smtClean="0">
                <a:latin typeface="Arial"/>
              </a:rPr>
              <a:t>‘</a:t>
            </a:r>
            <a:r>
              <a:rPr lang="en-US" altLang="ja-JP" sz="2800" dirty="0" smtClean="0"/>
              <a:t>pattern</a:t>
            </a:r>
            <a:r>
              <a:rPr lang="ja-JP" altLang="en-US" sz="2800" dirty="0" smtClean="0">
                <a:latin typeface="Arial"/>
              </a:rPr>
              <a:t>’</a:t>
            </a:r>
            <a:r>
              <a:rPr lang="en-US" sz="2800" dirty="0" smtClean="0"/>
              <a:t> </a:t>
            </a:r>
            <a:r>
              <a:rPr lang="en-US" sz="2800" dirty="0"/>
              <a:t>is will the the string in between the array elements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333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3212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cs typeface="+mj-cs"/>
              </a:rPr>
              <a:t>Substitute</a:t>
            </a:r>
            <a:r>
              <a:rPr lang="en-US" dirty="0" smtClean="0">
                <a:cs typeface="+mj-cs"/>
              </a:rPr>
              <a:t> Function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327212" y="1014677"/>
            <a:ext cx="7772400" cy="5096264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600" dirty="0"/>
              <a:t>Substitution operator</a:t>
            </a:r>
          </a:p>
          <a:p>
            <a:pPr lvl="1">
              <a:defRPr/>
            </a:pPr>
            <a:r>
              <a:rPr lang="en-US" dirty="0"/>
              <a:t>s/</a:t>
            </a:r>
            <a:r>
              <a:rPr lang="en-US" i="1" dirty="0"/>
              <a:t>pattern</a:t>
            </a:r>
            <a:r>
              <a:rPr lang="en-US" dirty="0"/>
              <a:t>/</a:t>
            </a:r>
            <a:r>
              <a:rPr lang="en-US" i="1" dirty="0"/>
              <a:t>substitution</a:t>
            </a:r>
            <a:r>
              <a:rPr lang="en-US" dirty="0"/>
              <a:t>/</a:t>
            </a:r>
            <a:r>
              <a:rPr lang="en-US" i="1" dirty="0" smtClean="0"/>
              <a:t>options</a:t>
            </a:r>
          </a:p>
          <a:p>
            <a:pPr lvl="1">
              <a:defRPr/>
            </a:pPr>
            <a:endParaRPr lang="en-US" i="1" dirty="0"/>
          </a:p>
          <a:p>
            <a:pPr marL="0" indent="0">
              <a:buNone/>
              <a:defRPr/>
            </a:pPr>
            <a:r>
              <a:rPr lang="en-US" dirty="0"/>
              <a:t>	</a:t>
            </a:r>
            <a:r>
              <a:rPr lang="en-US" dirty="0" smtClean="0">
                <a:latin typeface="Courier New"/>
                <a:cs typeface="Courier New"/>
              </a:rPr>
              <a:t>my </a:t>
            </a:r>
            <a:r>
              <a:rPr lang="en-US" dirty="0" smtClean="0">
                <a:latin typeface="Courier New" charset="0"/>
              </a:rPr>
              <a:t>$</a:t>
            </a:r>
            <a:r>
              <a:rPr lang="en-US" dirty="0">
                <a:latin typeface="Courier New" charset="0"/>
              </a:rPr>
              <a:t>string = "abc123def"</a:t>
            </a:r>
            <a:r>
              <a:rPr lang="en-US" dirty="0" smtClean="0">
                <a:latin typeface="Courier New" charset="0"/>
              </a:rPr>
              <a:t>;</a:t>
            </a:r>
          </a:p>
          <a:p>
            <a:pPr>
              <a:defRPr/>
            </a:pPr>
            <a:endParaRPr lang="en-US" sz="1100" dirty="0" smtClean="0">
              <a:latin typeface="Courier New" charset="0"/>
            </a:endParaRPr>
          </a:p>
          <a:p>
            <a:pPr>
              <a:defRPr/>
            </a:pPr>
            <a:endParaRPr lang="en-US" sz="400" dirty="0">
              <a:latin typeface="Courier New" charset="0"/>
            </a:endParaRPr>
          </a:p>
          <a:p>
            <a:pPr lvl="1">
              <a:defRPr/>
            </a:pPr>
            <a:r>
              <a:rPr lang="en-US" dirty="0">
                <a:latin typeface="Courier New" charset="0"/>
              </a:rPr>
              <a:t>$string =~ s/123/456/</a:t>
            </a:r>
          </a:p>
          <a:p>
            <a:pPr lvl="1">
              <a:buNone/>
              <a:defRPr/>
            </a:pPr>
            <a:r>
              <a:rPr lang="en-US" dirty="0"/>
              <a:t>Result: "</a:t>
            </a:r>
            <a:r>
              <a:rPr lang="en-US" dirty="0" smtClean="0"/>
              <a:t>abc456def”</a:t>
            </a:r>
          </a:p>
          <a:p>
            <a:pPr lvl="1">
              <a:buNone/>
              <a:defRPr/>
            </a:pPr>
            <a:endParaRPr lang="en-US" dirty="0"/>
          </a:p>
          <a:p>
            <a:pPr lvl="1">
              <a:defRPr/>
            </a:pPr>
            <a:r>
              <a:rPr lang="en-US" dirty="0">
                <a:latin typeface="Courier New" charset="0"/>
              </a:rPr>
              <a:t>$string =~ s/123//</a:t>
            </a:r>
          </a:p>
          <a:p>
            <a:pPr lvl="1">
              <a:buNone/>
              <a:defRPr/>
            </a:pPr>
            <a:r>
              <a:rPr lang="en-US" dirty="0"/>
              <a:t>Result: "</a:t>
            </a:r>
            <a:r>
              <a:rPr lang="en-US" dirty="0" err="1" smtClean="0"/>
              <a:t>abcdef</a:t>
            </a:r>
            <a:r>
              <a:rPr lang="en-US" dirty="0" smtClean="0"/>
              <a:t>”</a:t>
            </a:r>
          </a:p>
          <a:p>
            <a:pPr lvl="1">
              <a:buNone/>
              <a:defRPr/>
            </a:pPr>
            <a:endParaRPr lang="en-US" dirty="0"/>
          </a:p>
          <a:p>
            <a:pPr lvl="1">
              <a:defRPr/>
            </a:pPr>
            <a:r>
              <a:rPr lang="en-US" dirty="0">
                <a:latin typeface="Courier New" charset="0"/>
              </a:rPr>
              <a:t>$string =~ s/(\d+)/[$1]/</a:t>
            </a:r>
          </a:p>
          <a:p>
            <a:pPr lvl="1">
              <a:buNone/>
              <a:defRPr/>
            </a:pPr>
            <a:r>
              <a:rPr lang="en-US" dirty="0"/>
              <a:t>Result: "</a:t>
            </a:r>
            <a:r>
              <a:rPr lang="en-US" dirty="0" err="1"/>
              <a:t>abc</a:t>
            </a:r>
            <a:r>
              <a:rPr lang="en-US" dirty="0"/>
              <a:t>[123]</a:t>
            </a:r>
            <a:r>
              <a:rPr lang="en-US" dirty="0" err="1"/>
              <a:t>def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  </a:t>
            </a:r>
          </a:p>
          <a:p>
            <a:pPr lvl="1">
              <a:buNone/>
              <a:defRPr/>
            </a:pP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Use </a:t>
            </a:r>
            <a:r>
              <a:rPr lang="en-US" dirty="0"/>
              <a:t>of </a:t>
            </a:r>
            <a:r>
              <a:rPr lang="en-US" dirty="0" err="1"/>
              <a:t>backreference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72225"/>
            <a:ext cx="2133600" cy="258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3C039A8-D654-D840-AE36-1F8583DF8F29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3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83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cs typeface="+mj-cs"/>
              </a:rPr>
              <a:t>Translate</a:t>
            </a:r>
            <a:r>
              <a:rPr lang="en-US" dirty="0" smtClean="0">
                <a:cs typeface="+mj-cs"/>
              </a:rPr>
              <a:t> </a:t>
            </a:r>
            <a:r>
              <a:rPr lang="en-US" dirty="0"/>
              <a:t>F</a:t>
            </a:r>
            <a:r>
              <a:rPr lang="en-US" dirty="0" smtClean="0">
                <a:cs typeface="+mj-cs"/>
              </a:rPr>
              <a:t>unction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60612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b="1" i="1" dirty="0" smtClean="0">
                <a:cs typeface="+mn-cs"/>
              </a:rPr>
              <a:t>tr</a:t>
            </a:r>
            <a:r>
              <a:rPr lang="en-US" dirty="0" smtClean="0">
                <a:cs typeface="+mn-cs"/>
              </a:rPr>
              <a:t>anslate or </a:t>
            </a:r>
            <a:r>
              <a:rPr lang="en-US" b="1" i="1" dirty="0" smtClean="0">
                <a:cs typeface="+mn-cs"/>
              </a:rPr>
              <a:t>tr</a:t>
            </a:r>
            <a:r>
              <a:rPr lang="en-US" dirty="0" smtClean="0">
                <a:cs typeface="+mn-cs"/>
              </a:rPr>
              <a:t>ansliterate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err="1" smtClean="0">
                <a:cs typeface="+mn-cs"/>
              </a:rPr>
              <a:t>tr</a:t>
            </a:r>
            <a:r>
              <a:rPr lang="en-US" dirty="0" smtClean="0">
                <a:cs typeface="+mn-cs"/>
              </a:rPr>
              <a:t>/</a:t>
            </a:r>
            <a:r>
              <a:rPr lang="en-US" i="1" dirty="0" smtClean="0">
                <a:cs typeface="+mn-cs"/>
              </a:rPr>
              <a:t>characterlist1</a:t>
            </a:r>
            <a:r>
              <a:rPr lang="en-US" dirty="0" smtClean="0">
                <a:cs typeface="+mn-cs"/>
              </a:rPr>
              <a:t>/</a:t>
            </a:r>
            <a:r>
              <a:rPr lang="en-US" i="1" dirty="0" smtClean="0">
                <a:cs typeface="+mn-cs"/>
              </a:rPr>
              <a:t>characterlist2</a:t>
            </a:r>
            <a:r>
              <a:rPr lang="en-US" dirty="0" smtClean="0">
                <a:cs typeface="+mn-cs"/>
              </a:rPr>
              <a:t>/;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substitutes characters in the first list with characters in the second list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$string =~</a:t>
            </a:r>
            <a:r>
              <a:rPr lang="en-US" i="1" dirty="0" smtClean="0"/>
              <a:t> </a:t>
            </a:r>
            <a:r>
              <a:rPr lang="en-US" dirty="0" err="1" smtClean="0"/>
              <a:t>tr</a:t>
            </a:r>
            <a:r>
              <a:rPr lang="en-US" dirty="0" smtClean="0"/>
              <a:t>/a/A/;  # changes every </a:t>
            </a:r>
            <a:r>
              <a:rPr lang="ja-JP" altLang="en-US" dirty="0" smtClean="0">
                <a:latin typeface="Arial"/>
              </a:rPr>
              <a:t>‘</a:t>
            </a:r>
            <a:r>
              <a:rPr lang="en-US" dirty="0" smtClean="0"/>
              <a:t>a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 to an </a:t>
            </a:r>
            <a:r>
              <a:rPr lang="ja-JP" altLang="en-US" dirty="0" smtClean="0">
                <a:latin typeface="Arial"/>
              </a:rPr>
              <a:t>‘</a:t>
            </a:r>
            <a:r>
              <a:rPr lang="en-US" dirty="0" smtClean="0"/>
              <a:t>A</a:t>
            </a:r>
            <a:r>
              <a:rPr lang="ja-JP" altLang="en-US" dirty="0" smtClean="0">
                <a:latin typeface="Arial"/>
              </a:rPr>
              <a:t>’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	No need for the </a:t>
            </a:r>
            <a:r>
              <a:rPr lang="en-US" b="1" i="1" dirty="0" smtClean="0"/>
              <a:t>g</a:t>
            </a:r>
            <a:r>
              <a:rPr lang="en-US" dirty="0" smtClean="0"/>
              <a:t> modifier when using </a:t>
            </a:r>
            <a:r>
              <a:rPr lang="en-US" i="1" dirty="0" smtClean="0"/>
              <a:t>tr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72225"/>
            <a:ext cx="2133600" cy="258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63CEB5-3D78-CB49-B29E-41CA26DC65AA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5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The grep function</a:t>
            </a:r>
            <a:endParaRPr lang="en-CA" smtClean="0">
              <a:cs typeface="+mj-cs"/>
            </a:endParaRP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2" y="742950"/>
            <a:ext cx="8756495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The </a:t>
            </a:r>
            <a:r>
              <a:rPr lang="en-US" dirty="0" err="1" smtClean="0">
                <a:cs typeface="+mn-cs"/>
              </a:rPr>
              <a:t>grep</a:t>
            </a:r>
            <a:r>
              <a:rPr lang="en-US" dirty="0" smtClean="0">
                <a:cs typeface="+mn-cs"/>
              </a:rPr>
              <a:t> function searches for patterns in an array. The syntax for Perl</a:t>
            </a:r>
            <a:r>
              <a:rPr lang="ja-JP" altLang="en-US" dirty="0" smtClean="0">
                <a:latin typeface="Arial"/>
                <a:cs typeface="+mn-cs"/>
              </a:rPr>
              <a:t>’</a:t>
            </a:r>
            <a:r>
              <a:rPr lang="en-US" dirty="0" smtClean="0">
                <a:cs typeface="+mn-cs"/>
              </a:rPr>
              <a:t>s </a:t>
            </a:r>
            <a:r>
              <a:rPr lang="en-US" dirty="0" err="1" smtClean="0">
                <a:cs typeface="+mn-cs"/>
              </a:rPr>
              <a:t>grep</a:t>
            </a:r>
            <a:r>
              <a:rPr lang="en-US" dirty="0" smtClean="0">
                <a:cs typeface="+mn-cs"/>
              </a:rPr>
              <a:t> is:</a:t>
            </a:r>
            <a:br>
              <a:rPr lang="en-US" dirty="0" smtClean="0">
                <a:cs typeface="+mn-cs"/>
              </a:rPr>
            </a:br>
            <a:r>
              <a:rPr lang="en-US" dirty="0" err="1" smtClean="0">
                <a:latin typeface="Courier New" charset="0"/>
                <a:cs typeface="+mn-cs"/>
              </a:rPr>
              <a:t>grep</a:t>
            </a:r>
            <a:r>
              <a:rPr lang="en-US" dirty="0" smtClean="0">
                <a:latin typeface="Courier New" charset="0"/>
                <a:cs typeface="+mn-cs"/>
              </a:rPr>
              <a:t>(/pattern/, @list);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For example, to find all the elements with the pattern </a:t>
            </a:r>
            <a:r>
              <a:rPr lang="ja-JP" altLang="en-US" dirty="0" smtClean="0">
                <a:latin typeface="Arial"/>
                <a:cs typeface="+mn-cs"/>
              </a:rPr>
              <a:t>“</a:t>
            </a:r>
            <a:r>
              <a:rPr lang="en-US" dirty="0" smtClean="0">
                <a:cs typeface="+mn-cs"/>
              </a:rPr>
              <a:t>day</a:t>
            </a:r>
            <a:r>
              <a:rPr lang="ja-JP" altLang="en-US" dirty="0" smtClean="0">
                <a:latin typeface="Arial"/>
                <a:cs typeface="+mn-cs"/>
              </a:rPr>
              <a:t>”</a:t>
            </a:r>
            <a:r>
              <a:rPr lang="en-US" dirty="0" smtClean="0">
                <a:cs typeface="+mn-cs"/>
              </a:rPr>
              <a:t> in the array:</a:t>
            </a:r>
            <a:br>
              <a:rPr lang="en-US" dirty="0" smtClean="0">
                <a:cs typeface="+mn-cs"/>
              </a:rPr>
            </a:br>
            <a:r>
              <a:rPr lang="en-US" dirty="0" smtClean="0">
                <a:latin typeface="Courier New" charset="0"/>
                <a:cs typeface="+mn-cs"/>
              </a:rPr>
              <a:t>@days = (“week-end”, “Monday”, “Tuesday”);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you would issue the command:</a:t>
            </a:r>
            <a:br>
              <a:rPr lang="en-US" dirty="0" smtClean="0">
                <a:cs typeface="+mn-cs"/>
              </a:rPr>
            </a:br>
            <a:r>
              <a:rPr lang="en-US" dirty="0" smtClean="0">
                <a:latin typeface="Courier New" charset="0"/>
                <a:cs typeface="+mn-cs"/>
              </a:rPr>
              <a:t>@result = </a:t>
            </a:r>
            <a:r>
              <a:rPr lang="en-US" dirty="0" err="1" smtClean="0">
                <a:latin typeface="Courier New" charset="0"/>
                <a:cs typeface="+mn-cs"/>
              </a:rPr>
              <a:t>grep</a:t>
            </a:r>
            <a:r>
              <a:rPr lang="en-US" dirty="0" smtClean="0">
                <a:latin typeface="Courier New" charset="0"/>
                <a:cs typeface="+mn-cs"/>
              </a:rPr>
              <a:t> (/day/, @days);</a:t>
            </a:r>
            <a:br>
              <a:rPr lang="en-US" dirty="0" smtClean="0">
                <a:latin typeface="Courier New" charset="0"/>
                <a:cs typeface="+mn-cs"/>
              </a:rPr>
            </a:br>
            <a:r>
              <a:rPr lang="en-US" dirty="0" smtClean="0">
                <a:cs typeface="+mn-cs"/>
              </a:rPr>
              <a:t>which will populate the array @result with the matching elements (</a:t>
            </a:r>
            <a:r>
              <a:rPr lang="en-US" dirty="0">
                <a:latin typeface="Courier New" charset="0"/>
              </a:rPr>
              <a:t>@</a:t>
            </a:r>
            <a:r>
              <a:rPr lang="en-US" dirty="0" smtClean="0">
                <a:latin typeface="Courier New" charset="0"/>
              </a:rPr>
              <a:t>result</a:t>
            </a:r>
            <a:r>
              <a:rPr lang="en-US" dirty="0" smtClean="0">
                <a:cs typeface="+mn-cs"/>
              </a:rPr>
              <a:t> will contain </a:t>
            </a:r>
            <a:r>
              <a:rPr lang="en-US" dirty="0">
                <a:latin typeface="Courier New" charset="0"/>
              </a:rPr>
              <a:t>“Monday</a:t>
            </a:r>
            <a:r>
              <a:rPr lang="en-US" dirty="0" smtClean="0">
                <a:latin typeface="Courier New" charset="0"/>
              </a:rPr>
              <a:t>” and </a:t>
            </a:r>
            <a:r>
              <a:rPr lang="en-US" dirty="0">
                <a:latin typeface="Courier New" charset="0"/>
              </a:rPr>
              <a:t>“Tuesday”</a:t>
            </a:r>
            <a:r>
              <a:rPr lang="en-US" dirty="0" smtClean="0">
                <a:cs typeface="+mn-cs"/>
              </a:rPr>
              <a:t>).</a:t>
            </a:r>
            <a:endParaRPr lang="en-CA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031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How grep works</a:t>
            </a:r>
            <a:endParaRPr lang="en-CA" smtClean="0">
              <a:cs typeface="+mj-cs"/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The Perl </a:t>
            </a:r>
            <a:r>
              <a:rPr lang="en-US" sz="2800" dirty="0" err="1" smtClean="0">
                <a:cs typeface="+mn-cs"/>
              </a:rPr>
              <a:t>grep</a:t>
            </a:r>
            <a:r>
              <a:rPr lang="en-US" sz="2800" dirty="0" smtClean="0">
                <a:cs typeface="+mn-cs"/>
              </a:rPr>
              <a:t> works by proceeding through an array, one element at a time, and assigning the element to the default variable $_.  The pattern to be found is then compared against $_.  </a:t>
            </a:r>
          </a:p>
          <a:p>
            <a:pPr eaLnBrk="1" hangingPunct="1"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If the pattern is found in $_, the expression is true and the element is returned by </a:t>
            </a:r>
            <a:r>
              <a:rPr lang="en-US" sz="2800" dirty="0" err="1" smtClean="0">
                <a:cs typeface="+mn-cs"/>
              </a:rPr>
              <a:t>grep</a:t>
            </a:r>
            <a:r>
              <a:rPr lang="en-US" sz="2800" dirty="0" smtClean="0">
                <a:cs typeface="+mn-cs"/>
              </a:rPr>
              <a:t>. </a:t>
            </a:r>
          </a:p>
          <a:p>
            <a:pPr eaLnBrk="1" hangingPunct="1"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If the pattern is not found, the element is not returned by </a:t>
            </a:r>
            <a:r>
              <a:rPr lang="en-US" sz="2800" dirty="0" err="1" smtClean="0">
                <a:cs typeface="+mn-cs"/>
              </a:rPr>
              <a:t>grep</a:t>
            </a:r>
            <a:r>
              <a:rPr lang="en-US" sz="2800" dirty="0" smtClean="0">
                <a:cs typeface="+mn-cs"/>
              </a:rPr>
              <a:t>.</a:t>
            </a:r>
            <a:endParaRPr lang="en-CA" sz="2800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2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227" y="2087573"/>
            <a:ext cx="3923516" cy="4341896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AutoNum type="alphaLcParenBoth"/>
            </a:pPr>
            <a:r>
              <a:rPr lang="en-US" dirty="0"/>
              <a:t>t</a:t>
            </a:r>
            <a:r>
              <a:rPr lang="en-US" dirty="0" smtClean="0"/>
              <a:t>he brown fox</a:t>
            </a:r>
          </a:p>
          <a:p>
            <a:pPr marL="457200" indent="-457200">
              <a:spcBef>
                <a:spcPts val="0"/>
              </a:spcBef>
              <a:buAutoNum type="alphaLcParenBoth"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(</a:t>
            </a:r>
            <a:r>
              <a:rPr lang="en-US" dirty="0"/>
              <a:t>b) </a:t>
            </a:r>
            <a:r>
              <a:rPr lang="en-US" dirty="0" smtClean="0"/>
              <a:t>The Sea!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(</a:t>
            </a:r>
            <a:r>
              <a:rPr lang="en-US" dirty="0"/>
              <a:t>c) (.+)\s*\1</a:t>
            </a:r>
            <a:br>
              <a:rPr lang="en-US" dirty="0"/>
            </a:b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(</a:t>
            </a:r>
            <a:r>
              <a:rPr lang="en-US" dirty="0"/>
              <a:t>d) </a:t>
            </a:r>
            <a:r>
              <a:rPr lang="en-US" dirty="0" smtClean="0"/>
              <a:t>00100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(e) </a:t>
            </a:r>
            <a:r>
              <a:rPr lang="en-US" dirty="0" smtClean="0"/>
              <a:t>C:\DOS\PATH\NAME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81724" y="1395822"/>
            <a:ext cx="2578705" cy="5238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AutoNum type="arabicPeriod"/>
            </a:pPr>
            <a:r>
              <a:rPr lang="fi-FI" sz="2400" dirty="0">
                <a:solidFill>
                  <a:srgbClr val="1F497D"/>
                </a:solidFill>
              </a:rPr>
              <a:t>/[</a:t>
            </a:r>
            <a:r>
              <a:rPr lang="fi-FI" sz="2400" dirty="0" err="1">
                <a:solidFill>
                  <a:srgbClr val="1F497D"/>
                </a:solidFill>
              </a:rPr>
              <a:t>a-z</a:t>
            </a:r>
            <a:r>
              <a:rPr lang="fi-FI" sz="2400" dirty="0">
                <a:solidFill>
                  <a:srgbClr val="1F497D"/>
                </a:solidFill>
              </a:rPr>
              <a:t>]/ </a:t>
            </a:r>
            <a:endParaRPr lang="fi-FI" sz="2000" dirty="0">
              <a:solidFill>
                <a:srgbClr val="1F497D"/>
              </a:solidFill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fi-FI" sz="2400" dirty="0" smtClean="0">
                <a:solidFill>
                  <a:srgbClr val="1F497D"/>
                </a:solidFill>
              </a:rPr>
              <a:t>/\</a:t>
            </a:r>
            <a:r>
              <a:rPr lang="fi-FI" sz="2400" dirty="0">
                <a:solidFill>
                  <a:srgbClr val="1F497D"/>
                </a:solidFill>
              </a:rPr>
              <a:t>W</a:t>
            </a:r>
            <a:r>
              <a:rPr lang="fi-FI" sz="2400" dirty="0" smtClean="0">
                <a:solidFill>
                  <a:srgbClr val="1F497D"/>
                </a:solidFill>
              </a:rPr>
              <a:t>+/ </a:t>
            </a:r>
            <a:endParaRPr lang="fi-FI" sz="2400" dirty="0">
              <a:solidFill>
                <a:srgbClr val="1F497D"/>
              </a:solidFill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fi-FI" sz="2400" dirty="0">
                <a:solidFill>
                  <a:srgbClr val="1F497D"/>
                </a:solidFill>
              </a:rPr>
              <a:t>/\</a:t>
            </a:r>
            <a:r>
              <a:rPr lang="fi-FI" sz="2400" dirty="0" smtClean="0">
                <a:solidFill>
                  <a:srgbClr val="1F497D"/>
                </a:solidFill>
              </a:rPr>
              <a:t>W$/ </a:t>
            </a:r>
            <a:endParaRPr lang="fi-FI" sz="2400" dirty="0">
              <a:solidFill>
                <a:srgbClr val="1F497D"/>
              </a:solidFill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fi-FI" sz="2400" dirty="0" smtClean="0">
                <a:solidFill>
                  <a:srgbClr val="1F497D"/>
                </a:solidFill>
              </a:rPr>
              <a:t>/^\w+$/ </a:t>
            </a:r>
            <a:endParaRPr lang="fi-FI" sz="2400" dirty="0">
              <a:solidFill>
                <a:srgbClr val="1F497D"/>
              </a:solidFill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fi-FI" sz="2400" dirty="0" smtClean="0">
                <a:solidFill>
                  <a:srgbClr val="1F497D"/>
                </a:solidFill>
              </a:rPr>
              <a:t>/^[</a:t>
            </a:r>
            <a:r>
              <a:rPr lang="fi-FI" sz="2400" dirty="0">
                <a:solidFill>
                  <a:srgbClr val="1F497D"/>
                </a:solidFill>
              </a:rPr>
              <a:t>^\w</a:t>
            </a:r>
            <a:r>
              <a:rPr lang="fi-FI" sz="2400" dirty="0" smtClean="0">
                <a:solidFill>
                  <a:srgbClr val="1F497D"/>
                </a:solidFill>
              </a:rPr>
              <a:t>+]$/ </a:t>
            </a:r>
            <a:endParaRPr lang="fi-FI" sz="2400" dirty="0">
              <a:solidFill>
                <a:srgbClr val="1F497D"/>
              </a:solidFill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fi-FI" sz="2400" dirty="0" smtClean="0">
                <a:solidFill>
                  <a:srgbClr val="1F497D"/>
                </a:solidFill>
              </a:rPr>
              <a:t>/</a:t>
            </a:r>
            <a:r>
              <a:rPr lang="fi-FI" sz="2400" dirty="0">
                <a:solidFill>
                  <a:srgbClr val="1F497D"/>
                </a:solidFill>
              </a:rPr>
              <a:t>\d/ </a:t>
            </a: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fi-FI" sz="2400" dirty="0">
                <a:solidFill>
                  <a:srgbClr val="1F497D"/>
                </a:solidFill>
              </a:rPr>
              <a:t>/</a:t>
            </a:r>
            <a:r>
              <a:rPr lang="fi-FI" sz="2400" dirty="0" err="1">
                <a:solidFill>
                  <a:srgbClr val="1F497D"/>
                </a:solidFill>
              </a:rPr>
              <a:t>﻿(.+)\s*\d</a:t>
            </a:r>
            <a:r>
              <a:rPr lang="fi-FI" sz="2400" dirty="0">
                <a:solidFill>
                  <a:srgbClr val="1F497D"/>
                </a:solidFill>
              </a:rPr>
              <a:t>/ </a:t>
            </a: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fi-FI" sz="2400" dirty="0">
                <a:solidFill>
                  <a:srgbClr val="1F497D"/>
                </a:solidFill>
              </a:rPr>
              <a:t>/</a:t>
            </a:r>
            <a:r>
              <a:rPr lang="fi-FI" sz="2400" dirty="0" err="1">
                <a:solidFill>
                  <a:srgbClr val="1F497D"/>
                </a:solidFill>
              </a:rPr>
              <a:t>﻿\(.+\)\\s*\d</a:t>
            </a:r>
            <a:r>
              <a:rPr lang="fi-FI" sz="2400" dirty="0" smtClean="0">
                <a:solidFill>
                  <a:srgbClr val="1F497D"/>
                </a:solidFill>
              </a:rPr>
              <a:t>/</a:t>
            </a: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fi-FI" sz="2400" dirty="0" smtClean="0">
                <a:solidFill>
                  <a:srgbClr val="1F497D"/>
                </a:solidFill>
              </a:rPr>
              <a:t>/\</a:t>
            </a:r>
            <a:r>
              <a:rPr lang="fi-FI" sz="2400" dirty="0">
                <a:solidFill>
                  <a:srgbClr val="1F497D"/>
                </a:solidFill>
              </a:rPr>
              <a:t>DOS/ </a:t>
            </a: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fi-FI" sz="2400" dirty="0" smtClean="0">
                <a:solidFill>
                  <a:srgbClr val="1F497D"/>
                </a:solidFill>
              </a:rPr>
              <a:t>/DOS\\/</a:t>
            </a:r>
            <a:endParaRPr lang="fi-FI" sz="2400" dirty="0">
              <a:solidFill>
                <a:srgbClr val="1F497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0074" y="725379"/>
            <a:ext cx="8572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For each of the strings (a)–(e), </a:t>
            </a:r>
            <a:r>
              <a:rPr lang="en-US" sz="2400" dirty="0" smtClean="0">
                <a:solidFill>
                  <a:schemeClr val="bg2"/>
                </a:solidFill>
              </a:rPr>
              <a:t>choose </a:t>
            </a:r>
            <a:r>
              <a:rPr lang="en-US" sz="2400" dirty="0">
                <a:solidFill>
                  <a:schemeClr val="bg2"/>
                </a:solidFill>
              </a:rPr>
              <a:t>which of the patterns </a:t>
            </a:r>
            <a:endParaRPr lang="en-US" sz="24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(</a:t>
            </a:r>
            <a:r>
              <a:rPr lang="en-US" sz="2400" dirty="0">
                <a:solidFill>
                  <a:schemeClr val="bg2"/>
                </a:solidFill>
              </a:rPr>
              <a:t>1–</a:t>
            </a:r>
            <a:r>
              <a:rPr lang="en-US" sz="2400" dirty="0" smtClean="0">
                <a:solidFill>
                  <a:schemeClr val="bg2"/>
                </a:solidFill>
              </a:rPr>
              <a:t>10) </a:t>
            </a:r>
            <a:r>
              <a:rPr lang="en-US" sz="2400" dirty="0">
                <a:solidFill>
                  <a:schemeClr val="bg2"/>
                </a:solidFill>
              </a:rPr>
              <a:t>it matches. </a:t>
            </a:r>
          </a:p>
        </p:txBody>
      </p:sp>
    </p:spTree>
    <p:extLst>
      <p:ext uri="{BB962C8B-B14F-4D97-AF65-F5344CB8AC3E}">
        <p14:creationId xmlns:p14="http://schemas.microsoft.com/office/powerpoint/2010/main" val="136870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19" y="1274944"/>
            <a:ext cx="8229600" cy="4113638"/>
          </a:xfrm>
        </p:spPr>
        <p:txBody>
          <a:bodyPr/>
          <a:lstStyle/>
          <a:p>
            <a:r>
              <a:rPr lang="en-US" dirty="0" smtClean="0"/>
              <a:t>To learn reading of the regular expressions (regexes)</a:t>
            </a:r>
          </a:p>
          <a:p>
            <a:endParaRPr lang="en-US" dirty="0" smtClean="0"/>
          </a:p>
          <a:p>
            <a:r>
              <a:rPr lang="en-US" dirty="0" smtClean="0"/>
              <a:t>To write your own regexes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2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!</a:t>
            </a:r>
            <a:r>
              <a:rPr lang="en-US" sz="1800" dirty="0" err="1">
                <a:latin typeface="Courier New"/>
                <a:cs typeface="Courier New"/>
              </a:rPr>
              <a:t>usr</a:t>
            </a:r>
            <a:r>
              <a:rPr lang="en-US" sz="1800" dirty="0">
                <a:latin typeface="Courier New"/>
                <a:cs typeface="Courier New"/>
              </a:rPr>
              <a:t>/bin/</a:t>
            </a:r>
            <a:r>
              <a:rPr lang="en-US" sz="1800" dirty="0" err="1" smtClean="0">
                <a:latin typeface="Courier New"/>
                <a:cs typeface="Courier New"/>
              </a:rPr>
              <a:t>perl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use </a:t>
            </a:r>
            <a:r>
              <a:rPr lang="en-US" sz="1800" dirty="0">
                <a:latin typeface="Courier New"/>
                <a:cs typeface="Courier New"/>
              </a:rPr>
              <a:t>strict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#Un-comment any line you would like to 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my </a:t>
            </a:r>
            <a:r>
              <a:rPr lang="en-US" sz="1800" dirty="0">
                <a:latin typeface="Courier New"/>
                <a:cs typeface="Courier New"/>
              </a:rPr>
              <a:t>$string = 'the brown fox'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$string = 'The Sea!'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$string = '(.+)\s*1\n'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$string = '00100'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$string = 'C:\DOS\PATH\NAME'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print </a:t>
            </a:r>
            <a:r>
              <a:rPr lang="en-US" sz="1800" dirty="0">
                <a:latin typeface="Courier New"/>
                <a:cs typeface="Courier New"/>
              </a:rPr>
              <a:t>"found 1, " if ($string =~ /[a-z]/)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print </a:t>
            </a:r>
            <a:r>
              <a:rPr lang="en-US" sz="1800" dirty="0">
                <a:latin typeface="Courier New"/>
                <a:cs typeface="Courier New"/>
              </a:rPr>
              <a:t>"found 2, " if ($string =~ /\W+/)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print </a:t>
            </a:r>
            <a:r>
              <a:rPr lang="en-US" sz="1800" dirty="0">
                <a:latin typeface="Courier New"/>
                <a:cs typeface="Courier New"/>
              </a:rPr>
              <a:t>"found 3, " if($string =~ /\W$/)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print </a:t>
            </a:r>
            <a:r>
              <a:rPr lang="en-US" sz="1800" dirty="0">
                <a:latin typeface="Courier New"/>
                <a:cs typeface="Courier New"/>
              </a:rPr>
              <a:t>"found 4, " if($string =~ /^\w+$/)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print </a:t>
            </a:r>
            <a:r>
              <a:rPr lang="en-US" sz="1800" dirty="0">
                <a:latin typeface="Courier New"/>
                <a:cs typeface="Courier New"/>
              </a:rPr>
              <a:t>"found 5, " if($string =~ /^[^\w+]$/)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print </a:t>
            </a:r>
            <a:r>
              <a:rPr lang="en-US" sz="1800" dirty="0">
                <a:latin typeface="Courier New"/>
                <a:cs typeface="Courier New"/>
              </a:rPr>
              <a:t>"found 6, " if($string =~ /\d/)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print </a:t>
            </a:r>
            <a:r>
              <a:rPr lang="en-US" sz="1800" dirty="0">
                <a:latin typeface="Courier New"/>
                <a:cs typeface="Courier New"/>
              </a:rPr>
              <a:t>"found 7, " if($string =~ /(.+)\s*\d/)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print </a:t>
            </a:r>
            <a:r>
              <a:rPr lang="en-US" sz="1800" dirty="0">
                <a:latin typeface="Courier New"/>
                <a:cs typeface="Courier New"/>
              </a:rPr>
              <a:t>"found 8, " if($string =~ /\(.+\)\\s*\d/)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print </a:t>
            </a:r>
            <a:r>
              <a:rPr lang="en-US" sz="1800" dirty="0">
                <a:latin typeface="Courier New"/>
                <a:cs typeface="Courier New"/>
              </a:rPr>
              <a:t>"found 9, " if($string =~ /\DOS/)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print </a:t>
            </a:r>
            <a:r>
              <a:rPr lang="en-US" sz="1800" dirty="0">
                <a:latin typeface="Courier New"/>
                <a:cs typeface="Courier New"/>
              </a:rPr>
              <a:t>"found 10, " if($string =~ /DOS\\/);</a:t>
            </a:r>
          </a:p>
        </p:txBody>
      </p:sp>
    </p:spTree>
    <p:extLst>
      <p:ext uri="{BB962C8B-B14F-4D97-AF65-F5344CB8AC3E}">
        <p14:creationId xmlns:p14="http://schemas.microsoft.com/office/powerpoint/2010/main" val="2072372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hash of </a:t>
            </a:r>
            <a:r>
              <a:rPr lang="en-US" dirty="0" smtClean="0"/>
              <a:t>below </a:t>
            </a:r>
            <a:r>
              <a:rPr lang="en-US" dirty="0"/>
              <a:t>amino </a:t>
            </a:r>
            <a:r>
              <a:rPr lang="en-US" dirty="0" smtClean="0"/>
              <a:t>acids, where keys are their codons and values are respective </a:t>
            </a:r>
            <a:r>
              <a:rPr lang="en-US" dirty="0"/>
              <a:t>molecular </a:t>
            </a:r>
            <a:r>
              <a:rPr lang="en-US" dirty="0" smtClean="0"/>
              <a:t>weights. </a:t>
            </a:r>
          </a:p>
          <a:p>
            <a:pPr marL="400050" lvl="1" indent="0">
              <a:buNone/>
            </a:pPr>
            <a:r>
              <a:rPr lang="en-US" i="1" dirty="0" err="1" smtClean="0"/>
              <a:t>Gly</a:t>
            </a:r>
            <a:r>
              <a:rPr lang="en-US" i="1" dirty="0" smtClean="0"/>
              <a:t>:</a:t>
            </a:r>
            <a:r>
              <a:rPr lang="en-US" i="1" dirty="0"/>
              <a:t> </a:t>
            </a:r>
            <a:r>
              <a:rPr lang="en-US" i="1" dirty="0" smtClean="0"/>
              <a:t>	</a:t>
            </a:r>
            <a:r>
              <a:rPr lang="en-US" dirty="0" smtClean="0"/>
              <a:t>GGU =&gt; 57.05</a:t>
            </a:r>
          </a:p>
          <a:p>
            <a:pPr marL="400050" lvl="1" indent="0">
              <a:buNone/>
            </a:pPr>
            <a:r>
              <a:rPr lang="en-US" i="1" dirty="0" err="1" smtClean="0"/>
              <a:t>Leu</a:t>
            </a:r>
            <a:r>
              <a:rPr lang="en-US" i="1" dirty="0" smtClean="0"/>
              <a:t>: 	</a:t>
            </a:r>
            <a:r>
              <a:rPr lang="en-US" dirty="0" smtClean="0"/>
              <a:t>CUU =&gt; 113.16</a:t>
            </a:r>
          </a:p>
          <a:p>
            <a:pPr marL="400050" lvl="1" indent="0">
              <a:buNone/>
            </a:pPr>
            <a:r>
              <a:rPr lang="en-US" i="1" dirty="0" err="1" smtClean="0"/>
              <a:t>Thr</a:t>
            </a:r>
            <a:r>
              <a:rPr lang="en-US" i="1" dirty="0" smtClean="0"/>
              <a:t>: 	</a:t>
            </a:r>
            <a:r>
              <a:rPr lang="en-US" dirty="0" smtClean="0"/>
              <a:t>ACC =&gt; 101.11</a:t>
            </a:r>
          </a:p>
          <a:p>
            <a:pPr marL="400050" lvl="1" indent="0">
              <a:buNone/>
            </a:pPr>
            <a:r>
              <a:rPr lang="en-US" i="1" dirty="0" smtClean="0"/>
              <a:t>Met: 	</a:t>
            </a:r>
            <a:r>
              <a:rPr lang="en-US" dirty="0" smtClean="0"/>
              <a:t>AUG =&gt; 131.19</a:t>
            </a:r>
          </a:p>
          <a:p>
            <a:pPr marL="400050" lvl="1" indent="0">
              <a:buNone/>
            </a:pPr>
            <a:r>
              <a:rPr lang="en-US" i="1" dirty="0" err="1" smtClean="0"/>
              <a:t>Trp</a:t>
            </a:r>
            <a:r>
              <a:rPr lang="en-US" i="1" dirty="0" smtClean="0"/>
              <a:t>:</a:t>
            </a:r>
            <a:r>
              <a:rPr lang="en-US" dirty="0" smtClean="0"/>
              <a:t> 		UGG =&gt; 186.21</a:t>
            </a:r>
          </a:p>
          <a:p>
            <a:pPr marL="400050" lvl="1" indent="0">
              <a:buNone/>
            </a:pPr>
            <a:r>
              <a:rPr lang="en-US" i="1" dirty="0" smtClean="0"/>
              <a:t>Lys:</a:t>
            </a:r>
            <a:r>
              <a:rPr lang="en-US" dirty="0" smtClean="0"/>
              <a:t> 	AAA =&gt; 128.17</a:t>
            </a:r>
          </a:p>
          <a:p>
            <a:pPr marL="400050" lvl="1" indent="0">
              <a:buNone/>
            </a:pPr>
            <a:endParaRPr lang="en-US" sz="500" dirty="0" smtClean="0"/>
          </a:p>
          <a:p>
            <a:r>
              <a:rPr lang="en-US" dirty="0" smtClean="0"/>
              <a:t>Print out the weight of tryptophan.</a:t>
            </a:r>
          </a:p>
          <a:p>
            <a:endParaRPr lang="en-US" sz="800" dirty="0" smtClean="0"/>
          </a:p>
          <a:p>
            <a:r>
              <a:rPr lang="en-US" dirty="0" smtClean="0"/>
              <a:t>Print </a:t>
            </a:r>
            <a:r>
              <a:rPr lang="en-US" dirty="0"/>
              <a:t>out a list of all of the amino acids sorted by their molecular weights (heaviest to lightest). 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Find </a:t>
            </a:r>
            <a:r>
              <a:rPr lang="en-US" dirty="0"/>
              <a:t>the </a:t>
            </a:r>
            <a:r>
              <a:rPr lang="en-US" dirty="0" smtClean="0"/>
              <a:t>molecular weight of peptide with the sequence “MK</a:t>
            </a:r>
            <a:r>
              <a:rPr lang="en-US" dirty="0" smtClean="0">
                <a:solidFill>
                  <a:schemeClr val="bg1"/>
                </a:solidFill>
              </a:rPr>
              <a:t>TLLTLGLL</a:t>
            </a:r>
            <a:r>
              <a:rPr lang="en-US" dirty="0" smtClean="0"/>
              <a:t>”.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988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64" y="742950"/>
            <a:ext cx="8734966" cy="5334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!</a:t>
            </a:r>
            <a:r>
              <a:rPr lang="en-US" sz="1800" dirty="0" err="1">
                <a:latin typeface="Courier New"/>
                <a:cs typeface="Courier New"/>
              </a:rPr>
              <a:t>usr</a:t>
            </a:r>
            <a:r>
              <a:rPr lang="en-US" sz="1800" dirty="0">
                <a:latin typeface="Courier New"/>
                <a:cs typeface="Courier New"/>
              </a:rPr>
              <a:t>/bin/</a:t>
            </a:r>
            <a:r>
              <a:rPr lang="en-US" sz="1800" dirty="0" err="1" smtClean="0">
                <a:latin typeface="Courier New"/>
                <a:cs typeface="Courier New"/>
              </a:rPr>
              <a:t>perl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use </a:t>
            </a:r>
            <a:r>
              <a:rPr lang="en-US" sz="1800" dirty="0">
                <a:latin typeface="Courier New"/>
                <a:cs typeface="Courier New"/>
              </a:rPr>
              <a:t>strict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my </a:t>
            </a:r>
            <a:r>
              <a:rPr lang="en-US" sz="1800" dirty="0">
                <a:latin typeface="Courier New"/>
                <a:cs typeface="Courier New"/>
              </a:rPr>
              <a:t>%AA = (GGU =&gt; 57.05</a:t>
            </a:r>
            <a:r>
              <a:rPr lang="en-US" sz="18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CUU =&gt; 113.16</a:t>
            </a:r>
            <a:r>
              <a:rPr lang="en-US" sz="18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ACC =&gt; 101.11</a:t>
            </a:r>
            <a:r>
              <a:rPr lang="en-US" sz="18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AUG =&gt; 131.19</a:t>
            </a:r>
            <a:r>
              <a:rPr lang="en-US" sz="18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UGG =&gt; 186.21</a:t>
            </a:r>
            <a:r>
              <a:rPr lang="en-US" sz="18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AAA =&gt; 128.17)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print </a:t>
            </a:r>
            <a:r>
              <a:rPr lang="en-US" sz="1800" dirty="0">
                <a:latin typeface="Courier New"/>
                <a:cs typeface="Courier New"/>
              </a:rPr>
              <a:t>$AA{"UGG"}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foreach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(sort { $AA{</a:t>
            </a:r>
            <a:r>
              <a:rPr lang="en-US" sz="1800" dirty="0" smtClean="0">
                <a:latin typeface="Courier New"/>
                <a:cs typeface="Courier New"/>
              </a:rPr>
              <a:t>$b} </a:t>
            </a:r>
            <a:r>
              <a:rPr lang="en-US" sz="1800" dirty="0">
                <a:latin typeface="Courier New"/>
                <a:cs typeface="Courier New"/>
              </a:rPr>
              <a:t>&lt;=&gt; $AA{</a:t>
            </a:r>
            <a:r>
              <a:rPr lang="en-US" sz="1800" dirty="0" smtClean="0">
                <a:latin typeface="Courier New"/>
                <a:cs typeface="Courier New"/>
              </a:rPr>
              <a:t>$a} </a:t>
            </a:r>
            <a:r>
              <a:rPr lang="en-US" sz="1800" dirty="0">
                <a:latin typeface="Courier New"/>
                <a:cs typeface="Courier New"/>
              </a:rPr>
              <a:t>} </a:t>
            </a:r>
            <a:r>
              <a:rPr lang="en-US" sz="1800" dirty="0" err="1">
                <a:latin typeface="Courier New"/>
                <a:cs typeface="Courier New"/>
              </a:rPr>
              <a:t>keys%AA</a:t>
            </a:r>
            <a:r>
              <a:rPr lang="en-US" sz="1800" dirty="0">
                <a:latin typeface="Courier New"/>
                <a:cs typeface="Courier New"/>
              </a:rPr>
              <a:t>)</a:t>
            </a:r>
            <a:r>
              <a:rPr lang="en-US" sz="18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print "$_\n"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sequence of </a:t>
            </a:r>
            <a:r>
              <a:rPr lang="en-US" sz="1800" dirty="0" smtClean="0">
                <a:latin typeface="Courier New"/>
                <a:cs typeface="Courier New"/>
              </a:rPr>
              <a:t>MKTLLTLGLL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print </a:t>
            </a:r>
            <a:r>
              <a:rPr lang="en-US" sz="1800" dirty="0">
                <a:latin typeface="Courier New"/>
                <a:cs typeface="Courier New"/>
              </a:rPr>
              <a:t>$AA{'AUG'}+$AA{'AAA'}+$AA{'ACC'}+$AA{'CUU'}+$AA{'CUU'}+$AA{'ACC'}+$AA{'CUU'}+$AA{'GGU'}+$AA{'CUU'}+$AA{'CUU'};</a:t>
            </a:r>
          </a:p>
        </p:txBody>
      </p:sp>
    </p:spTree>
    <p:extLst>
      <p:ext uri="{BB962C8B-B14F-4D97-AF65-F5344CB8AC3E}">
        <p14:creationId xmlns:p14="http://schemas.microsoft.com/office/powerpoint/2010/main" val="4189207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62" y="1343982"/>
            <a:ext cx="8713439" cy="3725098"/>
          </a:xfrm>
        </p:spPr>
        <p:txBody>
          <a:bodyPr/>
          <a:lstStyle/>
          <a:p>
            <a:pPr marL="0" indent="0">
              <a:buNone/>
            </a:pPr>
            <a:r>
              <a:rPr lang="en-US" sz="2000" u="sng" dirty="0"/>
              <a:t>Part 1</a:t>
            </a:r>
            <a:br>
              <a:rPr lang="en-US" sz="2000" u="sng" dirty="0"/>
            </a:br>
            <a:r>
              <a:rPr lang="en-US" sz="2000" dirty="0"/>
              <a:t>Do a search and replace of 'dog' to 'cat', 'cat' to `mouse', and 'mouse' to 'dog' in: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Do dogs eat cats, or does your cat eat a mouse? 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u="sng" dirty="0" smtClean="0"/>
              <a:t>Part </a:t>
            </a:r>
            <a:r>
              <a:rPr lang="en-US" sz="2000" u="sng" dirty="0"/>
              <a:t>2 </a:t>
            </a:r>
          </a:p>
          <a:p>
            <a:pPr marL="0" indent="0">
              <a:buNone/>
            </a:pPr>
            <a:r>
              <a:rPr lang="en-US" sz="2000" dirty="0"/>
              <a:t>Part 1 results in the word '</a:t>
            </a:r>
            <a:r>
              <a:rPr lang="en-US" sz="2000" dirty="0" err="1"/>
              <a:t>mouses</a:t>
            </a:r>
            <a:r>
              <a:rPr lang="en-US" sz="2000" dirty="0"/>
              <a:t>', which is not very good English! Modify your solution to also replace 'cats' with 'mice' 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Hint: We need to distinguish 'cat' from 'cats' 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98031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68" y="833671"/>
            <a:ext cx="9144000" cy="5210667"/>
          </a:xfrm>
        </p:spPr>
        <p:txBody>
          <a:bodyPr/>
          <a:lstStyle/>
          <a:p>
            <a:pPr marL="0" indent="0">
              <a:buNone/>
            </a:pPr>
            <a:r>
              <a:rPr lang="en-US" sz="1900" u="sng" dirty="0"/>
              <a:t>Part 1 </a:t>
            </a:r>
          </a:p>
          <a:p>
            <a:pPr marL="0" indent="0">
              <a:buNone/>
            </a:pPr>
            <a:r>
              <a:rPr lang="en-US" sz="1900" dirty="0"/>
              <a:t>In this case, you cannot do three search-and-replace actions in sequence. However, a single search-and-replace that replaces from a hash will do: </a:t>
            </a:r>
            <a:endParaRPr lang="en-US" sz="1900" dirty="0" smtClean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m</a:t>
            </a:r>
            <a:r>
              <a:rPr lang="en-US" sz="1900" dirty="0" smtClean="0">
                <a:latin typeface="Courier New"/>
                <a:cs typeface="Courier New"/>
              </a:rPr>
              <a:t>y $</a:t>
            </a:r>
            <a:r>
              <a:rPr lang="en-US" sz="1900" dirty="0">
                <a:latin typeface="Courier New"/>
                <a:cs typeface="Courier New"/>
              </a:rPr>
              <a:t>work = 'Do dogs eat cats, or does your cat eat a mouse?'; </a:t>
            </a:r>
            <a:endParaRPr lang="en-US" sz="19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m</a:t>
            </a:r>
            <a:r>
              <a:rPr lang="en-US" sz="1900" dirty="0" smtClean="0">
                <a:latin typeface="Courier New"/>
                <a:cs typeface="Courier New"/>
              </a:rPr>
              <a:t>y $</a:t>
            </a:r>
            <a:r>
              <a:rPr lang="en-US" sz="1900" dirty="0">
                <a:latin typeface="Courier New"/>
                <a:cs typeface="Courier New"/>
              </a:rPr>
              <a:t>text = $work; </a:t>
            </a:r>
            <a:endParaRPr lang="en-US" sz="19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m</a:t>
            </a:r>
            <a:r>
              <a:rPr lang="en-US" sz="1900" dirty="0" smtClean="0">
                <a:latin typeface="Courier New"/>
                <a:cs typeface="Courier New"/>
              </a:rPr>
              <a:t>y %</a:t>
            </a:r>
            <a:r>
              <a:rPr lang="en-US" sz="1900" dirty="0">
                <a:latin typeface="Courier New"/>
                <a:cs typeface="Courier New"/>
              </a:rPr>
              <a:t>reps = (dog =&gt; 'cat', mouse =&gt; 'dog', cat =&gt; 'mouse'); </a:t>
            </a:r>
            <a:endParaRPr lang="en-US" sz="19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m</a:t>
            </a:r>
            <a:r>
              <a:rPr lang="en-US" sz="1900" dirty="0" smtClean="0">
                <a:latin typeface="Courier New"/>
                <a:cs typeface="Courier New"/>
              </a:rPr>
              <a:t>y $</a:t>
            </a:r>
            <a:r>
              <a:rPr lang="en-US" sz="1900" dirty="0">
                <a:latin typeface="Courier New"/>
                <a:cs typeface="Courier New"/>
              </a:rPr>
              <a:t>pattern = join ('|', keys %reps); </a:t>
            </a:r>
            <a:endParaRPr lang="en-US" sz="19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$</a:t>
            </a:r>
            <a:r>
              <a:rPr lang="en-US" sz="1900" dirty="0">
                <a:latin typeface="Courier New"/>
                <a:cs typeface="Courier New"/>
              </a:rPr>
              <a:t>work =~ s/($pattern)/$reps{$1}/g; </a:t>
            </a:r>
            <a:endParaRPr lang="en-US" sz="19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print </a:t>
            </a:r>
            <a:r>
              <a:rPr lang="en-US" sz="1900" dirty="0">
                <a:latin typeface="Courier New"/>
                <a:cs typeface="Courier New"/>
              </a:rPr>
              <a:t>"</a:t>
            </a:r>
            <a:r>
              <a:rPr lang="en-US" sz="1900" dirty="0" smtClean="0">
                <a:latin typeface="Courier New"/>
                <a:cs typeface="Courier New"/>
              </a:rPr>
              <a:t>Original: </a:t>
            </a:r>
            <a:r>
              <a:rPr lang="en-US" sz="1900" dirty="0">
                <a:latin typeface="Courier New"/>
                <a:cs typeface="Courier New"/>
              </a:rPr>
              <a:t>$text\</a:t>
            </a:r>
            <a:r>
              <a:rPr lang="en-US" sz="1900" dirty="0" err="1">
                <a:latin typeface="Courier New"/>
                <a:cs typeface="Courier New"/>
              </a:rPr>
              <a:t>nResult</a:t>
            </a:r>
            <a:r>
              <a:rPr lang="en-US" sz="1900" dirty="0">
                <a:latin typeface="Courier New"/>
                <a:cs typeface="Courier New"/>
              </a:rPr>
              <a:t>: $work\n"; </a:t>
            </a:r>
            <a:endParaRPr lang="en-US" sz="19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The </a:t>
            </a:r>
            <a:r>
              <a:rPr lang="en-US" sz="1900" dirty="0"/>
              <a:t>output is shown below: </a:t>
            </a:r>
          </a:p>
          <a:p>
            <a:pPr marL="0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Original: </a:t>
            </a:r>
            <a:r>
              <a:rPr lang="en-US" sz="1900" dirty="0">
                <a:latin typeface="Courier New"/>
                <a:cs typeface="Courier New"/>
              </a:rPr>
              <a:t>Do dogs eat cats, or does your cat eat a mouse? </a:t>
            </a:r>
            <a:endParaRPr lang="en-US" sz="19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Result: Do cats eat </a:t>
            </a:r>
            <a:r>
              <a:rPr lang="en-US" sz="1900" dirty="0" err="1">
                <a:latin typeface="Courier New"/>
                <a:cs typeface="Courier New"/>
              </a:rPr>
              <a:t>mouses</a:t>
            </a:r>
            <a:r>
              <a:rPr lang="en-US" sz="1900" dirty="0">
                <a:latin typeface="Courier New"/>
                <a:cs typeface="Courier New"/>
              </a:rPr>
              <a:t>, or does your mouse eat a dog? </a:t>
            </a:r>
          </a:p>
        </p:txBody>
      </p:sp>
    </p:spTree>
    <p:extLst>
      <p:ext uri="{BB962C8B-B14F-4D97-AF65-F5344CB8AC3E}">
        <p14:creationId xmlns:p14="http://schemas.microsoft.com/office/powerpoint/2010/main" val="274648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40" y="833671"/>
            <a:ext cx="9037691" cy="5210667"/>
          </a:xfrm>
        </p:spPr>
        <p:txBody>
          <a:bodyPr/>
          <a:lstStyle/>
          <a:p>
            <a:pPr marL="0" indent="0">
              <a:buNone/>
            </a:pPr>
            <a:r>
              <a:rPr lang="en-US" sz="1800" u="sng" dirty="0" smtClean="0"/>
              <a:t>Part </a:t>
            </a:r>
            <a:r>
              <a:rPr lang="en-US" sz="1800" u="sng" dirty="0"/>
              <a:t>2 </a:t>
            </a:r>
          </a:p>
          <a:p>
            <a:pPr marL="0" indent="0">
              <a:buNone/>
            </a:pPr>
            <a:r>
              <a:rPr lang="en-US" sz="1800" dirty="0"/>
              <a:t>We need to add the new translation pair, cats =&gt; mice, to the hash, but the problem is that we might find 'cat' in 'cats'.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We </a:t>
            </a:r>
            <a:r>
              <a:rPr lang="en-US" sz="1800" dirty="0"/>
              <a:t>need to sort the words in the pattern by length, in descending order, which ensures 'cats' is searched for before 'cat'.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%reps = (dog =&gt; 'cat', mouse =&gt; 'dog', cat =&gt; 'mouse', cats =&gt; 'mice');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$</a:t>
            </a:r>
            <a:r>
              <a:rPr lang="en-US" sz="1600" dirty="0">
                <a:latin typeface="Courier New"/>
                <a:cs typeface="Courier New"/>
              </a:rPr>
              <a:t>pattern = join ('|', sort{length($b) &lt;=&gt; length($a)} keys %reps);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$</a:t>
            </a:r>
            <a:r>
              <a:rPr lang="en-US" sz="1600" dirty="0">
                <a:latin typeface="Courier New"/>
                <a:cs typeface="Courier New"/>
              </a:rPr>
              <a:t>work =~ s/($pattern)/$reps{$1}/g;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print "</a:t>
            </a:r>
            <a:r>
              <a:rPr lang="en-US" sz="1600" dirty="0" smtClean="0">
                <a:latin typeface="Courier New"/>
                <a:cs typeface="Courier New"/>
              </a:rPr>
              <a:t>Original: </a:t>
            </a:r>
            <a:r>
              <a:rPr lang="en-US" sz="1600" dirty="0">
                <a:latin typeface="Courier New"/>
                <a:cs typeface="Courier New"/>
              </a:rPr>
              <a:t>$text\</a:t>
            </a:r>
            <a:r>
              <a:rPr lang="en-US" sz="1600" dirty="0" err="1">
                <a:latin typeface="Courier New"/>
                <a:cs typeface="Courier New"/>
              </a:rPr>
              <a:t>nResult</a:t>
            </a:r>
            <a:r>
              <a:rPr lang="en-US" sz="1600" dirty="0">
                <a:latin typeface="Courier New"/>
                <a:cs typeface="Courier New"/>
              </a:rPr>
              <a:t>: $work\n";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output is now: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Original: </a:t>
            </a:r>
            <a:r>
              <a:rPr lang="en-US" sz="1800" dirty="0">
                <a:latin typeface="Courier New"/>
                <a:cs typeface="Courier New"/>
              </a:rPr>
              <a:t>Do dogs eat cats, or does your cat eat a mouse? 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Result</a:t>
            </a:r>
            <a:r>
              <a:rPr lang="en-US" sz="1800" dirty="0">
                <a:latin typeface="Courier New"/>
                <a:cs typeface="Courier New"/>
              </a:rPr>
              <a:t>: Do cats eat mice, or does your mouse eat a dog? 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It might be easier to indicate the word boundaries, using \b, but that would not work with 'dog' and 'dogs'. </a:t>
            </a:r>
          </a:p>
        </p:txBody>
      </p:sp>
    </p:spTree>
    <p:extLst>
      <p:ext uri="{BB962C8B-B14F-4D97-AF65-F5344CB8AC3E}">
        <p14:creationId xmlns:p14="http://schemas.microsoft.com/office/powerpoint/2010/main" val="427274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NPL Course (2006) “Perl Basics. Perl Tutorial”</a:t>
            </a:r>
          </a:p>
          <a:p>
            <a:r>
              <a:rPr lang="en-US" dirty="0"/>
              <a:t>Simon Andrews </a:t>
            </a:r>
            <a:r>
              <a:rPr lang="en-US" dirty="0" smtClean="0"/>
              <a:t>(2007) </a:t>
            </a:r>
            <a:r>
              <a:rPr lang="en-US" dirty="0"/>
              <a:t>Course Exercises – v1.1 </a:t>
            </a:r>
            <a:r>
              <a:rPr lang="en-US" dirty="0" smtClean="0"/>
              <a:t>“Learning </a:t>
            </a:r>
            <a:r>
              <a:rPr lang="en-US" dirty="0"/>
              <a:t>to Program With </a:t>
            </a:r>
            <a:r>
              <a:rPr lang="en-US" dirty="0" smtClean="0"/>
              <a:t>Perl”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91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3072769" y="915567"/>
            <a:ext cx="3123354" cy="1714500"/>
          </a:xfrm>
        </p:spPr>
        <p:txBody>
          <a:bodyPr/>
          <a:lstStyle/>
          <a:p>
            <a:pPr eaLnBrk="1" hangingPunct="1">
              <a:defRPr/>
            </a:pPr>
            <a:r>
              <a:rPr lang="en-US" sz="10100" dirty="0"/>
              <a:t>/</a:t>
            </a:r>
            <a:r>
              <a:rPr lang="en-US" sz="10100" dirty="0">
                <a:solidFill>
                  <a:srgbClr val="FF0000"/>
                </a:solidFill>
              </a:rPr>
              <a:t>red</a:t>
            </a:r>
            <a:r>
              <a:rPr lang="en-US" sz="10100" dirty="0"/>
              <a:t>/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354469" y="3178734"/>
            <a:ext cx="7358063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10100" dirty="0" smtClean="0">
                <a:solidFill>
                  <a:srgbClr val="334B7B"/>
                </a:solidFill>
              </a:rPr>
              <a:t>m{</a:t>
            </a:r>
            <a:r>
              <a:rPr lang="en-US" sz="10100" dirty="0" smtClean="0">
                <a:solidFill>
                  <a:srgbClr val="FF0000"/>
                </a:solidFill>
              </a:rPr>
              <a:t>red</a:t>
            </a:r>
            <a:r>
              <a:rPr lang="en-US" sz="10100" dirty="0" smtClean="0">
                <a:solidFill>
                  <a:srgbClr val="334B7B"/>
                </a:solidFill>
              </a:rPr>
              <a:t>}</a:t>
            </a:r>
            <a:endParaRPr lang="en-US" sz="10100" dirty="0">
              <a:solidFill>
                <a:srgbClr val="334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6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910828" y="2473524"/>
            <a:ext cx="7313414" cy="1902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500" dirty="0">
                <a:solidFill>
                  <a:srgbClr val="334B7B"/>
                </a:solidFill>
                <a:latin typeface="Andale Mono" charset="0"/>
                <a:ea typeface="ＭＳ Ｐゴシック" charset="0"/>
                <a:sym typeface="Andale Mono" charset="0"/>
              </a:rPr>
              <a:t>my $string = </a:t>
            </a:r>
            <a:r>
              <a:rPr lang="ja-JP" altLang="en-US" sz="2500" dirty="0">
                <a:solidFill>
                  <a:srgbClr val="334B7B"/>
                </a:solidFill>
                <a:latin typeface="Arial" charset="0"/>
                <a:ea typeface="ＭＳ Ｐゴシック" charset="0"/>
                <a:sym typeface="Andale Mono" charset="0"/>
              </a:rPr>
              <a:t>‘</a:t>
            </a:r>
            <a:r>
              <a:rPr lang="en-US" altLang="ja-JP" sz="2500" dirty="0">
                <a:solidFill>
                  <a:srgbClr val="334B7B"/>
                </a:solidFill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red riding hood</a:t>
            </a:r>
            <a:r>
              <a:rPr lang="ja-JP" altLang="en-US" sz="2500" dirty="0">
                <a:solidFill>
                  <a:srgbClr val="334B7B"/>
                </a:solidFill>
                <a:latin typeface="Arial" charset="0"/>
                <a:ea typeface="ＭＳ Ｐゴシック" charset="0"/>
                <a:sym typeface="Andale Mono" charset="0"/>
              </a:rPr>
              <a:t>’</a:t>
            </a:r>
            <a:r>
              <a:rPr lang="en-US" altLang="ja-JP" sz="2500" dirty="0">
                <a:solidFill>
                  <a:srgbClr val="334B7B"/>
                </a:solidFill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;</a:t>
            </a:r>
          </a:p>
          <a:p>
            <a:pPr algn="l"/>
            <a:endParaRPr lang="en-US" sz="2500" dirty="0">
              <a:solidFill>
                <a:srgbClr val="334B7B"/>
              </a:solidFill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500" dirty="0">
                <a:solidFill>
                  <a:srgbClr val="334B7B"/>
                </a:solidFill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if ($string =~ /red/) {</a:t>
            </a:r>
          </a:p>
          <a:p>
            <a:pPr algn="l"/>
            <a:r>
              <a:rPr lang="en-US" sz="2500" dirty="0">
                <a:solidFill>
                  <a:srgbClr val="334B7B"/>
                </a:solidFill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   print </a:t>
            </a:r>
            <a:r>
              <a:rPr lang="ja-JP" altLang="en-US" sz="2500" dirty="0">
                <a:solidFill>
                  <a:srgbClr val="334B7B"/>
                </a:solidFill>
                <a:latin typeface="Arial" charset="0"/>
                <a:ea typeface="ＭＳ Ｐゴシック" charset="0"/>
                <a:sym typeface="Andale Mono" charset="0"/>
              </a:rPr>
              <a:t>“</a:t>
            </a:r>
            <a:r>
              <a:rPr lang="en-US" altLang="ja-JP" sz="2500" dirty="0">
                <a:solidFill>
                  <a:srgbClr val="334B7B"/>
                </a:solidFill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$string has </a:t>
            </a:r>
            <a:r>
              <a:rPr lang="ja-JP" altLang="en-US" sz="2500" dirty="0">
                <a:solidFill>
                  <a:srgbClr val="334B7B"/>
                </a:solidFill>
                <a:latin typeface="Arial" charset="0"/>
                <a:ea typeface="ＭＳ Ｐゴシック" charset="0"/>
                <a:sym typeface="Andale Mono" charset="0"/>
              </a:rPr>
              <a:t>‘</a:t>
            </a:r>
            <a:r>
              <a:rPr lang="en-US" altLang="ja-JP" sz="2500" dirty="0">
                <a:solidFill>
                  <a:srgbClr val="334B7B"/>
                </a:solidFill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red</a:t>
            </a:r>
            <a:r>
              <a:rPr lang="ja-JP" altLang="en-US" sz="2500" dirty="0">
                <a:solidFill>
                  <a:srgbClr val="334B7B"/>
                </a:solidFill>
                <a:latin typeface="Arial" charset="0"/>
                <a:ea typeface="ＭＳ Ｐゴシック" charset="0"/>
                <a:sym typeface="Andale Mono" charset="0"/>
              </a:rPr>
              <a:t>’</a:t>
            </a:r>
            <a:r>
              <a:rPr lang="en-US" altLang="ja-JP" sz="2500" dirty="0">
                <a:solidFill>
                  <a:srgbClr val="334B7B"/>
                </a:solidFill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in it!</a:t>
            </a:r>
            <a:r>
              <a:rPr lang="ja-JP" altLang="en-US" sz="2500" dirty="0">
                <a:solidFill>
                  <a:srgbClr val="334B7B"/>
                </a:solidFill>
                <a:latin typeface="Arial" charset="0"/>
                <a:ea typeface="ＭＳ Ｐゴシック" charset="0"/>
                <a:sym typeface="Andale Mono" charset="0"/>
              </a:rPr>
              <a:t>’</a:t>
            </a:r>
            <a:r>
              <a:rPr lang="en-US" altLang="ja-JP" sz="2500" dirty="0">
                <a:solidFill>
                  <a:srgbClr val="334B7B"/>
                </a:solidFill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;</a:t>
            </a:r>
          </a:p>
          <a:p>
            <a:pPr algn="l"/>
            <a:r>
              <a:rPr lang="en-US" sz="2500" dirty="0">
                <a:solidFill>
                  <a:srgbClr val="334B7B"/>
                </a:solidFill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318" y="68644"/>
            <a:ext cx="17582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334B7B"/>
                </a:solidFill>
              </a:rPr>
              <a:t>Exercise</a:t>
            </a:r>
            <a:endParaRPr lang="en-US" sz="3200" dirty="0">
              <a:solidFill>
                <a:srgbClr val="334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7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0886" y="34322"/>
            <a:ext cx="77724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cs typeface="+mj-cs"/>
              </a:rPr>
              <a:t>Explanation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382143" y="1091288"/>
            <a:ext cx="8422871" cy="4114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>
                <a:cs typeface="+mn-cs"/>
              </a:rPr>
              <a:t>If you want to look for the pattern -&gt; use the </a:t>
            </a:r>
            <a:r>
              <a:rPr lang="en-US" sz="2800" i="1" dirty="0" smtClean="0">
                <a:cs typeface="+mn-cs"/>
              </a:rPr>
              <a:t>bind </a:t>
            </a:r>
            <a:r>
              <a:rPr lang="en-US" sz="2800" dirty="0" smtClean="0">
                <a:cs typeface="+mn-cs"/>
              </a:rPr>
              <a:t>operator</a:t>
            </a:r>
            <a:endParaRPr lang="en-US" dirty="0" smtClean="0">
              <a:cs typeface="+mn-cs"/>
            </a:endParaRPr>
          </a:p>
          <a:p>
            <a:pPr lvl="1">
              <a:defRPr/>
            </a:pPr>
            <a:r>
              <a:rPr lang="en-US" sz="2400" dirty="0" smtClean="0"/>
              <a:t>if (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$string =~ /red/</a:t>
            </a:r>
            <a:r>
              <a:rPr lang="en-US" sz="2400" dirty="0" smtClean="0"/>
              <a:t>) {die}</a:t>
            </a:r>
          </a:p>
          <a:p>
            <a:pPr lvl="2">
              <a:defRPr/>
            </a:pPr>
            <a:r>
              <a:rPr lang="en-US" sz="2000" dirty="0" smtClean="0"/>
              <a:t>looks for ‘red’ in $string</a:t>
            </a:r>
          </a:p>
          <a:p>
            <a:pPr lvl="2">
              <a:defRPr/>
            </a:pPr>
            <a:endParaRPr lang="en-US" dirty="0" smtClean="0"/>
          </a:p>
          <a:p>
            <a:pPr>
              <a:defRPr/>
            </a:pPr>
            <a:r>
              <a:rPr lang="en-US" sz="2800" dirty="0" smtClean="0">
                <a:cs typeface="+mn-cs"/>
              </a:rPr>
              <a:t>The bind operator is in no way similar to the </a:t>
            </a:r>
            <a:r>
              <a:rPr lang="en-US" sz="2800" dirty="0" smtClean="0">
                <a:latin typeface="Arial"/>
              </a:rPr>
              <a:t>‘</a:t>
            </a:r>
            <a:r>
              <a:rPr lang="en-US" sz="2800" dirty="0" smtClean="0">
                <a:cs typeface="+mn-cs"/>
              </a:rPr>
              <a:t>=</a:t>
            </a:r>
            <a:r>
              <a:rPr lang="en-US" sz="2800" dirty="0" smtClean="0">
                <a:latin typeface="Arial"/>
              </a:rPr>
              <a:t>‘</a:t>
            </a:r>
            <a:r>
              <a:rPr lang="en-US" sz="2800" dirty="0" smtClean="0">
                <a:cs typeface="+mn-cs"/>
              </a:rPr>
              <a:t>  </a:t>
            </a:r>
          </a:p>
          <a:p>
            <a:pPr marL="236538" lvl="1" indent="0">
              <a:buNone/>
              <a:defRPr/>
            </a:pPr>
            <a:r>
              <a:rPr lang="en-US" sz="2600" dirty="0" smtClean="0">
                <a:solidFill>
                  <a:srgbClr val="FF0000"/>
                </a:solidFill>
                <a:cs typeface="+mn-cs"/>
              </a:rPr>
              <a:t>=</a:t>
            </a:r>
            <a:r>
              <a:rPr lang="en-US" sz="2600" dirty="0" smtClean="0">
                <a:cs typeface="+mn-cs"/>
              </a:rPr>
              <a:t> is assignment,</a:t>
            </a:r>
          </a:p>
          <a:p>
            <a:pPr marL="236538" lvl="1" indent="0">
              <a:buNone/>
              <a:defRPr/>
            </a:pPr>
            <a:r>
              <a:rPr lang="en-US" sz="2600" dirty="0" smtClean="0">
                <a:solidFill>
                  <a:srgbClr val="FF0000"/>
                </a:solidFill>
              </a:rPr>
              <a:t>==</a:t>
            </a:r>
            <a:r>
              <a:rPr lang="en-US" sz="2600" dirty="0" smtClean="0"/>
              <a:t> is equality,</a:t>
            </a:r>
            <a:r>
              <a:rPr lang="en-US" sz="2600" dirty="0" smtClean="0">
                <a:cs typeface="+mn-cs"/>
              </a:rPr>
              <a:t> </a:t>
            </a:r>
          </a:p>
          <a:p>
            <a:pPr marL="236538" lvl="1" indent="0">
              <a:buNone/>
              <a:defRPr/>
            </a:pPr>
            <a:r>
              <a:rPr lang="en-US" sz="2600" dirty="0" smtClean="0">
                <a:solidFill>
                  <a:srgbClr val="FF0000"/>
                </a:solidFill>
                <a:cs typeface="+mn-cs"/>
              </a:rPr>
              <a:t>=~</a:t>
            </a:r>
            <a:r>
              <a:rPr lang="en-US" sz="2600" dirty="0" smtClean="0">
                <a:cs typeface="+mn-cs"/>
              </a:rPr>
              <a:t> is bind.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72225"/>
            <a:ext cx="2133600" cy="258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9ACE592-9AE7-C54A-BB0B-2D9E8EC3F494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1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928038" y="1170073"/>
            <a:ext cx="1306913" cy="769441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/</a:t>
            </a:r>
            <a:r>
              <a:rPr lang="en-US" sz="4400" dirty="0" smtClean="0">
                <a:solidFill>
                  <a:srgbClr val="FF0000"/>
                </a:solidFill>
              </a:rPr>
              <a:t>red</a:t>
            </a:r>
            <a:r>
              <a:rPr lang="en-US" sz="4400" dirty="0" smtClean="0"/>
              <a:t>/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2572100" y="2407576"/>
            <a:ext cx="3984461" cy="2860878"/>
          </a:xfrm>
        </p:spPr>
        <p:txBody>
          <a:bodyPr/>
          <a:lstStyle/>
          <a:p>
            <a:pPr marL="282156" indent="0">
              <a:lnSpc>
                <a:spcPct val="130000"/>
              </a:lnSpc>
              <a:buNone/>
              <a:defRPr/>
            </a:pPr>
            <a:r>
              <a:rPr lang="en-US" dirty="0" smtClean="0"/>
              <a:t>bar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endParaRPr lang="en-US" dirty="0" smtClean="0">
              <a:solidFill>
                <a:srgbClr val="FF0000"/>
              </a:solidFill>
            </a:endParaRPr>
          </a:p>
          <a:p>
            <a:pPr marL="282156" indent="0">
              <a:lnSpc>
                <a:spcPct val="130000"/>
              </a:lnSpc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</a:rPr>
              <a:t>red</a:t>
            </a:r>
            <a:r>
              <a:rPr lang="en-US" dirty="0" err="1" smtClean="0"/>
              <a:t>is</a:t>
            </a:r>
            <a:endParaRPr lang="en-US" dirty="0" smtClean="0"/>
          </a:p>
          <a:p>
            <a:pPr marL="282156" indent="0">
              <a:lnSpc>
                <a:spcPct val="130000"/>
              </a:lnSpc>
              <a:buNone/>
              <a:defRPr/>
            </a:pPr>
            <a:r>
              <a:rPr lang="en-US" dirty="0" smtClean="0"/>
              <a:t>ti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endParaRPr lang="en-US" b="1" dirty="0" smtClean="0">
              <a:solidFill>
                <a:srgbClr val="FF0000"/>
              </a:solidFill>
              <a:ea typeface="ヒラギノ角ゴ ProN W6" charset="0"/>
              <a:cs typeface="ヒラギノ角ゴ ProN W6" charset="0"/>
            </a:endParaRPr>
          </a:p>
          <a:p>
            <a:pPr marL="282156" indent="0">
              <a:lnSpc>
                <a:spcPct val="130000"/>
              </a:lnSpc>
              <a:buNone/>
              <a:defRPr/>
            </a:pPr>
            <a:r>
              <a:rPr lang="en-US" dirty="0" smtClean="0"/>
              <a:t>caught 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handed</a:t>
            </a:r>
          </a:p>
          <a:p>
            <a:pPr marL="282156" indent="0">
              <a:lnSpc>
                <a:spcPct val="130000"/>
              </a:lnSpc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purple, and blue shirt</a:t>
            </a:r>
          </a:p>
        </p:txBody>
      </p:sp>
    </p:spTree>
    <p:extLst>
      <p:ext uri="{BB962C8B-B14F-4D97-AF65-F5344CB8AC3E}">
        <p14:creationId xmlns:p14="http://schemas.microsoft.com/office/powerpoint/2010/main" val="192540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220663" y="52393"/>
            <a:ext cx="8229600" cy="58477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Match </a:t>
            </a:r>
            <a:r>
              <a:rPr lang="en-US" dirty="0"/>
              <a:t>a word boundary.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00112" y="1241223"/>
            <a:ext cx="7345363" cy="479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156" indent="0">
              <a:buNone/>
              <a:defRPr/>
            </a:pPr>
            <a:r>
              <a:rPr lang="en-US" dirty="0" smtClean="0">
                <a:solidFill>
                  <a:srgbClr val="334B7B"/>
                </a:solidFill>
              </a:rPr>
              <a:t>To match word boundary place </a:t>
            </a:r>
            <a:r>
              <a:rPr lang="en-US" dirty="0">
                <a:solidFill>
                  <a:srgbClr val="334B7B"/>
                </a:solidFill>
              </a:rPr>
              <a:t>\b </a:t>
            </a:r>
            <a:r>
              <a:rPr lang="en-US" dirty="0" smtClean="0">
                <a:solidFill>
                  <a:srgbClr val="334B7B"/>
                </a:solidFill>
              </a:rPr>
              <a:t>at the start and the end of the word.</a:t>
            </a:r>
          </a:p>
          <a:p>
            <a:pPr marL="282156" indent="0" algn="ctr">
              <a:buNone/>
              <a:defRPr/>
            </a:pPr>
            <a:r>
              <a:rPr lang="en-US" sz="4100" b="1" dirty="0" smtClean="0">
                <a:solidFill>
                  <a:srgbClr val="334B7B"/>
                </a:solidFill>
              </a:rPr>
              <a:t>/\b</a:t>
            </a:r>
            <a:r>
              <a:rPr lang="en-US" sz="4100" b="1" dirty="0" smtClean="0">
                <a:solidFill>
                  <a:srgbClr val="FF0000"/>
                </a:solidFill>
              </a:rPr>
              <a:t>red</a:t>
            </a:r>
            <a:r>
              <a:rPr lang="en-US" sz="4100" b="1" dirty="0" smtClean="0">
                <a:solidFill>
                  <a:srgbClr val="334B7B"/>
                </a:solidFill>
              </a:rPr>
              <a:t>\b/</a:t>
            </a:r>
            <a:endParaRPr lang="en-US" sz="4100" dirty="0" smtClean="0">
              <a:solidFill>
                <a:srgbClr val="334B7B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760902" y="3179824"/>
            <a:ext cx="3984461" cy="2860878"/>
          </a:xfrm>
        </p:spPr>
        <p:txBody>
          <a:bodyPr/>
          <a:lstStyle/>
          <a:p>
            <a:pPr marL="282156" indent="0">
              <a:lnSpc>
                <a:spcPct val="130000"/>
              </a:lnSpc>
              <a:buNone/>
              <a:defRPr/>
            </a:pPr>
            <a:r>
              <a:rPr lang="en-US" dirty="0" smtClean="0">
                <a:solidFill>
                  <a:srgbClr val="334B7B"/>
                </a:solidFill>
              </a:rPr>
              <a:t>barred</a:t>
            </a:r>
          </a:p>
          <a:p>
            <a:pPr marL="282156" indent="0">
              <a:lnSpc>
                <a:spcPct val="130000"/>
              </a:lnSpc>
              <a:buNone/>
              <a:defRPr/>
            </a:pPr>
            <a:r>
              <a:rPr lang="en-US" dirty="0" err="1" smtClean="0">
                <a:solidFill>
                  <a:srgbClr val="334B7B"/>
                </a:solidFill>
              </a:rPr>
              <a:t>redis</a:t>
            </a:r>
            <a:endParaRPr lang="en-US" dirty="0" smtClean="0">
              <a:solidFill>
                <a:srgbClr val="334B7B"/>
              </a:solidFill>
            </a:endParaRPr>
          </a:p>
          <a:p>
            <a:pPr marL="282156" indent="0">
              <a:lnSpc>
                <a:spcPct val="130000"/>
              </a:lnSpc>
              <a:buNone/>
              <a:defRPr/>
            </a:pPr>
            <a:r>
              <a:rPr lang="en-US" dirty="0" smtClean="0">
                <a:solidFill>
                  <a:srgbClr val="334B7B"/>
                </a:solidFill>
              </a:rPr>
              <a:t>tired</a:t>
            </a:r>
            <a:endParaRPr lang="en-US" dirty="0" smtClean="0">
              <a:solidFill>
                <a:srgbClr val="334B7B"/>
              </a:solidFill>
              <a:ea typeface="ヒラギノ角ゴ ProN W6" charset="0"/>
              <a:cs typeface="ヒラギノ角ゴ ProN W6" charset="0"/>
            </a:endParaRPr>
          </a:p>
          <a:p>
            <a:pPr marL="282156" indent="0">
              <a:lnSpc>
                <a:spcPct val="130000"/>
              </a:lnSpc>
              <a:buNone/>
              <a:defRPr/>
            </a:pPr>
            <a:r>
              <a:rPr lang="en-US" dirty="0" smtClean="0"/>
              <a:t>caught 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handed</a:t>
            </a:r>
          </a:p>
          <a:p>
            <a:pPr marL="282156" indent="0">
              <a:lnSpc>
                <a:spcPct val="130000"/>
              </a:lnSpc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purple, and blue shirt</a:t>
            </a:r>
          </a:p>
        </p:txBody>
      </p:sp>
    </p:spTree>
    <p:extLst>
      <p:ext uri="{BB962C8B-B14F-4D97-AF65-F5344CB8AC3E}">
        <p14:creationId xmlns:p14="http://schemas.microsoft.com/office/powerpoint/2010/main" val="3954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34B7B"/>
      </a:dk1>
      <a:lt1>
        <a:sysClr val="window" lastClr="FFFFFF"/>
      </a:lt1>
      <a:dk2>
        <a:srgbClr val="1F497D"/>
      </a:dk2>
      <a:lt2>
        <a:srgbClr val="FFFDF7"/>
      </a:lt2>
      <a:accent1>
        <a:srgbClr val="334B7B"/>
      </a:accent1>
      <a:accent2>
        <a:srgbClr val="FF140B"/>
      </a:accent2>
      <a:accent3>
        <a:srgbClr val="00AADC"/>
      </a:accent3>
      <a:accent4>
        <a:srgbClr val="4D4D4D"/>
      </a:accent4>
      <a:accent5>
        <a:srgbClr val="C9E9F3"/>
      </a:accent5>
      <a:accent6>
        <a:srgbClr val="F7F5F2"/>
      </a:accent6>
      <a:hlink>
        <a:srgbClr val="00AADC"/>
      </a:hlink>
      <a:folHlink>
        <a:srgbClr val="FF140A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334B7B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6752</TotalTime>
  <Words>2945</Words>
  <Application>Microsoft Macintosh PowerPoint</Application>
  <PresentationFormat>On-screen Show (4:3)</PresentationFormat>
  <Paragraphs>418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Default Theme</vt:lpstr>
      <vt:lpstr>PowerPoint Presentation</vt:lpstr>
      <vt:lpstr>What is a regular expression?</vt:lpstr>
      <vt:lpstr>What is a regular expression?</vt:lpstr>
      <vt:lpstr>Objectives</vt:lpstr>
      <vt:lpstr>/red/</vt:lpstr>
      <vt:lpstr>PowerPoint Presentation</vt:lpstr>
      <vt:lpstr>Explanation</vt:lpstr>
      <vt:lpstr>/red/</vt:lpstr>
      <vt:lpstr>Match a word boundary.</vt:lpstr>
      <vt:lpstr>Match the beginning of the line.</vt:lpstr>
      <vt:lpstr>Metacharacters</vt:lpstr>
      <vt:lpstr>Grouping</vt:lpstr>
      <vt:lpstr>Alternation</vt:lpstr>
      <vt:lpstr>Quantifiers</vt:lpstr>
      <vt:lpstr>Character Classes</vt:lpstr>
      <vt:lpstr>Precedence</vt:lpstr>
      <vt:lpstr>Get a site adress out of an HTML Document</vt:lpstr>
      <vt:lpstr>/&lt;title&gt;/</vt:lpstr>
      <vt:lpstr>/&lt;title&gt;./</vt:lpstr>
      <vt:lpstr>/&lt;title&gt;.*/</vt:lpstr>
      <vt:lpstr>/&lt;title&gt;(.*)/</vt:lpstr>
      <vt:lpstr>/&lt;title&gt;(.*)&lt;\/title&gt;/</vt:lpstr>
      <vt:lpstr>m{&lt;title&gt;(.*)&lt;\/title&gt;}</vt:lpstr>
      <vt:lpstr>Result</vt:lpstr>
      <vt:lpstr>Variable interpolation</vt:lpstr>
      <vt:lpstr>Remembering Stuff</vt:lpstr>
      <vt:lpstr>Memory Parentheses (pattern memory)</vt:lpstr>
      <vt:lpstr>Getting at pattern memory</vt:lpstr>
      <vt:lpstr>An example of pattern memory</vt:lpstr>
      <vt:lpstr>Exercise 1</vt:lpstr>
      <vt:lpstr>Resulting program</vt:lpstr>
      <vt:lpstr>Function split</vt:lpstr>
      <vt:lpstr>Function split</vt:lpstr>
      <vt:lpstr>Function join (anti-split)</vt:lpstr>
      <vt:lpstr>Substitute Function</vt:lpstr>
      <vt:lpstr>Translate Function</vt:lpstr>
      <vt:lpstr>The grep function</vt:lpstr>
      <vt:lpstr>How grep works</vt:lpstr>
      <vt:lpstr>Exercise 2</vt:lpstr>
      <vt:lpstr>Exercise 2 - Solution</vt:lpstr>
      <vt:lpstr>Exercise 3</vt:lpstr>
      <vt:lpstr>Exercise 3 - Solution</vt:lpstr>
      <vt:lpstr>Exercise 4</vt:lpstr>
      <vt:lpstr>Exercise 4 - Solution</vt:lpstr>
      <vt:lpstr>Exercise 4 - Solution</vt:lpstr>
      <vt:lpstr>Acknowledgements</vt:lpstr>
    </vt:vector>
  </TitlesOfParts>
  <Company>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Ganna ANDROSOVA</dc:creator>
  <cp:lastModifiedBy>Ganna ANDROSOVA</cp:lastModifiedBy>
  <cp:revision>60</cp:revision>
  <dcterms:created xsi:type="dcterms:W3CDTF">2014-12-18T09:16:18Z</dcterms:created>
  <dcterms:modified xsi:type="dcterms:W3CDTF">2015-01-16T13:31:09Z</dcterms:modified>
</cp:coreProperties>
</file>