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67" r:id="rId4"/>
    <p:sldId id="288" r:id="rId5"/>
    <p:sldId id="268" r:id="rId6"/>
    <p:sldId id="269" r:id="rId7"/>
    <p:sldId id="289" r:id="rId8"/>
    <p:sldId id="258" r:id="rId9"/>
    <p:sldId id="260" r:id="rId10"/>
    <p:sldId id="261" r:id="rId11"/>
    <p:sldId id="266" r:id="rId12"/>
    <p:sldId id="290" r:id="rId13"/>
    <p:sldId id="265" r:id="rId14"/>
    <p:sldId id="263" r:id="rId15"/>
    <p:sldId id="264" r:id="rId16"/>
    <p:sldId id="293" r:id="rId17"/>
    <p:sldId id="307" r:id="rId18"/>
    <p:sldId id="304" r:id="rId19"/>
    <p:sldId id="274" r:id="rId20"/>
    <p:sldId id="308" r:id="rId21"/>
    <p:sldId id="309" r:id="rId22"/>
    <p:sldId id="270" r:id="rId23"/>
    <p:sldId id="277" r:id="rId24"/>
    <p:sldId id="278" r:id="rId25"/>
    <p:sldId id="281" r:id="rId26"/>
    <p:sldId id="306" r:id="rId27"/>
    <p:sldId id="279" r:id="rId28"/>
    <p:sldId id="280" r:id="rId29"/>
    <p:sldId id="282" r:id="rId30"/>
    <p:sldId id="283" r:id="rId31"/>
    <p:sldId id="291" r:id="rId32"/>
    <p:sldId id="294" r:id="rId33"/>
    <p:sldId id="312" r:id="rId34"/>
    <p:sldId id="298" r:id="rId35"/>
    <p:sldId id="299" r:id="rId36"/>
    <p:sldId id="292" r:id="rId37"/>
    <p:sldId id="297" r:id="rId38"/>
    <p:sldId id="272" r:id="rId39"/>
    <p:sldId id="311" r:id="rId40"/>
    <p:sldId id="295" r:id="rId41"/>
    <p:sldId id="284" r:id="rId42"/>
    <p:sldId id="301" r:id="rId43"/>
    <p:sldId id="310" r:id="rId44"/>
    <p:sldId id="300" r:id="rId45"/>
    <p:sldId id="303" r:id="rId46"/>
    <p:sldId id="305" r:id="rId47"/>
    <p:sldId id="313" r:id="rId48"/>
    <p:sldId id="314" r:id="rId49"/>
    <p:sldId id="315" r:id="rId50"/>
    <p:sldId id="296" r:id="rId51"/>
    <p:sldId id="286" r:id="rId52"/>
    <p:sldId id="287" r:id="rId53"/>
    <p:sldId id="259" r:id="rId54"/>
    <p:sldId id="302"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sto MT"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sto MT"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sto MT"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sto MT"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sto MT" charset="0"/>
        <a:ea typeface="ＭＳ Ｐゴシック" charset="0"/>
        <a:cs typeface="ＭＳ Ｐゴシック" charset="0"/>
      </a:defRPr>
    </a:lvl5pPr>
    <a:lvl6pPr marL="2286000" algn="l" defTabSz="457200" rtl="0" eaLnBrk="1" latinLnBrk="0" hangingPunct="1">
      <a:defRPr kern="1200">
        <a:solidFill>
          <a:schemeClr val="tx1"/>
        </a:solidFill>
        <a:latin typeface="Calisto MT" charset="0"/>
        <a:ea typeface="ＭＳ Ｐゴシック" charset="0"/>
        <a:cs typeface="ＭＳ Ｐゴシック" charset="0"/>
      </a:defRPr>
    </a:lvl6pPr>
    <a:lvl7pPr marL="2743200" algn="l" defTabSz="457200" rtl="0" eaLnBrk="1" latinLnBrk="0" hangingPunct="1">
      <a:defRPr kern="1200">
        <a:solidFill>
          <a:schemeClr val="tx1"/>
        </a:solidFill>
        <a:latin typeface="Calisto MT" charset="0"/>
        <a:ea typeface="ＭＳ Ｐゴシック" charset="0"/>
        <a:cs typeface="ＭＳ Ｐゴシック" charset="0"/>
      </a:defRPr>
    </a:lvl7pPr>
    <a:lvl8pPr marL="3200400" algn="l" defTabSz="457200" rtl="0" eaLnBrk="1" latinLnBrk="0" hangingPunct="1">
      <a:defRPr kern="1200">
        <a:solidFill>
          <a:schemeClr val="tx1"/>
        </a:solidFill>
        <a:latin typeface="Calisto MT" charset="0"/>
        <a:ea typeface="ＭＳ Ｐゴシック" charset="0"/>
        <a:cs typeface="ＭＳ Ｐゴシック" charset="0"/>
      </a:defRPr>
    </a:lvl8pPr>
    <a:lvl9pPr marL="3657600" algn="l" defTabSz="457200" rtl="0" eaLnBrk="1" latinLnBrk="0" hangingPunct="1">
      <a:defRPr kern="1200">
        <a:solidFill>
          <a:schemeClr val="tx1"/>
        </a:solidFill>
        <a:latin typeface="Calisto MT"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31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9087D371-F326-1E49-833B-55EC50A3483A}" type="datetimeFigureOut">
              <a:rPr lang="en-US"/>
              <a:pPr>
                <a:defRPr/>
              </a:pPr>
              <a:t>1/5/15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EAC7B50D-5B12-A14B-9246-D87B06429AF1}" type="slidenum">
              <a:rPr lang="en-US"/>
              <a:pPr>
                <a:defRPr/>
              </a:pPr>
              <a:t>‹#›</a:t>
            </a:fld>
            <a:endParaRPr lang="en-US"/>
          </a:p>
        </p:txBody>
      </p:sp>
    </p:spTree>
    <p:extLst>
      <p:ext uri="{BB962C8B-B14F-4D97-AF65-F5344CB8AC3E}">
        <p14:creationId xmlns:p14="http://schemas.microsoft.com/office/powerpoint/2010/main" val="4769094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sto MT" charset="0"/>
                <a:ea typeface="ＭＳ Ｐゴシック" charset="0"/>
                <a:cs typeface="ＭＳ Ｐゴシック" charset="0"/>
              </a:defRPr>
            </a:lvl1pPr>
            <a:lvl2pPr marL="742950" indent="-285750" eaLnBrk="0" hangingPunct="0">
              <a:defRPr sz="2400">
                <a:solidFill>
                  <a:schemeClr val="tx1"/>
                </a:solidFill>
                <a:latin typeface="Calisto MT" charset="0"/>
                <a:ea typeface="ＭＳ Ｐゴシック" charset="0"/>
              </a:defRPr>
            </a:lvl2pPr>
            <a:lvl3pPr marL="1143000" indent="-228600" eaLnBrk="0" hangingPunct="0">
              <a:defRPr sz="2400">
                <a:solidFill>
                  <a:schemeClr val="tx1"/>
                </a:solidFill>
                <a:latin typeface="Calisto MT" charset="0"/>
                <a:ea typeface="ＭＳ Ｐゴシック" charset="0"/>
              </a:defRPr>
            </a:lvl3pPr>
            <a:lvl4pPr marL="1600200" indent="-228600" eaLnBrk="0" hangingPunct="0">
              <a:defRPr sz="2400">
                <a:solidFill>
                  <a:schemeClr val="tx1"/>
                </a:solidFill>
                <a:latin typeface="Calisto MT" charset="0"/>
                <a:ea typeface="ＭＳ Ｐゴシック" charset="0"/>
              </a:defRPr>
            </a:lvl4pPr>
            <a:lvl5pPr marL="2057400" indent="-228600" eaLnBrk="0" hangingPunct="0">
              <a:defRPr sz="2400">
                <a:solidFill>
                  <a:schemeClr val="tx1"/>
                </a:solidFill>
                <a:latin typeface="Calisto MT" charset="0"/>
                <a:ea typeface="ＭＳ Ｐゴシック" charset="0"/>
              </a:defRPr>
            </a:lvl5pPr>
            <a:lvl6pPr marL="2514600" indent="-228600" eaLnBrk="0" fontAlgn="base" hangingPunct="0">
              <a:spcBef>
                <a:spcPct val="0"/>
              </a:spcBef>
              <a:spcAft>
                <a:spcPct val="0"/>
              </a:spcAft>
              <a:defRPr sz="2400">
                <a:solidFill>
                  <a:schemeClr val="tx1"/>
                </a:solidFill>
                <a:latin typeface="Calisto MT" charset="0"/>
                <a:ea typeface="ＭＳ Ｐゴシック" charset="0"/>
              </a:defRPr>
            </a:lvl6pPr>
            <a:lvl7pPr marL="2971800" indent="-228600" eaLnBrk="0" fontAlgn="base" hangingPunct="0">
              <a:spcBef>
                <a:spcPct val="0"/>
              </a:spcBef>
              <a:spcAft>
                <a:spcPct val="0"/>
              </a:spcAft>
              <a:defRPr sz="2400">
                <a:solidFill>
                  <a:schemeClr val="tx1"/>
                </a:solidFill>
                <a:latin typeface="Calisto MT" charset="0"/>
                <a:ea typeface="ＭＳ Ｐゴシック" charset="0"/>
              </a:defRPr>
            </a:lvl7pPr>
            <a:lvl8pPr marL="3429000" indent="-228600" eaLnBrk="0" fontAlgn="base" hangingPunct="0">
              <a:spcBef>
                <a:spcPct val="0"/>
              </a:spcBef>
              <a:spcAft>
                <a:spcPct val="0"/>
              </a:spcAft>
              <a:defRPr sz="2400">
                <a:solidFill>
                  <a:schemeClr val="tx1"/>
                </a:solidFill>
                <a:latin typeface="Calisto MT" charset="0"/>
                <a:ea typeface="ＭＳ Ｐゴシック" charset="0"/>
              </a:defRPr>
            </a:lvl8pPr>
            <a:lvl9pPr marL="3886200" indent="-228600" eaLnBrk="0" fontAlgn="base" hangingPunct="0">
              <a:spcBef>
                <a:spcPct val="0"/>
              </a:spcBef>
              <a:spcAft>
                <a:spcPct val="0"/>
              </a:spcAft>
              <a:defRPr sz="2400">
                <a:solidFill>
                  <a:schemeClr val="tx1"/>
                </a:solidFill>
                <a:latin typeface="Calisto MT" charset="0"/>
                <a:ea typeface="ＭＳ Ｐゴシック" charset="0"/>
              </a:defRPr>
            </a:lvl9pPr>
          </a:lstStyle>
          <a:p>
            <a:pPr eaLnBrk="1" fontAlgn="base" hangingPunct="1">
              <a:spcBef>
                <a:spcPct val="0"/>
              </a:spcBef>
              <a:spcAft>
                <a:spcPct val="0"/>
              </a:spcAft>
            </a:pPr>
            <a:fld id="{0A14A672-3462-9C4C-BDEF-412941C54531}" type="slidenum">
              <a:rPr lang="en-US" sz="1200">
                <a:latin typeface="Calibri" charset="0"/>
              </a:rPr>
              <a:pPr eaLnBrk="1" fontAlgn="base" hangingPunct="1">
                <a:spcBef>
                  <a:spcPct val="0"/>
                </a:spcBef>
                <a:spcAft>
                  <a:spcPct val="0"/>
                </a:spcAft>
              </a:pPr>
              <a:t>5</a:t>
            </a:fld>
            <a:endParaRPr lang="en-US" sz="1200">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487363" y="411163"/>
            <a:ext cx="8169275" cy="6035675"/>
            <a:chOff x="486873" y="411480"/>
            <a:chExt cx="8170254" cy="6035040"/>
          </a:xfrm>
        </p:grpSpPr>
        <p:sp>
          <p:nvSpPr>
            <p:cNvPr id="5" name="Rectangle 4"/>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a:spLocks/>
            </p:cNvSpPr>
            <p:nvPr/>
          </p:nvSpPr>
          <p:spPr>
            <a:xfrm>
              <a:off x="563082" y="474973"/>
              <a:ext cx="7982907" cy="5889005"/>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7" name="Straight Connector 6"/>
            <p:cNvCxnSpPr/>
            <p:nvPr/>
          </p:nvCxnSpPr>
          <p:spPr>
            <a:xfrm>
              <a:off x="563082" y="6133815"/>
              <a:ext cx="7982907"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563082" y="457512"/>
              <a:ext cx="7982907" cy="2577829"/>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ctrTitle"/>
          </p:nvPr>
        </p:nvSpPr>
        <p:spPr>
          <a:xfrm>
            <a:off x="914400" y="1123950"/>
            <a:ext cx="7342188" cy="1924050"/>
          </a:xfrm>
        </p:spPr>
        <p:txBody>
          <a:bodyPr anchor="b">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9" name="Date Placeholder 3"/>
          <p:cNvSpPr>
            <a:spLocks noGrp="1"/>
          </p:cNvSpPr>
          <p:nvPr>
            <p:ph type="dt" sz="half" idx="10"/>
          </p:nvPr>
        </p:nvSpPr>
        <p:spPr>
          <a:xfrm>
            <a:off x="573088" y="6122988"/>
            <a:ext cx="2133600" cy="258762"/>
          </a:xfrm>
        </p:spPr>
        <p:txBody>
          <a:bodyPr/>
          <a:lstStyle>
            <a:lvl1pPr>
              <a:defRPr/>
            </a:lvl1pPr>
          </a:lstStyle>
          <a:p>
            <a:pPr>
              <a:defRPr/>
            </a:pPr>
            <a:fld id="{394C63B0-FDA0-A744-B998-34CCF6DE2757}" type="datetimeFigureOut">
              <a:rPr lang="en-US"/>
              <a:pPr>
                <a:defRPr/>
              </a:pPr>
              <a:t>1/5/15</a:t>
            </a:fld>
            <a:endParaRPr lang="en-US"/>
          </a:p>
        </p:txBody>
      </p:sp>
      <p:sp>
        <p:nvSpPr>
          <p:cNvPr id="10" name="Footer Placeholder 4"/>
          <p:cNvSpPr>
            <a:spLocks noGrp="1"/>
          </p:cNvSpPr>
          <p:nvPr>
            <p:ph type="ftr" sz="quarter" idx="11"/>
          </p:nvPr>
        </p:nvSpPr>
        <p:spPr>
          <a:xfrm>
            <a:off x="5638800" y="6122988"/>
            <a:ext cx="2895600" cy="257175"/>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4191000" y="6122988"/>
            <a:ext cx="762000" cy="271462"/>
          </a:xfrm>
        </p:spPr>
        <p:txBody>
          <a:bodyPr/>
          <a:lstStyle>
            <a:lvl1pPr>
              <a:defRPr/>
            </a:lvl1pPr>
          </a:lstStyle>
          <a:p>
            <a:pPr>
              <a:defRPr/>
            </a:pPr>
            <a:fld id="{9159721E-2761-0148-81A5-F6836B87769B}" type="slidenum">
              <a:rPr lang="en-US"/>
              <a:pPr>
                <a:defRPr/>
              </a:pPr>
              <a:t>‹#›</a:t>
            </a:fld>
            <a:endParaRPr lang="en-US"/>
          </a:p>
        </p:txBody>
      </p:sp>
    </p:spTree>
    <p:extLst>
      <p:ext uri="{BB962C8B-B14F-4D97-AF65-F5344CB8AC3E}">
        <p14:creationId xmlns:p14="http://schemas.microsoft.com/office/powerpoint/2010/main" val="3794624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6" name="Group 6"/>
          <p:cNvGrpSpPr>
            <a:grpSpLocks/>
          </p:cNvGrpSpPr>
          <p:nvPr/>
        </p:nvGrpSpPr>
        <p:grpSpPr bwMode="auto">
          <a:xfrm>
            <a:off x="182563" y="173038"/>
            <a:ext cx="8778875" cy="6511925"/>
            <a:chOff x="182880" y="173699"/>
            <a:chExt cx="8778240" cy="6510602"/>
          </a:xfrm>
        </p:grpSpPr>
        <p:grpSp>
          <p:nvGrpSpPr>
            <p:cNvPr id="7" name="Group 7"/>
            <p:cNvGrpSpPr>
              <a:grpSpLocks/>
            </p:cNvGrpSpPr>
            <p:nvPr/>
          </p:nvGrpSpPr>
          <p:grpSpPr bwMode="auto">
            <a:xfrm>
              <a:off x="182880" y="173699"/>
              <a:ext cx="8778240" cy="6510602"/>
              <a:chOff x="182880" y="173699"/>
              <a:chExt cx="8778240" cy="6510602"/>
            </a:xfrm>
          </p:grpSpPr>
          <p:grpSp>
            <p:nvGrpSpPr>
              <p:cNvPr id="9" name="Group 9"/>
              <p:cNvGrpSpPr>
                <a:grpSpLocks/>
              </p:cNvGrpSpPr>
              <p:nvPr/>
            </p:nvGrpSpPr>
            <p:grpSpPr bwMode="auto">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2" name="Group 10"/>
                <p:cNvGrpSpPr>
                  <a:grpSpLocks/>
                </p:cNvGrpSpPr>
                <p:nvPr/>
              </p:nvGrpSpPr>
              <p:grpSpPr bwMode="auto">
                <a:xfrm>
                  <a:off x="256032" y="237744"/>
                  <a:ext cx="8622792" cy="6364224"/>
                  <a:chOff x="247157" y="247430"/>
                  <a:chExt cx="8622792" cy="6364224"/>
                </a:xfrm>
              </p:grpSpPr>
              <p:sp>
                <p:nvSpPr>
                  <p:cNvPr id="13" name="Rectangle 12"/>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14" name="Straight Connector 13"/>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0" name="Rectangle 9"/>
              <p:cNvSpPr/>
              <p:nvPr/>
            </p:nvSpPr>
            <p:spPr>
              <a:xfrm rot="5400000">
                <a:off x="801568" y="3274246"/>
                <a:ext cx="6134441" cy="63495"/>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8" name="Rectangle 7"/>
            <p:cNvSpPr/>
            <p:nvPr/>
          </p:nvSpPr>
          <p:spPr>
            <a:xfrm rot="10800000">
              <a:off x="259074" y="1594222"/>
              <a:ext cx="3574791" cy="63487"/>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7" name="Picture Placeholder 16"/>
          <p:cNvSpPr>
            <a:spLocks noGrp="1"/>
          </p:cNvSpPr>
          <p:nvPr>
            <p:ph type="pic" sz="quarter" idx="13"/>
          </p:nvPr>
        </p:nvSpPr>
        <p:spPr>
          <a:xfrm>
            <a:off x="352892" y="310123"/>
            <a:ext cx="3398837" cy="1204912"/>
          </a:xfrm>
        </p:spPr>
        <p:txBody>
          <a:bodyPr rtlCol="0">
            <a:normAutofit/>
          </a:bodyPr>
          <a:lstStyle>
            <a:lvl1pPr>
              <a:buNone/>
              <a:defRPr sz="1800"/>
            </a:lvl1pPr>
          </a:lstStyle>
          <a:p>
            <a:pPr lvl="0"/>
            <a:r>
              <a:rPr lang="en-US" noProof="0" smtClean="0"/>
              <a:t>Drag picture to placeholder or click icon to add</a:t>
            </a:r>
            <a:endParaRPr noProof="0"/>
          </a:p>
        </p:txBody>
      </p:sp>
      <p:sp>
        <p:nvSpPr>
          <p:cNvPr id="15" name="Date Placeholder 4"/>
          <p:cNvSpPr>
            <a:spLocks noGrp="1"/>
          </p:cNvSpPr>
          <p:nvPr>
            <p:ph type="dt" sz="half" idx="14"/>
          </p:nvPr>
        </p:nvSpPr>
        <p:spPr/>
        <p:txBody>
          <a:bodyPr/>
          <a:lstStyle>
            <a:lvl1pPr>
              <a:defRPr/>
            </a:lvl1pPr>
          </a:lstStyle>
          <a:p>
            <a:pPr>
              <a:defRPr/>
            </a:pPr>
            <a:fld id="{FC6EB9CA-815C-5A43-A8C8-278D891542E9}" type="datetimeFigureOut">
              <a:rPr lang="en-US"/>
              <a:pPr>
                <a:defRPr/>
              </a:pPr>
              <a:t>1/5/15</a:t>
            </a:fld>
            <a:endParaRPr lang="en-US"/>
          </a:p>
        </p:txBody>
      </p:sp>
      <p:sp>
        <p:nvSpPr>
          <p:cNvPr id="16" name="Footer Placeholder 5"/>
          <p:cNvSpPr>
            <a:spLocks noGrp="1"/>
          </p:cNvSpPr>
          <p:nvPr>
            <p:ph type="ftr" sz="quarter" idx="15"/>
          </p:nvPr>
        </p:nvSpPr>
        <p:spPr/>
        <p:txBody>
          <a:bodyPr/>
          <a:lstStyle>
            <a:lvl1pPr>
              <a:defRPr/>
            </a:lvl1pPr>
          </a:lstStyle>
          <a:p>
            <a:pPr>
              <a:defRPr/>
            </a:pPr>
            <a:endParaRPr lang="en-US"/>
          </a:p>
        </p:txBody>
      </p:sp>
      <p:sp>
        <p:nvSpPr>
          <p:cNvPr id="18" name="Slide Number Placeholder 6"/>
          <p:cNvSpPr>
            <a:spLocks noGrp="1"/>
          </p:cNvSpPr>
          <p:nvPr>
            <p:ph type="sldNum" sz="quarter" idx="16"/>
          </p:nvPr>
        </p:nvSpPr>
        <p:spPr/>
        <p:txBody>
          <a:bodyPr/>
          <a:lstStyle>
            <a:lvl1pPr>
              <a:defRPr/>
            </a:lvl1pPr>
          </a:lstStyle>
          <a:p>
            <a:pPr>
              <a:defRPr/>
            </a:pPr>
            <a:fld id="{D2E4B892-9F6F-8943-AA9B-52A7B2B4222A}" type="slidenum">
              <a:rPr lang="en-US"/>
              <a:pPr>
                <a:defRPr/>
              </a:pPr>
              <a:t>‹#›</a:t>
            </a:fld>
            <a:endParaRPr lang="en-US"/>
          </a:p>
        </p:txBody>
      </p:sp>
    </p:spTree>
    <p:extLst>
      <p:ext uri="{BB962C8B-B14F-4D97-AF65-F5344CB8AC3E}">
        <p14:creationId xmlns:p14="http://schemas.microsoft.com/office/powerpoint/2010/main" val="2385643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182563" y="173038"/>
            <a:ext cx="8778875" cy="6511925"/>
            <a:chOff x="182880" y="173699"/>
            <a:chExt cx="8778240" cy="6510602"/>
          </a:xfrm>
        </p:grpSpPr>
        <p:grpSp>
          <p:nvGrpSpPr>
            <p:cNvPr id="6" name="Group 7"/>
            <p:cNvGrpSpPr>
              <a:grpSpLocks/>
            </p:cNvGrpSpPr>
            <p:nvPr/>
          </p:nvGrpSpPr>
          <p:grpSpPr bwMode="auto">
            <a:xfrm>
              <a:off x="182880" y="173699"/>
              <a:ext cx="8778240" cy="6510602"/>
              <a:chOff x="182880" y="173699"/>
              <a:chExt cx="8778240" cy="6510602"/>
            </a:xfrm>
          </p:grpSpPr>
          <p:sp>
            <p:nvSpPr>
              <p:cNvPr id="8" name="Rectangle 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9" name="Group 10"/>
              <p:cNvGrpSpPr>
                <a:grpSpLocks/>
              </p:cNvGrpSpPr>
              <p:nvPr/>
            </p:nvGrpSpPr>
            <p:grpSpPr bwMode="auto">
              <a:xfrm>
                <a:off x="256032" y="237744"/>
                <a:ext cx="8622792" cy="6364224"/>
                <a:chOff x="247157" y="247430"/>
                <a:chExt cx="8622792" cy="6364224"/>
              </a:xfrm>
            </p:grpSpPr>
            <p:sp>
              <p:nvSpPr>
                <p:cNvPr id="10" name="Rectangle 9"/>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11" name="Straight Connector 10"/>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7" name="Rectangle 6"/>
            <p:cNvSpPr/>
            <p:nvPr/>
          </p:nvSpPr>
          <p:spPr>
            <a:xfrm rot="5400000">
              <a:off x="801568" y="3274246"/>
              <a:ext cx="6134441" cy="63495"/>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noProof="0"/>
          </a:p>
        </p:txBody>
      </p:sp>
      <p:sp>
        <p:nvSpPr>
          <p:cNvPr id="4" name="Text Placeholder 3"/>
          <p:cNvSpPr>
            <a:spLocks noGrp="1"/>
          </p:cNvSpPr>
          <p:nvPr>
            <p:ph type="body" sz="half" idx="2"/>
          </p:nvPr>
        </p:nvSpPr>
        <p:spPr>
          <a:xfrm>
            <a:off x="530352" y="2670048"/>
            <a:ext cx="3008376" cy="3401568"/>
          </a:xfrm>
        </p:spPr>
        <p:txBody>
          <a:bodyPr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4"/>
          <p:cNvSpPr>
            <a:spLocks noGrp="1"/>
          </p:cNvSpPr>
          <p:nvPr>
            <p:ph type="dt" sz="half" idx="10"/>
          </p:nvPr>
        </p:nvSpPr>
        <p:spPr/>
        <p:txBody>
          <a:bodyPr/>
          <a:lstStyle>
            <a:lvl1pPr>
              <a:defRPr/>
            </a:lvl1pPr>
          </a:lstStyle>
          <a:p>
            <a:pPr>
              <a:defRPr/>
            </a:pPr>
            <a:fld id="{B4ED625D-F9E3-7347-97B5-3524C120B478}" type="datetimeFigureOut">
              <a:rPr lang="en-US"/>
              <a:pPr>
                <a:defRPr/>
              </a:pPr>
              <a:t>1/5/15</a:t>
            </a:fld>
            <a:endParaRPr lang="en-US"/>
          </a:p>
        </p:txBody>
      </p:sp>
      <p:sp>
        <p:nvSpPr>
          <p:cNvPr id="13" name="Footer Placeholder 5"/>
          <p:cNvSpPr>
            <a:spLocks noGrp="1"/>
          </p:cNvSpPr>
          <p:nvPr>
            <p:ph type="ftr" sz="quarter" idx="11"/>
          </p:nvPr>
        </p:nvSpPr>
        <p:spPr/>
        <p:txBody>
          <a:bodyPr/>
          <a:lstStyle>
            <a:lvl1pPr>
              <a:defRPr/>
            </a:lvl1pPr>
          </a:lstStyle>
          <a:p>
            <a:pPr>
              <a:defRPr/>
            </a:pPr>
            <a:endParaRPr lang="en-US"/>
          </a:p>
        </p:txBody>
      </p:sp>
      <p:sp>
        <p:nvSpPr>
          <p:cNvPr id="14" name="Slide Number Placeholder 6"/>
          <p:cNvSpPr>
            <a:spLocks noGrp="1"/>
          </p:cNvSpPr>
          <p:nvPr>
            <p:ph type="sldNum" sz="quarter" idx="12"/>
          </p:nvPr>
        </p:nvSpPr>
        <p:spPr/>
        <p:txBody>
          <a:bodyPr/>
          <a:lstStyle>
            <a:lvl1pPr>
              <a:defRPr/>
            </a:lvl1pPr>
          </a:lstStyle>
          <a:p>
            <a:pPr>
              <a:defRPr/>
            </a:pPr>
            <a:fld id="{CB32DF59-D663-554D-AFA6-072AC5AE90CD}" type="slidenum">
              <a:rPr lang="en-US"/>
              <a:pPr>
                <a:defRPr/>
              </a:pPr>
              <a:t>‹#›</a:t>
            </a:fld>
            <a:endParaRPr lang="en-US"/>
          </a:p>
        </p:txBody>
      </p:sp>
    </p:spTree>
    <p:extLst>
      <p:ext uri="{BB962C8B-B14F-4D97-AF65-F5344CB8AC3E}">
        <p14:creationId xmlns:p14="http://schemas.microsoft.com/office/powerpoint/2010/main" val="4065519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182563" y="173038"/>
            <a:ext cx="8778875" cy="6511925"/>
            <a:chOff x="182880" y="173699"/>
            <a:chExt cx="8778240" cy="6510602"/>
          </a:xfrm>
        </p:grpSpPr>
        <p:grpSp>
          <p:nvGrpSpPr>
            <p:cNvPr id="6" name="Group 7"/>
            <p:cNvGrpSpPr>
              <a:grpSpLocks/>
            </p:cNvGrpSpPr>
            <p:nvPr/>
          </p:nvGrpSpPr>
          <p:grpSpPr bwMode="auto">
            <a:xfrm>
              <a:off x="182880" y="173699"/>
              <a:ext cx="8778240" cy="6510602"/>
              <a:chOff x="182880" y="173699"/>
              <a:chExt cx="8778240" cy="6510602"/>
            </a:xfrm>
          </p:grpSpPr>
          <p:sp>
            <p:nvSpPr>
              <p:cNvPr id="8" name="Rectangle 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9" name="Group 10"/>
              <p:cNvGrpSpPr>
                <a:grpSpLocks/>
              </p:cNvGrpSpPr>
              <p:nvPr/>
            </p:nvGrpSpPr>
            <p:grpSpPr bwMode="auto">
              <a:xfrm>
                <a:off x="256032" y="237744"/>
                <a:ext cx="8622792" cy="6364224"/>
                <a:chOff x="247157" y="247430"/>
                <a:chExt cx="8622792" cy="6364224"/>
              </a:xfrm>
            </p:grpSpPr>
            <p:sp>
              <p:nvSpPr>
                <p:cNvPr id="10" name="Rectangle 9"/>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11" name="Straight Connector 10"/>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7" name="Rectangle 6"/>
            <p:cNvSpPr/>
            <p:nvPr/>
          </p:nvSpPr>
          <p:spPr>
            <a:xfrm>
              <a:off x="255900" y="4203542"/>
              <a:ext cx="8622676" cy="63487"/>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noProof="0"/>
          </a:p>
        </p:txBody>
      </p:sp>
      <p:sp>
        <p:nvSpPr>
          <p:cNvPr id="4" name="Text Placeholder 3"/>
          <p:cNvSpPr>
            <a:spLocks noGrp="1"/>
          </p:cNvSpPr>
          <p:nvPr>
            <p:ph type="body" sz="half" idx="2"/>
          </p:nvPr>
        </p:nvSpPr>
        <p:spPr>
          <a:xfrm>
            <a:off x="530351" y="5271247"/>
            <a:ext cx="8021977" cy="1013011"/>
          </a:xfrm>
        </p:spPr>
        <p:txBody>
          <a:bodyPr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4"/>
          <p:cNvSpPr>
            <a:spLocks noGrp="1"/>
          </p:cNvSpPr>
          <p:nvPr>
            <p:ph type="dt" sz="half" idx="10"/>
          </p:nvPr>
        </p:nvSpPr>
        <p:spPr/>
        <p:txBody>
          <a:bodyPr/>
          <a:lstStyle>
            <a:lvl1pPr>
              <a:defRPr/>
            </a:lvl1pPr>
          </a:lstStyle>
          <a:p>
            <a:pPr>
              <a:defRPr/>
            </a:pPr>
            <a:fld id="{C24558DE-12BB-2D47-BD0A-1518FD160877}" type="datetimeFigureOut">
              <a:rPr lang="en-US"/>
              <a:pPr>
                <a:defRPr/>
              </a:pPr>
              <a:t>1/5/15</a:t>
            </a:fld>
            <a:endParaRPr lang="en-US"/>
          </a:p>
        </p:txBody>
      </p:sp>
      <p:sp>
        <p:nvSpPr>
          <p:cNvPr id="13" name="Footer Placeholder 5"/>
          <p:cNvSpPr>
            <a:spLocks noGrp="1"/>
          </p:cNvSpPr>
          <p:nvPr>
            <p:ph type="ftr" sz="quarter" idx="11"/>
          </p:nvPr>
        </p:nvSpPr>
        <p:spPr/>
        <p:txBody>
          <a:bodyPr/>
          <a:lstStyle>
            <a:lvl1pPr>
              <a:defRPr/>
            </a:lvl1pPr>
          </a:lstStyle>
          <a:p>
            <a:pPr>
              <a:defRPr/>
            </a:pPr>
            <a:endParaRPr lang="en-US"/>
          </a:p>
        </p:txBody>
      </p:sp>
      <p:sp>
        <p:nvSpPr>
          <p:cNvPr id="14" name="Slide Number Placeholder 6"/>
          <p:cNvSpPr>
            <a:spLocks noGrp="1"/>
          </p:cNvSpPr>
          <p:nvPr>
            <p:ph type="sldNum" sz="quarter" idx="12"/>
          </p:nvPr>
        </p:nvSpPr>
        <p:spPr/>
        <p:txBody>
          <a:bodyPr/>
          <a:lstStyle>
            <a:lvl1pPr>
              <a:defRPr/>
            </a:lvl1pPr>
          </a:lstStyle>
          <a:p>
            <a:pPr>
              <a:defRPr/>
            </a:pPr>
            <a:fld id="{F9143C1B-DF0D-B649-80A6-66A264084155}" type="slidenum">
              <a:rPr lang="en-US"/>
              <a:pPr>
                <a:defRPr/>
              </a:pPr>
              <a:t>‹#›</a:t>
            </a:fld>
            <a:endParaRPr lang="en-US"/>
          </a:p>
        </p:txBody>
      </p:sp>
    </p:spTree>
    <p:extLst>
      <p:ext uri="{BB962C8B-B14F-4D97-AF65-F5344CB8AC3E}">
        <p14:creationId xmlns:p14="http://schemas.microsoft.com/office/powerpoint/2010/main" val="3504097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182563" y="173038"/>
            <a:ext cx="8778875" cy="6511925"/>
            <a:chOff x="182880" y="173699"/>
            <a:chExt cx="8778240" cy="6510602"/>
          </a:xfrm>
        </p:grpSpPr>
        <p:sp>
          <p:nvSpPr>
            <p:cNvPr id="5" name="Rectangle 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10"/>
            <p:cNvGrpSpPr>
              <a:grpSpLocks/>
            </p:cNvGrpSpPr>
            <p:nvPr/>
          </p:nvGrpSpPr>
          <p:grpSpPr bwMode="auto">
            <a:xfrm>
              <a:off x="256032" y="237744"/>
              <a:ext cx="8622792" cy="6364224"/>
              <a:chOff x="247157" y="247430"/>
              <a:chExt cx="8622792" cy="6364224"/>
            </a:xfrm>
          </p:grpSpPr>
          <p:sp>
            <p:nvSpPr>
              <p:cNvPr id="7" name="Rectangle 6"/>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8" name="Straight Connector 7"/>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247025" y="1611845"/>
                <a:ext cx="8622676" cy="63487"/>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Date Placeholder 3"/>
          <p:cNvSpPr>
            <a:spLocks noGrp="1"/>
          </p:cNvSpPr>
          <p:nvPr>
            <p:ph type="dt" sz="half" idx="10"/>
          </p:nvPr>
        </p:nvSpPr>
        <p:spPr/>
        <p:txBody>
          <a:bodyPr/>
          <a:lstStyle>
            <a:lvl1pPr>
              <a:defRPr/>
            </a:lvl1pPr>
          </a:lstStyle>
          <a:p>
            <a:pPr>
              <a:defRPr/>
            </a:pPr>
            <a:fld id="{307FBFD8-2D95-C140-9305-61EABA3916C0}" type="datetimeFigureOut">
              <a:rPr lang="en-US"/>
              <a:pPr>
                <a:defRPr/>
              </a:pPr>
              <a:t>1/5/15</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pPr>
              <a:defRPr/>
            </a:pPr>
            <a:fld id="{429805FC-E1E0-3F43-9E9A-5DC439012A6D}" type="slidenum">
              <a:rPr lang="en-US"/>
              <a:pPr>
                <a:defRPr/>
              </a:pPr>
              <a:t>‹#›</a:t>
            </a:fld>
            <a:endParaRPr lang="en-US"/>
          </a:p>
        </p:txBody>
      </p:sp>
    </p:spTree>
    <p:extLst>
      <p:ext uri="{BB962C8B-B14F-4D97-AF65-F5344CB8AC3E}">
        <p14:creationId xmlns:p14="http://schemas.microsoft.com/office/powerpoint/2010/main" val="2851251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6"/>
          <p:cNvGrpSpPr>
            <a:grpSpLocks/>
          </p:cNvGrpSpPr>
          <p:nvPr/>
        </p:nvGrpSpPr>
        <p:grpSpPr bwMode="auto">
          <a:xfrm>
            <a:off x="182563" y="173038"/>
            <a:ext cx="8778875" cy="6511925"/>
            <a:chOff x="182880" y="173699"/>
            <a:chExt cx="8778240" cy="6510602"/>
          </a:xfrm>
        </p:grpSpPr>
        <p:grpSp>
          <p:nvGrpSpPr>
            <p:cNvPr id="5" name="Group 7"/>
            <p:cNvGrpSpPr>
              <a:grpSpLocks/>
            </p:cNvGrpSpPr>
            <p:nvPr/>
          </p:nvGrpSpPr>
          <p:grpSpPr bwMode="auto">
            <a:xfrm>
              <a:off x="182880" y="173699"/>
              <a:ext cx="8778240" cy="6510602"/>
              <a:chOff x="182880" y="173699"/>
              <a:chExt cx="8778240" cy="6510602"/>
            </a:xfrm>
          </p:grpSpPr>
          <p:sp>
            <p:nvSpPr>
              <p:cNvPr id="7" name="Rectangle 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8" name="Group 10"/>
              <p:cNvGrpSpPr>
                <a:grpSpLocks/>
              </p:cNvGrpSpPr>
              <p:nvPr/>
            </p:nvGrpSpPr>
            <p:grpSpPr bwMode="auto">
              <a:xfrm>
                <a:off x="256032" y="237744"/>
                <a:ext cx="8622792" cy="6364224"/>
                <a:chOff x="247157" y="247430"/>
                <a:chExt cx="8622792" cy="6364224"/>
              </a:xfrm>
            </p:grpSpPr>
            <p:sp>
              <p:nvSpPr>
                <p:cNvPr id="9" name="Rectangle 8"/>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10" name="Straight Connector 9"/>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6" name="Rectangle 5"/>
            <p:cNvSpPr/>
            <p:nvPr/>
          </p:nvSpPr>
          <p:spPr>
            <a:xfrm rot="5400000">
              <a:off x="4243019" y="3274246"/>
              <a:ext cx="6134441" cy="63495"/>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Date Placeholder 3"/>
          <p:cNvSpPr>
            <a:spLocks noGrp="1"/>
          </p:cNvSpPr>
          <p:nvPr>
            <p:ph type="dt" sz="half" idx="10"/>
          </p:nvPr>
        </p:nvSpPr>
        <p:spPr/>
        <p:txBody>
          <a:bodyPr/>
          <a:lstStyle>
            <a:lvl1pPr>
              <a:defRPr/>
            </a:lvl1pPr>
          </a:lstStyle>
          <a:p>
            <a:pPr>
              <a:defRPr/>
            </a:pPr>
            <a:fld id="{A9F5BE93-6B50-4B40-BAB7-6A3852EC0F6B}" type="datetimeFigureOut">
              <a:rPr lang="en-US"/>
              <a:pPr>
                <a:defRPr/>
              </a:pPr>
              <a:t>1/5/15</a:t>
            </a:fld>
            <a:endParaRPr lang="en-US"/>
          </a:p>
        </p:txBody>
      </p:sp>
      <p:sp>
        <p:nvSpPr>
          <p:cNvPr id="12" name="Footer Placeholder 4"/>
          <p:cNvSpPr>
            <a:spLocks noGrp="1"/>
          </p:cNvSpPr>
          <p:nvPr>
            <p:ph type="ftr" sz="quarter" idx="11"/>
          </p:nvPr>
        </p:nvSpPr>
        <p:spPr/>
        <p:txBody>
          <a:bodyPr/>
          <a:lstStyle>
            <a:lvl1pPr>
              <a:defRPr/>
            </a:lvl1pPr>
          </a:lstStyle>
          <a:p>
            <a:pPr>
              <a:defRPr/>
            </a:pPr>
            <a:endParaRPr lang="en-US"/>
          </a:p>
        </p:txBody>
      </p:sp>
      <p:sp>
        <p:nvSpPr>
          <p:cNvPr id="13" name="Slide Number Placeholder 5"/>
          <p:cNvSpPr>
            <a:spLocks noGrp="1"/>
          </p:cNvSpPr>
          <p:nvPr>
            <p:ph type="sldNum" sz="quarter" idx="12"/>
          </p:nvPr>
        </p:nvSpPr>
        <p:spPr/>
        <p:txBody>
          <a:bodyPr/>
          <a:lstStyle>
            <a:lvl1pPr>
              <a:defRPr/>
            </a:lvl1pPr>
          </a:lstStyle>
          <a:p>
            <a:pPr>
              <a:defRPr/>
            </a:pPr>
            <a:fld id="{676C5232-CBC8-8942-A94E-02793245B26D}" type="slidenum">
              <a:rPr lang="en-US"/>
              <a:pPr>
                <a:defRPr/>
              </a:pPr>
              <a:t>‹#›</a:t>
            </a:fld>
            <a:endParaRPr lang="en-US"/>
          </a:p>
        </p:txBody>
      </p:sp>
    </p:spTree>
    <p:extLst>
      <p:ext uri="{BB962C8B-B14F-4D97-AF65-F5344CB8AC3E}">
        <p14:creationId xmlns:p14="http://schemas.microsoft.com/office/powerpoint/2010/main" val="118776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182563" y="173038"/>
            <a:ext cx="8778875" cy="6511925"/>
            <a:chOff x="182880" y="173699"/>
            <a:chExt cx="8778240" cy="6510602"/>
          </a:xfrm>
        </p:grpSpPr>
        <p:sp>
          <p:nvSpPr>
            <p:cNvPr id="5" name="Rectangle 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10"/>
            <p:cNvGrpSpPr>
              <a:grpSpLocks/>
            </p:cNvGrpSpPr>
            <p:nvPr/>
          </p:nvGrpSpPr>
          <p:grpSpPr bwMode="auto">
            <a:xfrm>
              <a:off x="256032" y="237744"/>
              <a:ext cx="8622792" cy="6364224"/>
              <a:chOff x="247157" y="247430"/>
              <a:chExt cx="8622792" cy="6364224"/>
            </a:xfrm>
          </p:grpSpPr>
          <p:sp>
            <p:nvSpPr>
              <p:cNvPr id="7" name="Rectangle 6"/>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8" name="Straight Connector 7"/>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247025" y="1611845"/>
                <a:ext cx="8622676" cy="63487"/>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Date Placeholder 3"/>
          <p:cNvSpPr>
            <a:spLocks noGrp="1"/>
          </p:cNvSpPr>
          <p:nvPr>
            <p:ph type="dt" sz="half" idx="10"/>
          </p:nvPr>
        </p:nvSpPr>
        <p:spPr/>
        <p:txBody>
          <a:bodyPr/>
          <a:lstStyle>
            <a:lvl1pPr>
              <a:defRPr/>
            </a:lvl1pPr>
          </a:lstStyle>
          <a:p>
            <a:pPr>
              <a:defRPr/>
            </a:pPr>
            <a:fld id="{CC10DC8E-D3E0-EB46-9BE5-F24DCFEBA445}" type="datetimeFigureOut">
              <a:rPr lang="en-US"/>
              <a:pPr>
                <a:defRPr/>
              </a:pPr>
              <a:t>1/5/15</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pPr>
              <a:defRPr/>
            </a:pPr>
            <a:fld id="{076F0E57-6A0B-BE44-833E-D6E72FB34841}" type="slidenum">
              <a:rPr lang="en-US"/>
              <a:pPr>
                <a:defRPr/>
              </a:pPr>
              <a:t>‹#›</a:t>
            </a:fld>
            <a:endParaRPr lang="en-US"/>
          </a:p>
        </p:txBody>
      </p:sp>
    </p:spTree>
    <p:extLst>
      <p:ext uri="{BB962C8B-B14F-4D97-AF65-F5344CB8AC3E}">
        <p14:creationId xmlns:p14="http://schemas.microsoft.com/office/powerpoint/2010/main" val="428782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5" name="Group 6"/>
          <p:cNvGrpSpPr>
            <a:grpSpLocks/>
          </p:cNvGrpSpPr>
          <p:nvPr/>
        </p:nvGrpSpPr>
        <p:grpSpPr bwMode="auto">
          <a:xfrm>
            <a:off x="487363" y="411163"/>
            <a:ext cx="8169275" cy="6035675"/>
            <a:chOff x="486873" y="411480"/>
            <a:chExt cx="8170254" cy="6035040"/>
          </a:xfrm>
        </p:grpSpPr>
        <p:sp>
          <p:nvSpPr>
            <p:cNvPr id="6" name="Rectangle 5"/>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7" name="Group 11"/>
            <p:cNvGrpSpPr>
              <a:grpSpLocks/>
            </p:cNvGrpSpPr>
            <p:nvPr/>
          </p:nvGrpSpPr>
          <p:grpSpPr bwMode="auto">
            <a:xfrm>
              <a:off x="562842" y="475488"/>
              <a:ext cx="7982713" cy="5888736"/>
              <a:chOff x="562842" y="475488"/>
              <a:chExt cx="7982713" cy="5888736"/>
            </a:xfrm>
          </p:grpSpPr>
          <p:sp>
            <p:nvSpPr>
              <p:cNvPr id="8" name="Rectangle 7"/>
              <p:cNvSpPr>
                <a:spLocks/>
              </p:cNvSpPr>
              <p:nvPr/>
            </p:nvSpPr>
            <p:spPr>
              <a:xfrm>
                <a:off x="563082" y="474973"/>
                <a:ext cx="7982907" cy="5889005"/>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9" name="Straight Connector 8"/>
              <p:cNvCxnSpPr/>
              <p:nvPr/>
            </p:nvCxnSpPr>
            <p:spPr>
              <a:xfrm>
                <a:off x="563082" y="6133814"/>
                <a:ext cx="7982907"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p:nvPr/>
            </p:nvCxnSpPr>
            <p:spPr>
              <a:xfrm>
                <a:off x="563082" y="3427412"/>
                <a:ext cx="7982907"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4" name="Picture Placeholder 13"/>
          <p:cNvSpPr>
            <a:spLocks noGrp="1"/>
          </p:cNvSpPr>
          <p:nvPr>
            <p:ph type="pic" sz="quarter" idx="12"/>
          </p:nvPr>
        </p:nvSpPr>
        <p:spPr>
          <a:xfrm>
            <a:off x="636493" y="533400"/>
            <a:ext cx="7836408" cy="2828925"/>
          </a:xfrm>
        </p:spPr>
        <p:txBody>
          <a:bodyPr rtlCol="0">
            <a:normAutofit/>
          </a:bodyPr>
          <a:lstStyle>
            <a:lvl1pPr>
              <a:buNone/>
              <a:defRPr sz="2000"/>
            </a:lvl1pPr>
          </a:lstStyle>
          <a:p>
            <a:pPr lvl="0"/>
            <a:r>
              <a:rPr lang="en-US" noProof="0" smtClean="0"/>
              <a:t>Drag picture to placeholder or click icon to add</a:t>
            </a:r>
            <a:endParaRPr noProof="0"/>
          </a:p>
        </p:txBody>
      </p:sp>
      <p:sp>
        <p:nvSpPr>
          <p:cNvPr id="11" name="Date Placeholder 3"/>
          <p:cNvSpPr>
            <a:spLocks noGrp="1"/>
          </p:cNvSpPr>
          <p:nvPr>
            <p:ph type="dt" sz="half" idx="13"/>
          </p:nvPr>
        </p:nvSpPr>
        <p:spPr>
          <a:xfrm>
            <a:off x="569913" y="6122988"/>
            <a:ext cx="2133600" cy="258762"/>
          </a:xfrm>
        </p:spPr>
        <p:txBody>
          <a:bodyPr/>
          <a:lstStyle>
            <a:lvl1pPr>
              <a:defRPr/>
            </a:lvl1pPr>
          </a:lstStyle>
          <a:p>
            <a:pPr>
              <a:defRPr/>
            </a:pPr>
            <a:fld id="{968CCA70-A263-6A4F-9244-5437A432CACE}" type="datetimeFigureOut">
              <a:rPr lang="en-US"/>
              <a:pPr>
                <a:defRPr/>
              </a:pPr>
              <a:t>1/5/15</a:t>
            </a:fld>
            <a:endParaRPr lang="en-US"/>
          </a:p>
        </p:txBody>
      </p:sp>
      <p:sp>
        <p:nvSpPr>
          <p:cNvPr id="12" name="Footer Placeholder 4"/>
          <p:cNvSpPr>
            <a:spLocks noGrp="1"/>
          </p:cNvSpPr>
          <p:nvPr>
            <p:ph type="ftr" sz="quarter" idx="14"/>
          </p:nvPr>
        </p:nvSpPr>
        <p:spPr>
          <a:xfrm>
            <a:off x="5638800" y="6124575"/>
            <a:ext cx="2895600" cy="257175"/>
          </a:xfrm>
        </p:spPr>
        <p:txBody>
          <a:bodyPr/>
          <a:lstStyle>
            <a:lvl1pPr>
              <a:defRPr/>
            </a:lvl1pPr>
          </a:lstStyle>
          <a:p>
            <a:pPr>
              <a:defRPr/>
            </a:pPr>
            <a:endParaRPr lang="en-US"/>
          </a:p>
        </p:txBody>
      </p:sp>
    </p:spTree>
    <p:extLst>
      <p:ext uri="{BB962C8B-B14F-4D97-AF65-F5344CB8AC3E}">
        <p14:creationId xmlns:p14="http://schemas.microsoft.com/office/powerpoint/2010/main" val="1227854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6"/>
          <p:cNvGrpSpPr>
            <a:grpSpLocks/>
          </p:cNvGrpSpPr>
          <p:nvPr/>
        </p:nvGrpSpPr>
        <p:grpSpPr bwMode="auto">
          <a:xfrm>
            <a:off x="182563" y="173038"/>
            <a:ext cx="8778875" cy="6511925"/>
            <a:chOff x="182880" y="173699"/>
            <a:chExt cx="8778240" cy="6510602"/>
          </a:xfrm>
        </p:grpSpPr>
        <p:sp>
          <p:nvSpPr>
            <p:cNvPr id="5" name="Rectangle 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10"/>
            <p:cNvGrpSpPr>
              <a:grpSpLocks/>
            </p:cNvGrpSpPr>
            <p:nvPr/>
          </p:nvGrpSpPr>
          <p:grpSpPr bwMode="auto">
            <a:xfrm>
              <a:off x="256032" y="237744"/>
              <a:ext cx="8622792" cy="6364224"/>
              <a:chOff x="247157" y="247430"/>
              <a:chExt cx="8622792" cy="6364224"/>
            </a:xfrm>
          </p:grpSpPr>
          <p:sp>
            <p:nvSpPr>
              <p:cNvPr id="7" name="Rectangle 6"/>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8" name="Straight Connector 7"/>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EA81F046-6775-0444-A416-42D0DC439653}" type="datetimeFigureOut">
              <a:rPr lang="en-US"/>
              <a:pPr>
                <a:defRPr/>
              </a:pPr>
              <a:t>1/5/15</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980DBE9E-0792-2C4E-8052-1D46C1778C54}" type="slidenum">
              <a:rPr lang="en-US"/>
              <a:pPr>
                <a:defRPr/>
              </a:pPr>
              <a:t>‹#›</a:t>
            </a:fld>
            <a:endParaRPr lang="en-US"/>
          </a:p>
        </p:txBody>
      </p:sp>
    </p:spTree>
    <p:extLst>
      <p:ext uri="{BB962C8B-B14F-4D97-AF65-F5344CB8AC3E}">
        <p14:creationId xmlns:p14="http://schemas.microsoft.com/office/powerpoint/2010/main" val="156438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182563" y="173038"/>
            <a:ext cx="8778875" cy="6511925"/>
            <a:chOff x="182880" y="173699"/>
            <a:chExt cx="8778240" cy="6510602"/>
          </a:xfrm>
        </p:grpSpPr>
        <p:sp>
          <p:nvSpPr>
            <p:cNvPr id="6" name="Rectangle 5"/>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7" name="Group 10"/>
            <p:cNvGrpSpPr>
              <a:grpSpLocks/>
            </p:cNvGrpSpPr>
            <p:nvPr/>
          </p:nvGrpSpPr>
          <p:grpSpPr bwMode="auto">
            <a:xfrm>
              <a:off x="256032" y="237744"/>
              <a:ext cx="8622792" cy="6364224"/>
              <a:chOff x="247157" y="247430"/>
              <a:chExt cx="8622792" cy="6364224"/>
            </a:xfrm>
          </p:grpSpPr>
          <p:sp>
            <p:nvSpPr>
              <p:cNvPr id="8" name="Rectangle 7"/>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9" name="Straight Connector 8"/>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 name="Rectangle 9"/>
              <p:cNvSpPr/>
              <p:nvPr/>
            </p:nvSpPr>
            <p:spPr>
              <a:xfrm>
                <a:off x="247025" y="1611845"/>
                <a:ext cx="8622676" cy="63487"/>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Date Placeholder 4"/>
          <p:cNvSpPr>
            <a:spLocks noGrp="1"/>
          </p:cNvSpPr>
          <p:nvPr>
            <p:ph type="dt" sz="half" idx="10"/>
          </p:nvPr>
        </p:nvSpPr>
        <p:spPr/>
        <p:txBody>
          <a:bodyPr/>
          <a:lstStyle>
            <a:lvl1pPr>
              <a:defRPr/>
            </a:lvl1pPr>
          </a:lstStyle>
          <a:p>
            <a:pPr>
              <a:defRPr/>
            </a:pPr>
            <a:fld id="{FF9D1DD2-14E8-D944-A0FD-88B7FF6C3F71}" type="datetimeFigureOut">
              <a:rPr lang="en-US"/>
              <a:pPr>
                <a:defRPr/>
              </a:pPr>
              <a:t>1/5/15</a:t>
            </a:fld>
            <a:endParaRPr lang="en-US"/>
          </a:p>
        </p:txBody>
      </p:sp>
      <p:sp>
        <p:nvSpPr>
          <p:cNvPr id="12" name="Footer Placeholder 5"/>
          <p:cNvSpPr>
            <a:spLocks noGrp="1"/>
          </p:cNvSpPr>
          <p:nvPr>
            <p:ph type="ftr" sz="quarter" idx="11"/>
          </p:nvPr>
        </p:nvSpPr>
        <p:spPr/>
        <p:txBody>
          <a:bodyPr/>
          <a:lstStyle>
            <a:lvl1pPr>
              <a:defRPr/>
            </a:lvl1pPr>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pPr>
              <a:defRPr/>
            </a:pPr>
            <a:fld id="{98A3D78F-9993-9D43-AEC0-1B3A137BA1FF}" type="slidenum">
              <a:rPr lang="en-US"/>
              <a:pPr>
                <a:defRPr/>
              </a:pPr>
              <a:t>‹#›</a:t>
            </a:fld>
            <a:endParaRPr lang="en-US"/>
          </a:p>
        </p:txBody>
      </p:sp>
    </p:spTree>
    <p:extLst>
      <p:ext uri="{BB962C8B-B14F-4D97-AF65-F5344CB8AC3E}">
        <p14:creationId xmlns:p14="http://schemas.microsoft.com/office/powerpoint/2010/main" val="381664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182563" y="173038"/>
            <a:ext cx="8778875" cy="6511925"/>
            <a:chOff x="182880" y="173699"/>
            <a:chExt cx="8778240" cy="6510602"/>
          </a:xfrm>
        </p:grpSpPr>
        <p:grpSp>
          <p:nvGrpSpPr>
            <p:cNvPr id="8" name="Group 7"/>
            <p:cNvGrpSpPr>
              <a:grpSpLocks/>
            </p:cNvGrpSpPr>
            <p:nvPr/>
          </p:nvGrpSpPr>
          <p:grpSpPr bwMode="auto">
            <a:xfrm>
              <a:off x="182880" y="173699"/>
              <a:ext cx="8778240" cy="6510602"/>
              <a:chOff x="182880" y="173699"/>
              <a:chExt cx="8778240" cy="6510602"/>
            </a:xfrm>
          </p:grpSpPr>
          <p:sp>
            <p:nvSpPr>
              <p:cNvPr id="10" name="Rectangle 9"/>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1" name="Group 10"/>
              <p:cNvGrpSpPr>
                <a:grpSpLocks/>
              </p:cNvGrpSpPr>
              <p:nvPr/>
            </p:nvGrpSpPr>
            <p:grpSpPr bwMode="auto">
              <a:xfrm>
                <a:off x="256032" y="237744"/>
                <a:ext cx="8622792" cy="6364224"/>
                <a:chOff x="247157" y="247430"/>
                <a:chExt cx="8622792" cy="6364224"/>
              </a:xfrm>
            </p:grpSpPr>
            <p:sp>
              <p:nvSpPr>
                <p:cNvPr id="12" name="Rectangle 11"/>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13" name="Straight Connector 12"/>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4" name="Rectangle 13"/>
                <p:cNvSpPr/>
                <p:nvPr/>
              </p:nvSpPr>
              <p:spPr>
                <a:xfrm>
                  <a:off x="247025" y="1611845"/>
                  <a:ext cx="8622676" cy="63487"/>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grpSp>
        <p:cxnSp>
          <p:nvCxnSpPr>
            <p:cNvPr id="9" name="Straight Connector 8"/>
            <p:cNvCxnSpPr/>
            <p:nvPr/>
          </p:nvCxnSpPr>
          <p:spPr>
            <a:xfrm rot="16200000" flipH="1">
              <a:off x="2217422" y="4026572"/>
              <a:ext cx="4710743"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Date Placeholder 6"/>
          <p:cNvSpPr>
            <a:spLocks noGrp="1"/>
          </p:cNvSpPr>
          <p:nvPr>
            <p:ph type="dt" sz="half" idx="10"/>
          </p:nvPr>
        </p:nvSpPr>
        <p:spPr/>
        <p:txBody>
          <a:bodyPr/>
          <a:lstStyle>
            <a:lvl1pPr>
              <a:defRPr/>
            </a:lvl1pPr>
          </a:lstStyle>
          <a:p>
            <a:pPr>
              <a:defRPr/>
            </a:pPr>
            <a:fld id="{C6B58EDB-B035-7B42-97CF-3CCF94791B8B}" type="datetimeFigureOut">
              <a:rPr lang="en-US"/>
              <a:pPr>
                <a:defRPr/>
              </a:pPr>
              <a:t>1/5/15</a:t>
            </a:fld>
            <a:endParaRPr lang="en-US"/>
          </a:p>
        </p:txBody>
      </p:sp>
      <p:sp>
        <p:nvSpPr>
          <p:cNvPr id="16" name="Footer Placeholder 7"/>
          <p:cNvSpPr>
            <a:spLocks noGrp="1"/>
          </p:cNvSpPr>
          <p:nvPr>
            <p:ph type="ftr" sz="quarter" idx="11"/>
          </p:nvPr>
        </p:nvSpPr>
        <p:spPr/>
        <p:txBody>
          <a:bodyPr/>
          <a:lstStyle>
            <a:lvl1pPr>
              <a:defRPr/>
            </a:lvl1pPr>
          </a:lstStyle>
          <a:p>
            <a:pPr>
              <a:defRPr/>
            </a:pPr>
            <a:endParaRPr lang="en-US"/>
          </a:p>
        </p:txBody>
      </p:sp>
      <p:sp>
        <p:nvSpPr>
          <p:cNvPr id="17" name="Slide Number Placeholder 8"/>
          <p:cNvSpPr>
            <a:spLocks noGrp="1"/>
          </p:cNvSpPr>
          <p:nvPr>
            <p:ph type="sldNum" sz="quarter" idx="12"/>
          </p:nvPr>
        </p:nvSpPr>
        <p:spPr/>
        <p:txBody>
          <a:bodyPr/>
          <a:lstStyle>
            <a:lvl1pPr>
              <a:defRPr/>
            </a:lvl1pPr>
          </a:lstStyle>
          <a:p>
            <a:pPr>
              <a:defRPr/>
            </a:pPr>
            <a:fld id="{8EB0B901-2597-384E-B7D7-C4EB8A623CA0}" type="slidenum">
              <a:rPr lang="en-US"/>
              <a:pPr>
                <a:defRPr/>
              </a:pPr>
              <a:t>‹#›</a:t>
            </a:fld>
            <a:endParaRPr lang="en-US"/>
          </a:p>
        </p:txBody>
      </p:sp>
    </p:spTree>
    <p:extLst>
      <p:ext uri="{BB962C8B-B14F-4D97-AF65-F5344CB8AC3E}">
        <p14:creationId xmlns:p14="http://schemas.microsoft.com/office/powerpoint/2010/main" val="251214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182563" y="173038"/>
            <a:ext cx="8778875" cy="6511925"/>
            <a:chOff x="182880" y="173699"/>
            <a:chExt cx="8778240" cy="6510602"/>
          </a:xfrm>
        </p:grpSpPr>
        <p:sp>
          <p:nvSpPr>
            <p:cNvPr id="4" name="Rectangle 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0"/>
            <p:cNvGrpSpPr>
              <a:grpSpLocks/>
            </p:cNvGrpSpPr>
            <p:nvPr/>
          </p:nvGrpSpPr>
          <p:grpSpPr bwMode="auto">
            <a:xfrm>
              <a:off x="256032" y="237744"/>
              <a:ext cx="8622792" cy="6364224"/>
              <a:chOff x="247157" y="247430"/>
              <a:chExt cx="8622792" cy="6364224"/>
            </a:xfrm>
          </p:grpSpPr>
          <p:sp>
            <p:nvSpPr>
              <p:cNvPr id="6" name="Rectangle 5"/>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7" name="Straight Connector 6"/>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247025" y="1611845"/>
                <a:ext cx="8622676" cy="63487"/>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9" name="Date Placeholder 2"/>
          <p:cNvSpPr>
            <a:spLocks noGrp="1"/>
          </p:cNvSpPr>
          <p:nvPr>
            <p:ph type="dt" sz="half" idx="10"/>
          </p:nvPr>
        </p:nvSpPr>
        <p:spPr/>
        <p:txBody>
          <a:bodyPr/>
          <a:lstStyle>
            <a:lvl1pPr>
              <a:defRPr/>
            </a:lvl1pPr>
          </a:lstStyle>
          <a:p>
            <a:pPr>
              <a:defRPr/>
            </a:pPr>
            <a:fld id="{06D9B7C0-DC44-6A4B-AD36-9A70467EB0F0}" type="datetimeFigureOut">
              <a:rPr lang="en-US"/>
              <a:pPr>
                <a:defRPr/>
              </a:pPr>
              <a:t>1/5/15</a:t>
            </a:fld>
            <a:endParaRPr lang="en-US"/>
          </a:p>
        </p:txBody>
      </p:sp>
      <p:sp>
        <p:nvSpPr>
          <p:cNvPr id="10" name="Footer Placeholder 3"/>
          <p:cNvSpPr>
            <a:spLocks noGrp="1"/>
          </p:cNvSpPr>
          <p:nvPr>
            <p:ph type="ftr" sz="quarter" idx="11"/>
          </p:nvPr>
        </p:nvSpPr>
        <p:spPr/>
        <p:txBody>
          <a:bodyPr/>
          <a:lstStyle>
            <a:lvl1pPr>
              <a:defRPr/>
            </a:lvl1pPr>
          </a:lstStyle>
          <a:p>
            <a:pPr>
              <a:defRPr/>
            </a:pPr>
            <a:endParaRPr lang="en-US"/>
          </a:p>
        </p:txBody>
      </p:sp>
      <p:sp>
        <p:nvSpPr>
          <p:cNvPr id="11" name="Slide Number Placeholder 4"/>
          <p:cNvSpPr>
            <a:spLocks noGrp="1"/>
          </p:cNvSpPr>
          <p:nvPr>
            <p:ph type="sldNum" sz="quarter" idx="12"/>
          </p:nvPr>
        </p:nvSpPr>
        <p:spPr/>
        <p:txBody>
          <a:bodyPr/>
          <a:lstStyle>
            <a:lvl1pPr>
              <a:defRPr/>
            </a:lvl1pPr>
          </a:lstStyle>
          <a:p>
            <a:pPr>
              <a:defRPr/>
            </a:pPr>
            <a:fld id="{AF5C61FA-25DC-424C-AB6B-9FFA50D9CA58}" type="slidenum">
              <a:rPr lang="en-US"/>
              <a:pPr>
                <a:defRPr/>
              </a:pPr>
              <a:t>‹#›</a:t>
            </a:fld>
            <a:endParaRPr lang="en-US"/>
          </a:p>
        </p:txBody>
      </p:sp>
    </p:spTree>
    <p:extLst>
      <p:ext uri="{BB962C8B-B14F-4D97-AF65-F5344CB8AC3E}">
        <p14:creationId xmlns:p14="http://schemas.microsoft.com/office/powerpoint/2010/main" val="232768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6"/>
          <p:cNvGrpSpPr>
            <a:grpSpLocks/>
          </p:cNvGrpSpPr>
          <p:nvPr/>
        </p:nvGrpSpPr>
        <p:grpSpPr bwMode="auto">
          <a:xfrm>
            <a:off x="182563" y="173038"/>
            <a:ext cx="8778875" cy="6511925"/>
            <a:chOff x="182880" y="173699"/>
            <a:chExt cx="8778240" cy="6510602"/>
          </a:xfrm>
        </p:grpSpPr>
        <p:sp>
          <p:nvSpPr>
            <p:cNvPr id="3" name="Rectangle 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4" name="Group 10"/>
            <p:cNvGrpSpPr>
              <a:grpSpLocks/>
            </p:cNvGrpSpPr>
            <p:nvPr/>
          </p:nvGrpSpPr>
          <p:grpSpPr bwMode="auto">
            <a:xfrm>
              <a:off x="256032" y="237744"/>
              <a:ext cx="8622792" cy="6364224"/>
              <a:chOff x="247157" y="247430"/>
              <a:chExt cx="8622792" cy="6364224"/>
            </a:xfrm>
          </p:grpSpPr>
          <p:sp>
            <p:nvSpPr>
              <p:cNvPr id="5" name="Rectangle 4"/>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6" name="Straight Connector 5"/>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7" name="Date Placeholder 1"/>
          <p:cNvSpPr>
            <a:spLocks noGrp="1"/>
          </p:cNvSpPr>
          <p:nvPr>
            <p:ph type="dt" sz="half" idx="10"/>
          </p:nvPr>
        </p:nvSpPr>
        <p:spPr/>
        <p:txBody>
          <a:bodyPr/>
          <a:lstStyle>
            <a:lvl1pPr>
              <a:defRPr/>
            </a:lvl1pPr>
          </a:lstStyle>
          <a:p>
            <a:pPr>
              <a:defRPr/>
            </a:pPr>
            <a:fld id="{FBA1D485-6202-5C47-B9FA-CBA7C0C02380}" type="datetimeFigureOut">
              <a:rPr lang="en-US"/>
              <a:pPr>
                <a:defRPr/>
              </a:pPr>
              <a:t>1/5/15</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3"/>
          <p:cNvSpPr>
            <a:spLocks noGrp="1"/>
          </p:cNvSpPr>
          <p:nvPr>
            <p:ph type="sldNum" sz="quarter" idx="12"/>
          </p:nvPr>
        </p:nvSpPr>
        <p:spPr/>
        <p:txBody>
          <a:bodyPr/>
          <a:lstStyle>
            <a:lvl1pPr>
              <a:defRPr/>
            </a:lvl1pPr>
          </a:lstStyle>
          <a:p>
            <a:pPr>
              <a:defRPr/>
            </a:pPr>
            <a:fld id="{35169BA6-5EB1-1840-B9C9-36FD34498ED7}" type="slidenum">
              <a:rPr lang="en-US"/>
              <a:pPr>
                <a:defRPr/>
              </a:pPr>
              <a:t>‹#›</a:t>
            </a:fld>
            <a:endParaRPr lang="en-US"/>
          </a:p>
        </p:txBody>
      </p:sp>
    </p:spTree>
    <p:extLst>
      <p:ext uri="{BB962C8B-B14F-4D97-AF65-F5344CB8AC3E}">
        <p14:creationId xmlns:p14="http://schemas.microsoft.com/office/powerpoint/2010/main" val="3140885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182563" y="173038"/>
            <a:ext cx="8778875" cy="6511925"/>
            <a:chOff x="182880" y="173699"/>
            <a:chExt cx="8778240" cy="6510602"/>
          </a:xfrm>
        </p:grpSpPr>
        <p:grpSp>
          <p:nvGrpSpPr>
            <p:cNvPr id="6" name="Group 7"/>
            <p:cNvGrpSpPr>
              <a:grpSpLocks/>
            </p:cNvGrpSpPr>
            <p:nvPr/>
          </p:nvGrpSpPr>
          <p:grpSpPr bwMode="auto">
            <a:xfrm>
              <a:off x="182880" y="173699"/>
              <a:ext cx="8778240" cy="6510602"/>
              <a:chOff x="182880" y="173699"/>
              <a:chExt cx="8778240" cy="6510602"/>
            </a:xfrm>
          </p:grpSpPr>
          <p:sp>
            <p:nvSpPr>
              <p:cNvPr id="8" name="Rectangle 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9" name="Group 10"/>
              <p:cNvGrpSpPr>
                <a:grpSpLocks/>
              </p:cNvGrpSpPr>
              <p:nvPr/>
            </p:nvGrpSpPr>
            <p:grpSpPr bwMode="auto">
              <a:xfrm>
                <a:off x="256032" y="237744"/>
                <a:ext cx="8622792" cy="6364224"/>
                <a:chOff x="247157" y="247430"/>
                <a:chExt cx="8622792" cy="6364224"/>
              </a:xfrm>
            </p:grpSpPr>
            <p:sp>
              <p:nvSpPr>
                <p:cNvPr id="10" name="Rectangle 9"/>
                <p:cNvSpPr>
                  <a:spLocks/>
                </p:cNvSpPr>
                <p:nvPr/>
              </p:nvSpPr>
              <p:spPr>
                <a:xfrm>
                  <a:off x="247025" y="246872"/>
                  <a:ext cx="8622676" cy="6364582"/>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cxnSp>
              <p:nvCxnSpPr>
                <p:cNvPr id="11" name="Straight Connector 10"/>
                <p:cNvCxnSpPr/>
                <p:nvPr/>
              </p:nvCxnSpPr>
              <p:spPr>
                <a:xfrm>
                  <a:off x="247025" y="6389249"/>
                  <a:ext cx="8622676" cy="1587"/>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7" name="Rectangle 6"/>
            <p:cNvSpPr/>
            <p:nvPr/>
          </p:nvSpPr>
          <p:spPr>
            <a:xfrm rot="5400000">
              <a:off x="801568" y="3274246"/>
              <a:ext cx="6134441" cy="63495"/>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4"/>
          <p:cNvSpPr>
            <a:spLocks noGrp="1"/>
          </p:cNvSpPr>
          <p:nvPr>
            <p:ph type="dt" sz="half" idx="10"/>
          </p:nvPr>
        </p:nvSpPr>
        <p:spPr/>
        <p:txBody>
          <a:bodyPr/>
          <a:lstStyle>
            <a:lvl1pPr>
              <a:defRPr/>
            </a:lvl1pPr>
          </a:lstStyle>
          <a:p>
            <a:pPr>
              <a:defRPr/>
            </a:pPr>
            <a:fld id="{ADBEBEDE-4220-0E4A-84B1-3D5A0B6B21F5}" type="datetimeFigureOut">
              <a:rPr lang="en-US"/>
              <a:pPr>
                <a:defRPr/>
              </a:pPr>
              <a:t>1/5/15</a:t>
            </a:fld>
            <a:endParaRPr lang="en-US"/>
          </a:p>
        </p:txBody>
      </p:sp>
      <p:sp>
        <p:nvSpPr>
          <p:cNvPr id="13" name="Footer Placeholder 5"/>
          <p:cNvSpPr>
            <a:spLocks noGrp="1"/>
          </p:cNvSpPr>
          <p:nvPr>
            <p:ph type="ftr" sz="quarter" idx="11"/>
          </p:nvPr>
        </p:nvSpPr>
        <p:spPr/>
        <p:txBody>
          <a:bodyPr/>
          <a:lstStyle>
            <a:lvl1pPr>
              <a:defRPr/>
            </a:lvl1pPr>
          </a:lstStyle>
          <a:p>
            <a:pPr>
              <a:defRPr/>
            </a:pPr>
            <a:endParaRPr lang="en-US"/>
          </a:p>
        </p:txBody>
      </p:sp>
      <p:sp>
        <p:nvSpPr>
          <p:cNvPr id="14" name="Slide Number Placeholder 6"/>
          <p:cNvSpPr>
            <a:spLocks noGrp="1"/>
          </p:cNvSpPr>
          <p:nvPr>
            <p:ph type="sldNum" sz="quarter" idx="12"/>
          </p:nvPr>
        </p:nvSpPr>
        <p:spPr/>
        <p:txBody>
          <a:bodyPr/>
          <a:lstStyle>
            <a:lvl1pPr>
              <a:defRPr/>
            </a:lvl1pPr>
          </a:lstStyle>
          <a:p>
            <a:pPr>
              <a:defRPr/>
            </a:pPr>
            <a:fld id="{B30E25A7-FB3D-DD4E-950E-2A5BBE83BB19}" type="slidenum">
              <a:rPr lang="en-US"/>
              <a:pPr>
                <a:defRPr/>
              </a:pPr>
              <a:t>‹#›</a:t>
            </a:fld>
            <a:endParaRPr lang="en-US"/>
          </a:p>
        </p:txBody>
      </p:sp>
    </p:spTree>
    <p:extLst>
      <p:ext uri="{BB962C8B-B14F-4D97-AF65-F5344CB8AC3E}">
        <p14:creationId xmlns:p14="http://schemas.microsoft.com/office/powerpoint/2010/main" val="15067151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00113" y="244475"/>
            <a:ext cx="7345362"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900113" y="2133600"/>
            <a:ext cx="7345362" cy="393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44475" y="6372225"/>
            <a:ext cx="2133600" cy="258763"/>
          </a:xfrm>
          <a:prstGeom prst="rect">
            <a:avLst/>
          </a:prstGeom>
        </p:spPr>
        <p:txBody>
          <a:bodyPr vert="horz" lIns="91440" tIns="45720" rIns="91440" bIns="45720" rtlCol="0" anchor="ctr"/>
          <a:lstStyle>
            <a:lvl1pPr algn="l" fontAlgn="auto">
              <a:spcBef>
                <a:spcPts val="0"/>
              </a:spcBef>
              <a:spcAft>
                <a:spcPts val="0"/>
              </a:spcAft>
              <a:defRPr sz="1200">
                <a:solidFill>
                  <a:schemeClr val="bg2">
                    <a:lumMod val="60000"/>
                    <a:lumOff val="40000"/>
                  </a:schemeClr>
                </a:solidFill>
                <a:latin typeface="Brush Script MT" pitchFamily="66" charset="0"/>
                <a:ea typeface="+mn-ea"/>
                <a:cs typeface="+mn-cs"/>
              </a:defRPr>
            </a:lvl1pPr>
          </a:lstStyle>
          <a:p>
            <a:pPr>
              <a:defRPr/>
            </a:pPr>
            <a:fld id="{6AA535C1-EE58-724F-A9FF-C6EDF79A804A}" type="datetimeFigureOut">
              <a:rPr lang="en-US"/>
              <a:pPr>
                <a:defRPr/>
              </a:pPr>
              <a:t>1/5/15</a:t>
            </a:fld>
            <a:endParaRPr lang="en-US"/>
          </a:p>
        </p:txBody>
      </p:sp>
      <p:sp>
        <p:nvSpPr>
          <p:cNvPr id="5" name="Footer Placeholder 4"/>
          <p:cNvSpPr>
            <a:spLocks noGrp="1"/>
          </p:cNvSpPr>
          <p:nvPr>
            <p:ph type="ftr" sz="quarter" idx="3"/>
          </p:nvPr>
        </p:nvSpPr>
        <p:spPr>
          <a:xfrm>
            <a:off x="5959475" y="6372225"/>
            <a:ext cx="2895600" cy="257175"/>
          </a:xfrm>
          <a:prstGeom prst="rect">
            <a:avLst/>
          </a:prstGeom>
        </p:spPr>
        <p:txBody>
          <a:bodyPr vert="horz" lIns="91440" tIns="45720" rIns="91440" bIns="45720" rtlCol="0" anchor="ctr"/>
          <a:lstStyle>
            <a:lvl1pPr marL="0" algn="r" defTabSz="914400" rtl="0" eaLnBrk="1" fontAlgn="auto" latinLnBrk="0" hangingPunct="1">
              <a:spcBef>
                <a:spcPts val="0"/>
              </a:spcBef>
              <a:spcAft>
                <a:spcPts val="0"/>
              </a:spcAft>
              <a:defRPr sz="1200" kern="1200">
                <a:solidFill>
                  <a:schemeClr val="bg2">
                    <a:lumMod val="60000"/>
                    <a:lumOff val="40000"/>
                  </a:schemeClr>
                </a:solidFill>
                <a:latin typeface="Brush Script MT" pitchFamily="66"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fontAlgn="auto" latinLnBrk="0" hangingPunct="1">
              <a:spcBef>
                <a:spcPts val="0"/>
              </a:spcBef>
              <a:spcAft>
                <a:spcPts val="0"/>
              </a:spcAft>
              <a:defRPr sz="1200" kern="1200">
                <a:solidFill>
                  <a:schemeClr val="bg2">
                    <a:lumMod val="60000"/>
                    <a:lumOff val="40000"/>
                  </a:schemeClr>
                </a:solidFill>
                <a:latin typeface="+mn-lt"/>
                <a:ea typeface="+mn-ea"/>
                <a:cs typeface="+mn-cs"/>
              </a:defRPr>
            </a:lvl1pPr>
          </a:lstStyle>
          <a:p>
            <a:pPr>
              <a:defRPr/>
            </a:pPr>
            <a:fld id="{4519AD41-63C4-5444-97D2-0D6F4BD1828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txStyles>
    <p:titleStyle>
      <a:lvl1pPr algn="ctr" rtl="0" eaLnBrk="0" fontAlgn="base" hangingPunct="0">
        <a:spcBef>
          <a:spcPct val="0"/>
        </a:spcBef>
        <a:spcAft>
          <a:spcPct val="0"/>
        </a:spcAft>
        <a:defRPr sz="4800" kern="1200">
          <a:solidFill>
            <a:srgbClr val="404040"/>
          </a:solidFill>
          <a:latin typeface="+mj-lt"/>
          <a:ea typeface="ＭＳ Ｐゴシック" charset="0"/>
          <a:cs typeface="ＭＳ Ｐゴシック" charset="0"/>
        </a:defRPr>
      </a:lvl1pPr>
      <a:lvl2pPr algn="ctr" rtl="0" eaLnBrk="0" fontAlgn="base" hangingPunct="0">
        <a:spcBef>
          <a:spcPct val="0"/>
        </a:spcBef>
        <a:spcAft>
          <a:spcPct val="0"/>
        </a:spcAft>
        <a:defRPr sz="4800">
          <a:solidFill>
            <a:srgbClr val="404040"/>
          </a:solidFill>
          <a:latin typeface="Calisto MT" charset="0"/>
          <a:ea typeface="ＭＳ Ｐゴシック" charset="0"/>
          <a:cs typeface="ＭＳ Ｐゴシック" charset="0"/>
        </a:defRPr>
      </a:lvl2pPr>
      <a:lvl3pPr algn="ctr" rtl="0" eaLnBrk="0" fontAlgn="base" hangingPunct="0">
        <a:spcBef>
          <a:spcPct val="0"/>
        </a:spcBef>
        <a:spcAft>
          <a:spcPct val="0"/>
        </a:spcAft>
        <a:defRPr sz="4800">
          <a:solidFill>
            <a:srgbClr val="404040"/>
          </a:solidFill>
          <a:latin typeface="Calisto MT" charset="0"/>
          <a:ea typeface="ＭＳ Ｐゴシック" charset="0"/>
          <a:cs typeface="ＭＳ Ｐゴシック" charset="0"/>
        </a:defRPr>
      </a:lvl3pPr>
      <a:lvl4pPr algn="ctr" rtl="0" eaLnBrk="0" fontAlgn="base" hangingPunct="0">
        <a:spcBef>
          <a:spcPct val="0"/>
        </a:spcBef>
        <a:spcAft>
          <a:spcPct val="0"/>
        </a:spcAft>
        <a:defRPr sz="4800">
          <a:solidFill>
            <a:srgbClr val="404040"/>
          </a:solidFill>
          <a:latin typeface="Calisto MT" charset="0"/>
          <a:ea typeface="ＭＳ Ｐゴシック" charset="0"/>
          <a:cs typeface="ＭＳ Ｐゴシック" charset="0"/>
        </a:defRPr>
      </a:lvl4pPr>
      <a:lvl5pPr algn="ctr" rtl="0" eaLnBrk="0" fontAlgn="base" hangingPunct="0">
        <a:spcBef>
          <a:spcPct val="0"/>
        </a:spcBef>
        <a:spcAft>
          <a:spcPct val="0"/>
        </a:spcAft>
        <a:defRPr sz="4800">
          <a:solidFill>
            <a:srgbClr val="404040"/>
          </a:solidFill>
          <a:latin typeface="Calisto MT" charset="0"/>
          <a:ea typeface="ＭＳ Ｐゴシック" charset="0"/>
          <a:cs typeface="ＭＳ Ｐゴシック" charset="0"/>
        </a:defRPr>
      </a:lvl5pPr>
      <a:lvl6pPr marL="457200" algn="ctr" rtl="0" fontAlgn="base">
        <a:spcBef>
          <a:spcPct val="0"/>
        </a:spcBef>
        <a:spcAft>
          <a:spcPct val="0"/>
        </a:spcAft>
        <a:defRPr sz="4800">
          <a:solidFill>
            <a:srgbClr val="404040"/>
          </a:solidFill>
          <a:latin typeface="Calisto MT" charset="0"/>
          <a:ea typeface="ＭＳ Ｐゴシック" charset="0"/>
          <a:cs typeface="ＭＳ Ｐゴシック" charset="0"/>
        </a:defRPr>
      </a:lvl6pPr>
      <a:lvl7pPr marL="914400" algn="ctr" rtl="0" fontAlgn="base">
        <a:spcBef>
          <a:spcPct val="0"/>
        </a:spcBef>
        <a:spcAft>
          <a:spcPct val="0"/>
        </a:spcAft>
        <a:defRPr sz="4800">
          <a:solidFill>
            <a:srgbClr val="404040"/>
          </a:solidFill>
          <a:latin typeface="Calisto MT" charset="0"/>
          <a:ea typeface="ＭＳ Ｐゴシック" charset="0"/>
          <a:cs typeface="ＭＳ Ｐゴシック" charset="0"/>
        </a:defRPr>
      </a:lvl7pPr>
      <a:lvl8pPr marL="1371600" algn="ctr" rtl="0" fontAlgn="base">
        <a:spcBef>
          <a:spcPct val="0"/>
        </a:spcBef>
        <a:spcAft>
          <a:spcPct val="0"/>
        </a:spcAft>
        <a:defRPr sz="4800">
          <a:solidFill>
            <a:srgbClr val="404040"/>
          </a:solidFill>
          <a:latin typeface="Calisto MT" charset="0"/>
          <a:ea typeface="ＭＳ Ｐゴシック" charset="0"/>
          <a:cs typeface="ＭＳ Ｐゴシック" charset="0"/>
        </a:defRPr>
      </a:lvl8pPr>
      <a:lvl9pPr marL="1828800" algn="ctr" rtl="0" fontAlgn="base">
        <a:spcBef>
          <a:spcPct val="0"/>
        </a:spcBef>
        <a:spcAft>
          <a:spcPct val="0"/>
        </a:spcAft>
        <a:defRPr sz="4800">
          <a:solidFill>
            <a:srgbClr val="404040"/>
          </a:solidFill>
          <a:latin typeface="Calisto MT" charset="0"/>
          <a:ea typeface="ＭＳ Ｐゴシック" charset="0"/>
          <a:cs typeface="ＭＳ Ｐゴシック" charset="0"/>
        </a:defRPr>
      </a:lvl9pPr>
    </p:titleStyle>
    <p:bodyStyle>
      <a:lvl1pPr marL="342900" indent="-342900" algn="l" rtl="0" eaLnBrk="0" fontAlgn="base" hangingPunct="0">
        <a:spcBef>
          <a:spcPts val="2000"/>
        </a:spcBef>
        <a:spcAft>
          <a:spcPct val="0"/>
        </a:spcAft>
        <a:buClr>
          <a:srgbClr val="404040"/>
        </a:buClr>
        <a:buFont typeface="Arial" charset="0"/>
        <a:buChar char="•"/>
        <a:defRPr sz="2400" kern="1200">
          <a:solidFill>
            <a:srgbClr val="404040"/>
          </a:solidFill>
          <a:latin typeface="+mn-lt"/>
          <a:ea typeface="ＭＳ Ｐゴシック" charset="0"/>
          <a:cs typeface="ＭＳ Ｐゴシック" charset="0"/>
        </a:defRPr>
      </a:lvl1pPr>
      <a:lvl2pPr marL="579438" indent="-228600" algn="l" rtl="0" eaLnBrk="0" fontAlgn="base" hangingPunct="0">
        <a:spcBef>
          <a:spcPts val="600"/>
        </a:spcBef>
        <a:spcAft>
          <a:spcPct val="0"/>
        </a:spcAft>
        <a:buClr>
          <a:srgbClr val="B0BCC1"/>
        </a:buClr>
        <a:buFont typeface="Arial" charset="0"/>
        <a:buChar char="•"/>
        <a:defRPr sz="2200" kern="1200">
          <a:solidFill>
            <a:srgbClr val="404040"/>
          </a:solidFill>
          <a:latin typeface="+mn-lt"/>
          <a:ea typeface="ＭＳ Ｐゴシック" charset="0"/>
          <a:cs typeface="+mn-cs"/>
        </a:defRPr>
      </a:lvl2pPr>
      <a:lvl3pPr marL="808038" indent="-228600" algn="l" rtl="0" eaLnBrk="0" fontAlgn="base" hangingPunct="0">
        <a:spcBef>
          <a:spcPts val="600"/>
        </a:spcBef>
        <a:spcAft>
          <a:spcPct val="0"/>
        </a:spcAft>
        <a:buClr>
          <a:srgbClr val="404040"/>
        </a:buClr>
        <a:buFont typeface="Arial" charset="0"/>
        <a:buChar char="•"/>
        <a:defRPr sz="2000" kern="1200">
          <a:solidFill>
            <a:srgbClr val="404040"/>
          </a:solidFill>
          <a:latin typeface="+mn-lt"/>
          <a:ea typeface="ＭＳ Ｐゴシック" charset="0"/>
          <a:cs typeface="+mn-cs"/>
        </a:defRPr>
      </a:lvl3pPr>
      <a:lvl4pPr marL="1036638" indent="-228600" algn="l" rtl="0" eaLnBrk="0" fontAlgn="base" hangingPunct="0">
        <a:spcBef>
          <a:spcPts val="600"/>
        </a:spcBef>
        <a:spcAft>
          <a:spcPct val="0"/>
        </a:spcAft>
        <a:buClr>
          <a:srgbClr val="B0BCC1"/>
        </a:buClr>
        <a:buFont typeface="Arial" charset="0"/>
        <a:buChar char="•"/>
        <a:defRPr kern="1200">
          <a:solidFill>
            <a:srgbClr val="404040"/>
          </a:solidFill>
          <a:latin typeface="+mn-lt"/>
          <a:ea typeface="ＭＳ Ｐゴシック" charset="0"/>
          <a:cs typeface="+mn-cs"/>
        </a:defRPr>
      </a:lvl4pPr>
      <a:lvl5pPr marL="1265238" indent="-228600" algn="l" rtl="0" eaLnBrk="0" fontAlgn="base" hangingPunct="0">
        <a:spcBef>
          <a:spcPts val="600"/>
        </a:spcBef>
        <a:spcAft>
          <a:spcPct val="0"/>
        </a:spcAft>
        <a:buClr>
          <a:srgbClr val="404040"/>
        </a:buClr>
        <a:buFont typeface="Arial" charset="0"/>
        <a:buChar char="•"/>
        <a:defRPr kern="1200">
          <a:solidFill>
            <a:srgbClr val="404040"/>
          </a:solidFill>
          <a:latin typeface="+mn-lt"/>
          <a:ea typeface="ＭＳ Ｐゴシック" charset="0"/>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2.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hyperlink" Target="http://www.activestate.com/Products/ActivePer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ctrTitle"/>
          </p:nvPr>
        </p:nvSpPr>
        <p:spPr/>
        <p:txBody>
          <a:bodyPr/>
          <a:lstStyle/>
          <a:p>
            <a:pPr eaLnBrk="1" hangingPunct="1"/>
            <a:r>
              <a:rPr lang="en-US">
                <a:solidFill>
                  <a:srgbClr val="404040"/>
                </a:solidFill>
                <a:latin typeface="Calisto MT" charset="0"/>
                <a:ea typeface="ＭＳ Ｐゴシック" charset="0"/>
                <a:cs typeface="ＭＳ Ｐゴシック" charset="0"/>
              </a:rPr>
              <a:t>From the shell to Perl</a:t>
            </a:r>
          </a:p>
        </p:txBody>
      </p:sp>
      <p:sp>
        <p:nvSpPr>
          <p:cNvPr id="17410" name="Subtitle 2"/>
          <p:cNvSpPr>
            <a:spLocks noGrp="1"/>
          </p:cNvSpPr>
          <p:nvPr>
            <p:ph type="subTitle" idx="1"/>
          </p:nvPr>
        </p:nvSpPr>
        <p:spPr/>
        <p:txBody>
          <a:bodyPr/>
          <a:lstStyle/>
          <a:p>
            <a:pPr>
              <a:buClr>
                <a:srgbClr val="404040"/>
              </a:buClr>
              <a:buFont typeface="Arial" charset="0"/>
              <a:buNone/>
            </a:pPr>
            <a:r>
              <a:rPr lang="en-US">
                <a:solidFill>
                  <a:srgbClr val="404040"/>
                </a:solidFill>
                <a:latin typeface="Calisto MT" charset="0"/>
                <a:ea typeface="ＭＳ Ｐゴシック" charset="0"/>
                <a:cs typeface="ＭＳ Ｐゴシック" charset="0"/>
              </a:rPr>
              <a:t>Ganna Androsova</a:t>
            </a:r>
          </a:p>
          <a:p>
            <a:pPr>
              <a:buClr>
                <a:srgbClr val="404040"/>
              </a:buClr>
              <a:buFont typeface="Arial" charset="0"/>
              <a:buNone/>
            </a:pPr>
            <a:r>
              <a:rPr lang="en-US">
                <a:solidFill>
                  <a:srgbClr val="404040"/>
                </a:solidFill>
                <a:latin typeface="Calisto MT" charset="0"/>
                <a:ea typeface="ＭＳ Ｐゴシック" charset="0"/>
                <a:cs typeface="ＭＳ Ｐゴシック" charset="0"/>
              </a:rPr>
              <a:t>Roland Krause</a:t>
            </a:r>
          </a:p>
          <a:p>
            <a:pPr>
              <a:buClr>
                <a:srgbClr val="404040"/>
              </a:buClr>
              <a:buFont typeface="Arial" charset="0"/>
              <a:buNone/>
            </a:pPr>
            <a:r>
              <a:rPr lang="en-US">
                <a:solidFill>
                  <a:srgbClr val="404040"/>
                </a:solidFill>
                <a:latin typeface="Calisto MT" charset="0"/>
                <a:ea typeface="ＭＳ Ｐゴシック" charset="0"/>
                <a:cs typeface="ＭＳ Ｐゴシック" charset="0"/>
              </a:rPr>
              <a:t>06.01.2015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a:latin typeface="Calisto MT" charset="0"/>
              </a:rPr>
              <a:t>Run your first Perl program</a:t>
            </a:r>
          </a:p>
        </p:txBody>
      </p:sp>
      <p:sp>
        <p:nvSpPr>
          <p:cNvPr id="3" name="Content Placeholder 2"/>
          <p:cNvSpPr>
            <a:spLocks noGrp="1"/>
          </p:cNvSpPr>
          <p:nvPr>
            <p:ph idx="1"/>
          </p:nvPr>
        </p:nvSpPr>
        <p:spPr>
          <a:xfrm>
            <a:off x="1520825" y="2133600"/>
            <a:ext cx="7345363" cy="4175125"/>
          </a:xfrm>
        </p:spPr>
        <p:txBody>
          <a:bodyPr rtlCol="0">
            <a:normAutofit fontScale="92500" lnSpcReduction="20000"/>
          </a:bodyPr>
          <a:lstStyle/>
          <a:p>
            <a:pPr marL="457200" indent="-457200" eaLnBrk="1" fontAlgn="auto" hangingPunct="1">
              <a:spcAft>
                <a:spcPts val="0"/>
              </a:spcAft>
              <a:buClr>
                <a:schemeClr val="tx1">
                  <a:lumMod val="75000"/>
                  <a:lumOff val="25000"/>
                </a:schemeClr>
              </a:buClr>
              <a:buFont typeface="+mj-lt"/>
              <a:buAutoNum type="arabicPeriod"/>
              <a:defRPr/>
            </a:pPr>
            <a:r>
              <a:rPr lang="en-US" dirty="0" smtClean="0">
                <a:solidFill>
                  <a:schemeClr val="tx1">
                    <a:lumMod val="75000"/>
                    <a:lumOff val="25000"/>
                  </a:schemeClr>
                </a:solidFill>
                <a:ea typeface="+mn-ea"/>
                <a:cs typeface="+mn-cs"/>
              </a:rPr>
              <a:t>In command line type:</a:t>
            </a:r>
          </a:p>
          <a:p>
            <a:pPr marL="465138" lvl="2" indent="0" eaLnBrk="1" fontAlgn="auto" hangingPunct="1">
              <a:spcAft>
                <a:spcPts val="0"/>
              </a:spcAft>
              <a:buClr>
                <a:schemeClr val="tx1">
                  <a:lumMod val="75000"/>
                  <a:lumOff val="25000"/>
                </a:schemeClr>
              </a:buClr>
              <a:buFont typeface="Arial" pitchFamily="34" charset="0"/>
              <a:buNone/>
              <a:defRPr/>
            </a:pPr>
            <a:r>
              <a:rPr lang="en-US" dirty="0">
                <a:solidFill>
                  <a:srgbClr val="FF0000"/>
                </a:solidFill>
                <a:ea typeface="+mn-ea"/>
              </a:rPr>
              <a:t>c</a:t>
            </a:r>
            <a:r>
              <a:rPr lang="en-US" dirty="0" smtClean="0">
                <a:solidFill>
                  <a:srgbClr val="FF0000"/>
                </a:solidFill>
                <a:ea typeface="+mn-ea"/>
              </a:rPr>
              <a:t>d Desktop\</a:t>
            </a:r>
            <a:r>
              <a:rPr lang="en-US" dirty="0" err="1" smtClean="0">
                <a:solidFill>
                  <a:srgbClr val="FF0000"/>
                </a:solidFill>
                <a:ea typeface="+mn-ea"/>
              </a:rPr>
              <a:t>perl</a:t>
            </a:r>
            <a:endParaRPr lang="en-US" dirty="0" smtClean="0">
              <a:solidFill>
                <a:srgbClr val="FF0000"/>
              </a:solidFill>
              <a:ea typeface="+mn-ea"/>
            </a:endParaRPr>
          </a:p>
          <a:p>
            <a:pPr marL="465138" lvl="2" indent="0" eaLnBrk="1" fontAlgn="auto" hangingPunct="1">
              <a:spcAft>
                <a:spcPts val="0"/>
              </a:spcAft>
              <a:buClr>
                <a:schemeClr val="tx1">
                  <a:lumMod val="75000"/>
                  <a:lumOff val="25000"/>
                </a:schemeClr>
              </a:buClr>
              <a:buFont typeface="Arial" pitchFamily="34" charset="0"/>
              <a:buNone/>
              <a:defRPr/>
            </a:pPr>
            <a:r>
              <a:rPr lang="en-US" dirty="0"/>
              <a:t>-&gt; press “Enter”</a:t>
            </a:r>
          </a:p>
          <a:p>
            <a:pPr marL="465138" lvl="2" indent="0" eaLnBrk="1" fontAlgn="auto" hangingPunct="1">
              <a:spcAft>
                <a:spcPts val="0"/>
              </a:spcAft>
              <a:buClr>
                <a:schemeClr val="tx1">
                  <a:lumMod val="75000"/>
                  <a:lumOff val="25000"/>
                </a:schemeClr>
              </a:buClr>
              <a:buFont typeface="Arial" pitchFamily="34" charset="0"/>
              <a:buNone/>
              <a:defRPr/>
            </a:pPr>
            <a:endParaRPr lang="en-US" dirty="0"/>
          </a:p>
          <a:p>
            <a:pPr marL="457200" indent="-457200" eaLnBrk="1" fontAlgn="auto" hangingPunct="1">
              <a:spcAft>
                <a:spcPts val="0"/>
              </a:spcAft>
              <a:buClr>
                <a:schemeClr val="tx1">
                  <a:lumMod val="75000"/>
                  <a:lumOff val="25000"/>
                </a:schemeClr>
              </a:buClr>
              <a:buFont typeface="+mj-lt"/>
              <a:buAutoNum type="arabicPeriod"/>
              <a:defRPr/>
            </a:pPr>
            <a:r>
              <a:rPr lang="en-US" dirty="0"/>
              <a:t>Type:</a:t>
            </a:r>
          </a:p>
          <a:p>
            <a:pPr marL="465138" lvl="2" indent="0" eaLnBrk="1" fontAlgn="auto" hangingPunct="1">
              <a:spcAft>
                <a:spcPts val="0"/>
              </a:spcAft>
              <a:buClr>
                <a:schemeClr val="tx1">
                  <a:lumMod val="75000"/>
                  <a:lumOff val="25000"/>
                </a:schemeClr>
              </a:buClr>
              <a:buFont typeface="Arial" pitchFamily="34" charset="0"/>
              <a:buNone/>
              <a:defRPr/>
            </a:pPr>
            <a:r>
              <a:rPr lang="en-US" dirty="0" err="1">
                <a:solidFill>
                  <a:srgbClr val="FF0000"/>
                </a:solidFill>
                <a:ea typeface="+mn-ea"/>
              </a:rPr>
              <a:t>p</a:t>
            </a:r>
            <a:r>
              <a:rPr lang="en-US" dirty="0" err="1" smtClean="0">
                <a:solidFill>
                  <a:srgbClr val="FF0000"/>
                </a:solidFill>
                <a:ea typeface="+mn-ea"/>
              </a:rPr>
              <a:t>erl</a:t>
            </a:r>
            <a:r>
              <a:rPr lang="en-US" dirty="0" smtClean="0">
                <a:solidFill>
                  <a:srgbClr val="FF0000"/>
                </a:solidFill>
                <a:ea typeface="+mn-ea"/>
              </a:rPr>
              <a:t> </a:t>
            </a:r>
            <a:r>
              <a:rPr lang="en-US" dirty="0" err="1" smtClean="0">
                <a:solidFill>
                  <a:srgbClr val="FF0000"/>
                </a:solidFill>
                <a:ea typeface="+mn-ea"/>
              </a:rPr>
              <a:t>first.pl</a:t>
            </a:r>
            <a:endParaRPr lang="en-US" dirty="0" smtClean="0">
              <a:solidFill>
                <a:srgbClr val="FF0000"/>
              </a:solidFill>
              <a:ea typeface="+mn-ea"/>
            </a:endParaRPr>
          </a:p>
          <a:p>
            <a:pPr marL="465138" lvl="2" indent="0" eaLnBrk="1" fontAlgn="auto" hangingPunct="1">
              <a:spcAft>
                <a:spcPts val="0"/>
              </a:spcAft>
              <a:buClr>
                <a:schemeClr val="tx1">
                  <a:lumMod val="75000"/>
                  <a:lumOff val="25000"/>
                </a:schemeClr>
              </a:buClr>
              <a:buFont typeface="Arial" pitchFamily="34" charset="0"/>
              <a:buNone/>
              <a:defRPr/>
            </a:pPr>
            <a:r>
              <a:rPr lang="en-US" dirty="0"/>
              <a:t>-&gt; press “Enter”</a:t>
            </a:r>
          </a:p>
          <a:p>
            <a:pPr marL="0" indent="0" eaLnBrk="1" fontAlgn="auto" hangingPunct="1">
              <a:spcAft>
                <a:spcPts val="0"/>
              </a:spcAft>
              <a:buClr>
                <a:schemeClr val="tx1">
                  <a:lumMod val="75000"/>
                  <a:lumOff val="25000"/>
                </a:schemeClr>
              </a:buClr>
              <a:buFont typeface="Arial" pitchFamily="34" charset="0"/>
              <a:buNone/>
              <a:defRPr/>
            </a:pPr>
            <a:r>
              <a:rPr lang="en-US" dirty="0"/>
              <a:t>If you got a message like below</a:t>
            </a:r>
          </a:p>
          <a:p>
            <a:pPr marL="0" indent="0" eaLnBrk="1" fontAlgn="auto" hangingPunct="1">
              <a:spcAft>
                <a:spcPts val="0"/>
              </a:spcAft>
              <a:buClr>
                <a:schemeClr val="tx1">
                  <a:lumMod val="75000"/>
                  <a:lumOff val="25000"/>
                </a:schemeClr>
              </a:buClr>
              <a:buFont typeface="Arial" pitchFamily="34" charset="0"/>
              <a:buNone/>
              <a:defRPr/>
            </a:pPr>
            <a:endParaRPr lang="en-US" dirty="0"/>
          </a:p>
          <a:p>
            <a:pPr marL="0" indent="0" eaLnBrk="1" fontAlgn="auto" hangingPunct="1">
              <a:spcAft>
                <a:spcPts val="0"/>
              </a:spcAft>
              <a:buClr>
                <a:schemeClr val="tx1">
                  <a:lumMod val="75000"/>
                  <a:lumOff val="25000"/>
                </a:schemeClr>
              </a:buClr>
              <a:buFont typeface="Arial" pitchFamily="34" charset="0"/>
              <a:buNone/>
              <a:defRPr/>
            </a:pPr>
            <a:r>
              <a:rPr lang="en-US" dirty="0"/>
              <a:t>Congratulations! You wrote your first program!</a:t>
            </a:r>
          </a:p>
          <a:p>
            <a:pPr marL="0" indent="0" eaLnBrk="1" fontAlgn="auto" hangingPunct="1">
              <a:spcAft>
                <a:spcPts val="0"/>
              </a:spcAft>
              <a:buClr>
                <a:schemeClr val="tx1">
                  <a:lumMod val="75000"/>
                  <a:lumOff val="25000"/>
                </a:schemeClr>
              </a:buClr>
              <a:buFont typeface="Arial" pitchFamily="34" charset="0"/>
              <a:buNone/>
              <a:defRPr/>
            </a:pPr>
            <a:endParaRPr lang="en-US" dirty="0"/>
          </a:p>
          <a:p>
            <a:pPr marL="465138" lvl="2" indent="0" eaLnBrk="1" fontAlgn="auto" hangingPunct="1">
              <a:spcAft>
                <a:spcPts val="0"/>
              </a:spcAft>
              <a:buClr>
                <a:schemeClr val="tx1">
                  <a:lumMod val="75000"/>
                  <a:lumOff val="25000"/>
                </a:schemeClr>
              </a:buClr>
              <a:buFont typeface="Arial" pitchFamily="34" charset="0"/>
              <a:buNone/>
              <a:defRPr/>
            </a:pPr>
            <a:endParaRPr lang="en-US" dirty="0">
              <a:solidFill>
                <a:srgbClr val="FF0000"/>
              </a:solidFill>
              <a:ea typeface="+mn-ea"/>
            </a:endParaRPr>
          </a:p>
        </p:txBody>
      </p:sp>
      <p:sp>
        <p:nvSpPr>
          <p:cNvPr id="4" name="Rounded Rectangular Callout 3"/>
          <p:cNvSpPr/>
          <p:nvPr/>
        </p:nvSpPr>
        <p:spPr>
          <a:xfrm>
            <a:off x="5197475" y="2133600"/>
            <a:ext cx="2665413" cy="585788"/>
          </a:xfrm>
          <a:prstGeom prst="wedgeRoundRectCallout">
            <a:avLst>
              <a:gd name="adj1" fmla="val -97516"/>
              <a:gd name="adj2" fmla="val 31879"/>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r>
              <a:rPr lang="en-US" dirty="0"/>
              <a:t>changes the current directory to folder “</a:t>
            </a:r>
            <a:r>
              <a:rPr lang="en-US" dirty="0" err="1"/>
              <a:t>perl</a:t>
            </a:r>
            <a:r>
              <a:rPr lang="en-US" dirty="0"/>
              <a:t>”</a:t>
            </a:r>
          </a:p>
        </p:txBody>
      </p:sp>
      <p:sp>
        <p:nvSpPr>
          <p:cNvPr id="5" name="Rounded Rectangular Callout 4"/>
          <p:cNvSpPr/>
          <p:nvPr/>
        </p:nvSpPr>
        <p:spPr>
          <a:xfrm>
            <a:off x="358775" y="2690813"/>
            <a:ext cx="1411288" cy="860425"/>
          </a:xfrm>
          <a:prstGeom prst="wedgeRoundRectCallout">
            <a:avLst>
              <a:gd name="adj1" fmla="val 68621"/>
              <a:gd name="adj2" fmla="val -46963"/>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r>
              <a:rPr lang="en-US" dirty="0"/>
              <a:t>stands for “current directory”</a:t>
            </a:r>
          </a:p>
        </p:txBody>
      </p:sp>
      <p:pic>
        <p:nvPicPr>
          <p:cNvPr id="27653" name="Picture 5" descr="Screen Shot 2014-12-16 at 12.54.5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0838" y="5072063"/>
            <a:ext cx="51435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a:latin typeface="Calisto MT" charset="0"/>
              </a:rPr>
              <a:t>Explanation</a:t>
            </a:r>
          </a:p>
        </p:txBody>
      </p:sp>
      <p:sp>
        <p:nvSpPr>
          <p:cNvPr id="3" name="Content Placeholder 2"/>
          <p:cNvSpPr>
            <a:spLocks noGrp="1"/>
          </p:cNvSpPr>
          <p:nvPr>
            <p:ph idx="1"/>
          </p:nvPr>
        </p:nvSpPr>
        <p:spPr>
          <a:xfrm>
            <a:off x="320675" y="1746250"/>
            <a:ext cx="8513763" cy="4645025"/>
          </a:xfrm>
        </p:spPr>
        <p:txBody>
          <a:bodyPr rtlCol="0">
            <a:normAutofit/>
          </a:bodyPr>
          <a:lstStyle/>
          <a:p>
            <a:pPr marL="0" lvl="1" indent="0" eaLnBrk="1" fontAlgn="auto" hangingPunct="1">
              <a:spcBef>
                <a:spcPts val="2000"/>
              </a:spcBef>
              <a:spcAft>
                <a:spcPts val="0"/>
              </a:spcAft>
              <a:buClr>
                <a:schemeClr val="tx1">
                  <a:lumMod val="75000"/>
                  <a:lumOff val="25000"/>
                </a:schemeClr>
              </a:buClr>
              <a:buFont typeface="Arial" pitchFamily="34" charset="0"/>
              <a:buNone/>
              <a:defRPr/>
            </a:pPr>
            <a:endParaRPr lang="en-US" dirty="0" smtClean="0">
              <a:solidFill>
                <a:srgbClr val="FF0000"/>
              </a:solidFill>
              <a:latin typeface="Courier New" charset="0"/>
              <a:ea typeface="+mn-ea"/>
            </a:endParaRPr>
          </a:p>
          <a:p>
            <a:pPr marL="0" lvl="1" indent="0" eaLnBrk="1" fontAlgn="auto" hangingPunct="1">
              <a:spcBef>
                <a:spcPts val="2000"/>
              </a:spcBef>
              <a:spcAft>
                <a:spcPts val="0"/>
              </a:spcAft>
              <a:buClr>
                <a:schemeClr val="tx1">
                  <a:lumMod val="75000"/>
                  <a:lumOff val="25000"/>
                </a:schemeClr>
              </a:buClr>
              <a:buFont typeface="Arial" pitchFamily="34" charset="0"/>
              <a:buNone/>
              <a:defRPr/>
            </a:pPr>
            <a:endParaRPr lang="en-US" dirty="0">
              <a:solidFill>
                <a:srgbClr val="FF0000"/>
              </a:solidFill>
              <a:latin typeface="Courier New" charset="0"/>
              <a:ea typeface="+mn-ea"/>
            </a:endParaRPr>
          </a:p>
          <a:p>
            <a:pPr marL="0" lvl="1" indent="0" eaLnBrk="1" fontAlgn="auto" hangingPunct="1">
              <a:spcBef>
                <a:spcPts val="2000"/>
              </a:spcBef>
              <a:spcAft>
                <a:spcPts val="0"/>
              </a:spcAft>
              <a:buClr>
                <a:schemeClr val="tx1">
                  <a:lumMod val="75000"/>
                  <a:lumOff val="25000"/>
                </a:schemeClr>
              </a:buClr>
              <a:buFont typeface="Arial" pitchFamily="34" charset="0"/>
              <a:buNone/>
              <a:defRPr/>
            </a:pPr>
            <a:endParaRPr lang="en-US" dirty="0" smtClean="0">
              <a:solidFill>
                <a:srgbClr val="FF0000"/>
              </a:solidFill>
              <a:latin typeface="Courier New" charset="0"/>
              <a:ea typeface="+mn-ea"/>
            </a:endParaRPr>
          </a:p>
          <a:p>
            <a:pPr marL="0" lvl="1" indent="0" eaLnBrk="1" fontAlgn="auto" hangingPunct="1">
              <a:spcBef>
                <a:spcPts val="2000"/>
              </a:spcBef>
              <a:spcAft>
                <a:spcPts val="0"/>
              </a:spcAft>
              <a:buClr>
                <a:schemeClr val="tx1">
                  <a:lumMod val="75000"/>
                  <a:lumOff val="25000"/>
                </a:schemeClr>
              </a:buClr>
              <a:buFont typeface="Arial" pitchFamily="34" charset="0"/>
              <a:buNone/>
              <a:defRPr/>
            </a:pPr>
            <a:endParaRPr lang="en-US" dirty="0">
              <a:solidFill>
                <a:srgbClr val="FF0000"/>
              </a:solidFill>
              <a:latin typeface="Courier New" charset="0"/>
              <a:ea typeface="+mn-ea"/>
            </a:endParaRPr>
          </a:p>
          <a:p>
            <a:pPr marL="0" lvl="1" indent="0" eaLnBrk="1" fontAlgn="auto" hangingPunct="1">
              <a:spcBef>
                <a:spcPts val="2000"/>
              </a:spcBef>
              <a:spcAft>
                <a:spcPts val="0"/>
              </a:spcAft>
              <a:buClr>
                <a:schemeClr val="tx1">
                  <a:lumMod val="75000"/>
                  <a:lumOff val="25000"/>
                </a:schemeClr>
              </a:buClr>
              <a:buFont typeface="Arial" pitchFamily="34" charset="0"/>
              <a:buNone/>
              <a:defRPr/>
            </a:pPr>
            <a:endParaRPr lang="en-US" dirty="0" smtClean="0">
              <a:solidFill>
                <a:srgbClr val="FF0000"/>
              </a:solidFill>
              <a:latin typeface="Courier New" charset="0"/>
              <a:ea typeface="+mn-ea"/>
            </a:endParaRPr>
          </a:p>
          <a:p>
            <a:pPr marL="0" lvl="1" indent="0" eaLnBrk="1" fontAlgn="auto" hangingPunct="1">
              <a:spcBef>
                <a:spcPts val="2000"/>
              </a:spcBef>
              <a:spcAft>
                <a:spcPts val="0"/>
              </a:spcAft>
              <a:buClr>
                <a:schemeClr val="tx1">
                  <a:lumMod val="75000"/>
                  <a:lumOff val="25000"/>
                </a:schemeClr>
              </a:buClr>
              <a:buFont typeface="Arial" pitchFamily="34" charset="0"/>
              <a:buNone/>
              <a:defRPr/>
            </a:pPr>
            <a:endParaRPr lang="en-US" dirty="0" smtClean="0">
              <a:solidFill>
                <a:srgbClr val="FF0000"/>
              </a:solidFill>
              <a:latin typeface="Courier New" charset="0"/>
              <a:ea typeface="+mn-ea"/>
            </a:endParaRPr>
          </a:p>
          <a:p>
            <a:pPr marL="0" lvl="1" indent="0" eaLnBrk="1" fontAlgn="auto" hangingPunct="1">
              <a:spcBef>
                <a:spcPts val="2000"/>
              </a:spcBef>
              <a:spcAft>
                <a:spcPts val="0"/>
              </a:spcAft>
              <a:buClr>
                <a:schemeClr val="tx1">
                  <a:lumMod val="75000"/>
                  <a:lumOff val="25000"/>
                </a:schemeClr>
              </a:buClr>
              <a:buFont typeface="Arial" pitchFamily="34" charset="0"/>
              <a:buNone/>
              <a:defRPr/>
            </a:pPr>
            <a:endParaRPr lang="en-US" dirty="0">
              <a:solidFill>
                <a:srgbClr val="FF0000"/>
              </a:solidFill>
              <a:latin typeface="Courier New" charset="0"/>
              <a:ea typeface="+mn-ea"/>
            </a:endParaRPr>
          </a:p>
          <a:p>
            <a:pPr marL="0" lvl="1" indent="0" eaLnBrk="1" fontAlgn="auto" hangingPunct="1">
              <a:spcBef>
                <a:spcPts val="2000"/>
              </a:spcBef>
              <a:spcAft>
                <a:spcPts val="0"/>
              </a:spcAft>
              <a:buClr>
                <a:schemeClr val="tx1">
                  <a:lumMod val="75000"/>
                  <a:lumOff val="25000"/>
                </a:schemeClr>
              </a:buClr>
              <a:buFont typeface="Arial" pitchFamily="34" charset="0"/>
              <a:buNone/>
              <a:defRPr/>
            </a:pPr>
            <a:endParaRPr lang="en-US" dirty="0">
              <a:solidFill>
                <a:srgbClr val="FF0000"/>
              </a:solidFill>
              <a:latin typeface="Courier New" charset="0"/>
              <a:ea typeface="+mn-ea"/>
            </a:endParaRPr>
          </a:p>
        </p:txBody>
      </p:sp>
      <p:sp>
        <p:nvSpPr>
          <p:cNvPr id="28675" name="Rectangle 4"/>
          <p:cNvSpPr>
            <a:spLocks noChangeArrowheads="1"/>
          </p:cNvSpPr>
          <p:nvPr/>
        </p:nvSpPr>
        <p:spPr bwMode="auto">
          <a:xfrm>
            <a:off x="428625" y="1747838"/>
            <a:ext cx="6991350"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Font typeface="Calisto MT" charset="0"/>
              <a:buAutoNum type="arabicPeriod"/>
            </a:pPr>
            <a:r>
              <a:rPr lang="en-US" dirty="0"/>
              <a:t>Type the first line:</a:t>
            </a:r>
          </a:p>
          <a:p>
            <a:pPr marL="236538" lvl="1"/>
            <a:r>
              <a:rPr lang="en-US" dirty="0">
                <a:solidFill>
                  <a:srgbClr val="FF0000"/>
                </a:solidFill>
                <a:latin typeface="Courier New" charset="0"/>
              </a:rPr>
              <a:t>  #!/</a:t>
            </a:r>
            <a:r>
              <a:rPr lang="en-US" dirty="0" err="1">
                <a:solidFill>
                  <a:srgbClr val="FF0000"/>
                </a:solidFill>
                <a:latin typeface="Courier New" charset="0"/>
              </a:rPr>
              <a:t>usr</a:t>
            </a:r>
            <a:r>
              <a:rPr lang="en-US" dirty="0">
                <a:solidFill>
                  <a:srgbClr val="FF0000"/>
                </a:solidFill>
                <a:latin typeface="Courier New" charset="0"/>
              </a:rPr>
              <a:t>/bin/</a:t>
            </a:r>
            <a:r>
              <a:rPr lang="en-US" dirty="0" err="1">
                <a:solidFill>
                  <a:srgbClr val="FF0000"/>
                </a:solidFill>
                <a:latin typeface="Courier New" charset="0"/>
              </a:rPr>
              <a:t>perl</a:t>
            </a:r>
            <a:endParaRPr lang="en-US" dirty="0">
              <a:solidFill>
                <a:srgbClr val="FF0000"/>
              </a:solidFill>
              <a:latin typeface="Courier New" charset="0"/>
            </a:endParaRPr>
          </a:p>
          <a:p>
            <a:pPr marL="236538" lvl="1"/>
            <a:endParaRPr lang="en-US" dirty="0">
              <a:solidFill>
                <a:srgbClr val="FF0000"/>
              </a:solidFill>
              <a:latin typeface="Courier New" charset="0"/>
            </a:endParaRPr>
          </a:p>
          <a:p>
            <a:pPr marL="457200" indent="-457200">
              <a:buFont typeface="Calisto MT" charset="0"/>
              <a:buAutoNum type="arabicPeriod"/>
            </a:pPr>
            <a:r>
              <a:rPr lang="en-US" dirty="0"/>
              <a:t>Type next line:</a:t>
            </a:r>
          </a:p>
          <a:p>
            <a:pPr marL="236538" lvl="1"/>
            <a:r>
              <a:rPr lang="en-US" dirty="0">
                <a:solidFill>
                  <a:srgbClr val="FF0000"/>
                </a:solidFill>
                <a:latin typeface="Courier New" charset="0"/>
              </a:rPr>
              <a:t>  print “My program is working\n”</a:t>
            </a:r>
            <a:r>
              <a:rPr lang="en-US" altLang="ja-JP" dirty="0">
                <a:solidFill>
                  <a:srgbClr val="FF0000"/>
                </a:solidFill>
                <a:latin typeface="Courier New" charset="0"/>
              </a:rPr>
              <a:t>;</a:t>
            </a:r>
          </a:p>
          <a:p>
            <a:pPr marL="236538" lvl="1"/>
            <a:endParaRPr lang="en-US" dirty="0">
              <a:solidFill>
                <a:srgbClr val="FF0000"/>
              </a:solidFill>
              <a:latin typeface="Courier New" charset="0"/>
            </a:endParaRPr>
          </a:p>
          <a:p>
            <a:pPr marL="236538" lvl="1"/>
            <a:endParaRPr lang="en-US" dirty="0">
              <a:solidFill>
                <a:srgbClr val="FF0000"/>
              </a:solidFill>
              <a:latin typeface="Courier New" charset="0"/>
            </a:endParaRPr>
          </a:p>
          <a:p>
            <a:pPr marL="236538" lvl="1"/>
            <a:endParaRPr lang="en-US" dirty="0">
              <a:solidFill>
                <a:srgbClr val="FF0000"/>
              </a:solidFill>
              <a:latin typeface="Courier New" charset="0"/>
            </a:endParaRPr>
          </a:p>
          <a:p>
            <a:pPr marL="236538" lvl="1"/>
            <a:endParaRPr lang="en-US" dirty="0">
              <a:solidFill>
                <a:srgbClr val="FF0000"/>
              </a:solidFill>
              <a:latin typeface="Courier New" charset="0"/>
            </a:endParaRPr>
          </a:p>
          <a:p>
            <a:pPr marL="236538" lvl="1"/>
            <a:endParaRPr lang="en-US" dirty="0">
              <a:solidFill>
                <a:srgbClr val="FF0000"/>
              </a:solidFill>
              <a:latin typeface="Courier New" charset="0"/>
            </a:endParaRPr>
          </a:p>
          <a:p>
            <a:pPr marL="457200" indent="-457200">
              <a:buFontTx/>
              <a:buAutoNum type="arabicPeriod" startAt="4"/>
            </a:pPr>
            <a:r>
              <a:rPr lang="en-US" dirty="0"/>
              <a:t>Save the file as “</a:t>
            </a:r>
            <a:r>
              <a:rPr lang="en-US" altLang="ja-JP" dirty="0" err="1"/>
              <a:t>first.pl</a:t>
            </a:r>
            <a:r>
              <a:rPr lang="en-US" dirty="0"/>
              <a:t>”</a:t>
            </a:r>
          </a:p>
        </p:txBody>
      </p:sp>
      <p:sp>
        <p:nvSpPr>
          <p:cNvPr id="6" name="Rounded Rectangular Callout 5"/>
          <p:cNvSpPr/>
          <p:nvPr/>
        </p:nvSpPr>
        <p:spPr>
          <a:xfrm>
            <a:off x="3738563" y="1747838"/>
            <a:ext cx="1717675" cy="576262"/>
          </a:xfrm>
          <a:prstGeom prst="wedgeRoundRectCallout">
            <a:avLst>
              <a:gd name="adj1" fmla="val -85217"/>
              <a:gd name="adj2" fmla="val 33992"/>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marL="0" lvl="1" fontAlgn="auto">
              <a:spcBef>
                <a:spcPts val="2000"/>
              </a:spcBef>
              <a:spcAft>
                <a:spcPts val="0"/>
              </a:spcAft>
              <a:buClr>
                <a:schemeClr val="tx1">
                  <a:lumMod val="75000"/>
                  <a:lumOff val="25000"/>
                </a:schemeClr>
              </a:buClr>
              <a:defRPr/>
            </a:pPr>
            <a:r>
              <a:rPr lang="en-US" sz="1400" dirty="0"/>
              <a:t>is an executive line for any Perl script</a:t>
            </a:r>
            <a:endParaRPr lang="ru-RU" sz="1400" dirty="0"/>
          </a:p>
        </p:txBody>
      </p:sp>
      <p:sp>
        <p:nvSpPr>
          <p:cNvPr id="7" name="Rounded Rectangular Callout 6"/>
          <p:cNvSpPr/>
          <p:nvPr/>
        </p:nvSpPr>
        <p:spPr>
          <a:xfrm>
            <a:off x="428625" y="3502025"/>
            <a:ext cx="2946400" cy="719138"/>
          </a:xfrm>
          <a:prstGeom prst="wedgeRoundRectCallout">
            <a:avLst>
              <a:gd name="adj1" fmla="val -12581"/>
              <a:gd name="adj2" fmla="val -93035"/>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marL="0" lvl="1" fontAlgn="auto">
              <a:spcBef>
                <a:spcPts val="2000"/>
              </a:spcBef>
              <a:spcAft>
                <a:spcPts val="0"/>
              </a:spcAft>
              <a:buClr>
                <a:schemeClr val="tx1">
                  <a:lumMod val="75000"/>
                  <a:lumOff val="25000"/>
                </a:schemeClr>
              </a:buClr>
              <a:defRPr/>
            </a:pPr>
            <a:r>
              <a:rPr lang="en-US" sz="1400" dirty="0">
                <a:solidFill>
                  <a:srgbClr val="FF0000"/>
                </a:solidFill>
                <a:latin typeface="Courier New" charset="0"/>
              </a:rPr>
              <a:t>print </a:t>
            </a:r>
            <a:r>
              <a:rPr lang="en-US" sz="1400" dirty="0"/>
              <a:t>- is </a:t>
            </a:r>
            <a:r>
              <a:rPr lang="en-US" sz="1400" dirty="0">
                <a:solidFill>
                  <a:schemeClr val="tx1"/>
                </a:solidFill>
              </a:rPr>
              <a:t>a </a:t>
            </a:r>
            <a:r>
              <a:rPr lang="en-US" sz="1400" b="1" dirty="0">
                <a:solidFill>
                  <a:schemeClr val="tx1"/>
                </a:solidFill>
              </a:rPr>
              <a:t>function</a:t>
            </a:r>
            <a:r>
              <a:rPr lang="en-US" sz="1400" dirty="0">
                <a:solidFill>
                  <a:schemeClr val="tx1"/>
                </a:solidFill>
              </a:rPr>
              <a:t> that print to the screen everything contained inside double quotes (“”)</a:t>
            </a:r>
            <a:endParaRPr lang="ru-RU" sz="1400" dirty="0"/>
          </a:p>
        </p:txBody>
      </p:sp>
      <p:sp>
        <p:nvSpPr>
          <p:cNvPr id="8" name="Rounded Rectangular Callout 7"/>
          <p:cNvSpPr/>
          <p:nvPr/>
        </p:nvSpPr>
        <p:spPr>
          <a:xfrm>
            <a:off x="5456238" y="2449513"/>
            <a:ext cx="1635125" cy="468312"/>
          </a:xfrm>
          <a:prstGeom prst="wedgeRoundRectCallout">
            <a:avLst>
              <a:gd name="adj1" fmla="val -74666"/>
              <a:gd name="adj2" fmla="val 50771"/>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marL="0" lvl="1" fontAlgn="auto">
              <a:spcBef>
                <a:spcPts val="2000"/>
              </a:spcBef>
              <a:spcAft>
                <a:spcPts val="0"/>
              </a:spcAft>
              <a:buClr>
                <a:schemeClr val="tx1">
                  <a:lumMod val="75000"/>
                  <a:lumOff val="25000"/>
                </a:schemeClr>
              </a:buClr>
              <a:defRPr/>
            </a:pPr>
            <a:r>
              <a:rPr lang="en-US" sz="1400" dirty="0"/>
              <a:t>makes a new </a:t>
            </a:r>
            <a:r>
              <a:rPr lang="en-US" sz="1400" dirty="0">
                <a:solidFill>
                  <a:srgbClr val="000000"/>
                </a:solidFill>
              </a:rPr>
              <a:t>line</a:t>
            </a:r>
          </a:p>
        </p:txBody>
      </p:sp>
      <p:sp>
        <p:nvSpPr>
          <p:cNvPr id="9" name="Rounded Rectangular Callout 8"/>
          <p:cNvSpPr/>
          <p:nvPr/>
        </p:nvSpPr>
        <p:spPr>
          <a:xfrm>
            <a:off x="1779588" y="5084763"/>
            <a:ext cx="1716087" cy="577850"/>
          </a:xfrm>
          <a:prstGeom prst="wedgeRoundRectCallout">
            <a:avLst>
              <a:gd name="adj1" fmla="val 25280"/>
              <a:gd name="adj2" fmla="val -86166"/>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marL="0" lvl="1" fontAlgn="auto">
              <a:spcBef>
                <a:spcPts val="2000"/>
              </a:spcBef>
              <a:spcAft>
                <a:spcPts val="0"/>
              </a:spcAft>
              <a:buClr>
                <a:schemeClr val="tx1">
                  <a:lumMod val="75000"/>
                  <a:lumOff val="25000"/>
                </a:schemeClr>
              </a:buClr>
              <a:defRPr/>
            </a:pPr>
            <a:r>
              <a:rPr lang="en-US" sz="1400" dirty="0">
                <a:solidFill>
                  <a:srgbClr val="000000"/>
                </a:solidFill>
              </a:rPr>
              <a:t>.</a:t>
            </a:r>
            <a:r>
              <a:rPr lang="en-US" sz="1400" dirty="0" err="1">
                <a:solidFill>
                  <a:srgbClr val="000000"/>
                </a:solidFill>
              </a:rPr>
              <a:t>pl</a:t>
            </a:r>
            <a:r>
              <a:rPr lang="en-US" sz="1400" dirty="0">
                <a:solidFill>
                  <a:srgbClr val="000000"/>
                </a:solidFill>
              </a:rPr>
              <a:t> – is extension of the Perl programs</a:t>
            </a:r>
            <a:endParaRPr lang="ru-RU" sz="1400" dirty="0"/>
          </a:p>
        </p:txBody>
      </p:sp>
      <p:pic>
        <p:nvPicPr>
          <p:cNvPr id="28680" name="Picture 10" descr="Screen Shot 2014-12-17 at 17.30.4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0913" y="3209400"/>
            <a:ext cx="4127500"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a:latin typeface="Calisto MT" charset="0"/>
              </a:rPr>
              <a:t>Objectives of the course</a:t>
            </a:r>
          </a:p>
        </p:txBody>
      </p:sp>
      <p:sp>
        <p:nvSpPr>
          <p:cNvPr id="29698" name="Content Placeholder 2"/>
          <p:cNvSpPr>
            <a:spLocks noGrp="1"/>
          </p:cNvSpPr>
          <p:nvPr>
            <p:ph idx="1"/>
          </p:nvPr>
        </p:nvSpPr>
        <p:spPr/>
        <p:txBody>
          <a:bodyPr/>
          <a:lstStyle/>
          <a:p>
            <a:pPr eaLnBrk="1" hangingPunct="1"/>
            <a:r>
              <a:rPr lang="en-US" dirty="0">
                <a:solidFill>
                  <a:srgbClr val="D9D9D9"/>
                </a:solidFill>
                <a:latin typeface="Calisto MT" charset="0"/>
              </a:rPr>
              <a:t>To understand advantages/</a:t>
            </a:r>
            <a:r>
              <a:rPr lang="en-US" dirty="0" smtClean="0">
                <a:solidFill>
                  <a:srgbClr val="D9D9D9"/>
                </a:solidFill>
                <a:latin typeface="Calisto MT" charset="0"/>
              </a:rPr>
              <a:t>disadvantages</a:t>
            </a:r>
          </a:p>
          <a:p>
            <a:pPr eaLnBrk="1" hangingPunct="1"/>
            <a:r>
              <a:rPr lang="en-US" dirty="0" smtClean="0">
                <a:solidFill>
                  <a:srgbClr val="D9D9D9"/>
                </a:solidFill>
                <a:latin typeface="Calisto MT" charset="0"/>
              </a:rPr>
              <a:t>To </a:t>
            </a:r>
            <a:r>
              <a:rPr lang="en-US" dirty="0">
                <a:solidFill>
                  <a:srgbClr val="D9D9D9"/>
                </a:solidFill>
                <a:latin typeface="Calisto MT" charset="0"/>
              </a:rPr>
              <a:t>write a basic Perl program</a:t>
            </a:r>
          </a:p>
          <a:p>
            <a:pPr eaLnBrk="1" hangingPunct="1"/>
            <a:r>
              <a:rPr lang="en-US" dirty="0">
                <a:solidFill>
                  <a:schemeClr val="tx1"/>
                </a:solidFill>
                <a:latin typeface="Calisto MT" charset="0"/>
              </a:rPr>
              <a:t>To learn Perl syntax, variables and functions</a:t>
            </a:r>
          </a:p>
          <a:p>
            <a:pPr eaLnBrk="1" hangingPunct="1"/>
            <a:r>
              <a:rPr lang="en-US" dirty="0">
                <a:solidFill>
                  <a:srgbClr val="D9D9D9"/>
                </a:solidFill>
                <a:latin typeface="Calisto MT" charset="0"/>
              </a:rPr>
              <a:t>To familiarize with operators in Perl</a:t>
            </a:r>
          </a:p>
          <a:p>
            <a:pPr eaLnBrk="1" hangingPunct="1"/>
            <a:r>
              <a:rPr lang="en-US" dirty="0">
                <a:solidFill>
                  <a:srgbClr val="D9D9D9"/>
                </a:solidFill>
                <a:latin typeface="Calisto MT" charset="0"/>
              </a:rPr>
              <a:t>To familiarize with loop structures</a:t>
            </a:r>
          </a:p>
          <a:p>
            <a:pPr eaLnBrk="1" hangingPunct="1"/>
            <a:r>
              <a:rPr lang="en-US" dirty="0">
                <a:solidFill>
                  <a:srgbClr val="D9D9D9"/>
                </a:solidFill>
                <a:latin typeface="Calisto MT" charset="0"/>
              </a:rPr>
              <a:t>To work on common errors</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a:latin typeface="Calisto MT" charset="0"/>
              </a:rPr>
              <a:t>Basic Syntax</a:t>
            </a:r>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Each PERL program file should start with </a:t>
            </a:r>
          </a:p>
          <a:p>
            <a:pPr marL="350838" lvl="1" indent="0" eaLnBrk="1" fontAlgn="auto" hangingPunct="1">
              <a:spcAft>
                <a:spcPts val="0"/>
              </a:spcAft>
              <a:buClr>
                <a:schemeClr val="bg2">
                  <a:lumMod val="60000"/>
                  <a:lumOff val="40000"/>
                </a:schemeClr>
              </a:buClr>
              <a:buFont typeface="Arial" pitchFamily="34" charset="0"/>
              <a:buNone/>
              <a:defRPr/>
            </a:pPr>
            <a:r>
              <a:rPr lang="en-US" dirty="0" smtClean="0">
                <a:solidFill>
                  <a:srgbClr val="FF0000"/>
                </a:solidFill>
                <a:latin typeface="Courier New" charset="0"/>
                <a:ea typeface="+mn-ea"/>
              </a:rPr>
              <a:t>#</a:t>
            </a:r>
            <a:r>
              <a:rPr lang="en-US" dirty="0">
                <a:solidFill>
                  <a:srgbClr val="FF0000"/>
                </a:solidFill>
                <a:latin typeface="Courier New" charset="0"/>
                <a:ea typeface="+mn-ea"/>
              </a:rPr>
              <a:t>!/</a:t>
            </a:r>
            <a:r>
              <a:rPr lang="en-US" dirty="0" err="1">
                <a:solidFill>
                  <a:srgbClr val="FF0000"/>
                </a:solidFill>
                <a:latin typeface="Courier New" charset="0"/>
                <a:ea typeface="+mn-ea"/>
              </a:rPr>
              <a:t>usr</a:t>
            </a:r>
            <a:r>
              <a:rPr lang="en-US" dirty="0">
                <a:solidFill>
                  <a:srgbClr val="FF0000"/>
                </a:solidFill>
                <a:latin typeface="Courier New" charset="0"/>
                <a:ea typeface="+mn-ea"/>
              </a:rPr>
              <a:t>/bin/</a:t>
            </a:r>
            <a:r>
              <a:rPr lang="en-US" dirty="0" err="1" smtClean="0">
                <a:solidFill>
                  <a:srgbClr val="FF0000"/>
                </a:solidFill>
                <a:latin typeface="Courier New" charset="0"/>
                <a:ea typeface="+mn-ea"/>
              </a:rPr>
              <a:t>perl</a:t>
            </a:r>
            <a:endParaRPr lang="en-US" dirty="0">
              <a:solidFill>
                <a:srgbClr val="FF0000"/>
              </a:solidFill>
              <a:latin typeface="Courier New" charset="0"/>
              <a:ea typeface="+mn-ea"/>
            </a:endParaRPr>
          </a:p>
          <a:p>
            <a:pPr marL="421200" indent="-450000" eaLnBrk="1" fontAlgn="auto" hangingPunct="1">
              <a:spcAft>
                <a:spcPts val="0"/>
              </a:spcAft>
              <a:buClr>
                <a:schemeClr val="tx1">
                  <a:lumMod val="75000"/>
                  <a:lumOff val="25000"/>
                </a:schemeClr>
              </a:buClr>
              <a:buFont typeface="Arial" pitchFamily="34" charset="0"/>
              <a:buChar char="•"/>
              <a:defRPr/>
            </a:pPr>
            <a:r>
              <a:rPr lang="en-US" dirty="0">
                <a:solidFill>
                  <a:schemeClr val="tx1">
                    <a:lumMod val="75000"/>
                    <a:lumOff val="25000"/>
                  </a:schemeClr>
                </a:solidFill>
                <a:ea typeface="+mn-ea"/>
                <a:cs typeface="+mn-cs"/>
              </a:rPr>
              <a:t>To </a:t>
            </a:r>
            <a:r>
              <a:rPr lang="en-US" dirty="0" smtClean="0">
                <a:solidFill>
                  <a:schemeClr val="tx1">
                    <a:lumMod val="75000"/>
                    <a:lumOff val="25000"/>
                  </a:schemeClr>
                </a:solidFill>
                <a:ea typeface="+mn-ea"/>
                <a:cs typeface="+mn-cs"/>
              </a:rPr>
              <a:t>track syntax errors include in your script</a:t>
            </a:r>
          </a:p>
          <a:p>
            <a:pPr marL="436338" lvl="2" indent="0" eaLnBrk="1" fontAlgn="auto" hangingPunct="1">
              <a:spcAft>
                <a:spcPts val="0"/>
              </a:spcAft>
              <a:buClr>
                <a:schemeClr val="tx1">
                  <a:lumMod val="75000"/>
                  <a:lumOff val="25000"/>
                </a:schemeClr>
              </a:buClr>
              <a:buFont typeface="Arial" pitchFamily="34" charset="0"/>
              <a:buNone/>
              <a:defRPr/>
            </a:pPr>
            <a:r>
              <a:rPr lang="en-US" dirty="0" smtClean="0">
                <a:solidFill>
                  <a:srgbClr val="FF0000"/>
                </a:solidFill>
                <a:latin typeface="Courier New"/>
                <a:ea typeface="+mn-ea"/>
                <a:cs typeface="Courier New"/>
              </a:rPr>
              <a:t>use </a:t>
            </a:r>
            <a:r>
              <a:rPr lang="en-US" dirty="0">
                <a:solidFill>
                  <a:srgbClr val="FF0000"/>
                </a:solidFill>
                <a:latin typeface="Courier New"/>
                <a:ea typeface="+mn-ea"/>
                <a:cs typeface="Courier New"/>
              </a:rPr>
              <a:t>strict;</a:t>
            </a:r>
            <a:endParaRPr lang="en-US" dirty="0" smtClean="0">
              <a:solidFill>
                <a:srgbClr val="FF0000"/>
              </a:solidFill>
              <a:latin typeface="Courier New"/>
              <a:ea typeface="+mn-ea"/>
              <a:cs typeface="Courier New"/>
            </a:endParaRP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Commands should end with semicolon ‘</a:t>
            </a:r>
            <a:r>
              <a:rPr lang="en-US" dirty="0" smtClean="0">
                <a:solidFill>
                  <a:srgbClr val="FF0000"/>
                </a:solidFill>
                <a:ea typeface="+mn-ea"/>
                <a:cs typeface="+mn-cs"/>
              </a:rPr>
              <a:t>;</a:t>
            </a:r>
            <a:r>
              <a:rPr lang="en-US" dirty="0" smtClean="0">
                <a:solidFill>
                  <a:schemeClr val="tx1">
                    <a:lumMod val="75000"/>
                    <a:lumOff val="25000"/>
                  </a:schemeClr>
                </a:solidFill>
                <a:ea typeface="+mn-ea"/>
                <a:cs typeface="+mn-cs"/>
              </a:rPr>
              <a:t>’</a:t>
            </a: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Each new variable (scalar, array, hash) should be declared with </a:t>
            </a:r>
            <a:r>
              <a:rPr lang="en-US" dirty="0" smtClean="0">
                <a:solidFill>
                  <a:srgbClr val="FF0000"/>
                </a:solidFill>
                <a:latin typeface="Courier New"/>
                <a:ea typeface="+mn-ea"/>
                <a:cs typeface="Courier New"/>
              </a:rPr>
              <a:t>my</a:t>
            </a: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Comments should start with ‘</a:t>
            </a:r>
            <a:r>
              <a:rPr lang="en-US" dirty="0" smtClean="0">
                <a:solidFill>
                  <a:srgbClr val="FF0000"/>
                </a:solidFill>
                <a:ea typeface="+mn-ea"/>
                <a:cs typeface="+mn-cs"/>
              </a:rPr>
              <a:t>#</a:t>
            </a:r>
            <a:r>
              <a:rPr lang="en-US" dirty="0" smtClean="0">
                <a:solidFill>
                  <a:schemeClr val="tx1">
                    <a:lumMod val="75000"/>
                    <a:lumOff val="25000"/>
                  </a:schemeClr>
                </a:solidFill>
                <a:ea typeface="+mn-ea"/>
                <a:cs typeface="+mn-cs"/>
              </a:rPr>
              <a:t>’</a:t>
            </a: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Perl </a:t>
            </a:r>
            <a:r>
              <a:rPr lang="en-US" dirty="0">
                <a:solidFill>
                  <a:schemeClr val="tx1">
                    <a:lumMod val="75000"/>
                    <a:lumOff val="25000"/>
                  </a:schemeClr>
                </a:solidFill>
                <a:ea typeface="+mn-ea"/>
                <a:cs typeface="+mn-cs"/>
              </a:rPr>
              <a:t>is case sensitive!</a:t>
            </a:r>
          </a:p>
          <a:p>
            <a:pPr lvl="1" eaLnBrk="1" fontAlgn="auto" hangingPunct="1">
              <a:spcAft>
                <a:spcPts val="0"/>
              </a:spcAft>
              <a:buClr>
                <a:schemeClr val="bg2">
                  <a:lumMod val="60000"/>
                  <a:lumOff val="40000"/>
                </a:schemeClr>
              </a:buClr>
              <a:buFont typeface="Arial" pitchFamily="34" charset="0"/>
              <a:buChar char="•"/>
              <a:defRPr/>
            </a:pPr>
            <a:r>
              <a:rPr lang="en-US" dirty="0" smtClean="0">
                <a:solidFill>
                  <a:srgbClr val="FF0000"/>
                </a:solidFill>
                <a:latin typeface="Courier New"/>
                <a:ea typeface="+mn-ea"/>
                <a:cs typeface="Courier New"/>
              </a:rPr>
              <a:t>print</a:t>
            </a:r>
            <a:r>
              <a:rPr lang="en-US" dirty="0" smtClean="0">
                <a:solidFill>
                  <a:schemeClr val="tx1">
                    <a:lumMod val="75000"/>
                    <a:lumOff val="25000"/>
                  </a:schemeClr>
                </a:solidFill>
                <a:ea typeface="+mn-ea"/>
              </a:rPr>
              <a:t> </a:t>
            </a:r>
            <a:r>
              <a:rPr lang="en-US" dirty="0">
                <a:solidFill>
                  <a:schemeClr val="tx1">
                    <a:lumMod val="75000"/>
                    <a:lumOff val="25000"/>
                  </a:schemeClr>
                </a:solidFill>
                <a:ea typeface="+mn-ea"/>
              </a:rPr>
              <a:t>is not the same as </a:t>
            </a:r>
            <a:r>
              <a:rPr lang="en-US" dirty="0">
                <a:solidFill>
                  <a:srgbClr val="FF0000"/>
                </a:solidFill>
                <a:latin typeface="Courier New"/>
                <a:ea typeface="+mn-ea"/>
                <a:cs typeface="Courier New"/>
              </a:rPr>
              <a:t>Print</a:t>
            </a:r>
          </a:p>
          <a:p>
            <a:pPr lvl="1" eaLnBrk="1" fontAlgn="auto" hangingPunct="1">
              <a:spcAft>
                <a:spcPts val="0"/>
              </a:spcAft>
              <a:buClr>
                <a:schemeClr val="bg2">
                  <a:lumMod val="60000"/>
                  <a:lumOff val="40000"/>
                </a:schemeClr>
              </a:buClr>
              <a:buFont typeface="Arial" pitchFamily="34" charset="0"/>
              <a:buChar char="•"/>
              <a:defRPr/>
            </a:pPr>
            <a:r>
              <a:rPr lang="en-US" dirty="0" smtClean="0">
                <a:solidFill>
                  <a:srgbClr val="FF0000"/>
                </a:solidFill>
                <a:latin typeface="Courier New"/>
                <a:ea typeface="+mn-ea"/>
                <a:cs typeface="Courier New"/>
              </a:rPr>
              <a:t>$</a:t>
            </a:r>
            <a:r>
              <a:rPr lang="en-US" dirty="0">
                <a:solidFill>
                  <a:srgbClr val="FF0000"/>
                </a:solidFill>
                <a:latin typeface="Courier New"/>
                <a:ea typeface="+mn-ea"/>
                <a:cs typeface="Courier New"/>
              </a:rPr>
              <a:t>bio </a:t>
            </a:r>
            <a:r>
              <a:rPr lang="en-US" dirty="0">
                <a:solidFill>
                  <a:schemeClr val="tx1">
                    <a:lumMod val="75000"/>
                    <a:lumOff val="25000"/>
                  </a:schemeClr>
                </a:solidFill>
                <a:ea typeface="+mn-ea"/>
              </a:rPr>
              <a:t>is not the same as </a:t>
            </a:r>
            <a:r>
              <a:rPr lang="en-US" dirty="0">
                <a:solidFill>
                  <a:srgbClr val="FF0000"/>
                </a:solidFill>
                <a:latin typeface="Courier New"/>
                <a:ea typeface="+mn-ea"/>
                <a:cs typeface="Courier New"/>
              </a:rPr>
              <a:t>$Bio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a:latin typeface="Calisto MT" charset="0"/>
              </a:rPr>
              <a:t>Comments</a:t>
            </a:r>
          </a:p>
        </p:txBody>
      </p:sp>
      <p:sp>
        <p:nvSpPr>
          <p:cNvPr id="31746" name="Content Placeholder 2"/>
          <p:cNvSpPr>
            <a:spLocks noGrp="1"/>
          </p:cNvSpPr>
          <p:nvPr>
            <p:ph idx="1"/>
          </p:nvPr>
        </p:nvSpPr>
        <p:spPr>
          <a:xfrm>
            <a:off x="361950" y="1801813"/>
            <a:ext cx="8389938" cy="4535487"/>
          </a:xfrm>
        </p:spPr>
        <p:txBody>
          <a:bodyPr/>
          <a:lstStyle/>
          <a:p>
            <a:pPr marL="0" indent="0" eaLnBrk="1" hangingPunct="1">
              <a:buFont typeface="Arial" charset="0"/>
              <a:buNone/>
            </a:pPr>
            <a:r>
              <a:rPr lang="en-US">
                <a:latin typeface="Calisto MT" charset="0"/>
              </a:rPr>
              <a:t>Any text after </a:t>
            </a:r>
            <a:r>
              <a:rPr lang="ja-JP" altLang="en-US">
                <a:latin typeface="Arial" charset="0"/>
                <a:ea typeface="ＭＳ 明朝" charset="0"/>
                <a:cs typeface="ＭＳ 明朝" charset="0"/>
              </a:rPr>
              <a:t>‘</a:t>
            </a:r>
            <a:r>
              <a:rPr lang="en-US" altLang="ja-JP">
                <a:solidFill>
                  <a:srgbClr val="FF0000"/>
                </a:solidFill>
                <a:latin typeface="Courier New" charset="0"/>
                <a:cs typeface="Courier New" charset="0"/>
              </a:rPr>
              <a:t>#</a:t>
            </a:r>
            <a:r>
              <a:rPr lang="ja-JP" altLang="en-US">
                <a:latin typeface="Arial" charset="0"/>
                <a:ea typeface="ＭＳ 明朝" charset="0"/>
                <a:cs typeface="ＭＳ 明朝" charset="0"/>
              </a:rPr>
              <a:t>’</a:t>
            </a:r>
            <a:r>
              <a:rPr lang="en-US" altLang="ja-JP">
                <a:latin typeface="Calisto MT" charset="0"/>
                <a:ea typeface="ＭＳ 明朝" charset="0"/>
                <a:cs typeface="ＭＳ 明朝" charset="0"/>
              </a:rPr>
              <a:t>sign doesn’t do anything</a:t>
            </a:r>
          </a:p>
          <a:p>
            <a:pPr marL="0" indent="0" eaLnBrk="1" hangingPunct="1">
              <a:buFont typeface="Arial" charset="0"/>
              <a:buNone/>
            </a:pPr>
            <a:r>
              <a:rPr lang="en-US">
                <a:latin typeface="Calisto MT" charset="0"/>
              </a:rPr>
              <a:t>You can add a comments in any part of your script</a:t>
            </a:r>
          </a:p>
          <a:p>
            <a:pPr marL="0" indent="0" eaLnBrk="1" hangingPunct="1">
              <a:buFont typeface="Arial" charset="0"/>
              <a:buNone/>
            </a:pPr>
            <a:r>
              <a:rPr lang="en-US">
                <a:latin typeface="Calisto MT" charset="0"/>
              </a:rPr>
              <a:t>For example:</a:t>
            </a:r>
          </a:p>
          <a:p>
            <a:pPr marL="0" indent="0" eaLnBrk="1" hangingPunct="1">
              <a:buFont typeface="Arial" charset="0"/>
              <a:buNone/>
            </a:pPr>
            <a:endParaRPr lang="en-US" sz="2000">
              <a:solidFill>
                <a:srgbClr val="FF0000"/>
              </a:solidFill>
              <a:latin typeface="Calisto MT" charset="0"/>
            </a:endParaRPr>
          </a:p>
          <a:p>
            <a:pPr marL="0" indent="0" eaLnBrk="1" hangingPunct="1">
              <a:buFont typeface="Arial" charset="0"/>
              <a:buNone/>
            </a:pPr>
            <a:endParaRPr lang="en-US">
              <a:latin typeface="Calisto MT" charset="0"/>
            </a:endParaRPr>
          </a:p>
          <a:p>
            <a:pPr marL="0" indent="0" eaLnBrk="1" hangingPunct="1">
              <a:buFont typeface="Arial" charset="0"/>
              <a:buNone/>
            </a:pPr>
            <a:r>
              <a:rPr lang="en-US">
                <a:latin typeface="Calisto MT" charset="0"/>
              </a:rPr>
              <a:t>when your script runs – comments are not shown</a:t>
            </a:r>
          </a:p>
          <a:p>
            <a:pPr marL="0" indent="0" eaLnBrk="1" hangingPunct="1">
              <a:buFont typeface="Arial" charset="0"/>
              <a:buNone/>
            </a:pPr>
            <a:endParaRPr lang="en-US">
              <a:latin typeface="Calisto MT" charset="0"/>
            </a:endParaRPr>
          </a:p>
        </p:txBody>
      </p:sp>
      <p:pic>
        <p:nvPicPr>
          <p:cNvPr id="31747" name="Picture 12" descr="Screen Shot 2014-12-16 at 13.40.2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078163"/>
            <a:ext cx="4878388"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ular Callout 8"/>
          <p:cNvSpPr/>
          <p:nvPr/>
        </p:nvSpPr>
        <p:spPr>
          <a:xfrm>
            <a:off x="6302375" y="3719513"/>
            <a:ext cx="1817688" cy="1082675"/>
          </a:xfrm>
          <a:prstGeom prst="wedgeRoundRectCallout">
            <a:avLst>
              <a:gd name="adj1" fmla="val -169511"/>
              <a:gd name="adj2" fmla="val -33888"/>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r>
              <a:rPr lang="en-US" sz="1400" b="1" dirty="0"/>
              <a:t>Note: </a:t>
            </a:r>
            <a:r>
              <a:rPr lang="en-US" sz="1400" dirty="0"/>
              <a:t>this is not a comment because it has exclamation mark ‘#!’</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solidFill>
                  <a:schemeClr val="tx1">
                    <a:lumMod val="75000"/>
                    <a:lumOff val="25000"/>
                  </a:schemeClr>
                </a:solidFill>
                <a:ea typeface="+mj-ea"/>
                <a:cs typeface="+mj-cs"/>
              </a:rPr>
              <a:t>Scalars</a:t>
            </a:r>
            <a:r>
              <a:rPr lang="en-US" dirty="0" smtClean="0">
                <a:solidFill>
                  <a:schemeClr val="tx1">
                    <a:lumMod val="75000"/>
                    <a:lumOff val="25000"/>
                  </a:schemeClr>
                </a:solidFill>
                <a:effectLst>
                  <a:outerShdw blurRad="38100" dist="38100" dir="2700000" algn="tl">
                    <a:srgbClr val="DDDDDD"/>
                  </a:outerShdw>
                </a:effectLst>
                <a:ea typeface="+mj-ea"/>
                <a:cs typeface="+mj-cs"/>
              </a:rPr>
              <a:t> </a:t>
            </a:r>
            <a:endParaRPr lang="en-US" dirty="0">
              <a:solidFill>
                <a:schemeClr val="tx1">
                  <a:lumMod val="75000"/>
                  <a:lumOff val="25000"/>
                </a:schemeClr>
              </a:solidFill>
              <a:ea typeface="+mj-ea"/>
              <a:cs typeface="+mj-cs"/>
            </a:endParaRPr>
          </a:p>
        </p:txBody>
      </p:sp>
      <p:sp>
        <p:nvSpPr>
          <p:cNvPr id="3" name="Content Placeholder 2"/>
          <p:cNvSpPr>
            <a:spLocks noGrp="1"/>
          </p:cNvSpPr>
          <p:nvPr>
            <p:ph idx="1"/>
          </p:nvPr>
        </p:nvSpPr>
        <p:spPr>
          <a:xfrm>
            <a:off x="501001" y="1768475"/>
            <a:ext cx="8155834" cy="4616450"/>
          </a:xfrm>
        </p:spPr>
        <p:txBody>
          <a:bodyPr rtlCol="0">
            <a:normAutofit fontScale="77500" lnSpcReduction="20000"/>
          </a:bodyPr>
          <a:lstStyle/>
          <a:p>
            <a:pPr marL="0" indent="0" eaLnBrk="1" fontAlgn="auto" hangingPunct="1">
              <a:spcAft>
                <a:spcPts val="0"/>
              </a:spcAft>
              <a:buClr>
                <a:schemeClr val="tx1">
                  <a:lumMod val="75000"/>
                  <a:lumOff val="25000"/>
                </a:schemeClr>
              </a:buClr>
              <a:buFont typeface="Arial" pitchFamily="34" charset="0"/>
              <a:buNone/>
              <a:defRPr/>
            </a:pPr>
            <a:r>
              <a:rPr lang="en-US" dirty="0" smtClean="0">
                <a:solidFill>
                  <a:schemeClr val="tx1">
                    <a:lumMod val="75000"/>
                    <a:lumOff val="25000"/>
                  </a:schemeClr>
                </a:solidFill>
                <a:ea typeface="+mn-ea"/>
                <a:cs typeface="+mn-cs"/>
              </a:rPr>
              <a:t>Scalar:</a:t>
            </a:r>
            <a:endParaRPr lang="en-US" sz="100" dirty="0" smtClean="0">
              <a:solidFill>
                <a:schemeClr val="tx1">
                  <a:lumMod val="75000"/>
                  <a:lumOff val="25000"/>
                </a:schemeClr>
              </a:solidFill>
              <a:ea typeface="+mn-ea"/>
              <a:cs typeface="+mn-cs"/>
            </a:endParaRPr>
          </a:p>
          <a:p>
            <a:pPr lvl="1" eaLnBrk="1" fontAlgn="auto" hangingPunct="1">
              <a:lnSpc>
                <a:spcPct val="80000"/>
              </a:lnSpc>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i</a:t>
            </a:r>
            <a:r>
              <a:rPr lang="en-US" dirty="0" smtClean="0">
                <a:solidFill>
                  <a:schemeClr val="tx1">
                    <a:lumMod val="75000"/>
                    <a:lumOff val="25000"/>
                  </a:schemeClr>
                </a:solidFill>
                <a:ea typeface="+mn-ea"/>
              </a:rPr>
              <a:t>s a </a:t>
            </a:r>
            <a:r>
              <a:rPr lang="en-US" dirty="0">
                <a:solidFill>
                  <a:schemeClr val="tx1">
                    <a:lumMod val="75000"/>
                    <a:lumOff val="25000"/>
                  </a:schemeClr>
                </a:solidFill>
                <a:ea typeface="+mn-ea"/>
              </a:rPr>
              <a:t>single value </a:t>
            </a:r>
            <a:r>
              <a:rPr lang="en-US" dirty="0" smtClean="0">
                <a:solidFill>
                  <a:schemeClr val="tx1">
                    <a:lumMod val="75000"/>
                    <a:lumOff val="25000"/>
                  </a:schemeClr>
                </a:solidFill>
                <a:ea typeface="+mn-ea"/>
              </a:rPr>
              <a:t>(can be a text or number)</a:t>
            </a:r>
          </a:p>
          <a:p>
            <a:pPr marL="465138" lvl="2" indent="0" eaLnBrk="1" fontAlgn="auto" hangingPunct="1">
              <a:lnSpc>
                <a:spcPct val="80000"/>
              </a:lnSpc>
              <a:spcAft>
                <a:spcPts val="0"/>
              </a:spcAft>
              <a:buClr>
                <a:schemeClr val="tx1">
                  <a:lumMod val="75000"/>
                  <a:lumOff val="25000"/>
                </a:schemeClr>
              </a:buClr>
              <a:buFont typeface="Arial" pitchFamily="34" charset="0"/>
              <a:buNone/>
              <a:defRPr/>
            </a:pPr>
            <a:r>
              <a:rPr lang="fi-FI" dirty="0" smtClean="0">
                <a:solidFill>
                  <a:srgbClr val="FF0000"/>
                </a:solidFill>
                <a:latin typeface="Courier New"/>
                <a:ea typeface="+mn-ea"/>
                <a:cs typeface="Courier New"/>
              </a:rPr>
              <a:t>$</a:t>
            </a:r>
            <a:r>
              <a:rPr lang="fi-FI" dirty="0" err="1">
                <a:solidFill>
                  <a:srgbClr val="FF0000"/>
                </a:solidFill>
                <a:latin typeface="Courier New"/>
                <a:ea typeface="+mn-ea"/>
                <a:cs typeface="Courier New"/>
              </a:rPr>
              <a:t>e_value</a:t>
            </a:r>
            <a:r>
              <a:rPr lang="fi-FI" dirty="0">
                <a:solidFill>
                  <a:srgbClr val="FF0000"/>
                </a:solidFill>
                <a:latin typeface="Courier New"/>
                <a:ea typeface="+mn-ea"/>
                <a:cs typeface="Courier New"/>
              </a:rPr>
              <a:t> = 1e-</a:t>
            </a:r>
            <a:r>
              <a:rPr lang="fi-FI" dirty="0" smtClean="0">
                <a:solidFill>
                  <a:srgbClr val="FF0000"/>
                </a:solidFill>
                <a:latin typeface="Courier New"/>
                <a:ea typeface="+mn-ea"/>
                <a:cs typeface="Courier New"/>
              </a:rPr>
              <a:t>4;</a:t>
            </a:r>
          </a:p>
          <a:p>
            <a:pPr marL="465138" lvl="2" indent="0" eaLnBrk="1" fontAlgn="auto" hangingPunct="1">
              <a:lnSpc>
                <a:spcPct val="80000"/>
              </a:lnSpc>
              <a:spcAft>
                <a:spcPts val="0"/>
              </a:spcAft>
              <a:buClr>
                <a:schemeClr val="tx1">
                  <a:lumMod val="75000"/>
                  <a:lumOff val="25000"/>
                </a:schemeClr>
              </a:buClr>
              <a:buFont typeface="Arial" pitchFamily="34" charset="0"/>
              <a:buNone/>
              <a:defRPr/>
            </a:pPr>
            <a:r>
              <a:rPr lang="fi-FI" dirty="0" smtClean="0">
                <a:solidFill>
                  <a:srgbClr val="FF0000"/>
                </a:solidFill>
                <a:latin typeface="Courier New"/>
                <a:ea typeface="+mn-ea"/>
                <a:cs typeface="Courier New"/>
              </a:rPr>
              <a:t>#</a:t>
            </a:r>
            <a:r>
              <a:rPr lang="fi-FI" dirty="0" err="1" smtClean="0">
                <a:solidFill>
                  <a:srgbClr val="FF0000"/>
                </a:solidFill>
                <a:latin typeface="Courier New"/>
                <a:ea typeface="+mn-ea"/>
                <a:cs typeface="Courier New"/>
              </a:rPr>
              <a:t>any</a:t>
            </a:r>
            <a:r>
              <a:rPr lang="fi-FI" dirty="0" smtClean="0">
                <a:solidFill>
                  <a:srgbClr val="FF0000"/>
                </a:solidFill>
                <a:latin typeface="Courier New"/>
                <a:ea typeface="+mn-ea"/>
                <a:cs typeface="Courier New"/>
              </a:rPr>
              <a:t> </a:t>
            </a:r>
            <a:r>
              <a:rPr lang="fi-FI" dirty="0" err="1" smtClean="0">
                <a:solidFill>
                  <a:srgbClr val="FF0000"/>
                </a:solidFill>
                <a:latin typeface="Courier New"/>
                <a:ea typeface="+mn-ea"/>
                <a:cs typeface="Courier New"/>
              </a:rPr>
              <a:t>number</a:t>
            </a:r>
            <a:r>
              <a:rPr lang="fi-FI" dirty="0" smtClean="0">
                <a:solidFill>
                  <a:srgbClr val="FF0000"/>
                </a:solidFill>
                <a:latin typeface="Courier New"/>
                <a:ea typeface="+mn-ea"/>
                <a:cs typeface="Courier New"/>
              </a:rPr>
              <a:t> is </a:t>
            </a:r>
            <a:r>
              <a:rPr lang="fi-FI" dirty="0" err="1" smtClean="0">
                <a:solidFill>
                  <a:srgbClr val="FF0000"/>
                </a:solidFill>
                <a:latin typeface="Courier New"/>
                <a:ea typeface="+mn-ea"/>
                <a:cs typeface="Courier New"/>
              </a:rPr>
              <a:t>quotation</a:t>
            </a:r>
            <a:r>
              <a:rPr lang="fi-FI" dirty="0" smtClean="0">
                <a:solidFill>
                  <a:srgbClr val="FF0000"/>
                </a:solidFill>
                <a:latin typeface="Courier New"/>
                <a:ea typeface="+mn-ea"/>
                <a:cs typeface="Courier New"/>
              </a:rPr>
              <a:t> is </a:t>
            </a:r>
            <a:r>
              <a:rPr lang="fi-FI" dirty="0" err="1" smtClean="0">
                <a:solidFill>
                  <a:srgbClr val="FF0000"/>
                </a:solidFill>
                <a:latin typeface="Courier New"/>
                <a:ea typeface="+mn-ea"/>
                <a:cs typeface="Courier New"/>
              </a:rPr>
              <a:t>recognized</a:t>
            </a:r>
            <a:r>
              <a:rPr lang="fi-FI" dirty="0" smtClean="0">
                <a:solidFill>
                  <a:srgbClr val="FF0000"/>
                </a:solidFill>
                <a:latin typeface="Courier New"/>
                <a:ea typeface="+mn-ea"/>
                <a:cs typeface="Courier New"/>
              </a:rPr>
              <a:t> as </a:t>
            </a:r>
            <a:r>
              <a:rPr lang="fi-FI" dirty="0" err="1" smtClean="0">
                <a:solidFill>
                  <a:srgbClr val="FF0000"/>
                </a:solidFill>
                <a:latin typeface="Courier New"/>
                <a:ea typeface="+mn-ea"/>
                <a:cs typeface="Courier New"/>
              </a:rPr>
              <a:t>number</a:t>
            </a:r>
            <a:r>
              <a:rPr lang="fi-FI" dirty="0" smtClean="0">
                <a:solidFill>
                  <a:srgbClr val="FF0000"/>
                </a:solidFill>
                <a:latin typeface="Courier New"/>
                <a:ea typeface="+mn-ea"/>
                <a:cs typeface="Courier New"/>
              </a:rPr>
              <a:t> </a:t>
            </a:r>
            <a:r>
              <a:rPr lang="fi-FI" dirty="0" err="1" smtClean="0">
                <a:solidFill>
                  <a:srgbClr val="FF0000"/>
                </a:solidFill>
                <a:latin typeface="Courier New"/>
                <a:ea typeface="+mn-ea"/>
                <a:cs typeface="Courier New"/>
              </a:rPr>
              <a:t>not</a:t>
            </a:r>
            <a:r>
              <a:rPr lang="fi-FI" dirty="0" smtClean="0">
                <a:solidFill>
                  <a:srgbClr val="FF0000"/>
                </a:solidFill>
                <a:latin typeface="Courier New"/>
                <a:ea typeface="+mn-ea"/>
                <a:cs typeface="Courier New"/>
              </a:rPr>
              <a:t> a </a:t>
            </a:r>
            <a:r>
              <a:rPr lang="fi-FI" dirty="0" err="1" smtClean="0">
                <a:solidFill>
                  <a:srgbClr val="FF0000"/>
                </a:solidFill>
                <a:latin typeface="Courier New"/>
                <a:ea typeface="+mn-ea"/>
                <a:cs typeface="Courier New"/>
              </a:rPr>
              <a:t>string</a:t>
            </a:r>
            <a:endParaRPr lang="fi-FI" dirty="0">
              <a:solidFill>
                <a:srgbClr val="FF0000"/>
              </a:solidFill>
              <a:latin typeface="Courier New"/>
              <a:ea typeface="+mn-ea"/>
              <a:cs typeface="Courier New"/>
            </a:endParaRPr>
          </a:p>
          <a:p>
            <a:pPr marL="465138" lvl="2" indent="0" eaLnBrk="1" fontAlgn="auto" hangingPunct="1">
              <a:lnSpc>
                <a:spcPct val="80000"/>
              </a:lnSpc>
              <a:spcAft>
                <a:spcPts val="0"/>
              </a:spcAft>
              <a:buClr>
                <a:schemeClr val="tx1">
                  <a:lumMod val="75000"/>
                  <a:lumOff val="25000"/>
                </a:schemeClr>
              </a:buClr>
              <a:buFont typeface="Arial" pitchFamily="34" charset="0"/>
              <a:buNone/>
              <a:defRPr/>
            </a:pPr>
            <a:r>
              <a:rPr lang="fi-FI" dirty="0" smtClean="0">
                <a:solidFill>
                  <a:srgbClr val="FF0000"/>
                </a:solidFill>
                <a:latin typeface="Courier New"/>
                <a:ea typeface="+mn-ea"/>
                <a:cs typeface="Courier New"/>
              </a:rPr>
              <a:t>$</a:t>
            </a:r>
            <a:r>
              <a:rPr lang="fi-FI" dirty="0" err="1">
                <a:solidFill>
                  <a:srgbClr val="FF0000"/>
                </a:solidFill>
                <a:latin typeface="Courier New"/>
                <a:ea typeface="+mn-ea"/>
                <a:cs typeface="Courier New"/>
              </a:rPr>
              <a:t>string</a:t>
            </a:r>
            <a:r>
              <a:rPr lang="fi-FI" dirty="0">
                <a:solidFill>
                  <a:srgbClr val="FF0000"/>
                </a:solidFill>
                <a:latin typeface="Courier New"/>
                <a:ea typeface="+mn-ea"/>
                <a:cs typeface="Courier New"/>
              </a:rPr>
              <a:t> </a:t>
            </a:r>
            <a:r>
              <a:rPr lang="fi-FI" dirty="0" smtClean="0">
                <a:solidFill>
                  <a:srgbClr val="FF0000"/>
                </a:solidFill>
                <a:latin typeface="Courier New"/>
                <a:ea typeface="+mn-ea"/>
                <a:cs typeface="Courier New"/>
              </a:rPr>
              <a:t>= "</a:t>
            </a:r>
            <a:r>
              <a:rPr lang="fi-FI" dirty="0" err="1" smtClean="0">
                <a:solidFill>
                  <a:srgbClr val="FF0000"/>
                </a:solidFill>
                <a:latin typeface="Courier New"/>
                <a:ea typeface="+mn-ea"/>
                <a:cs typeface="Courier New"/>
              </a:rPr>
              <a:t>has</a:t>
            </a:r>
            <a:r>
              <a:rPr lang="fi-FI" dirty="0" smtClean="0">
                <a:solidFill>
                  <a:srgbClr val="FF0000"/>
                </a:solidFill>
                <a:latin typeface="Courier New"/>
                <a:ea typeface="+mn-ea"/>
                <a:cs typeface="Courier New"/>
              </a:rPr>
              <a:t> </a:t>
            </a:r>
            <a:r>
              <a:rPr lang="fi-FI" dirty="0" err="1">
                <a:solidFill>
                  <a:srgbClr val="FF0000"/>
                </a:solidFill>
                <a:latin typeface="Courier New"/>
                <a:ea typeface="+mn-ea"/>
                <a:cs typeface="Courier New"/>
              </a:rPr>
              <a:t>spaces</a:t>
            </a:r>
            <a:r>
              <a:rPr lang="fi-FI" dirty="0">
                <a:solidFill>
                  <a:srgbClr val="FF0000"/>
                </a:solidFill>
                <a:latin typeface="Courier New"/>
                <a:ea typeface="+mn-ea"/>
                <a:cs typeface="Courier New"/>
              </a:rPr>
              <a:t> and $</a:t>
            </a:r>
            <a:r>
              <a:rPr lang="fi-FI" dirty="0" err="1">
                <a:solidFill>
                  <a:srgbClr val="FF0000"/>
                </a:solidFill>
                <a:latin typeface="Courier New"/>
                <a:ea typeface="+mn-ea"/>
                <a:cs typeface="Courier New"/>
              </a:rPr>
              <a:t>vars</a:t>
            </a:r>
            <a:r>
              <a:rPr lang="fi-FI" dirty="0">
                <a:solidFill>
                  <a:srgbClr val="FF0000"/>
                </a:solidFill>
                <a:latin typeface="Courier New"/>
                <a:ea typeface="+mn-ea"/>
                <a:cs typeface="Courier New"/>
              </a:rPr>
              <a:t> and \</a:t>
            </a:r>
            <a:r>
              <a:rPr lang="fi-FI" dirty="0" smtClean="0">
                <a:solidFill>
                  <a:srgbClr val="FF0000"/>
                </a:solidFill>
                <a:latin typeface="Courier New"/>
                <a:ea typeface="+mn-ea"/>
                <a:cs typeface="Courier New"/>
              </a:rPr>
              <a:t>n";</a:t>
            </a:r>
            <a:endParaRPr lang="fi-FI" dirty="0">
              <a:solidFill>
                <a:srgbClr val="FF0000"/>
              </a:solidFill>
              <a:latin typeface="Courier New"/>
              <a:ea typeface="+mn-ea"/>
              <a:cs typeface="Courier New"/>
            </a:endParaRPr>
          </a:p>
          <a:p>
            <a:pPr marL="465138" lvl="2" indent="0" eaLnBrk="1" fontAlgn="auto" hangingPunct="1">
              <a:lnSpc>
                <a:spcPct val="80000"/>
              </a:lnSpc>
              <a:spcAft>
                <a:spcPts val="0"/>
              </a:spcAft>
              <a:buClr>
                <a:schemeClr val="tx1">
                  <a:lumMod val="75000"/>
                  <a:lumOff val="25000"/>
                </a:schemeClr>
              </a:buClr>
              <a:buFont typeface="Arial" pitchFamily="34" charset="0"/>
              <a:buNone/>
              <a:defRPr/>
            </a:pPr>
            <a:r>
              <a:rPr lang="en-US" dirty="0" smtClean="0">
                <a:solidFill>
                  <a:srgbClr val="FF0000"/>
                </a:solidFill>
                <a:latin typeface="Courier New"/>
                <a:ea typeface="+mn-ea"/>
                <a:cs typeface="Courier New"/>
              </a:rPr>
              <a:t>$</a:t>
            </a:r>
            <a:r>
              <a:rPr lang="en-US" dirty="0">
                <a:solidFill>
                  <a:srgbClr val="FF0000"/>
                </a:solidFill>
                <a:latin typeface="Courier New"/>
                <a:ea typeface="+mn-ea"/>
                <a:cs typeface="Courier New"/>
              </a:rPr>
              <a:t>species = </a:t>
            </a:r>
            <a:r>
              <a:rPr lang="en-US" dirty="0" smtClean="0">
                <a:solidFill>
                  <a:srgbClr val="FF0000"/>
                </a:solidFill>
                <a:latin typeface="Courier New"/>
                <a:ea typeface="+mn-ea"/>
                <a:cs typeface="Courier New"/>
              </a:rPr>
              <a:t>‘’;</a:t>
            </a:r>
          </a:p>
          <a:p>
            <a:pPr marL="465138" lvl="2" indent="0" eaLnBrk="1" fontAlgn="auto" hangingPunct="1">
              <a:lnSpc>
                <a:spcPct val="80000"/>
              </a:lnSpc>
              <a:spcAft>
                <a:spcPts val="0"/>
              </a:spcAft>
              <a:buClr>
                <a:schemeClr val="tx1">
                  <a:lumMod val="75000"/>
                  <a:lumOff val="25000"/>
                </a:schemeClr>
              </a:buClr>
              <a:buFont typeface="Arial" pitchFamily="34" charset="0"/>
              <a:buNone/>
              <a:defRPr/>
            </a:pPr>
            <a:endParaRPr lang="en-US" dirty="0">
              <a:solidFill>
                <a:schemeClr val="tx1">
                  <a:lumMod val="75000"/>
                  <a:lumOff val="25000"/>
                </a:schemeClr>
              </a:solidFill>
              <a:ea typeface="+mn-ea"/>
            </a:endParaRPr>
          </a:p>
          <a:p>
            <a:pPr marL="0" indent="0" eaLnBrk="1" fontAlgn="auto" hangingPunct="1">
              <a:lnSpc>
                <a:spcPct val="80000"/>
              </a:lnSpc>
              <a:spcAft>
                <a:spcPts val="0"/>
              </a:spcAft>
              <a:buClr>
                <a:schemeClr val="tx1">
                  <a:lumMod val="75000"/>
                  <a:lumOff val="25000"/>
                </a:schemeClr>
              </a:buClr>
              <a:buFont typeface="Arial" pitchFamily="34" charset="0"/>
              <a:buNone/>
              <a:defRPr/>
            </a:pPr>
            <a:r>
              <a:rPr lang="en-US" dirty="0" smtClean="0">
                <a:solidFill>
                  <a:schemeClr val="tx1">
                    <a:lumMod val="75000"/>
                    <a:lumOff val="25000"/>
                  </a:schemeClr>
                </a:solidFill>
                <a:ea typeface="+mn-ea"/>
                <a:cs typeface="+mn-cs"/>
              </a:rPr>
              <a:t>Has following rules:</a:t>
            </a: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m</a:t>
            </a:r>
            <a:r>
              <a:rPr lang="en-US" dirty="0" smtClean="0">
                <a:solidFill>
                  <a:schemeClr val="tx1">
                    <a:lumMod val="75000"/>
                    <a:lumOff val="25000"/>
                  </a:schemeClr>
                </a:solidFill>
                <a:ea typeface="+mn-ea"/>
              </a:rPr>
              <a:t>ust start with a dollar sign (</a:t>
            </a:r>
            <a:r>
              <a:rPr lang="en-US" dirty="0" smtClean="0">
                <a:solidFill>
                  <a:srgbClr val="FF0000"/>
                </a:solidFill>
                <a:ea typeface="+mn-ea"/>
              </a:rPr>
              <a:t>$</a:t>
            </a:r>
            <a:r>
              <a:rPr lang="en-US" dirty="0" smtClean="0">
                <a:solidFill>
                  <a:schemeClr val="tx1">
                    <a:lumMod val="75000"/>
                    <a:lumOff val="25000"/>
                  </a:schemeClr>
                </a:solidFill>
                <a:ea typeface="+mn-ea"/>
              </a:rPr>
              <a:t>),</a:t>
            </a: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m</a:t>
            </a:r>
            <a:r>
              <a:rPr lang="en-US" dirty="0" smtClean="0">
                <a:solidFill>
                  <a:schemeClr val="tx1">
                    <a:lumMod val="75000"/>
                    <a:lumOff val="25000"/>
                  </a:schemeClr>
                </a:solidFill>
                <a:ea typeface="+mn-ea"/>
              </a:rPr>
              <a:t>ust </a:t>
            </a:r>
            <a:r>
              <a:rPr lang="en-US" dirty="0">
                <a:solidFill>
                  <a:schemeClr val="tx1">
                    <a:lumMod val="75000"/>
                    <a:lumOff val="25000"/>
                  </a:schemeClr>
                </a:solidFill>
                <a:ea typeface="+mn-ea"/>
              </a:rPr>
              <a:t>not start with a </a:t>
            </a:r>
            <a:r>
              <a:rPr lang="en-US" dirty="0" smtClean="0">
                <a:solidFill>
                  <a:schemeClr val="tx1">
                    <a:lumMod val="75000"/>
                    <a:lumOff val="25000"/>
                  </a:schemeClr>
                </a:solidFill>
                <a:ea typeface="+mn-ea"/>
              </a:rPr>
              <a:t>number,</a:t>
            </a:r>
            <a:endParaRPr lang="en-US" dirty="0">
              <a:solidFill>
                <a:schemeClr val="tx1">
                  <a:lumMod val="75000"/>
                  <a:lumOff val="25000"/>
                </a:schemeClr>
              </a:solidFill>
              <a:ea typeface="+mn-ea"/>
            </a:endParaRPr>
          </a:p>
          <a:p>
            <a:pPr lvl="1" eaLnBrk="1" fontAlgn="auto" hangingPunct="1">
              <a:spcAft>
                <a:spcPts val="0"/>
              </a:spcAft>
              <a:buClr>
                <a:schemeClr val="bg2">
                  <a:lumMod val="60000"/>
                  <a:lumOff val="40000"/>
                </a:schemeClr>
              </a:buClr>
              <a:buFont typeface="Arial" pitchFamily="34" charset="0"/>
              <a:buChar char="•"/>
              <a:defRPr/>
            </a:pPr>
            <a:r>
              <a:rPr lang="en-US" dirty="0" smtClean="0">
                <a:solidFill>
                  <a:schemeClr val="tx1">
                    <a:lumMod val="75000"/>
                    <a:lumOff val="25000"/>
                  </a:schemeClr>
                </a:solidFill>
                <a:ea typeface="+mn-ea"/>
              </a:rPr>
              <a:t>must </a:t>
            </a:r>
            <a:r>
              <a:rPr lang="en-US" dirty="0">
                <a:solidFill>
                  <a:schemeClr val="tx1">
                    <a:lumMod val="75000"/>
                    <a:lumOff val="25000"/>
                  </a:schemeClr>
                </a:solidFill>
                <a:ea typeface="+mn-ea"/>
              </a:rPr>
              <a:t>not contain any </a:t>
            </a:r>
            <a:r>
              <a:rPr lang="en-US" dirty="0" smtClean="0">
                <a:solidFill>
                  <a:schemeClr val="tx1">
                    <a:lumMod val="75000"/>
                    <a:lumOff val="25000"/>
                  </a:schemeClr>
                </a:solidFill>
                <a:ea typeface="+mn-ea"/>
              </a:rPr>
              <a:t>space,</a:t>
            </a:r>
            <a:endParaRPr lang="en-US" dirty="0">
              <a:solidFill>
                <a:schemeClr val="tx1">
                  <a:lumMod val="75000"/>
                  <a:lumOff val="25000"/>
                </a:schemeClr>
              </a:solidFill>
              <a:ea typeface="+mn-ea"/>
            </a:endParaRPr>
          </a:p>
          <a:p>
            <a:pPr lvl="1" eaLnBrk="1" fontAlgn="auto" hangingPunct="1">
              <a:spcAft>
                <a:spcPts val="0"/>
              </a:spcAft>
              <a:buClr>
                <a:schemeClr val="bg2">
                  <a:lumMod val="60000"/>
                  <a:lumOff val="40000"/>
                </a:schemeClr>
              </a:buClr>
              <a:buFont typeface="Arial" pitchFamily="34" charset="0"/>
              <a:buChar char="•"/>
              <a:defRPr/>
            </a:pPr>
            <a:r>
              <a:rPr lang="en-US" dirty="0" smtClean="0">
                <a:solidFill>
                  <a:schemeClr val="tx1">
                    <a:lumMod val="75000"/>
                    <a:lumOff val="25000"/>
                  </a:schemeClr>
                </a:solidFill>
                <a:ea typeface="+mn-ea"/>
              </a:rPr>
              <a:t>may contain any letter (upper or lower case), </a:t>
            </a:r>
            <a:r>
              <a:rPr lang="en-US" dirty="0">
                <a:solidFill>
                  <a:schemeClr val="tx1">
                    <a:lumMod val="75000"/>
                    <a:lumOff val="25000"/>
                  </a:schemeClr>
                </a:solidFill>
                <a:ea typeface="+mn-ea"/>
              </a:rPr>
              <a:t>any </a:t>
            </a:r>
            <a:r>
              <a:rPr lang="en-US" dirty="0" smtClean="0">
                <a:solidFill>
                  <a:schemeClr val="tx1">
                    <a:lumMod val="75000"/>
                    <a:lumOff val="25000"/>
                  </a:schemeClr>
                </a:solidFill>
                <a:ea typeface="+mn-ea"/>
              </a:rPr>
              <a:t>number, or</a:t>
            </a:r>
            <a:r>
              <a:rPr lang="ja-JP" altLang="en-US" dirty="0" smtClean="0">
                <a:solidFill>
                  <a:schemeClr val="tx1">
                    <a:lumMod val="75000"/>
                    <a:lumOff val="25000"/>
                  </a:schemeClr>
                </a:solidFill>
                <a:latin typeface="Arial"/>
                <a:ea typeface="+mn-ea"/>
              </a:rPr>
              <a:t>‘</a:t>
            </a:r>
            <a:r>
              <a:rPr lang="en-US" dirty="0">
                <a:solidFill>
                  <a:schemeClr val="tx1">
                    <a:lumMod val="75000"/>
                    <a:lumOff val="25000"/>
                  </a:schemeClr>
                </a:solidFill>
                <a:ea typeface="+mn-ea"/>
              </a:rPr>
              <a:t>_</a:t>
            </a:r>
            <a:r>
              <a:rPr lang="ja-JP" altLang="en-US" dirty="0">
                <a:solidFill>
                  <a:schemeClr val="tx1">
                    <a:lumMod val="75000"/>
                    <a:lumOff val="25000"/>
                  </a:schemeClr>
                </a:solidFill>
                <a:latin typeface="Arial"/>
                <a:ea typeface="+mn-ea"/>
              </a:rPr>
              <a:t>’</a:t>
            </a:r>
            <a:r>
              <a:rPr lang="en-US" dirty="0">
                <a:solidFill>
                  <a:schemeClr val="tx1">
                    <a:lumMod val="75000"/>
                    <a:lumOff val="25000"/>
                  </a:schemeClr>
                </a:solidFill>
                <a:ea typeface="+mn-ea"/>
              </a:rPr>
              <a:t> </a:t>
            </a:r>
            <a:r>
              <a:rPr lang="en-US" dirty="0" smtClean="0">
                <a:solidFill>
                  <a:schemeClr val="tx1">
                    <a:lumMod val="75000"/>
                    <a:lumOff val="25000"/>
                  </a:schemeClr>
                </a:solidFill>
                <a:ea typeface="+mn-ea"/>
              </a:rPr>
              <a:t>character,</a:t>
            </a:r>
            <a:endParaRPr lang="en-US" dirty="0">
              <a:solidFill>
                <a:schemeClr val="tx1">
                  <a:lumMod val="75000"/>
                  <a:lumOff val="25000"/>
                </a:schemeClr>
              </a:solidFill>
              <a:ea typeface="+mn-ea"/>
            </a:endParaRPr>
          </a:p>
          <a:p>
            <a:pPr lvl="1" eaLnBrk="1" fontAlgn="auto" hangingPunct="1">
              <a:lnSpc>
                <a:spcPct val="80000"/>
              </a:lnSpc>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v</a:t>
            </a:r>
            <a:r>
              <a:rPr lang="en-US" dirty="0" smtClean="0">
                <a:solidFill>
                  <a:schemeClr val="tx1">
                    <a:lumMod val="75000"/>
                    <a:lumOff val="25000"/>
                  </a:schemeClr>
                </a:solidFill>
                <a:ea typeface="+mn-ea"/>
              </a:rPr>
              <a:t>alue is assigned </a:t>
            </a:r>
            <a:r>
              <a:rPr lang="en-US" dirty="0">
                <a:solidFill>
                  <a:schemeClr val="tx1">
                    <a:lumMod val="75000"/>
                    <a:lumOff val="25000"/>
                  </a:schemeClr>
                </a:solidFill>
                <a:ea typeface="+mn-ea"/>
              </a:rPr>
              <a:t>with '</a:t>
            </a:r>
            <a:r>
              <a:rPr lang="en-US" dirty="0" smtClean="0">
                <a:solidFill>
                  <a:srgbClr val="FF0000"/>
                </a:solidFill>
                <a:ea typeface="+mn-ea"/>
              </a:rPr>
              <a:t>=</a:t>
            </a:r>
            <a:r>
              <a:rPr lang="en-US" dirty="0" smtClean="0">
                <a:solidFill>
                  <a:schemeClr val="tx1">
                    <a:lumMod val="75000"/>
                    <a:lumOff val="25000"/>
                  </a:schemeClr>
                </a:solidFill>
                <a:ea typeface="+mn-ea"/>
              </a:rPr>
              <a:t>’</a:t>
            </a:r>
          </a:p>
          <a:p>
            <a:pPr lvl="1" eaLnBrk="1" fontAlgn="auto" hangingPunct="1">
              <a:lnSpc>
                <a:spcPct val="80000"/>
              </a:lnSpc>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v</a:t>
            </a:r>
            <a:r>
              <a:rPr lang="en-US" dirty="0" smtClean="0">
                <a:solidFill>
                  <a:schemeClr val="tx1">
                    <a:lumMod val="75000"/>
                    <a:lumOff val="25000"/>
                  </a:schemeClr>
                </a:solidFill>
                <a:ea typeface="+mn-ea"/>
              </a:rPr>
              <a:t>alue </a:t>
            </a:r>
            <a:r>
              <a:rPr lang="en-US" dirty="0">
                <a:solidFill>
                  <a:schemeClr val="tx1">
                    <a:lumMod val="75000"/>
                    <a:lumOff val="25000"/>
                  </a:schemeClr>
                </a:solidFill>
                <a:ea typeface="+mn-ea"/>
              </a:rPr>
              <a:t>can change during a program</a:t>
            </a:r>
          </a:p>
          <a:p>
            <a:pPr marL="693738" lvl="3" indent="0" eaLnBrk="1" fontAlgn="auto" hangingPunct="1">
              <a:lnSpc>
                <a:spcPct val="80000"/>
              </a:lnSpc>
              <a:spcAft>
                <a:spcPts val="0"/>
              </a:spcAft>
              <a:buClr>
                <a:schemeClr val="tx1">
                  <a:lumMod val="75000"/>
                  <a:lumOff val="25000"/>
                </a:schemeClr>
              </a:buClr>
              <a:buFont typeface="Arial" pitchFamily="34" charset="0"/>
              <a:buNone/>
              <a:defRPr/>
            </a:pPr>
            <a:r>
              <a:rPr lang="en-US" dirty="0" smtClean="0">
                <a:solidFill>
                  <a:srgbClr val="FF0000"/>
                </a:solidFill>
                <a:latin typeface="Courier New"/>
                <a:ea typeface="+mn-ea"/>
                <a:cs typeface="Courier New"/>
              </a:rPr>
              <a:t>$</a:t>
            </a:r>
            <a:r>
              <a:rPr lang="en-US" dirty="0">
                <a:solidFill>
                  <a:srgbClr val="FF0000"/>
                </a:solidFill>
                <a:latin typeface="Courier New"/>
                <a:ea typeface="+mn-ea"/>
                <a:cs typeface="Courier New"/>
              </a:rPr>
              <a:t>species = </a:t>
            </a:r>
            <a:r>
              <a:rPr lang="en-US" dirty="0" smtClean="0">
                <a:solidFill>
                  <a:srgbClr val="FF0000"/>
                </a:solidFill>
                <a:latin typeface="Courier New"/>
                <a:ea typeface="+mn-ea"/>
                <a:cs typeface="Courier New"/>
              </a:rPr>
              <a:t>“Jenny”; </a:t>
            </a:r>
          </a:p>
          <a:p>
            <a:pPr marL="693738" lvl="3" indent="0" eaLnBrk="1" fontAlgn="auto" hangingPunct="1">
              <a:lnSpc>
                <a:spcPct val="80000"/>
              </a:lnSpc>
              <a:spcAft>
                <a:spcPts val="0"/>
              </a:spcAft>
              <a:buClr>
                <a:schemeClr val="tx1">
                  <a:lumMod val="75000"/>
                  <a:lumOff val="25000"/>
                </a:schemeClr>
              </a:buClr>
              <a:buFont typeface="Arial" pitchFamily="34" charset="0"/>
              <a:buNone/>
              <a:defRPr/>
            </a:pPr>
            <a:r>
              <a:rPr lang="en-US" dirty="0" smtClean="0">
                <a:solidFill>
                  <a:srgbClr val="FF0000"/>
                </a:solidFill>
                <a:latin typeface="Courier New"/>
                <a:ea typeface="+mn-ea"/>
                <a:cs typeface="Courier New"/>
              </a:rPr>
              <a:t>$</a:t>
            </a:r>
            <a:r>
              <a:rPr lang="en-US" dirty="0">
                <a:solidFill>
                  <a:srgbClr val="FF0000"/>
                </a:solidFill>
                <a:latin typeface="Courier New"/>
                <a:ea typeface="+mn-ea"/>
                <a:cs typeface="Courier New"/>
              </a:rPr>
              <a:t>species = </a:t>
            </a:r>
            <a:r>
              <a:rPr lang="en-US" dirty="0" smtClean="0">
                <a:solidFill>
                  <a:srgbClr val="FF0000"/>
                </a:solidFill>
                <a:latin typeface="Courier New"/>
                <a:ea typeface="+mn-ea"/>
                <a:cs typeface="Courier New"/>
              </a:rPr>
              <a:t>“Bob”; </a:t>
            </a:r>
            <a:r>
              <a:rPr lang="en-US" dirty="0">
                <a:solidFill>
                  <a:srgbClr val="FF0000"/>
                </a:solidFill>
                <a:latin typeface="Courier New"/>
                <a:ea typeface="+mn-ea"/>
                <a:cs typeface="Courier New"/>
              </a:rPr>
              <a:t># </a:t>
            </a:r>
            <a:r>
              <a:rPr lang="en-US" dirty="0" smtClean="0">
                <a:solidFill>
                  <a:srgbClr val="FF0000"/>
                </a:solidFill>
                <a:latin typeface="Courier New"/>
                <a:ea typeface="+mn-ea"/>
                <a:cs typeface="Courier New"/>
              </a:rPr>
              <a:t>new value substituted the old one</a:t>
            </a:r>
            <a:endParaRPr lang="en-US" dirty="0">
              <a:solidFill>
                <a:srgbClr val="FF0000"/>
              </a:solidFill>
              <a:latin typeface="Courier New"/>
              <a:ea typeface="+mn-ea"/>
              <a:cs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a:latin typeface="Calisto MT" charset="0"/>
              </a:rPr>
              <a:t>Scalar Names</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Clr>
                <a:schemeClr val="tx1">
                  <a:lumMod val="75000"/>
                  <a:lumOff val="25000"/>
                </a:schemeClr>
              </a:buClr>
              <a:buFont typeface="Arial" pitchFamily="34" charset="0"/>
              <a:buChar char="•"/>
              <a:defRPr/>
            </a:pPr>
            <a:r>
              <a:rPr lang="en-US" dirty="0">
                <a:solidFill>
                  <a:schemeClr val="tx1">
                    <a:lumMod val="75000"/>
                    <a:lumOff val="25000"/>
                  </a:schemeClr>
                </a:solidFill>
                <a:ea typeface="+mn-ea"/>
                <a:cs typeface="+mn-cs"/>
              </a:rPr>
              <a:t>These are valid </a:t>
            </a:r>
            <a:r>
              <a:rPr lang="en-US" dirty="0" smtClean="0">
                <a:solidFill>
                  <a:schemeClr val="tx1">
                    <a:lumMod val="75000"/>
                    <a:lumOff val="25000"/>
                  </a:schemeClr>
                </a:solidFill>
                <a:ea typeface="+mn-ea"/>
                <a:cs typeface="+mn-cs"/>
              </a:rPr>
              <a:t>names:</a:t>
            </a:r>
            <a:endParaRPr lang="en-US" dirty="0">
              <a:solidFill>
                <a:schemeClr val="tx1">
                  <a:lumMod val="75000"/>
                  <a:lumOff val="25000"/>
                </a:schemeClr>
              </a:solidFill>
              <a:ea typeface="+mn-ea"/>
              <a:cs typeface="+mn-cs"/>
            </a:endParaRPr>
          </a:p>
          <a:p>
            <a:pPr lvl="1" eaLnBrk="1" fontAlgn="auto" hangingPunct="1">
              <a:spcAft>
                <a:spcPts val="0"/>
              </a:spcAft>
              <a:buClr>
                <a:schemeClr val="bg2">
                  <a:lumMod val="60000"/>
                  <a:lumOff val="40000"/>
                </a:schemeClr>
              </a:buClr>
              <a:buFont typeface="Arial" pitchFamily="34" charset="0"/>
              <a:buChar char="•"/>
              <a:defRPr/>
            </a:pPr>
            <a:r>
              <a:rPr lang="en-US" dirty="0">
                <a:solidFill>
                  <a:srgbClr val="FF0000"/>
                </a:solidFill>
                <a:latin typeface="Courier New"/>
                <a:ea typeface="+mn-ea"/>
                <a:cs typeface="Courier New"/>
              </a:rPr>
              <a:t>$variable</a:t>
            </a:r>
          </a:p>
          <a:p>
            <a:pPr lvl="1" eaLnBrk="1" fontAlgn="auto" hangingPunct="1">
              <a:spcAft>
                <a:spcPts val="0"/>
              </a:spcAft>
              <a:buClr>
                <a:schemeClr val="bg2">
                  <a:lumMod val="60000"/>
                  <a:lumOff val="40000"/>
                </a:schemeClr>
              </a:buClr>
              <a:buFont typeface="Arial" pitchFamily="34" charset="0"/>
              <a:buChar char="•"/>
              <a:defRPr/>
            </a:pPr>
            <a:r>
              <a:rPr lang="en-US" dirty="0">
                <a:solidFill>
                  <a:srgbClr val="FF0000"/>
                </a:solidFill>
                <a:latin typeface="Courier New"/>
                <a:ea typeface="+mn-ea"/>
                <a:cs typeface="Courier New"/>
              </a:rPr>
              <a:t>$</a:t>
            </a:r>
            <a:r>
              <a:rPr lang="en-US" dirty="0" err="1">
                <a:solidFill>
                  <a:srgbClr val="FF0000"/>
                </a:solidFill>
                <a:latin typeface="Courier New"/>
                <a:ea typeface="+mn-ea"/>
                <a:cs typeface="Courier New"/>
              </a:rPr>
              <a:t>this_is_a_place_for_my_stuff</a:t>
            </a:r>
            <a:endParaRPr lang="en-US" dirty="0">
              <a:solidFill>
                <a:srgbClr val="FF0000"/>
              </a:solidFill>
              <a:latin typeface="Courier New"/>
              <a:ea typeface="+mn-ea"/>
              <a:cs typeface="Courier New"/>
            </a:endParaRPr>
          </a:p>
          <a:p>
            <a:pPr lvl="1" eaLnBrk="1" fontAlgn="auto" hangingPunct="1">
              <a:spcAft>
                <a:spcPts val="0"/>
              </a:spcAft>
              <a:buClr>
                <a:schemeClr val="bg2">
                  <a:lumMod val="60000"/>
                  <a:lumOff val="40000"/>
                </a:schemeClr>
              </a:buClr>
              <a:buFont typeface="Arial" pitchFamily="34" charset="0"/>
              <a:buChar char="•"/>
              <a:defRPr/>
            </a:pPr>
            <a:r>
              <a:rPr lang="en-US" dirty="0">
                <a:solidFill>
                  <a:srgbClr val="FF0000"/>
                </a:solidFill>
                <a:latin typeface="Courier New"/>
                <a:ea typeface="+mn-ea"/>
                <a:cs typeface="Courier New"/>
              </a:rPr>
              <a:t>$Xvf34_B</a:t>
            </a:r>
          </a:p>
          <a:p>
            <a:pPr eaLnBrk="1" fontAlgn="auto" hangingPunct="1">
              <a:spcAft>
                <a:spcPts val="0"/>
              </a:spcAft>
              <a:buClr>
                <a:schemeClr val="tx1">
                  <a:lumMod val="75000"/>
                  <a:lumOff val="25000"/>
                </a:schemeClr>
              </a:buClr>
              <a:buFont typeface="Arial" pitchFamily="34" charset="0"/>
              <a:buChar char="•"/>
              <a:defRPr/>
            </a:pPr>
            <a:r>
              <a:rPr lang="en-US" dirty="0">
                <a:solidFill>
                  <a:schemeClr val="tx1">
                    <a:lumMod val="75000"/>
                    <a:lumOff val="25000"/>
                  </a:schemeClr>
                </a:solidFill>
                <a:ea typeface="+mn-ea"/>
                <a:cs typeface="+mn-cs"/>
              </a:rPr>
              <a:t>These are invalid </a:t>
            </a:r>
            <a:r>
              <a:rPr lang="en-US" dirty="0" smtClean="0">
                <a:solidFill>
                  <a:schemeClr val="tx1">
                    <a:lumMod val="75000"/>
                    <a:lumOff val="25000"/>
                  </a:schemeClr>
                </a:solidFill>
                <a:ea typeface="+mn-ea"/>
                <a:cs typeface="+mn-cs"/>
              </a:rPr>
              <a:t>names:</a:t>
            </a:r>
            <a:endParaRPr lang="en-US" dirty="0">
              <a:solidFill>
                <a:schemeClr val="tx1">
                  <a:lumMod val="75000"/>
                  <a:lumOff val="25000"/>
                </a:schemeClr>
              </a:solidFill>
              <a:ea typeface="+mn-ea"/>
              <a:cs typeface="+mn-cs"/>
            </a:endParaRPr>
          </a:p>
          <a:p>
            <a:pPr lvl="1" eaLnBrk="1" fontAlgn="auto" hangingPunct="1">
              <a:spcAft>
                <a:spcPts val="0"/>
              </a:spcAft>
              <a:buClr>
                <a:schemeClr val="bg2">
                  <a:lumMod val="60000"/>
                  <a:lumOff val="40000"/>
                </a:schemeClr>
              </a:buClr>
              <a:buFont typeface="Arial" pitchFamily="34" charset="0"/>
              <a:buChar char="•"/>
              <a:defRPr/>
            </a:pPr>
            <a:r>
              <a:rPr lang="en-US" dirty="0">
                <a:solidFill>
                  <a:srgbClr val="FF0000"/>
                </a:solidFill>
                <a:latin typeface="Courier New"/>
                <a:ea typeface="+mn-ea"/>
                <a:cs typeface="Courier New"/>
              </a:rPr>
              <a:t>$2</a:t>
            </a:r>
          </a:p>
          <a:p>
            <a:pPr lvl="1" eaLnBrk="1" fontAlgn="auto" hangingPunct="1">
              <a:spcAft>
                <a:spcPts val="0"/>
              </a:spcAft>
              <a:buClr>
                <a:schemeClr val="bg2">
                  <a:lumMod val="60000"/>
                  <a:lumOff val="40000"/>
                </a:schemeClr>
              </a:buClr>
              <a:buFont typeface="Arial" pitchFamily="34" charset="0"/>
              <a:buChar char="•"/>
              <a:defRPr/>
            </a:pPr>
            <a:r>
              <a:rPr lang="en-US" dirty="0">
                <a:solidFill>
                  <a:srgbClr val="FF0000"/>
                </a:solidFill>
                <a:latin typeface="Courier New"/>
                <a:ea typeface="+mn-ea"/>
                <a:cs typeface="Courier New"/>
              </a:rPr>
              <a:t>$another place for my stuff</a:t>
            </a:r>
          </a:p>
          <a:p>
            <a:pPr lvl="1" eaLnBrk="1" fontAlgn="auto" hangingPunct="1">
              <a:spcAft>
                <a:spcPts val="0"/>
              </a:spcAft>
              <a:buClr>
                <a:schemeClr val="bg2">
                  <a:lumMod val="60000"/>
                  <a:lumOff val="40000"/>
                </a:schemeClr>
              </a:buClr>
              <a:buFont typeface="Arial" pitchFamily="34" charset="0"/>
              <a:buChar char="•"/>
              <a:defRPr/>
            </a:pPr>
            <a:r>
              <a:rPr lang="en-US" dirty="0">
                <a:solidFill>
                  <a:srgbClr val="FF0000"/>
                </a:solidFill>
                <a:latin typeface="Courier New"/>
                <a:ea typeface="+mn-ea"/>
                <a:cs typeface="Courier New"/>
              </a:rPr>
              <a:t>$push-pull</a:t>
            </a:r>
          </a:p>
          <a:p>
            <a:pPr lvl="1" eaLnBrk="1" fontAlgn="auto" hangingPunct="1">
              <a:spcAft>
                <a:spcPts val="0"/>
              </a:spcAft>
              <a:buClr>
                <a:schemeClr val="bg2">
                  <a:lumMod val="60000"/>
                  <a:lumOff val="40000"/>
                </a:schemeClr>
              </a:buClr>
              <a:buFont typeface="Arial" pitchFamily="34" charset="0"/>
              <a:buChar char="•"/>
              <a:defRPr/>
            </a:pPr>
            <a:r>
              <a:rPr lang="en-US" dirty="0">
                <a:solidFill>
                  <a:srgbClr val="FF0000"/>
                </a:solidFill>
                <a:latin typeface="Courier New"/>
                <a:ea typeface="+mn-ea"/>
                <a:cs typeface="Courier New"/>
              </a:rPr>
              <a:t>$%percent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900113" y="2133600"/>
            <a:ext cx="7345362" cy="3397907"/>
          </a:xfrm>
        </p:spPr>
        <p:txBody>
          <a:bodyPr/>
          <a:lstStyle/>
          <a:p>
            <a:pPr eaLnBrk="1" hangingPunct="1">
              <a:lnSpc>
                <a:spcPct val="90000"/>
              </a:lnSpc>
              <a:spcBef>
                <a:spcPts val="600"/>
              </a:spcBef>
              <a:buNone/>
            </a:pPr>
            <a:r>
              <a:rPr lang="en-US" sz="1200" dirty="0">
                <a:latin typeface="Courier New" charset="0"/>
                <a:cs typeface="Courier New" charset="0"/>
              </a:rPr>
              <a:t>#!/</a:t>
            </a:r>
            <a:r>
              <a:rPr lang="en-US" sz="1200" dirty="0" err="1">
                <a:latin typeface="Courier New" charset="0"/>
                <a:cs typeface="Courier New" charset="0"/>
              </a:rPr>
              <a:t>usr</a:t>
            </a:r>
            <a:r>
              <a:rPr lang="en-US" sz="1200" dirty="0">
                <a:latin typeface="Courier New" charset="0"/>
                <a:cs typeface="Courier New" charset="0"/>
              </a:rPr>
              <a:t>/bin/</a:t>
            </a:r>
            <a:r>
              <a:rPr lang="en-US" sz="1200" dirty="0" err="1">
                <a:latin typeface="Courier New" charset="0"/>
                <a:cs typeface="Courier New" charset="0"/>
              </a:rPr>
              <a:t>perl</a:t>
            </a:r>
            <a:endParaRPr lang="en-US" sz="1200" dirty="0">
              <a:latin typeface="Courier New" charset="0"/>
              <a:cs typeface="Courier New" charset="0"/>
            </a:endParaRPr>
          </a:p>
          <a:p>
            <a:pPr eaLnBrk="1" hangingPunct="1">
              <a:lnSpc>
                <a:spcPct val="90000"/>
              </a:lnSpc>
              <a:spcBef>
                <a:spcPts val="600"/>
              </a:spcBef>
              <a:buNone/>
            </a:pPr>
            <a:r>
              <a:rPr lang="en-US" sz="1200" dirty="0">
                <a:latin typeface="Courier New" charset="0"/>
                <a:cs typeface="Courier New" charset="0"/>
              </a:rPr>
              <a:t>use strict;</a:t>
            </a:r>
          </a:p>
          <a:p>
            <a:pPr eaLnBrk="1" hangingPunct="1">
              <a:lnSpc>
                <a:spcPct val="90000"/>
              </a:lnSpc>
              <a:spcBef>
                <a:spcPts val="600"/>
              </a:spcBef>
              <a:buNone/>
            </a:pPr>
            <a:endParaRPr lang="en-US" sz="1200" dirty="0">
              <a:latin typeface="Courier New" charset="0"/>
              <a:cs typeface="Courier New" charset="0"/>
            </a:endParaRPr>
          </a:p>
          <a:p>
            <a:pPr eaLnBrk="1" hangingPunct="1">
              <a:lnSpc>
                <a:spcPct val="90000"/>
              </a:lnSpc>
              <a:spcBef>
                <a:spcPts val="600"/>
              </a:spcBef>
              <a:buNone/>
            </a:pPr>
            <a:r>
              <a:rPr lang="en-US" sz="1200" dirty="0">
                <a:latin typeface="Courier New" charset="0"/>
                <a:cs typeface="Courier New" charset="0"/>
              </a:rPr>
              <a:t># </a:t>
            </a:r>
            <a:r>
              <a:rPr lang="en-US" sz="1200" dirty="0" smtClean="0">
                <a:latin typeface="Courier New" charset="0"/>
                <a:cs typeface="Courier New" charset="0"/>
              </a:rPr>
              <a:t>create a numeric scalar</a:t>
            </a:r>
            <a:endParaRPr lang="en-US" sz="1200" dirty="0">
              <a:latin typeface="Courier New" charset="0"/>
              <a:cs typeface="Courier New" charset="0"/>
            </a:endParaRPr>
          </a:p>
          <a:p>
            <a:pPr eaLnBrk="1" hangingPunct="1">
              <a:lnSpc>
                <a:spcPct val="90000"/>
              </a:lnSpc>
              <a:spcBef>
                <a:spcPts val="600"/>
              </a:spcBef>
              <a:buNone/>
            </a:pPr>
            <a:r>
              <a:rPr lang="en-US" sz="1200" dirty="0">
                <a:latin typeface="Courier New" charset="0"/>
                <a:cs typeface="Courier New" charset="0"/>
              </a:rPr>
              <a:t>m</a:t>
            </a:r>
            <a:r>
              <a:rPr lang="en-US" sz="1200" dirty="0" smtClean="0">
                <a:latin typeface="Courier New" charset="0"/>
                <a:cs typeface="Courier New" charset="0"/>
              </a:rPr>
              <a:t>y $number = 3;</a:t>
            </a:r>
          </a:p>
          <a:p>
            <a:pPr eaLnBrk="1" hangingPunct="1">
              <a:lnSpc>
                <a:spcPct val="90000"/>
              </a:lnSpc>
              <a:spcBef>
                <a:spcPts val="600"/>
              </a:spcBef>
              <a:buNone/>
            </a:pPr>
            <a:r>
              <a:rPr lang="en-US" sz="1200" dirty="0">
                <a:latin typeface="Courier New" charset="0"/>
                <a:cs typeface="Courier New" charset="0"/>
              </a:rPr>
              <a:t>p</a:t>
            </a:r>
            <a:r>
              <a:rPr lang="en-US" sz="1200" dirty="0" smtClean="0">
                <a:latin typeface="Courier New" charset="0"/>
                <a:cs typeface="Courier New" charset="0"/>
              </a:rPr>
              <a:t>rint “$number\n”;</a:t>
            </a:r>
          </a:p>
          <a:p>
            <a:pPr eaLnBrk="1" hangingPunct="1">
              <a:lnSpc>
                <a:spcPct val="90000"/>
              </a:lnSpc>
              <a:spcBef>
                <a:spcPts val="600"/>
              </a:spcBef>
              <a:buNone/>
            </a:pPr>
            <a:endParaRPr lang="en-US" sz="1200" dirty="0">
              <a:latin typeface="Courier New" charset="0"/>
              <a:cs typeface="Courier New" charset="0"/>
            </a:endParaRPr>
          </a:p>
          <a:p>
            <a:pPr eaLnBrk="1" hangingPunct="1">
              <a:lnSpc>
                <a:spcPct val="90000"/>
              </a:lnSpc>
              <a:spcBef>
                <a:spcPts val="600"/>
              </a:spcBef>
              <a:buNone/>
            </a:pPr>
            <a:r>
              <a:rPr lang="en-US" sz="1200" dirty="0" smtClean="0">
                <a:latin typeface="Courier New" charset="0"/>
                <a:cs typeface="Courier New" charset="0"/>
              </a:rPr>
              <a:t>#create a text scalar</a:t>
            </a:r>
          </a:p>
          <a:p>
            <a:pPr eaLnBrk="1" hangingPunct="1">
              <a:lnSpc>
                <a:spcPct val="90000"/>
              </a:lnSpc>
              <a:spcBef>
                <a:spcPts val="600"/>
              </a:spcBef>
              <a:buNone/>
            </a:pPr>
            <a:r>
              <a:rPr lang="en-US" sz="1200" dirty="0">
                <a:latin typeface="Courier New" charset="0"/>
                <a:cs typeface="Courier New" charset="0"/>
              </a:rPr>
              <a:t>m</a:t>
            </a:r>
            <a:r>
              <a:rPr lang="en-US" sz="1200" dirty="0" smtClean="0">
                <a:latin typeface="Courier New" charset="0"/>
                <a:cs typeface="Courier New" charset="0"/>
              </a:rPr>
              <a:t>y $text = “This is text”;</a:t>
            </a:r>
          </a:p>
          <a:p>
            <a:pPr eaLnBrk="1" hangingPunct="1">
              <a:lnSpc>
                <a:spcPct val="90000"/>
              </a:lnSpc>
              <a:spcBef>
                <a:spcPts val="600"/>
              </a:spcBef>
              <a:buNone/>
            </a:pPr>
            <a:r>
              <a:rPr lang="en-US" sz="1200" dirty="0">
                <a:latin typeface="Courier New" charset="0"/>
                <a:cs typeface="Courier New" charset="0"/>
              </a:rPr>
              <a:t>p</a:t>
            </a:r>
            <a:r>
              <a:rPr lang="en-US" sz="1200" dirty="0" smtClean="0">
                <a:latin typeface="Courier New" charset="0"/>
                <a:cs typeface="Courier New" charset="0"/>
              </a:rPr>
              <a:t>rint “$text\n”;</a:t>
            </a:r>
          </a:p>
          <a:p>
            <a:pPr eaLnBrk="1" hangingPunct="1">
              <a:lnSpc>
                <a:spcPct val="90000"/>
              </a:lnSpc>
              <a:spcBef>
                <a:spcPts val="600"/>
              </a:spcBef>
              <a:buNone/>
            </a:pPr>
            <a:endParaRPr lang="en-US" sz="1200" dirty="0">
              <a:latin typeface="Courier New" charset="0"/>
              <a:cs typeface="Courier New" charset="0"/>
            </a:endParaRPr>
          </a:p>
          <a:p>
            <a:pPr eaLnBrk="1" hangingPunct="1">
              <a:lnSpc>
                <a:spcPct val="90000"/>
              </a:lnSpc>
              <a:spcBef>
                <a:spcPts val="600"/>
              </a:spcBef>
              <a:buNone/>
            </a:pPr>
            <a:r>
              <a:rPr lang="en-US" sz="1200" dirty="0" smtClean="0">
                <a:latin typeface="Courier New" charset="0"/>
                <a:cs typeface="Courier New" charset="0"/>
              </a:rPr>
              <a:t># assign value of $text scalar to $number</a:t>
            </a:r>
          </a:p>
          <a:p>
            <a:pPr eaLnBrk="1" hangingPunct="1">
              <a:lnSpc>
                <a:spcPct val="90000"/>
              </a:lnSpc>
              <a:spcBef>
                <a:spcPts val="600"/>
              </a:spcBef>
              <a:buNone/>
            </a:pPr>
            <a:r>
              <a:rPr lang="en-US" sz="1200" dirty="0" smtClean="0">
                <a:latin typeface="Courier New" charset="0"/>
                <a:cs typeface="Courier New" charset="0"/>
              </a:rPr>
              <a:t>$number = $text;</a:t>
            </a:r>
          </a:p>
          <a:p>
            <a:pPr eaLnBrk="1" hangingPunct="1">
              <a:lnSpc>
                <a:spcPct val="90000"/>
              </a:lnSpc>
              <a:spcBef>
                <a:spcPts val="600"/>
              </a:spcBef>
              <a:buNone/>
            </a:pPr>
            <a:r>
              <a:rPr lang="en-US" sz="1200" dirty="0" smtClean="0">
                <a:latin typeface="Courier New" charset="0"/>
                <a:cs typeface="Courier New" charset="0"/>
              </a:rPr>
              <a:t>print “$number\n”;</a:t>
            </a:r>
          </a:p>
          <a:p>
            <a:pPr eaLnBrk="1" hangingPunct="1">
              <a:lnSpc>
                <a:spcPct val="90000"/>
              </a:lnSpc>
              <a:spcBef>
                <a:spcPts val="600"/>
              </a:spcBef>
              <a:buNone/>
            </a:pPr>
            <a:endParaRPr lang="en-US" sz="1200" dirty="0"/>
          </a:p>
        </p:txBody>
      </p:sp>
    </p:spTree>
    <p:extLst>
      <p:ext uri="{BB962C8B-B14F-4D97-AF65-F5344CB8AC3E}">
        <p14:creationId xmlns:p14="http://schemas.microsoft.com/office/powerpoint/2010/main" val="221517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dirty="0" smtClean="0">
                <a:cs typeface="+mj-cs"/>
              </a:rPr>
              <a:t>The $_ variable</a:t>
            </a:r>
          </a:p>
        </p:txBody>
      </p:sp>
      <p:sp>
        <p:nvSpPr>
          <p:cNvPr id="27651" name="Rectangle 3"/>
          <p:cNvSpPr>
            <a:spLocks noGrp="1" noChangeArrowheads="1"/>
          </p:cNvSpPr>
          <p:nvPr>
            <p:ph type="body" idx="1"/>
          </p:nvPr>
        </p:nvSpPr>
        <p:spPr>
          <a:xfrm>
            <a:off x="761753" y="2043263"/>
            <a:ext cx="7632935" cy="3932237"/>
          </a:xfrm>
        </p:spPr>
        <p:txBody>
          <a:bodyPr/>
          <a:lstStyle/>
          <a:p>
            <a:pPr marL="0" indent="0" eaLnBrk="1" hangingPunct="1">
              <a:lnSpc>
                <a:spcPct val="90000"/>
              </a:lnSpc>
              <a:buNone/>
              <a:defRPr/>
            </a:pPr>
            <a:r>
              <a:rPr lang="en-US" dirty="0" smtClean="0">
                <a:cs typeface="+mn-cs"/>
              </a:rPr>
              <a:t>The $_ variable is used by Perl as a default variable. </a:t>
            </a:r>
          </a:p>
          <a:p>
            <a:pPr marL="0" indent="0" eaLnBrk="1" hangingPunct="1">
              <a:lnSpc>
                <a:spcPct val="90000"/>
              </a:lnSpc>
              <a:buNone/>
              <a:defRPr/>
            </a:pPr>
            <a:endParaRPr lang="en-US" dirty="0"/>
          </a:p>
          <a:p>
            <a:pPr marL="465138" lvl="2" indent="0" eaLnBrk="1" hangingPunct="1">
              <a:lnSpc>
                <a:spcPct val="90000"/>
              </a:lnSpc>
              <a:buFont typeface="Arial" charset="0"/>
              <a:buNone/>
              <a:defRPr/>
            </a:pPr>
            <a:r>
              <a:rPr lang="en-US" dirty="0" smtClean="0"/>
              <a:t>You can use it in place of variable names in your scripts:</a:t>
            </a:r>
            <a:br>
              <a:rPr lang="en-US" dirty="0" smtClean="0"/>
            </a:br>
            <a:r>
              <a:rPr lang="en-US" dirty="0" smtClean="0">
                <a:solidFill>
                  <a:srgbClr val="FF0000"/>
                </a:solidFill>
                <a:latin typeface="Courier New" charset="0"/>
              </a:rPr>
              <a:t>$_=</a:t>
            </a:r>
            <a:r>
              <a:rPr lang="ja-JP" altLang="en-US" dirty="0" smtClean="0">
                <a:solidFill>
                  <a:srgbClr val="FF0000"/>
                </a:solidFill>
                <a:latin typeface="Arial"/>
              </a:rPr>
              <a:t>“</a:t>
            </a:r>
            <a:r>
              <a:rPr lang="en-US" dirty="0" smtClean="0">
                <a:solidFill>
                  <a:srgbClr val="FF0000"/>
                </a:solidFill>
                <a:latin typeface="Courier New" charset="0"/>
              </a:rPr>
              <a:t>This is a test</a:t>
            </a:r>
            <a:r>
              <a:rPr lang="ja-JP" altLang="en-US" dirty="0" smtClean="0">
                <a:solidFill>
                  <a:srgbClr val="FF0000"/>
                </a:solidFill>
                <a:latin typeface="Arial"/>
              </a:rPr>
              <a:t>”</a:t>
            </a:r>
            <a:r>
              <a:rPr lang="en-US" dirty="0" smtClean="0">
                <a:solidFill>
                  <a:srgbClr val="FF0000"/>
                </a:solidFill>
                <a:latin typeface="Courier New" charset="0"/>
              </a:rPr>
              <a:t>;</a:t>
            </a:r>
            <a:br>
              <a:rPr lang="en-US" dirty="0" smtClean="0">
                <a:solidFill>
                  <a:srgbClr val="FF0000"/>
                </a:solidFill>
                <a:latin typeface="Courier New" charset="0"/>
              </a:rPr>
            </a:br>
            <a:r>
              <a:rPr lang="en-US" dirty="0" smtClean="0">
                <a:solidFill>
                  <a:srgbClr val="FF0000"/>
                </a:solidFill>
                <a:latin typeface="Courier New" charset="0"/>
              </a:rPr>
              <a:t>print;</a:t>
            </a:r>
          </a:p>
          <a:p>
            <a:pPr marL="465138" lvl="2" indent="0" eaLnBrk="1" hangingPunct="1">
              <a:lnSpc>
                <a:spcPct val="90000"/>
              </a:lnSpc>
              <a:buFont typeface="Arial" charset="0"/>
              <a:buNone/>
              <a:defRPr/>
            </a:pPr>
            <a:r>
              <a:rPr lang="en-US" dirty="0" smtClean="0"/>
              <a:t>This will print the default variable $_ and display the string. </a:t>
            </a:r>
          </a:p>
          <a:p>
            <a:pPr marL="465138" lvl="2" indent="0" eaLnBrk="1" hangingPunct="1">
              <a:lnSpc>
                <a:spcPct val="90000"/>
              </a:lnSpc>
              <a:buFont typeface="Arial" charset="0"/>
              <a:buNone/>
              <a:defRPr/>
            </a:pPr>
            <a:endParaRPr lang="en-US" dirty="0"/>
          </a:p>
          <a:p>
            <a:pPr marL="0" indent="0" eaLnBrk="1" hangingPunct="1">
              <a:lnSpc>
                <a:spcPct val="90000"/>
              </a:lnSpc>
              <a:buFont typeface="Arial" charset="0"/>
              <a:buNone/>
              <a:defRPr/>
            </a:pPr>
            <a:r>
              <a:rPr lang="en-US" dirty="0" smtClean="0"/>
              <a:t>Don’t save important information in this this variable as it frequently changes its value (and information will be lost).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a:solidFill>
                  <a:schemeClr val="tx1">
                    <a:lumMod val="75000"/>
                    <a:lumOff val="25000"/>
                  </a:schemeClr>
                </a:solidFill>
                <a:effectLst>
                  <a:outerShdw blurRad="38100" dist="38100" dir="2700000" algn="tl">
                    <a:srgbClr val="DDDDDD"/>
                  </a:outerShdw>
                </a:effectLst>
                <a:ea typeface="+mj-ea"/>
                <a:cs typeface="+mj-cs"/>
              </a:rPr>
              <a:t>Perl Functions</a:t>
            </a:r>
            <a:endParaRPr lang="en-US" dirty="0">
              <a:solidFill>
                <a:schemeClr val="tx1">
                  <a:lumMod val="75000"/>
                  <a:lumOff val="25000"/>
                </a:schemeClr>
              </a:solidFill>
              <a:ea typeface="+mj-ea"/>
              <a:cs typeface="+mj-cs"/>
            </a:endParaRPr>
          </a:p>
        </p:txBody>
      </p:sp>
      <p:sp>
        <p:nvSpPr>
          <p:cNvPr id="35842" name="Content Placeholder 2"/>
          <p:cNvSpPr>
            <a:spLocks noGrp="1"/>
          </p:cNvSpPr>
          <p:nvPr>
            <p:ph idx="1"/>
          </p:nvPr>
        </p:nvSpPr>
        <p:spPr>
          <a:xfrm>
            <a:off x="789427" y="1999615"/>
            <a:ext cx="7345362" cy="3932238"/>
          </a:xfrm>
        </p:spPr>
        <p:txBody>
          <a:bodyPr/>
          <a:lstStyle/>
          <a:p>
            <a:pPr eaLnBrk="1" hangingPunct="1"/>
            <a:r>
              <a:rPr lang="en-US" sz="2200" dirty="0">
                <a:latin typeface="Calisto MT" charset="0"/>
              </a:rPr>
              <a:t>Perl functions are identified by their unique names (</a:t>
            </a:r>
            <a:r>
              <a:rPr lang="en-US" sz="2200" dirty="0">
                <a:solidFill>
                  <a:srgbClr val="FF0000"/>
                </a:solidFill>
                <a:latin typeface="Courier New" charset="0"/>
              </a:rPr>
              <a:t>print</a:t>
            </a:r>
            <a:r>
              <a:rPr lang="en-US" sz="2200" dirty="0">
                <a:solidFill>
                  <a:srgbClr val="FF0000"/>
                </a:solidFill>
                <a:latin typeface="Calisto MT" charset="0"/>
              </a:rPr>
              <a:t>, </a:t>
            </a:r>
            <a:r>
              <a:rPr lang="en-US" sz="2200" dirty="0">
                <a:solidFill>
                  <a:srgbClr val="FF0000"/>
                </a:solidFill>
                <a:latin typeface="Courier New" charset="0"/>
              </a:rPr>
              <a:t>chop</a:t>
            </a:r>
            <a:r>
              <a:rPr lang="en-US" sz="2200" dirty="0">
                <a:solidFill>
                  <a:srgbClr val="FF0000"/>
                </a:solidFill>
                <a:latin typeface="Calisto MT" charset="0"/>
              </a:rPr>
              <a:t>, </a:t>
            </a:r>
            <a:r>
              <a:rPr lang="en-US" sz="2200" dirty="0">
                <a:solidFill>
                  <a:srgbClr val="FF0000"/>
                </a:solidFill>
                <a:latin typeface="Courier New" charset="0"/>
              </a:rPr>
              <a:t>close</a:t>
            </a:r>
            <a:r>
              <a:rPr lang="en-US" sz="2200" dirty="0">
                <a:latin typeface="Calisto MT" charset="0"/>
              </a:rPr>
              <a:t>, </a:t>
            </a:r>
            <a:r>
              <a:rPr lang="en-US" sz="2200" dirty="0" err="1">
                <a:latin typeface="Calisto MT" charset="0"/>
              </a:rPr>
              <a:t>etc</a:t>
            </a:r>
            <a:r>
              <a:rPr lang="en-US" sz="2200" dirty="0" smtClean="0">
                <a:latin typeface="Calisto MT" charset="0"/>
              </a:rPr>
              <a:t>)</a:t>
            </a:r>
            <a:endParaRPr lang="en-US" sz="2200" dirty="0">
              <a:latin typeface="Calisto MT" charset="0"/>
            </a:endParaRPr>
          </a:p>
        </p:txBody>
      </p:sp>
      <p:sp>
        <p:nvSpPr>
          <p:cNvPr id="4" name="Rectangle 3"/>
          <p:cNvSpPr/>
          <p:nvPr/>
        </p:nvSpPr>
        <p:spPr>
          <a:xfrm>
            <a:off x="1173911" y="2928923"/>
            <a:ext cx="6256338" cy="2017713"/>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fontAlgn="auto">
              <a:spcBef>
                <a:spcPts val="200"/>
              </a:spcBef>
              <a:spcAft>
                <a:spcPts val="0"/>
              </a:spcAft>
              <a:defRPr/>
            </a:pPr>
            <a:r>
              <a:rPr lang="en-US" dirty="0"/>
              <a:t>Usage of </a:t>
            </a:r>
            <a:r>
              <a:rPr lang="en-US" sz="1600" dirty="0">
                <a:solidFill>
                  <a:srgbClr val="FF0000"/>
                </a:solidFill>
                <a:latin typeface="Courier New"/>
                <a:cs typeface="Courier New"/>
              </a:rPr>
              <a:t>print </a:t>
            </a:r>
            <a:r>
              <a:rPr lang="en-US" dirty="0"/>
              <a:t>function:</a:t>
            </a:r>
          </a:p>
          <a:p>
            <a:pPr fontAlgn="auto">
              <a:spcBef>
                <a:spcPts val="200"/>
              </a:spcBef>
              <a:spcAft>
                <a:spcPts val="0"/>
              </a:spcAft>
              <a:defRPr/>
            </a:pPr>
            <a:endParaRPr lang="en-US" sz="1600" dirty="0">
              <a:solidFill>
                <a:srgbClr val="FF0000"/>
              </a:solidFill>
              <a:latin typeface="Courier New"/>
              <a:cs typeface="Courier New"/>
            </a:endParaRPr>
          </a:p>
          <a:p>
            <a:pPr fontAlgn="auto">
              <a:spcBef>
                <a:spcPts val="200"/>
              </a:spcBef>
              <a:spcAft>
                <a:spcPts val="0"/>
              </a:spcAft>
              <a:defRPr/>
            </a:pPr>
            <a:r>
              <a:rPr lang="en-US" sz="1600" dirty="0">
                <a:solidFill>
                  <a:srgbClr val="FF0000"/>
                </a:solidFill>
                <a:latin typeface="Courier New"/>
                <a:cs typeface="Courier New"/>
              </a:rPr>
              <a:t>print ""; # legal, prints nothing, not even \n</a:t>
            </a:r>
          </a:p>
          <a:p>
            <a:pPr fontAlgn="auto">
              <a:spcBef>
                <a:spcPts val="200"/>
              </a:spcBef>
              <a:spcAft>
                <a:spcPts val="0"/>
              </a:spcAft>
              <a:defRPr/>
            </a:pPr>
            <a:r>
              <a:rPr lang="en-US" sz="1600" dirty="0">
                <a:solidFill>
                  <a:srgbClr val="FF0000"/>
                </a:solidFill>
                <a:latin typeface="Courier New"/>
                <a:cs typeface="Courier New"/>
              </a:rPr>
              <a:t>print("Hi", "There"); # prints </a:t>
            </a:r>
            <a:r>
              <a:rPr lang="en-US" sz="1600" dirty="0" err="1">
                <a:solidFill>
                  <a:srgbClr val="FF0000"/>
                </a:solidFill>
                <a:latin typeface="Courier New"/>
                <a:cs typeface="Courier New"/>
              </a:rPr>
              <a:t>HiThere</a:t>
            </a:r>
            <a:endParaRPr lang="en-US" sz="1600" dirty="0">
              <a:solidFill>
                <a:srgbClr val="FF0000"/>
              </a:solidFill>
              <a:latin typeface="Courier New"/>
              <a:cs typeface="Courier New"/>
            </a:endParaRPr>
          </a:p>
          <a:p>
            <a:pPr fontAlgn="auto">
              <a:spcBef>
                <a:spcPts val="200"/>
              </a:spcBef>
              <a:spcAft>
                <a:spcPts val="0"/>
              </a:spcAft>
              <a:defRPr/>
            </a:pPr>
            <a:r>
              <a:rPr lang="en-US" sz="1600" dirty="0">
                <a:solidFill>
                  <a:srgbClr val="FF0000"/>
                </a:solidFill>
                <a:latin typeface="Courier New"/>
                <a:cs typeface="Courier New"/>
              </a:rPr>
              <a:t>print(Hi); # illegal (calls the function Hi)</a:t>
            </a:r>
          </a:p>
          <a:p>
            <a:pPr fontAlgn="auto">
              <a:spcBef>
                <a:spcPts val="200"/>
              </a:spcBef>
              <a:spcAft>
                <a:spcPts val="0"/>
              </a:spcAft>
              <a:defRPr/>
            </a:pPr>
            <a:r>
              <a:rPr lang="en-US" sz="1600" dirty="0">
                <a:solidFill>
                  <a:srgbClr val="FF0000"/>
                </a:solidFill>
                <a:latin typeface="Courier New"/>
                <a:cs typeface="Courier New"/>
              </a:rPr>
              <a:t>print(1+1, 2+2, "\n"); # prints 24 and a new line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tx1">
                    <a:lumMod val="75000"/>
                    <a:lumOff val="25000"/>
                  </a:schemeClr>
                </a:solidFill>
                <a:ea typeface="+mj-ea"/>
                <a:cs typeface="+mj-cs"/>
              </a:rPr>
              <a:t>What is Perl and why to learn it?</a:t>
            </a:r>
            <a:endParaRPr lang="en-US" dirty="0">
              <a:solidFill>
                <a:schemeClr val="tx1">
                  <a:lumMod val="75000"/>
                  <a:lumOff val="25000"/>
                </a:schemeClr>
              </a:solidFill>
              <a:ea typeface="+mj-ea"/>
              <a:cs typeface="+mj-cs"/>
            </a:endParaRPr>
          </a:p>
        </p:txBody>
      </p:sp>
      <p:sp>
        <p:nvSpPr>
          <p:cNvPr id="3" name="Content Placeholder 2"/>
          <p:cNvSpPr>
            <a:spLocks noGrp="1"/>
          </p:cNvSpPr>
          <p:nvPr>
            <p:ph idx="1"/>
          </p:nvPr>
        </p:nvSpPr>
        <p:spPr/>
        <p:txBody>
          <a:bodyPr rtlCol="0">
            <a:normAutofit fontScale="85000" lnSpcReduction="10000"/>
          </a:bodyPr>
          <a:lstStyle/>
          <a:p>
            <a:pPr marL="0" indent="0" eaLnBrk="1" fontAlgn="auto" hangingPunct="1">
              <a:spcAft>
                <a:spcPts val="0"/>
              </a:spcAft>
              <a:buClr>
                <a:schemeClr val="tx1">
                  <a:lumMod val="75000"/>
                  <a:lumOff val="25000"/>
                </a:schemeClr>
              </a:buClr>
              <a:buFont typeface="Arial" pitchFamily="34" charset="0"/>
              <a:buNone/>
              <a:defRPr/>
            </a:pPr>
            <a:r>
              <a:rPr lang="en-US" dirty="0" smtClean="0">
                <a:solidFill>
                  <a:schemeClr val="tx1">
                    <a:lumMod val="75000"/>
                    <a:lumOff val="25000"/>
                  </a:schemeClr>
                </a:solidFill>
                <a:ea typeface="+mn-ea"/>
                <a:cs typeface="+mn-cs"/>
              </a:rPr>
              <a:t>PERL stands for </a:t>
            </a:r>
            <a:r>
              <a:rPr lang="en-US" b="1" dirty="0">
                <a:solidFill>
                  <a:schemeClr val="tx1">
                    <a:lumMod val="75000"/>
                    <a:lumOff val="25000"/>
                  </a:schemeClr>
                </a:solidFill>
                <a:ea typeface="+mn-ea"/>
                <a:cs typeface="+mn-cs"/>
              </a:rPr>
              <a:t>P</a:t>
            </a:r>
            <a:r>
              <a:rPr lang="en-US" dirty="0">
                <a:solidFill>
                  <a:schemeClr val="tx1">
                    <a:lumMod val="75000"/>
                    <a:lumOff val="25000"/>
                  </a:schemeClr>
                </a:solidFill>
                <a:ea typeface="+mn-ea"/>
                <a:cs typeface="+mn-cs"/>
              </a:rPr>
              <a:t>ractical </a:t>
            </a:r>
            <a:r>
              <a:rPr lang="en-US" b="1" dirty="0">
                <a:solidFill>
                  <a:schemeClr val="tx1">
                    <a:lumMod val="75000"/>
                    <a:lumOff val="25000"/>
                  </a:schemeClr>
                </a:solidFill>
                <a:ea typeface="+mn-ea"/>
                <a:cs typeface="+mn-cs"/>
              </a:rPr>
              <a:t>E</a:t>
            </a:r>
            <a:r>
              <a:rPr lang="en-US" dirty="0">
                <a:solidFill>
                  <a:schemeClr val="tx1">
                    <a:lumMod val="75000"/>
                    <a:lumOff val="25000"/>
                  </a:schemeClr>
                </a:solidFill>
                <a:ea typeface="+mn-ea"/>
                <a:cs typeface="+mn-cs"/>
              </a:rPr>
              <a:t>xtraction and </a:t>
            </a:r>
            <a:r>
              <a:rPr lang="en-US" b="1" dirty="0">
                <a:solidFill>
                  <a:schemeClr val="tx1">
                    <a:lumMod val="75000"/>
                    <a:lumOff val="25000"/>
                  </a:schemeClr>
                </a:solidFill>
                <a:ea typeface="+mn-ea"/>
                <a:cs typeface="+mn-cs"/>
              </a:rPr>
              <a:t>R</a:t>
            </a:r>
            <a:r>
              <a:rPr lang="en-US" dirty="0">
                <a:solidFill>
                  <a:schemeClr val="tx1">
                    <a:lumMod val="75000"/>
                    <a:lumOff val="25000"/>
                  </a:schemeClr>
                </a:solidFill>
                <a:ea typeface="+mn-ea"/>
                <a:cs typeface="+mn-cs"/>
              </a:rPr>
              <a:t>eport </a:t>
            </a:r>
            <a:r>
              <a:rPr lang="en-US" b="1" dirty="0" smtClean="0">
                <a:solidFill>
                  <a:schemeClr val="tx1">
                    <a:lumMod val="75000"/>
                    <a:lumOff val="25000"/>
                  </a:schemeClr>
                </a:solidFill>
                <a:ea typeface="+mn-ea"/>
                <a:cs typeface="+mn-cs"/>
              </a:rPr>
              <a:t>L</a:t>
            </a:r>
            <a:r>
              <a:rPr lang="en-US" dirty="0" smtClean="0">
                <a:solidFill>
                  <a:schemeClr val="tx1">
                    <a:lumMod val="75000"/>
                    <a:lumOff val="25000"/>
                  </a:schemeClr>
                </a:solidFill>
                <a:ea typeface="+mn-ea"/>
                <a:cs typeface="+mn-cs"/>
              </a:rPr>
              <a:t>anguage</a:t>
            </a:r>
          </a:p>
          <a:p>
            <a:pPr eaLnBrk="1" fontAlgn="auto" hangingPunct="1">
              <a:spcAft>
                <a:spcPts val="0"/>
              </a:spcAft>
              <a:buClr>
                <a:schemeClr val="tx1">
                  <a:lumMod val="75000"/>
                  <a:lumOff val="25000"/>
                </a:schemeClr>
              </a:buClr>
              <a:buFontTx/>
              <a:buChar char="-"/>
              <a:defRPr/>
            </a:pPr>
            <a:r>
              <a:rPr lang="en-US" dirty="0">
                <a:solidFill>
                  <a:schemeClr val="tx1">
                    <a:lumMod val="75000"/>
                    <a:lumOff val="25000"/>
                  </a:schemeClr>
                </a:solidFill>
                <a:ea typeface="+mn-ea"/>
                <a:cs typeface="+mn-cs"/>
              </a:rPr>
              <a:t>E</a:t>
            </a:r>
            <a:r>
              <a:rPr lang="en-US" dirty="0" smtClean="0">
                <a:solidFill>
                  <a:schemeClr val="tx1">
                    <a:lumMod val="75000"/>
                    <a:lumOff val="25000"/>
                  </a:schemeClr>
                </a:solidFill>
                <a:ea typeface="+mn-ea"/>
                <a:cs typeface="+mn-cs"/>
              </a:rPr>
              <a:t>asy to learn, </a:t>
            </a:r>
          </a:p>
          <a:p>
            <a:pPr eaLnBrk="1" fontAlgn="auto" hangingPunct="1">
              <a:spcAft>
                <a:spcPts val="0"/>
              </a:spcAft>
              <a:buClr>
                <a:schemeClr val="tx1">
                  <a:lumMod val="75000"/>
                  <a:lumOff val="25000"/>
                </a:schemeClr>
              </a:buClr>
              <a:buFontTx/>
              <a:buChar char="-"/>
              <a:defRPr/>
            </a:pPr>
            <a:r>
              <a:rPr lang="en-US" dirty="0" smtClean="0">
                <a:solidFill>
                  <a:schemeClr val="tx1">
                    <a:lumMod val="75000"/>
                    <a:lumOff val="25000"/>
                  </a:schemeClr>
                </a:solidFill>
                <a:ea typeface="+mn-ea"/>
                <a:cs typeface="+mn-cs"/>
              </a:rPr>
              <a:t>Quick to write a code,</a:t>
            </a:r>
          </a:p>
          <a:p>
            <a:pPr eaLnBrk="1" fontAlgn="auto" hangingPunct="1">
              <a:spcAft>
                <a:spcPts val="0"/>
              </a:spcAft>
              <a:buClr>
                <a:schemeClr val="tx1">
                  <a:lumMod val="75000"/>
                  <a:lumOff val="25000"/>
                </a:schemeClr>
              </a:buClr>
              <a:buFontTx/>
              <a:buChar char="-"/>
              <a:defRPr/>
            </a:pPr>
            <a:r>
              <a:rPr lang="en-US" altLang="zh-TW" dirty="0" smtClean="0">
                <a:solidFill>
                  <a:schemeClr val="tx1">
                    <a:lumMod val="75000"/>
                    <a:lumOff val="25000"/>
                  </a:schemeClr>
                </a:solidFill>
                <a:ea typeface="PMingLiU" charset="0"/>
                <a:cs typeface="PMingLiU" charset="0"/>
              </a:rPr>
              <a:t>A </a:t>
            </a:r>
            <a:r>
              <a:rPr lang="en-US" altLang="zh-TW" dirty="0">
                <a:solidFill>
                  <a:schemeClr val="tx1">
                    <a:lumMod val="75000"/>
                    <a:lumOff val="25000"/>
                  </a:schemeClr>
                </a:solidFill>
                <a:latin typeface="Arial"/>
                <a:ea typeface="PMingLiU" charset="0"/>
                <a:cs typeface="PMingLiU" charset="0"/>
              </a:rPr>
              <a:t>“</a:t>
            </a:r>
            <a:r>
              <a:rPr lang="en-US" altLang="zh-TW" dirty="0">
                <a:solidFill>
                  <a:schemeClr val="tx1">
                    <a:lumMod val="75000"/>
                    <a:lumOff val="25000"/>
                  </a:schemeClr>
                </a:solidFill>
                <a:ea typeface="PMingLiU" charset="0"/>
                <a:cs typeface="PMingLiU" charset="0"/>
              </a:rPr>
              <a:t>glue</a:t>
            </a:r>
            <a:r>
              <a:rPr lang="en-US" altLang="zh-TW" dirty="0">
                <a:solidFill>
                  <a:schemeClr val="tx1">
                    <a:lumMod val="75000"/>
                    <a:lumOff val="25000"/>
                  </a:schemeClr>
                </a:solidFill>
                <a:latin typeface="Arial"/>
                <a:ea typeface="PMingLiU" charset="0"/>
                <a:cs typeface="PMingLiU" charset="0"/>
              </a:rPr>
              <a:t>”</a:t>
            </a:r>
            <a:r>
              <a:rPr lang="en-US" altLang="zh-TW" dirty="0">
                <a:solidFill>
                  <a:schemeClr val="tx1">
                    <a:lumMod val="75000"/>
                    <a:lumOff val="25000"/>
                  </a:schemeClr>
                </a:solidFill>
                <a:ea typeface="PMingLiU" charset="0"/>
                <a:cs typeface="PMingLiU" charset="0"/>
              </a:rPr>
              <a:t> language.  Ideal for connecting things together, such as a GUI to a number cruncher, or a database to a web server</a:t>
            </a:r>
            <a:r>
              <a:rPr lang="en-US" altLang="zh-TW" dirty="0" smtClean="0">
                <a:solidFill>
                  <a:schemeClr val="tx1">
                    <a:lumMod val="75000"/>
                    <a:lumOff val="25000"/>
                  </a:schemeClr>
                </a:solidFill>
                <a:ea typeface="PMingLiU" charset="0"/>
                <a:cs typeface="PMingLiU" charset="0"/>
              </a:rPr>
              <a:t>.</a:t>
            </a:r>
            <a:endParaRPr lang="en-US" dirty="0" smtClean="0">
              <a:solidFill>
                <a:schemeClr val="tx1">
                  <a:lumMod val="75000"/>
                  <a:lumOff val="25000"/>
                </a:schemeClr>
              </a:solidFill>
              <a:ea typeface="+mn-ea"/>
              <a:cs typeface="+mn-cs"/>
            </a:endParaRPr>
          </a:p>
          <a:p>
            <a:pPr eaLnBrk="1" fontAlgn="auto" hangingPunct="1">
              <a:spcAft>
                <a:spcPts val="0"/>
              </a:spcAft>
              <a:buClr>
                <a:schemeClr val="tx1">
                  <a:lumMod val="75000"/>
                  <a:lumOff val="25000"/>
                </a:schemeClr>
              </a:buClr>
              <a:buFontTx/>
              <a:buChar char="-"/>
              <a:defRPr/>
            </a:pPr>
            <a:r>
              <a:rPr lang="en-US" dirty="0" smtClean="0">
                <a:solidFill>
                  <a:schemeClr val="tx1">
                    <a:lumMod val="75000"/>
                    <a:lumOff val="25000"/>
                  </a:schemeClr>
                </a:solidFill>
                <a:ea typeface="+mn-ea"/>
                <a:cs typeface="+mn-cs"/>
              </a:rPr>
              <a:t>Cross-platform usage (Windows, Mac, UNIX),</a:t>
            </a:r>
          </a:p>
          <a:p>
            <a:pPr eaLnBrk="1" fontAlgn="auto" hangingPunct="1">
              <a:spcAft>
                <a:spcPts val="0"/>
              </a:spcAft>
              <a:buClr>
                <a:schemeClr val="tx1">
                  <a:lumMod val="75000"/>
                  <a:lumOff val="25000"/>
                </a:schemeClr>
              </a:buClr>
              <a:buFontTx/>
              <a:buChar char="-"/>
              <a:defRPr/>
            </a:pPr>
            <a:r>
              <a:rPr lang="en-US" dirty="0">
                <a:solidFill>
                  <a:schemeClr val="tx1">
                    <a:lumMod val="75000"/>
                    <a:lumOff val="25000"/>
                  </a:schemeClr>
                </a:solidFill>
                <a:ea typeface="+mn-ea"/>
                <a:cs typeface="+mn-cs"/>
              </a:rPr>
              <a:t>Open Source – lots of code already </a:t>
            </a:r>
            <a:r>
              <a:rPr lang="en-US" dirty="0" smtClean="0">
                <a:solidFill>
                  <a:schemeClr val="tx1">
                    <a:lumMod val="75000"/>
                    <a:lumOff val="25000"/>
                  </a:schemeClr>
                </a:solidFill>
                <a:ea typeface="+mn-ea"/>
                <a:cs typeface="+mn-cs"/>
              </a:rPr>
              <a:t>available,</a:t>
            </a:r>
          </a:p>
          <a:p>
            <a:pPr eaLnBrk="1" fontAlgn="auto" hangingPunct="1">
              <a:spcAft>
                <a:spcPts val="0"/>
              </a:spcAft>
              <a:buClr>
                <a:schemeClr val="tx1">
                  <a:lumMod val="75000"/>
                  <a:lumOff val="25000"/>
                </a:schemeClr>
              </a:buClr>
              <a:buFontTx/>
              <a:buChar char="-"/>
              <a:defRPr/>
            </a:pPr>
            <a:r>
              <a:rPr lang="en-US" dirty="0">
                <a:solidFill>
                  <a:schemeClr val="tx1">
                    <a:lumMod val="75000"/>
                    <a:lumOff val="25000"/>
                  </a:schemeClr>
                </a:solidFill>
                <a:ea typeface="+mn-ea"/>
                <a:cs typeface="+mn-cs"/>
              </a:rPr>
              <a:t>Additional programming language for your CV</a:t>
            </a:r>
          </a:p>
          <a:p>
            <a:pPr eaLnBrk="1" fontAlgn="auto" hangingPunct="1">
              <a:spcAft>
                <a:spcPts val="0"/>
              </a:spcAft>
              <a:buClr>
                <a:schemeClr val="tx1">
                  <a:lumMod val="75000"/>
                  <a:lumOff val="25000"/>
                </a:schemeClr>
              </a:buClr>
              <a:buFontTx/>
              <a:buChar char="-"/>
              <a:defRPr/>
            </a:pPr>
            <a:endParaRPr lang="en-US" dirty="0" smtClean="0">
              <a:solidFill>
                <a:schemeClr val="tx1">
                  <a:lumMod val="75000"/>
                  <a:lumOff val="25000"/>
                </a:schemeClr>
              </a:solidFill>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a:solidFill>
                  <a:schemeClr val="tx1">
                    <a:lumMod val="75000"/>
                    <a:lumOff val="25000"/>
                  </a:schemeClr>
                </a:solidFill>
                <a:effectLst>
                  <a:outerShdw blurRad="38100" dist="38100" dir="2700000" algn="tl">
                    <a:srgbClr val="DDDDDD"/>
                  </a:outerShdw>
                </a:effectLst>
                <a:ea typeface="+mj-ea"/>
                <a:cs typeface="+mj-cs"/>
              </a:rPr>
              <a:t>Perl Functions</a:t>
            </a:r>
            <a:endParaRPr lang="en-US" dirty="0">
              <a:solidFill>
                <a:schemeClr val="tx1">
                  <a:lumMod val="75000"/>
                  <a:lumOff val="25000"/>
                </a:schemeClr>
              </a:solidFill>
              <a:ea typeface="+mj-ea"/>
              <a:cs typeface="+mj-cs"/>
            </a:endParaRPr>
          </a:p>
        </p:txBody>
      </p:sp>
      <p:sp>
        <p:nvSpPr>
          <p:cNvPr id="35842" name="Content Placeholder 2"/>
          <p:cNvSpPr>
            <a:spLocks noGrp="1"/>
          </p:cNvSpPr>
          <p:nvPr>
            <p:ph idx="1"/>
          </p:nvPr>
        </p:nvSpPr>
        <p:spPr>
          <a:xfrm>
            <a:off x="789427" y="1999615"/>
            <a:ext cx="7345362" cy="3932238"/>
          </a:xfrm>
        </p:spPr>
        <p:txBody>
          <a:bodyPr/>
          <a:lstStyle/>
          <a:p>
            <a:pPr eaLnBrk="1" hangingPunct="1"/>
            <a:r>
              <a:rPr lang="en-US" sz="2200" dirty="0">
                <a:latin typeface="Calisto MT" charset="0"/>
              </a:rPr>
              <a:t>Perl functions are identified by their unique </a:t>
            </a:r>
            <a:r>
              <a:rPr lang="en-US" sz="2200" dirty="0" smtClean="0">
                <a:latin typeface="Calisto MT" charset="0"/>
              </a:rPr>
              <a:t>names </a:t>
            </a:r>
            <a:r>
              <a:rPr lang="en-US" sz="2200" dirty="0">
                <a:latin typeface="Calisto MT" charset="0"/>
              </a:rPr>
              <a:t>(</a:t>
            </a:r>
            <a:r>
              <a:rPr lang="en-US" sz="2200" dirty="0" smtClean="0">
                <a:solidFill>
                  <a:srgbClr val="FF0000"/>
                </a:solidFill>
                <a:latin typeface="Courier New"/>
                <a:cs typeface="Courier New"/>
              </a:rPr>
              <a:t>print, chomp, chop</a:t>
            </a:r>
            <a:r>
              <a:rPr lang="en-US" sz="2200" dirty="0">
                <a:solidFill>
                  <a:srgbClr val="FF0000"/>
                </a:solidFill>
                <a:latin typeface="Courier New"/>
                <a:cs typeface="Courier New"/>
              </a:rPr>
              <a:t>, close</a:t>
            </a:r>
            <a:r>
              <a:rPr lang="en-US" sz="2200" dirty="0">
                <a:latin typeface="Calisto MT" charset="0"/>
              </a:rPr>
              <a:t>, </a:t>
            </a:r>
            <a:r>
              <a:rPr lang="en-US" sz="2200" dirty="0" err="1">
                <a:latin typeface="Calisto MT" charset="0"/>
              </a:rPr>
              <a:t>etc</a:t>
            </a:r>
            <a:r>
              <a:rPr lang="en-US" sz="2200" dirty="0" smtClean="0">
                <a:latin typeface="Calisto MT" charset="0"/>
              </a:rPr>
              <a:t>)</a:t>
            </a:r>
            <a:endParaRPr lang="en-US" sz="2200" dirty="0">
              <a:latin typeface="Calisto MT" charset="0"/>
            </a:endParaRPr>
          </a:p>
        </p:txBody>
      </p:sp>
      <p:sp>
        <p:nvSpPr>
          <p:cNvPr id="4" name="Rectangle 3"/>
          <p:cNvSpPr/>
          <p:nvPr/>
        </p:nvSpPr>
        <p:spPr>
          <a:xfrm>
            <a:off x="1173911" y="2749732"/>
            <a:ext cx="6737247" cy="3001656"/>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fontAlgn="auto">
              <a:lnSpc>
                <a:spcPct val="80000"/>
              </a:lnSpc>
              <a:spcBef>
                <a:spcPts val="0"/>
              </a:spcBef>
              <a:spcAft>
                <a:spcPts val="0"/>
              </a:spcAft>
              <a:defRPr/>
            </a:pPr>
            <a:r>
              <a:rPr lang="en-US" dirty="0"/>
              <a:t>Usage of </a:t>
            </a:r>
            <a:r>
              <a:rPr lang="en-US" dirty="0" smtClean="0">
                <a:solidFill>
                  <a:srgbClr val="FF0000"/>
                </a:solidFill>
                <a:latin typeface="Courier New"/>
                <a:cs typeface="Courier New"/>
              </a:rPr>
              <a:t>chomp</a:t>
            </a:r>
            <a:r>
              <a:rPr lang="en-US" sz="1600" dirty="0" smtClean="0">
                <a:solidFill>
                  <a:srgbClr val="FF0000"/>
                </a:solidFill>
                <a:latin typeface="Courier New"/>
                <a:cs typeface="Courier New"/>
              </a:rPr>
              <a:t> </a:t>
            </a:r>
            <a:r>
              <a:rPr lang="en-US" dirty="0"/>
              <a:t>function</a:t>
            </a:r>
            <a:r>
              <a:rPr lang="en-US" dirty="0" smtClean="0"/>
              <a:t>:</a:t>
            </a:r>
          </a:p>
          <a:p>
            <a:pPr fontAlgn="auto">
              <a:lnSpc>
                <a:spcPct val="80000"/>
              </a:lnSpc>
              <a:spcBef>
                <a:spcPts val="0"/>
              </a:spcBef>
              <a:spcAft>
                <a:spcPts val="0"/>
              </a:spcAft>
              <a:defRPr/>
            </a:pPr>
            <a:endParaRPr lang="en-US" dirty="0"/>
          </a:p>
          <a:p>
            <a:pPr>
              <a:lnSpc>
                <a:spcPct val="70000"/>
              </a:lnSpc>
              <a:spcBef>
                <a:spcPts val="0"/>
              </a:spcBef>
            </a:pPr>
            <a:r>
              <a:rPr lang="en-US" sz="1400" dirty="0">
                <a:solidFill>
                  <a:srgbClr val="FF0000"/>
                </a:solidFill>
                <a:latin typeface="Courier New"/>
                <a:cs typeface="Courier New"/>
              </a:rPr>
              <a:t>m</a:t>
            </a:r>
            <a:r>
              <a:rPr lang="en-US" sz="1400" dirty="0" smtClean="0">
                <a:solidFill>
                  <a:srgbClr val="FF0000"/>
                </a:solidFill>
                <a:latin typeface="Courier New"/>
                <a:cs typeface="Courier New"/>
              </a:rPr>
              <a:t>y $</a:t>
            </a:r>
            <a:r>
              <a:rPr lang="en-US" sz="1400" dirty="0">
                <a:solidFill>
                  <a:srgbClr val="FF0000"/>
                </a:solidFill>
                <a:latin typeface="Courier New"/>
                <a:cs typeface="Courier New"/>
              </a:rPr>
              <a:t>string1 = "I am String";</a:t>
            </a:r>
          </a:p>
          <a:p>
            <a:pPr>
              <a:lnSpc>
                <a:spcPct val="70000"/>
              </a:lnSpc>
              <a:spcBef>
                <a:spcPts val="0"/>
              </a:spcBef>
            </a:pPr>
            <a:endParaRPr lang="en-US" sz="1400" dirty="0">
              <a:solidFill>
                <a:srgbClr val="FF0000"/>
              </a:solidFill>
              <a:latin typeface="Courier New"/>
              <a:cs typeface="Courier New"/>
            </a:endParaRPr>
          </a:p>
          <a:p>
            <a:pPr>
              <a:lnSpc>
                <a:spcPct val="70000"/>
              </a:lnSpc>
              <a:spcBef>
                <a:spcPts val="0"/>
              </a:spcBef>
            </a:pPr>
            <a:r>
              <a:rPr lang="en-US" sz="1400" dirty="0">
                <a:solidFill>
                  <a:srgbClr val="FF0000"/>
                </a:solidFill>
                <a:latin typeface="Courier New"/>
                <a:cs typeface="Courier New"/>
              </a:rPr>
              <a:t>m</a:t>
            </a:r>
            <a:r>
              <a:rPr lang="en-US" sz="1400" dirty="0" smtClean="0">
                <a:solidFill>
                  <a:srgbClr val="FF0000"/>
                </a:solidFill>
                <a:latin typeface="Courier New"/>
                <a:cs typeface="Courier New"/>
              </a:rPr>
              <a:t>y $</a:t>
            </a:r>
            <a:r>
              <a:rPr lang="en-US" sz="1400" dirty="0" err="1">
                <a:solidFill>
                  <a:srgbClr val="FF0000"/>
                </a:solidFill>
                <a:latin typeface="Courier New"/>
                <a:cs typeface="Courier New"/>
              </a:rPr>
              <a:t>retval</a:t>
            </a:r>
            <a:r>
              <a:rPr lang="en-US" sz="1400" dirty="0">
                <a:solidFill>
                  <a:srgbClr val="FF0000"/>
                </a:solidFill>
                <a:latin typeface="Courier New"/>
                <a:cs typeface="Courier New"/>
              </a:rPr>
              <a:t>  = chomp( $string1 );// Chomps the last whitespace</a:t>
            </a:r>
          </a:p>
          <a:p>
            <a:pPr>
              <a:lnSpc>
                <a:spcPct val="70000"/>
              </a:lnSpc>
              <a:spcBef>
                <a:spcPts val="0"/>
              </a:spcBef>
            </a:pPr>
            <a:endParaRPr lang="en-US" sz="1400" dirty="0">
              <a:solidFill>
                <a:srgbClr val="FF0000"/>
              </a:solidFill>
              <a:latin typeface="Courier New"/>
              <a:cs typeface="Courier New"/>
            </a:endParaRPr>
          </a:p>
          <a:p>
            <a:pPr>
              <a:lnSpc>
                <a:spcPct val="70000"/>
              </a:lnSpc>
              <a:spcBef>
                <a:spcPts val="0"/>
              </a:spcBef>
            </a:pPr>
            <a:r>
              <a:rPr lang="en-US" sz="1400" dirty="0">
                <a:solidFill>
                  <a:srgbClr val="FF0000"/>
                </a:solidFill>
                <a:latin typeface="Courier New"/>
                <a:cs typeface="Courier New"/>
              </a:rPr>
              <a:t>print " Chomp String is : $string1\n";</a:t>
            </a:r>
          </a:p>
          <a:p>
            <a:pPr>
              <a:lnSpc>
                <a:spcPct val="70000"/>
              </a:lnSpc>
              <a:spcBef>
                <a:spcPts val="0"/>
              </a:spcBef>
            </a:pPr>
            <a:endParaRPr lang="en-US" sz="1400" dirty="0">
              <a:solidFill>
                <a:srgbClr val="FF0000"/>
              </a:solidFill>
              <a:latin typeface="Courier New"/>
              <a:cs typeface="Courier New"/>
            </a:endParaRPr>
          </a:p>
          <a:p>
            <a:pPr>
              <a:lnSpc>
                <a:spcPct val="70000"/>
              </a:lnSpc>
              <a:spcBef>
                <a:spcPts val="0"/>
              </a:spcBef>
            </a:pPr>
            <a:r>
              <a:rPr lang="en-US" sz="1400" dirty="0">
                <a:solidFill>
                  <a:srgbClr val="FF0000"/>
                </a:solidFill>
                <a:latin typeface="Courier New"/>
                <a:cs typeface="Courier New"/>
              </a:rPr>
              <a:t>print "Characters Removed : $</a:t>
            </a:r>
            <a:r>
              <a:rPr lang="en-US" sz="1400" dirty="0" err="1">
                <a:solidFill>
                  <a:srgbClr val="FF0000"/>
                </a:solidFill>
                <a:latin typeface="Courier New"/>
                <a:cs typeface="Courier New"/>
              </a:rPr>
              <a:t>retval</a:t>
            </a:r>
            <a:r>
              <a:rPr lang="en-US" sz="1400" dirty="0">
                <a:solidFill>
                  <a:srgbClr val="FF0000"/>
                </a:solidFill>
                <a:latin typeface="Courier New"/>
                <a:cs typeface="Courier New"/>
              </a:rPr>
              <a:t>\n";</a:t>
            </a:r>
          </a:p>
          <a:p>
            <a:pPr>
              <a:lnSpc>
                <a:spcPct val="70000"/>
              </a:lnSpc>
              <a:spcBef>
                <a:spcPts val="0"/>
              </a:spcBef>
            </a:pPr>
            <a:endParaRPr lang="en-US" sz="1400" dirty="0">
              <a:solidFill>
                <a:srgbClr val="FF0000"/>
              </a:solidFill>
              <a:latin typeface="Courier New"/>
              <a:cs typeface="Courier New"/>
            </a:endParaRPr>
          </a:p>
          <a:p>
            <a:pPr>
              <a:lnSpc>
                <a:spcPct val="70000"/>
              </a:lnSpc>
              <a:spcBef>
                <a:spcPts val="0"/>
              </a:spcBef>
            </a:pPr>
            <a:r>
              <a:rPr lang="en-US" sz="1400" dirty="0">
                <a:solidFill>
                  <a:srgbClr val="FF0000"/>
                </a:solidFill>
                <a:latin typeface="Courier New"/>
                <a:cs typeface="Courier New"/>
              </a:rPr>
              <a:t>$string1 = "I am String  \n";</a:t>
            </a:r>
          </a:p>
          <a:p>
            <a:pPr>
              <a:lnSpc>
                <a:spcPct val="70000"/>
              </a:lnSpc>
              <a:spcBef>
                <a:spcPts val="0"/>
              </a:spcBef>
            </a:pPr>
            <a:endParaRPr lang="en-US" sz="1400" dirty="0">
              <a:solidFill>
                <a:srgbClr val="FF0000"/>
              </a:solidFill>
              <a:latin typeface="Courier New"/>
              <a:cs typeface="Courier New"/>
            </a:endParaRPr>
          </a:p>
          <a:p>
            <a:pPr>
              <a:lnSpc>
                <a:spcPct val="70000"/>
              </a:lnSpc>
              <a:spcBef>
                <a:spcPts val="0"/>
              </a:spcBef>
            </a:pPr>
            <a:r>
              <a:rPr lang="en-US" sz="1400" dirty="0">
                <a:solidFill>
                  <a:srgbClr val="FF0000"/>
                </a:solidFill>
                <a:latin typeface="Courier New"/>
                <a:cs typeface="Courier New"/>
              </a:rPr>
              <a:t>$</a:t>
            </a:r>
            <a:r>
              <a:rPr lang="en-US" sz="1400" dirty="0" err="1">
                <a:solidFill>
                  <a:srgbClr val="FF0000"/>
                </a:solidFill>
                <a:latin typeface="Courier New"/>
                <a:cs typeface="Courier New"/>
              </a:rPr>
              <a:t>retval</a:t>
            </a:r>
            <a:r>
              <a:rPr lang="en-US" sz="1400" dirty="0">
                <a:solidFill>
                  <a:srgbClr val="FF0000"/>
                </a:solidFill>
                <a:latin typeface="Courier New"/>
                <a:cs typeface="Courier New"/>
              </a:rPr>
              <a:t>  = chomp( $string1 ); // Chomps the last whitespace</a:t>
            </a:r>
          </a:p>
          <a:p>
            <a:pPr>
              <a:lnSpc>
                <a:spcPct val="70000"/>
              </a:lnSpc>
              <a:spcBef>
                <a:spcPts val="0"/>
              </a:spcBef>
            </a:pPr>
            <a:endParaRPr lang="en-US" sz="1400" dirty="0">
              <a:solidFill>
                <a:srgbClr val="FF0000"/>
              </a:solidFill>
              <a:latin typeface="Courier New"/>
              <a:cs typeface="Courier New"/>
            </a:endParaRPr>
          </a:p>
          <a:p>
            <a:pPr>
              <a:lnSpc>
                <a:spcPct val="70000"/>
              </a:lnSpc>
              <a:spcBef>
                <a:spcPts val="0"/>
              </a:spcBef>
            </a:pPr>
            <a:r>
              <a:rPr lang="en-US" sz="1400" dirty="0">
                <a:solidFill>
                  <a:srgbClr val="FF0000"/>
                </a:solidFill>
                <a:latin typeface="Courier New"/>
                <a:cs typeface="Courier New"/>
              </a:rPr>
              <a:t>print " Chomp String is : $string1\n";</a:t>
            </a:r>
          </a:p>
          <a:p>
            <a:pPr>
              <a:lnSpc>
                <a:spcPct val="70000"/>
              </a:lnSpc>
              <a:spcBef>
                <a:spcPts val="0"/>
              </a:spcBef>
            </a:pPr>
            <a:endParaRPr lang="en-US" sz="1400" dirty="0">
              <a:solidFill>
                <a:srgbClr val="FF0000"/>
              </a:solidFill>
              <a:latin typeface="Courier New"/>
              <a:cs typeface="Courier New"/>
            </a:endParaRPr>
          </a:p>
          <a:p>
            <a:pPr>
              <a:lnSpc>
                <a:spcPct val="70000"/>
              </a:lnSpc>
              <a:spcBef>
                <a:spcPts val="0"/>
              </a:spcBef>
            </a:pPr>
            <a:r>
              <a:rPr lang="en-US" sz="1400" dirty="0">
                <a:solidFill>
                  <a:srgbClr val="FF0000"/>
                </a:solidFill>
                <a:latin typeface="Courier New"/>
                <a:cs typeface="Courier New"/>
              </a:rPr>
              <a:t>print "Characters Removed : $</a:t>
            </a:r>
            <a:r>
              <a:rPr lang="en-US" sz="1400" dirty="0" err="1">
                <a:solidFill>
                  <a:srgbClr val="FF0000"/>
                </a:solidFill>
                <a:latin typeface="Courier New"/>
                <a:cs typeface="Courier New"/>
              </a:rPr>
              <a:t>retval</a:t>
            </a:r>
            <a:r>
              <a:rPr lang="en-US" sz="1400" dirty="0">
                <a:solidFill>
                  <a:srgbClr val="FF0000"/>
                </a:solidFill>
                <a:latin typeface="Courier New"/>
                <a:cs typeface="Courier New"/>
              </a:rPr>
              <a:t>\n";</a:t>
            </a:r>
          </a:p>
          <a:p>
            <a:pPr fontAlgn="auto">
              <a:lnSpc>
                <a:spcPct val="80000"/>
              </a:lnSpc>
              <a:spcBef>
                <a:spcPts val="0"/>
              </a:spcBef>
              <a:spcAft>
                <a:spcPts val="0"/>
              </a:spcAft>
              <a:defRPr/>
            </a:pPr>
            <a:endParaRPr lang="en-US" sz="1600" dirty="0">
              <a:solidFill>
                <a:srgbClr val="FF0000"/>
              </a:solidFill>
              <a:latin typeface="Courier New"/>
              <a:cs typeface="Courier New"/>
            </a:endParaRPr>
          </a:p>
        </p:txBody>
      </p:sp>
    </p:spTree>
    <p:extLst>
      <p:ext uri="{BB962C8B-B14F-4D97-AF65-F5344CB8AC3E}">
        <p14:creationId xmlns:p14="http://schemas.microsoft.com/office/powerpoint/2010/main" val="2196168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a:solidFill>
                  <a:schemeClr val="tx1">
                    <a:lumMod val="75000"/>
                    <a:lumOff val="25000"/>
                  </a:schemeClr>
                </a:solidFill>
                <a:effectLst>
                  <a:outerShdw blurRad="38100" dist="38100" dir="2700000" algn="tl">
                    <a:srgbClr val="DDDDDD"/>
                  </a:outerShdw>
                </a:effectLst>
                <a:ea typeface="+mj-ea"/>
                <a:cs typeface="+mj-cs"/>
              </a:rPr>
              <a:t>Perl Functions</a:t>
            </a:r>
            <a:endParaRPr lang="en-US" dirty="0">
              <a:solidFill>
                <a:schemeClr val="tx1">
                  <a:lumMod val="75000"/>
                  <a:lumOff val="25000"/>
                </a:schemeClr>
              </a:solidFill>
              <a:ea typeface="+mj-ea"/>
              <a:cs typeface="+mj-cs"/>
            </a:endParaRPr>
          </a:p>
        </p:txBody>
      </p:sp>
      <p:sp>
        <p:nvSpPr>
          <p:cNvPr id="35842" name="Content Placeholder 2"/>
          <p:cNvSpPr>
            <a:spLocks noGrp="1"/>
          </p:cNvSpPr>
          <p:nvPr>
            <p:ph idx="1"/>
          </p:nvPr>
        </p:nvSpPr>
        <p:spPr>
          <a:xfrm>
            <a:off x="789427" y="1999615"/>
            <a:ext cx="7345362" cy="3932238"/>
          </a:xfrm>
        </p:spPr>
        <p:txBody>
          <a:bodyPr/>
          <a:lstStyle/>
          <a:p>
            <a:pPr eaLnBrk="1" hangingPunct="1"/>
            <a:r>
              <a:rPr lang="en-US" sz="2200" dirty="0">
                <a:latin typeface="Calisto MT" charset="0"/>
              </a:rPr>
              <a:t>Perl functions are identified by their unique names (</a:t>
            </a:r>
            <a:r>
              <a:rPr lang="en-US" sz="2200" dirty="0" smtClean="0">
                <a:solidFill>
                  <a:srgbClr val="FF0000"/>
                </a:solidFill>
                <a:latin typeface="Courier New"/>
                <a:cs typeface="Courier New"/>
              </a:rPr>
              <a:t>print, chomp, chop</a:t>
            </a:r>
            <a:r>
              <a:rPr lang="en-US" sz="2200" dirty="0">
                <a:solidFill>
                  <a:srgbClr val="FF0000"/>
                </a:solidFill>
                <a:latin typeface="Courier New"/>
                <a:cs typeface="Courier New"/>
              </a:rPr>
              <a:t>, close</a:t>
            </a:r>
            <a:r>
              <a:rPr lang="en-US" sz="2200" dirty="0">
                <a:latin typeface="Calisto MT" charset="0"/>
              </a:rPr>
              <a:t>, </a:t>
            </a:r>
            <a:r>
              <a:rPr lang="en-US" sz="2200" dirty="0" err="1">
                <a:latin typeface="Calisto MT" charset="0"/>
              </a:rPr>
              <a:t>etc</a:t>
            </a:r>
            <a:r>
              <a:rPr lang="en-US" sz="2200" dirty="0" smtClean="0">
                <a:latin typeface="Calisto MT" charset="0"/>
              </a:rPr>
              <a:t>)</a:t>
            </a:r>
            <a:endParaRPr lang="en-US" sz="2200" dirty="0">
              <a:latin typeface="Calisto MT" charset="0"/>
            </a:endParaRPr>
          </a:p>
        </p:txBody>
      </p:sp>
      <p:sp>
        <p:nvSpPr>
          <p:cNvPr id="4" name="Rectangle 3"/>
          <p:cNvSpPr/>
          <p:nvPr/>
        </p:nvSpPr>
        <p:spPr>
          <a:xfrm>
            <a:off x="1176771" y="3215644"/>
            <a:ext cx="6699434" cy="2062205"/>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fontAlgn="auto">
              <a:lnSpc>
                <a:spcPct val="80000"/>
              </a:lnSpc>
              <a:spcBef>
                <a:spcPts val="0"/>
              </a:spcBef>
              <a:spcAft>
                <a:spcPts val="0"/>
              </a:spcAft>
              <a:defRPr/>
            </a:pPr>
            <a:r>
              <a:rPr lang="en-US" dirty="0"/>
              <a:t>Usage of </a:t>
            </a:r>
            <a:r>
              <a:rPr lang="en-US" dirty="0" smtClean="0">
                <a:solidFill>
                  <a:srgbClr val="FF0000"/>
                </a:solidFill>
                <a:latin typeface="Courier New"/>
                <a:cs typeface="Courier New"/>
              </a:rPr>
              <a:t>chop</a:t>
            </a:r>
            <a:r>
              <a:rPr lang="en-US" sz="1600" dirty="0" smtClean="0">
                <a:solidFill>
                  <a:srgbClr val="FF0000"/>
                </a:solidFill>
                <a:latin typeface="Courier New"/>
                <a:cs typeface="Courier New"/>
              </a:rPr>
              <a:t> </a:t>
            </a:r>
            <a:r>
              <a:rPr lang="en-US" dirty="0"/>
              <a:t>function</a:t>
            </a:r>
            <a:r>
              <a:rPr lang="en-US" dirty="0" smtClean="0"/>
              <a:t>:</a:t>
            </a:r>
          </a:p>
          <a:p>
            <a:pPr fontAlgn="auto">
              <a:lnSpc>
                <a:spcPct val="80000"/>
              </a:lnSpc>
              <a:spcBef>
                <a:spcPts val="0"/>
              </a:spcBef>
              <a:spcAft>
                <a:spcPts val="0"/>
              </a:spcAft>
              <a:defRPr/>
            </a:pPr>
            <a:endParaRPr lang="en-US" dirty="0"/>
          </a:p>
          <a:p>
            <a:pPr>
              <a:lnSpc>
                <a:spcPct val="70000"/>
              </a:lnSpc>
              <a:spcBef>
                <a:spcPts val="0"/>
              </a:spcBef>
            </a:pPr>
            <a:r>
              <a:rPr lang="en-US" sz="1400" dirty="0">
                <a:solidFill>
                  <a:srgbClr val="FF0000"/>
                </a:solidFill>
                <a:latin typeface="Courier New"/>
                <a:cs typeface="Courier New"/>
              </a:rPr>
              <a:t>m</a:t>
            </a:r>
            <a:r>
              <a:rPr lang="en-US" sz="1400" dirty="0" smtClean="0">
                <a:solidFill>
                  <a:srgbClr val="FF0000"/>
                </a:solidFill>
                <a:latin typeface="Courier New"/>
                <a:cs typeface="Courier New"/>
              </a:rPr>
              <a:t>y $</a:t>
            </a:r>
            <a:r>
              <a:rPr lang="en-US" sz="1400" dirty="0">
                <a:solidFill>
                  <a:srgbClr val="FF0000"/>
                </a:solidFill>
                <a:latin typeface="Courier New"/>
                <a:cs typeface="Courier New"/>
              </a:rPr>
              <a:t>string1 = "I am String";</a:t>
            </a:r>
          </a:p>
          <a:p>
            <a:pPr>
              <a:lnSpc>
                <a:spcPct val="70000"/>
              </a:lnSpc>
              <a:spcBef>
                <a:spcPts val="0"/>
              </a:spcBef>
            </a:pPr>
            <a:endParaRPr lang="en-US" sz="1400" dirty="0">
              <a:solidFill>
                <a:srgbClr val="FF0000"/>
              </a:solidFill>
              <a:latin typeface="Courier New"/>
              <a:cs typeface="Courier New"/>
            </a:endParaRPr>
          </a:p>
          <a:p>
            <a:pPr>
              <a:lnSpc>
                <a:spcPct val="70000"/>
              </a:lnSpc>
              <a:spcBef>
                <a:spcPts val="0"/>
              </a:spcBef>
            </a:pPr>
            <a:r>
              <a:rPr lang="en-US" sz="1400" dirty="0">
                <a:solidFill>
                  <a:srgbClr val="FF0000"/>
                </a:solidFill>
                <a:latin typeface="Courier New"/>
                <a:cs typeface="Courier New"/>
              </a:rPr>
              <a:t>m</a:t>
            </a:r>
            <a:r>
              <a:rPr lang="en-US" sz="1400" dirty="0" smtClean="0">
                <a:solidFill>
                  <a:srgbClr val="FF0000"/>
                </a:solidFill>
                <a:latin typeface="Courier New"/>
                <a:cs typeface="Courier New"/>
              </a:rPr>
              <a:t>y $</a:t>
            </a:r>
            <a:r>
              <a:rPr lang="en-US" sz="1400" dirty="0" err="1">
                <a:solidFill>
                  <a:srgbClr val="FF0000"/>
                </a:solidFill>
                <a:latin typeface="Courier New"/>
                <a:cs typeface="Courier New"/>
              </a:rPr>
              <a:t>retval</a:t>
            </a:r>
            <a:r>
              <a:rPr lang="en-US" sz="1400" dirty="0">
                <a:solidFill>
                  <a:srgbClr val="FF0000"/>
                </a:solidFill>
                <a:latin typeface="Courier New"/>
                <a:cs typeface="Courier New"/>
              </a:rPr>
              <a:t>  = </a:t>
            </a:r>
            <a:r>
              <a:rPr lang="en-US" sz="1400" dirty="0" smtClean="0">
                <a:solidFill>
                  <a:srgbClr val="FF0000"/>
                </a:solidFill>
                <a:latin typeface="Courier New"/>
                <a:cs typeface="Courier New"/>
              </a:rPr>
              <a:t>chop</a:t>
            </a:r>
            <a:r>
              <a:rPr lang="en-US" sz="1400" dirty="0">
                <a:solidFill>
                  <a:srgbClr val="FF0000"/>
                </a:solidFill>
                <a:latin typeface="Courier New"/>
                <a:cs typeface="Courier New"/>
              </a:rPr>
              <a:t>( $string1 );// </a:t>
            </a:r>
            <a:r>
              <a:rPr lang="en-US" sz="1400" dirty="0" smtClean="0">
                <a:solidFill>
                  <a:srgbClr val="FF0000"/>
                </a:solidFill>
                <a:latin typeface="Courier New"/>
                <a:cs typeface="Courier New"/>
              </a:rPr>
              <a:t>Chops </a:t>
            </a:r>
            <a:r>
              <a:rPr lang="en-US" sz="1400" dirty="0">
                <a:solidFill>
                  <a:srgbClr val="FF0000"/>
                </a:solidFill>
                <a:latin typeface="Courier New"/>
                <a:cs typeface="Courier New"/>
              </a:rPr>
              <a:t>the last </a:t>
            </a:r>
            <a:r>
              <a:rPr lang="en-US" sz="1400" dirty="0" smtClean="0">
                <a:solidFill>
                  <a:srgbClr val="FF0000"/>
                </a:solidFill>
                <a:latin typeface="Courier New"/>
                <a:cs typeface="Courier New"/>
              </a:rPr>
              <a:t>character</a:t>
            </a:r>
            <a:endParaRPr lang="en-US" sz="1400" dirty="0">
              <a:solidFill>
                <a:srgbClr val="FF0000"/>
              </a:solidFill>
              <a:latin typeface="Courier New"/>
              <a:cs typeface="Courier New"/>
            </a:endParaRPr>
          </a:p>
          <a:p>
            <a:pPr>
              <a:lnSpc>
                <a:spcPct val="70000"/>
              </a:lnSpc>
              <a:spcBef>
                <a:spcPts val="0"/>
              </a:spcBef>
            </a:pPr>
            <a:endParaRPr lang="en-US" sz="1400" dirty="0">
              <a:solidFill>
                <a:srgbClr val="FF0000"/>
              </a:solidFill>
              <a:latin typeface="Courier New"/>
              <a:cs typeface="Courier New"/>
            </a:endParaRPr>
          </a:p>
          <a:p>
            <a:pPr>
              <a:lnSpc>
                <a:spcPct val="70000"/>
              </a:lnSpc>
              <a:spcBef>
                <a:spcPts val="0"/>
              </a:spcBef>
            </a:pPr>
            <a:r>
              <a:rPr lang="en-US" sz="1400" dirty="0">
                <a:solidFill>
                  <a:srgbClr val="FF0000"/>
                </a:solidFill>
                <a:latin typeface="Courier New"/>
                <a:cs typeface="Courier New"/>
              </a:rPr>
              <a:t>print " Chomp String is : $string1\n";</a:t>
            </a:r>
          </a:p>
          <a:p>
            <a:pPr>
              <a:lnSpc>
                <a:spcPct val="70000"/>
              </a:lnSpc>
              <a:spcBef>
                <a:spcPts val="0"/>
              </a:spcBef>
            </a:pPr>
            <a:endParaRPr lang="en-US" sz="1400" dirty="0">
              <a:solidFill>
                <a:srgbClr val="FF0000"/>
              </a:solidFill>
              <a:latin typeface="Courier New"/>
              <a:cs typeface="Courier New"/>
            </a:endParaRPr>
          </a:p>
          <a:p>
            <a:pPr>
              <a:lnSpc>
                <a:spcPct val="70000"/>
              </a:lnSpc>
              <a:spcBef>
                <a:spcPts val="0"/>
              </a:spcBef>
            </a:pPr>
            <a:r>
              <a:rPr lang="en-US" sz="1400" dirty="0">
                <a:solidFill>
                  <a:srgbClr val="FF0000"/>
                </a:solidFill>
                <a:latin typeface="Courier New"/>
                <a:cs typeface="Courier New"/>
              </a:rPr>
              <a:t>print "Characters Removed : $</a:t>
            </a:r>
            <a:r>
              <a:rPr lang="en-US" sz="1400" dirty="0" err="1">
                <a:solidFill>
                  <a:srgbClr val="FF0000"/>
                </a:solidFill>
                <a:latin typeface="Courier New"/>
                <a:cs typeface="Courier New"/>
              </a:rPr>
              <a:t>retval</a:t>
            </a:r>
            <a:r>
              <a:rPr lang="en-US" sz="1400" dirty="0">
                <a:solidFill>
                  <a:srgbClr val="FF0000"/>
                </a:solidFill>
                <a:latin typeface="Courier New"/>
                <a:cs typeface="Courier New"/>
              </a:rPr>
              <a:t>\</a:t>
            </a:r>
            <a:r>
              <a:rPr lang="en-US" sz="1400" dirty="0" smtClean="0">
                <a:solidFill>
                  <a:srgbClr val="FF0000"/>
                </a:solidFill>
                <a:latin typeface="Courier New"/>
                <a:cs typeface="Courier New"/>
              </a:rPr>
              <a:t>n”;</a:t>
            </a:r>
            <a:endParaRPr lang="en-US" sz="1400" dirty="0">
              <a:solidFill>
                <a:srgbClr val="FF0000"/>
              </a:solidFill>
              <a:latin typeface="Courier New"/>
              <a:cs typeface="Courier New"/>
            </a:endParaRPr>
          </a:p>
        </p:txBody>
      </p:sp>
    </p:spTree>
    <p:extLst>
      <p:ext uri="{BB962C8B-B14F-4D97-AF65-F5344CB8AC3E}">
        <p14:creationId xmlns:p14="http://schemas.microsoft.com/office/powerpoint/2010/main" val="146481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latin typeface="Calisto MT" charset="0"/>
              </a:rPr>
              <a:t>Quoting Strings</a:t>
            </a:r>
          </a:p>
        </p:txBody>
      </p:sp>
      <p:sp>
        <p:nvSpPr>
          <p:cNvPr id="3" name="Content Placeholder 2"/>
          <p:cNvSpPr>
            <a:spLocks noGrp="1"/>
          </p:cNvSpPr>
          <p:nvPr>
            <p:ph idx="1"/>
          </p:nvPr>
        </p:nvSpPr>
        <p:spPr>
          <a:xfrm>
            <a:off x="430213" y="1789113"/>
            <a:ext cx="8318500" cy="4749800"/>
          </a:xfrm>
        </p:spPr>
        <p:txBody>
          <a:bodyPr rtlCol="0">
            <a:normAutofit fontScale="70000" lnSpcReduction="20000"/>
          </a:bodyPr>
          <a:lstStyle/>
          <a:p>
            <a:pPr marL="285750" indent="-285750" eaLnBrk="1" fontAlgn="auto" hangingPunct="1">
              <a:lnSpc>
                <a:spcPct val="90000"/>
              </a:lnSpc>
              <a:spcBef>
                <a:spcPts val="600"/>
              </a:spcBef>
              <a:spcAft>
                <a:spcPts val="0"/>
              </a:spcAft>
              <a:buClr>
                <a:schemeClr val="tx1">
                  <a:lumMod val="75000"/>
                  <a:lumOff val="25000"/>
                </a:schemeClr>
              </a:buClr>
              <a:buFont typeface="Arial" pitchFamily="34" charset="0"/>
              <a:buChar char="•"/>
              <a:defRPr/>
            </a:pPr>
            <a:r>
              <a:rPr lang="en-US" altLang="zh-TW" dirty="0">
                <a:solidFill>
                  <a:schemeClr val="tx1">
                    <a:lumMod val="75000"/>
                    <a:lumOff val="25000"/>
                  </a:schemeClr>
                </a:solidFill>
                <a:ea typeface="PMingLiU" charset="0"/>
                <a:cs typeface="PMingLiU" charset="0"/>
              </a:rPr>
              <a:t>Use single quotes to avoid interpolation:</a:t>
            </a:r>
          </a:p>
          <a:p>
            <a:pPr lvl="1" eaLnBrk="1" fontAlgn="auto" hangingPunct="1">
              <a:lnSpc>
                <a:spcPct val="90000"/>
              </a:lnSpc>
              <a:spcAft>
                <a:spcPts val="0"/>
              </a:spcAft>
              <a:buClr>
                <a:schemeClr val="bg2">
                  <a:lumMod val="60000"/>
                  <a:lumOff val="40000"/>
                </a:schemeClr>
              </a:buClr>
              <a:buFont typeface="Arial" pitchFamily="34" charset="0"/>
              <a:buChar char="•"/>
              <a:defRPr/>
            </a:pPr>
            <a:r>
              <a:rPr lang="en-US" dirty="0" smtClean="0">
                <a:solidFill>
                  <a:schemeClr val="tx1">
                    <a:lumMod val="75000"/>
                    <a:lumOff val="25000"/>
                  </a:schemeClr>
                </a:solidFill>
                <a:ea typeface="+mn-ea"/>
              </a:rPr>
              <a:t>Everything will be </a:t>
            </a:r>
            <a:r>
              <a:rPr lang="en-US" dirty="0">
                <a:solidFill>
                  <a:schemeClr val="tx1">
                    <a:lumMod val="75000"/>
                    <a:lumOff val="25000"/>
                  </a:schemeClr>
                </a:solidFill>
                <a:ea typeface="+mn-ea"/>
              </a:rPr>
              <a:t>interpreted </a:t>
            </a:r>
            <a:r>
              <a:rPr lang="en-US" dirty="0" smtClean="0">
                <a:solidFill>
                  <a:schemeClr val="tx1">
                    <a:lumMod val="75000"/>
                    <a:lumOff val="25000"/>
                  </a:schemeClr>
                </a:solidFill>
                <a:ea typeface="+mn-ea"/>
              </a:rPr>
              <a:t>literally</a:t>
            </a:r>
          </a:p>
          <a:p>
            <a:pPr marL="808038" lvl="3" indent="0" eaLnBrk="1" fontAlgn="auto" hangingPunct="1">
              <a:lnSpc>
                <a:spcPct val="90000"/>
              </a:lnSpc>
              <a:spcAft>
                <a:spcPts val="0"/>
              </a:spcAft>
              <a:buClr>
                <a:schemeClr val="bg2">
                  <a:lumMod val="60000"/>
                  <a:lumOff val="40000"/>
                </a:schemeClr>
              </a:buClr>
              <a:buFont typeface="Arial" pitchFamily="34" charset="0"/>
              <a:buNone/>
              <a:defRPr/>
            </a:pPr>
            <a:r>
              <a:rPr lang="en-US" sz="2100" dirty="0">
                <a:solidFill>
                  <a:srgbClr val="FF0000"/>
                </a:solidFill>
                <a:latin typeface="Courier New"/>
                <a:ea typeface="+mn-ea"/>
                <a:cs typeface="Courier New"/>
              </a:rPr>
              <a:t>m</a:t>
            </a:r>
            <a:r>
              <a:rPr lang="en-US" sz="2100" dirty="0" smtClean="0">
                <a:solidFill>
                  <a:srgbClr val="FF0000"/>
                </a:solidFill>
                <a:latin typeface="Courier New"/>
                <a:ea typeface="+mn-ea"/>
                <a:cs typeface="Courier New"/>
              </a:rPr>
              <a:t>y $example = 5;</a:t>
            </a:r>
          </a:p>
          <a:p>
            <a:pPr marL="808038" lvl="3" indent="0" eaLnBrk="1" fontAlgn="auto" hangingPunct="1">
              <a:lnSpc>
                <a:spcPct val="90000"/>
              </a:lnSpc>
              <a:spcAft>
                <a:spcPts val="0"/>
              </a:spcAft>
              <a:buClr>
                <a:schemeClr val="bg2">
                  <a:lumMod val="60000"/>
                  <a:lumOff val="40000"/>
                </a:schemeClr>
              </a:buClr>
              <a:buFont typeface="Arial" pitchFamily="34" charset="0"/>
              <a:buNone/>
              <a:defRPr/>
            </a:pPr>
            <a:r>
              <a:rPr lang="en-US" sz="2100" dirty="0">
                <a:solidFill>
                  <a:srgbClr val="FF0000"/>
                </a:solidFill>
                <a:latin typeface="Courier New"/>
                <a:ea typeface="+mn-ea"/>
                <a:cs typeface="Courier New"/>
              </a:rPr>
              <a:t>p</a:t>
            </a:r>
            <a:r>
              <a:rPr lang="en-US" sz="2100" dirty="0" smtClean="0">
                <a:solidFill>
                  <a:srgbClr val="FF0000"/>
                </a:solidFill>
                <a:latin typeface="Courier New"/>
                <a:ea typeface="+mn-ea"/>
                <a:cs typeface="Courier New"/>
              </a:rPr>
              <a:t>rint ‘</a:t>
            </a:r>
            <a:r>
              <a:rPr lang="en-US" sz="2100" dirty="0">
                <a:solidFill>
                  <a:srgbClr val="FF0000"/>
                </a:solidFill>
                <a:latin typeface="Courier New"/>
                <a:ea typeface="+mn-ea"/>
                <a:cs typeface="Courier New"/>
              </a:rPr>
              <a:t>$example</a:t>
            </a:r>
            <a:r>
              <a:rPr lang="en-US" sz="2100" dirty="0" smtClean="0">
                <a:solidFill>
                  <a:srgbClr val="FF0000"/>
                </a:solidFill>
                <a:latin typeface="Courier New"/>
                <a:ea typeface="+mn-ea"/>
                <a:cs typeface="Courier New"/>
              </a:rPr>
              <a:t>’; #prints $example</a:t>
            </a:r>
          </a:p>
          <a:p>
            <a:pPr marL="808038" lvl="3" indent="0" eaLnBrk="1" fontAlgn="auto" hangingPunct="1">
              <a:lnSpc>
                <a:spcPct val="90000"/>
              </a:lnSpc>
              <a:spcAft>
                <a:spcPts val="0"/>
              </a:spcAft>
              <a:buClr>
                <a:schemeClr val="bg2">
                  <a:lumMod val="60000"/>
                  <a:lumOff val="40000"/>
                </a:schemeClr>
              </a:buClr>
              <a:buFont typeface="Arial" pitchFamily="34" charset="0"/>
              <a:buNone/>
              <a:defRPr/>
            </a:pPr>
            <a:endParaRPr lang="en-US" sz="2100" dirty="0">
              <a:solidFill>
                <a:schemeClr val="tx1">
                  <a:lumMod val="75000"/>
                  <a:lumOff val="25000"/>
                </a:schemeClr>
              </a:solidFill>
              <a:ea typeface="+mn-ea"/>
            </a:endParaRPr>
          </a:p>
          <a:p>
            <a:pPr eaLnBrk="1" fontAlgn="auto" hangingPunct="1">
              <a:lnSpc>
                <a:spcPct val="90000"/>
              </a:lnSpc>
              <a:spcBef>
                <a:spcPts val="600"/>
              </a:spcBef>
              <a:spcAft>
                <a:spcPts val="0"/>
              </a:spcAft>
              <a:buClr>
                <a:schemeClr val="tx1">
                  <a:lumMod val="75000"/>
                  <a:lumOff val="25000"/>
                </a:schemeClr>
              </a:buClr>
              <a:buFont typeface="Arial" pitchFamily="34" charset="0"/>
              <a:buChar char="•"/>
              <a:defRPr/>
            </a:pPr>
            <a:r>
              <a:rPr lang="en-US" altLang="zh-TW" dirty="0">
                <a:solidFill>
                  <a:schemeClr val="tx1">
                    <a:lumMod val="75000"/>
                    <a:lumOff val="25000"/>
                  </a:schemeClr>
                </a:solidFill>
                <a:ea typeface="PMingLiU" charset="0"/>
                <a:cs typeface="PMingLiU" charset="0"/>
              </a:rPr>
              <a:t>Use </a:t>
            </a:r>
            <a:r>
              <a:rPr lang="en-US" altLang="zh-TW" dirty="0" smtClean="0">
                <a:solidFill>
                  <a:schemeClr val="tx1">
                    <a:lumMod val="75000"/>
                    <a:lumOff val="25000"/>
                  </a:schemeClr>
                </a:solidFill>
                <a:ea typeface="PMingLiU" charset="0"/>
                <a:cs typeface="PMingLiU" charset="0"/>
              </a:rPr>
              <a:t>double </a:t>
            </a:r>
            <a:r>
              <a:rPr lang="en-US" altLang="zh-TW" dirty="0">
                <a:solidFill>
                  <a:schemeClr val="tx1">
                    <a:lumMod val="75000"/>
                    <a:lumOff val="25000"/>
                  </a:schemeClr>
                </a:solidFill>
                <a:ea typeface="PMingLiU" charset="0"/>
                <a:cs typeface="PMingLiU" charset="0"/>
              </a:rPr>
              <a:t>quotes </a:t>
            </a:r>
            <a:r>
              <a:rPr lang="en-US" altLang="zh-TW" dirty="0" smtClean="0">
                <a:solidFill>
                  <a:schemeClr val="tx1">
                    <a:lumMod val="75000"/>
                    <a:lumOff val="25000"/>
                  </a:schemeClr>
                </a:solidFill>
                <a:ea typeface="PMingLiU" charset="0"/>
                <a:cs typeface="PMingLiU" charset="0"/>
              </a:rPr>
              <a:t>to interpolate</a:t>
            </a:r>
          </a:p>
          <a:p>
            <a:pPr marL="808038" lvl="3" indent="0" eaLnBrk="1" fontAlgn="auto" hangingPunct="1">
              <a:lnSpc>
                <a:spcPct val="90000"/>
              </a:lnSpc>
              <a:spcAft>
                <a:spcPts val="0"/>
              </a:spcAft>
              <a:buClr>
                <a:schemeClr val="bg2">
                  <a:lumMod val="60000"/>
                  <a:lumOff val="40000"/>
                </a:schemeClr>
              </a:buClr>
              <a:buFont typeface="Arial" pitchFamily="34" charset="0"/>
              <a:buNone/>
              <a:defRPr/>
            </a:pPr>
            <a:r>
              <a:rPr lang="en-US" sz="2100" dirty="0" smtClean="0">
                <a:solidFill>
                  <a:srgbClr val="FF0000"/>
                </a:solidFill>
                <a:latin typeface="Courier New"/>
                <a:ea typeface="+mn-ea"/>
                <a:cs typeface="Courier New"/>
              </a:rPr>
              <a:t>my $</a:t>
            </a:r>
            <a:r>
              <a:rPr lang="en-US" sz="2100" dirty="0">
                <a:solidFill>
                  <a:srgbClr val="FF0000"/>
                </a:solidFill>
                <a:latin typeface="Courier New"/>
                <a:ea typeface="+mn-ea"/>
                <a:cs typeface="Courier New"/>
              </a:rPr>
              <a:t>example = </a:t>
            </a:r>
            <a:r>
              <a:rPr lang="en-US" sz="2100" dirty="0" smtClean="0">
                <a:solidFill>
                  <a:srgbClr val="FF0000"/>
                </a:solidFill>
                <a:latin typeface="Courier New"/>
                <a:ea typeface="+mn-ea"/>
                <a:cs typeface="Courier New"/>
              </a:rPr>
              <a:t>5;</a:t>
            </a:r>
            <a:endParaRPr lang="en-US" sz="2100" dirty="0">
              <a:solidFill>
                <a:srgbClr val="FF0000"/>
              </a:solidFill>
              <a:latin typeface="Courier New"/>
              <a:ea typeface="+mn-ea"/>
              <a:cs typeface="Courier New"/>
            </a:endParaRPr>
          </a:p>
          <a:p>
            <a:pPr marL="808038" lvl="3" indent="0" eaLnBrk="1" fontAlgn="auto" hangingPunct="1">
              <a:lnSpc>
                <a:spcPct val="90000"/>
              </a:lnSpc>
              <a:spcAft>
                <a:spcPts val="0"/>
              </a:spcAft>
              <a:buClr>
                <a:schemeClr val="bg2">
                  <a:lumMod val="60000"/>
                  <a:lumOff val="40000"/>
                </a:schemeClr>
              </a:buClr>
              <a:buFont typeface="Arial" pitchFamily="34" charset="0"/>
              <a:buNone/>
              <a:defRPr/>
            </a:pPr>
            <a:r>
              <a:rPr lang="en-US" sz="2100" dirty="0">
                <a:solidFill>
                  <a:srgbClr val="FF0000"/>
                </a:solidFill>
                <a:latin typeface="Courier New"/>
                <a:ea typeface="+mn-ea"/>
                <a:cs typeface="Courier New"/>
              </a:rPr>
              <a:t>p</a:t>
            </a:r>
            <a:r>
              <a:rPr lang="en-US" sz="2100" dirty="0" smtClean="0">
                <a:solidFill>
                  <a:srgbClr val="FF0000"/>
                </a:solidFill>
                <a:latin typeface="Courier New"/>
                <a:ea typeface="+mn-ea"/>
                <a:cs typeface="Courier New"/>
              </a:rPr>
              <a:t>rint “$example”; #prints 5</a:t>
            </a:r>
          </a:p>
          <a:p>
            <a:pPr marL="808038" lvl="3" indent="0" eaLnBrk="1" fontAlgn="auto" hangingPunct="1">
              <a:lnSpc>
                <a:spcPct val="90000"/>
              </a:lnSpc>
              <a:spcAft>
                <a:spcPts val="0"/>
              </a:spcAft>
              <a:buClr>
                <a:schemeClr val="bg2">
                  <a:lumMod val="60000"/>
                  <a:lumOff val="40000"/>
                </a:schemeClr>
              </a:buClr>
              <a:buFont typeface="Arial" pitchFamily="34" charset="0"/>
              <a:buNone/>
              <a:defRPr/>
            </a:pPr>
            <a:endParaRPr lang="en-US" dirty="0">
              <a:solidFill>
                <a:srgbClr val="FF0000"/>
              </a:solidFill>
              <a:latin typeface="Courier New"/>
              <a:ea typeface="+mn-ea"/>
              <a:cs typeface="Courier New"/>
            </a:endParaRPr>
          </a:p>
          <a:p>
            <a:pPr marL="285750" indent="-285750" eaLnBrk="1" fontAlgn="auto" hangingPunct="1">
              <a:lnSpc>
                <a:spcPct val="90000"/>
              </a:lnSpc>
              <a:spcBef>
                <a:spcPts val="600"/>
              </a:spcBef>
              <a:spcAft>
                <a:spcPts val="0"/>
              </a:spcAft>
              <a:buClr>
                <a:schemeClr val="tx1">
                  <a:lumMod val="75000"/>
                  <a:lumOff val="25000"/>
                </a:schemeClr>
              </a:buClr>
              <a:buFont typeface="Arial" pitchFamily="34" charset="0"/>
              <a:buChar char="•"/>
              <a:defRPr/>
            </a:pPr>
            <a:r>
              <a:rPr lang="en-US" altLang="zh-TW" dirty="0">
                <a:solidFill>
                  <a:schemeClr val="tx1">
                    <a:lumMod val="75000"/>
                    <a:lumOff val="25000"/>
                  </a:schemeClr>
                </a:solidFill>
                <a:ea typeface="PMingLiU" charset="0"/>
                <a:cs typeface="PMingLiU" charset="0"/>
              </a:rPr>
              <a:t>When printing, use escapes (backslash) to print special characters:</a:t>
            </a:r>
          </a:p>
          <a:p>
            <a:pPr marL="457200" lvl="1" indent="0" eaLnBrk="1" fontAlgn="auto" hangingPunct="1">
              <a:lnSpc>
                <a:spcPct val="90000"/>
              </a:lnSpc>
              <a:spcAft>
                <a:spcPts val="0"/>
              </a:spcAft>
              <a:buClr>
                <a:schemeClr val="bg2">
                  <a:lumMod val="60000"/>
                  <a:lumOff val="40000"/>
                </a:schemeClr>
              </a:buClr>
              <a:buFont typeface="Arial" pitchFamily="34" charset="0"/>
              <a:buNone/>
              <a:defRPr/>
            </a:pPr>
            <a:r>
              <a:rPr lang="en-US" altLang="zh-TW" sz="2000" dirty="0">
                <a:solidFill>
                  <a:srgbClr val="FF0000"/>
                </a:solidFill>
                <a:latin typeface="Courier New" charset="0"/>
                <a:ea typeface="PMingLiU" charset="0"/>
                <a:cs typeface="PMingLiU" charset="0"/>
              </a:rPr>
              <a:t>print “She said \”Nortel cost \$$cost \@ $time\”.”</a:t>
            </a:r>
          </a:p>
          <a:p>
            <a:pPr marL="457200" lvl="1" indent="0" eaLnBrk="1" fontAlgn="auto" hangingPunct="1">
              <a:lnSpc>
                <a:spcPct val="90000"/>
              </a:lnSpc>
              <a:spcAft>
                <a:spcPts val="0"/>
              </a:spcAft>
              <a:buClr>
                <a:schemeClr val="bg2">
                  <a:lumMod val="60000"/>
                  <a:lumOff val="40000"/>
                </a:schemeClr>
              </a:buClr>
              <a:buFont typeface="Arial" pitchFamily="34" charset="0"/>
              <a:buNone/>
              <a:defRPr/>
            </a:pPr>
            <a:r>
              <a:rPr lang="en-US" altLang="zh-TW" sz="2000" dirty="0">
                <a:solidFill>
                  <a:schemeClr val="tx1">
                    <a:lumMod val="75000"/>
                    <a:lumOff val="25000"/>
                  </a:schemeClr>
                </a:solidFill>
                <a:ea typeface="PMingLiU" charset="0"/>
                <a:cs typeface="PMingLiU" charset="0"/>
              </a:rPr>
              <a:t>Output</a:t>
            </a:r>
            <a:r>
              <a:rPr lang="en-US" altLang="zh-TW" sz="2000" dirty="0">
                <a:solidFill>
                  <a:schemeClr val="tx1">
                    <a:lumMod val="75000"/>
                    <a:lumOff val="25000"/>
                  </a:schemeClr>
                </a:solidFill>
                <a:latin typeface="Courier New" charset="0"/>
                <a:ea typeface="PMingLiU" charset="0"/>
                <a:cs typeface="PMingLiU" charset="0"/>
              </a:rPr>
              <a:t>: She said “Nortel cost $0.01 @ 10:00”</a:t>
            </a:r>
            <a:r>
              <a:rPr lang="en-US" altLang="zh-TW" sz="2000" dirty="0" smtClean="0">
                <a:solidFill>
                  <a:schemeClr val="tx1">
                    <a:lumMod val="75000"/>
                    <a:lumOff val="25000"/>
                  </a:schemeClr>
                </a:solidFill>
                <a:latin typeface="Courier New" charset="0"/>
                <a:ea typeface="PMingLiU" charset="0"/>
                <a:cs typeface="PMingLiU" charset="0"/>
              </a:rPr>
              <a:t>.</a:t>
            </a:r>
          </a:p>
          <a:p>
            <a:pPr marL="685800" lvl="1" eaLnBrk="1" fontAlgn="auto" hangingPunct="1">
              <a:lnSpc>
                <a:spcPct val="90000"/>
              </a:lnSpc>
              <a:spcAft>
                <a:spcPts val="0"/>
              </a:spcAft>
              <a:buClr>
                <a:schemeClr val="bg2">
                  <a:lumMod val="60000"/>
                  <a:lumOff val="40000"/>
                </a:schemeClr>
              </a:buClr>
              <a:buFont typeface="Arial" pitchFamily="34" charset="0"/>
              <a:buChar char="•"/>
              <a:defRPr/>
            </a:pPr>
            <a:endParaRPr lang="en-US" altLang="zh-TW" sz="2000" dirty="0">
              <a:solidFill>
                <a:schemeClr val="tx1">
                  <a:lumMod val="75000"/>
                  <a:lumOff val="25000"/>
                </a:schemeClr>
              </a:solidFill>
              <a:latin typeface="Courier New" charset="0"/>
              <a:ea typeface="PMingLiU" charset="0"/>
              <a:cs typeface="PMingLiU" charset="0"/>
            </a:endParaRPr>
          </a:p>
          <a:p>
            <a:pPr marL="285750" indent="-285750" eaLnBrk="1" fontAlgn="auto" hangingPunct="1">
              <a:lnSpc>
                <a:spcPct val="90000"/>
              </a:lnSpc>
              <a:spcBef>
                <a:spcPts val="600"/>
              </a:spcBef>
              <a:spcAft>
                <a:spcPts val="0"/>
              </a:spcAft>
              <a:buClr>
                <a:schemeClr val="tx1">
                  <a:lumMod val="75000"/>
                  <a:lumOff val="25000"/>
                </a:schemeClr>
              </a:buClr>
              <a:buFont typeface="Arial" pitchFamily="34" charset="0"/>
              <a:buChar char="•"/>
              <a:defRPr/>
            </a:pPr>
            <a:r>
              <a:rPr lang="en-US" altLang="zh-TW" dirty="0">
                <a:solidFill>
                  <a:schemeClr val="tx1">
                    <a:lumMod val="75000"/>
                    <a:lumOff val="25000"/>
                  </a:schemeClr>
                </a:solidFill>
                <a:ea typeface="PMingLiU" charset="0"/>
                <a:cs typeface="PMingLiU" charset="0"/>
              </a:rPr>
              <a:t>Special </a:t>
            </a:r>
            <a:r>
              <a:rPr lang="en-US" altLang="zh-TW" dirty="0" smtClean="0">
                <a:solidFill>
                  <a:schemeClr val="tx1">
                    <a:lumMod val="75000"/>
                    <a:lumOff val="25000"/>
                  </a:schemeClr>
                </a:solidFill>
                <a:ea typeface="PMingLiU" charset="0"/>
                <a:cs typeface="PMingLiU" charset="0"/>
              </a:rPr>
              <a:t>chars are </a:t>
            </a:r>
            <a:r>
              <a:rPr lang="en-US" altLang="zh-TW" dirty="0">
                <a:solidFill>
                  <a:srgbClr val="FF0000"/>
                </a:solidFill>
                <a:ea typeface="PMingLiU" charset="0"/>
                <a:cs typeface="PMingLiU" charset="0"/>
              </a:rPr>
              <a:t>$</a:t>
            </a:r>
            <a:r>
              <a:rPr lang="en-US" altLang="zh-TW" dirty="0" smtClean="0">
                <a:solidFill>
                  <a:srgbClr val="FF0000"/>
                </a:solidFill>
                <a:ea typeface="PMingLiU" charset="0"/>
                <a:cs typeface="PMingLiU" charset="0"/>
              </a:rPr>
              <a:t>, @, %, &amp;, \, </a:t>
            </a:r>
            <a:r>
              <a:rPr lang="en-US" altLang="zh-TW" dirty="0" smtClean="0">
                <a:solidFill>
                  <a:srgbClr val="FF0000"/>
                </a:solidFill>
                <a:latin typeface="Times"/>
                <a:ea typeface="PMingLiU" charset="0"/>
                <a:cs typeface="PMingLiU" charset="0"/>
              </a:rPr>
              <a:t>”</a:t>
            </a:r>
            <a:endParaRPr lang="en-US" altLang="zh-TW" dirty="0">
              <a:solidFill>
                <a:srgbClr val="FF0000"/>
              </a:solidFill>
              <a:ea typeface="PMingLiU" charset="0"/>
              <a:cs typeface="PMingLiU" charset="0"/>
            </a:endParaRPr>
          </a:p>
          <a:p>
            <a:pPr marL="685800" lvl="1" eaLnBrk="1" fontAlgn="auto" hangingPunct="1">
              <a:lnSpc>
                <a:spcPct val="90000"/>
              </a:lnSpc>
              <a:spcAft>
                <a:spcPts val="0"/>
              </a:spcAft>
              <a:buClr>
                <a:schemeClr val="bg2">
                  <a:lumMod val="60000"/>
                  <a:lumOff val="40000"/>
                </a:schemeClr>
              </a:buClr>
              <a:buFont typeface="Arial" pitchFamily="34" charset="0"/>
              <a:buChar char="•"/>
              <a:defRPr/>
            </a:pPr>
            <a:endParaRPr lang="en-US" altLang="zh-TW" sz="2000" dirty="0" smtClean="0">
              <a:solidFill>
                <a:schemeClr val="tx1">
                  <a:lumMod val="75000"/>
                  <a:lumOff val="25000"/>
                </a:schemeClr>
              </a:solidFill>
              <a:ea typeface="PMingLiU" charset="0"/>
              <a:cs typeface="PMingLiU" charset="0"/>
            </a:endParaRPr>
          </a:p>
          <a:p>
            <a:pPr marL="285750" indent="-285750" eaLnBrk="1" fontAlgn="auto" hangingPunct="1">
              <a:lnSpc>
                <a:spcPct val="90000"/>
              </a:lnSpc>
              <a:spcBef>
                <a:spcPts val="600"/>
              </a:spcBef>
              <a:spcAft>
                <a:spcPts val="0"/>
              </a:spcAft>
              <a:buClr>
                <a:schemeClr val="tx1">
                  <a:lumMod val="75000"/>
                  <a:lumOff val="25000"/>
                </a:schemeClr>
              </a:buClr>
              <a:buFont typeface="Arial" pitchFamily="34" charset="0"/>
              <a:buChar char="•"/>
              <a:defRPr/>
            </a:pPr>
            <a:r>
              <a:rPr lang="en-US" altLang="zh-TW" dirty="0" smtClean="0">
                <a:solidFill>
                  <a:schemeClr val="tx1">
                    <a:lumMod val="75000"/>
                    <a:lumOff val="25000"/>
                  </a:schemeClr>
                </a:solidFill>
                <a:ea typeface="PMingLiU" charset="0"/>
                <a:cs typeface="PMingLiU" charset="0"/>
              </a:rPr>
              <a:t>Another quoting mechanism: </a:t>
            </a:r>
            <a:r>
              <a:rPr lang="en-US" altLang="zh-TW" dirty="0" err="1" smtClean="0">
                <a:solidFill>
                  <a:srgbClr val="FF0000"/>
                </a:solidFill>
                <a:latin typeface="Courier New"/>
                <a:ea typeface="PMingLiU" charset="0"/>
                <a:cs typeface="Courier New"/>
              </a:rPr>
              <a:t>qq</a:t>
            </a:r>
            <a:r>
              <a:rPr lang="en-US" altLang="zh-TW" dirty="0" smtClean="0">
                <a:solidFill>
                  <a:srgbClr val="FF0000"/>
                </a:solidFill>
                <a:latin typeface="Courier New"/>
                <a:ea typeface="PMingLiU" charset="0"/>
                <a:cs typeface="Courier New"/>
              </a:rPr>
              <a:t>() </a:t>
            </a:r>
            <a:r>
              <a:rPr lang="en-US" altLang="zh-TW" dirty="0" smtClean="0">
                <a:solidFill>
                  <a:schemeClr val="tx1">
                    <a:lumMod val="75000"/>
                    <a:lumOff val="25000"/>
                  </a:schemeClr>
                </a:solidFill>
                <a:ea typeface="PMingLiU" charset="0"/>
                <a:cs typeface="PMingLiU" charset="0"/>
              </a:rPr>
              <a:t>and </a:t>
            </a:r>
            <a:r>
              <a:rPr lang="en-US" altLang="zh-TW" dirty="0" smtClean="0">
                <a:solidFill>
                  <a:srgbClr val="FF0000"/>
                </a:solidFill>
                <a:latin typeface="Courier New"/>
                <a:ea typeface="PMingLiU" charset="0"/>
                <a:cs typeface="Courier New"/>
              </a:rPr>
              <a:t>q()</a:t>
            </a:r>
          </a:p>
          <a:p>
            <a:pPr marL="685800" lvl="1" eaLnBrk="1" fontAlgn="auto" hangingPunct="1">
              <a:lnSpc>
                <a:spcPct val="90000"/>
              </a:lnSpc>
              <a:spcAft>
                <a:spcPts val="0"/>
              </a:spcAft>
              <a:buClr>
                <a:schemeClr val="bg2">
                  <a:lumMod val="60000"/>
                  <a:lumOff val="40000"/>
                </a:schemeClr>
              </a:buClr>
              <a:buFont typeface="Arial" pitchFamily="34" charset="0"/>
              <a:buChar char="•"/>
              <a:defRPr/>
            </a:pPr>
            <a:r>
              <a:rPr lang="en-US" altLang="zh-TW" sz="2000" dirty="0" smtClean="0">
                <a:solidFill>
                  <a:srgbClr val="FF0000"/>
                </a:solidFill>
                <a:latin typeface="Courier New"/>
                <a:ea typeface="PMingLiU" charset="0"/>
                <a:cs typeface="Courier New"/>
              </a:rPr>
              <a:t>print </a:t>
            </a:r>
            <a:r>
              <a:rPr lang="en-US" altLang="zh-TW" sz="2000" dirty="0" err="1">
                <a:solidFill>
                  <a:srgbClr val="FF0000"/>
                </a:solidFill>
                <a:latin typeface="Courier New"/>
                <a:ea typeface="PMingLiU" charset="0"/>
                <a:cs typeface="Courier New"/>
              </a:rPr>
              <a:t>qq</a:t>
            </a:r>
            <a:r>
              <a:rPr lang="en-US" altLang="zh-TW" sz="2000" dirty="0">
                <a:solidFill>
                  <a:srgbClr val="FF0000"/>
                </a:solidFill>
                <a:latin typeface="Courier New"/>
                <a:ea typeface="PMingLiU" charset="0"/>
                <a:cs typeface="Courier New"/>
              </a:rPr>
              <a:t>(She said “Nortel cost \$$cost \@ $time”.);</a:t>
            </a:r>
          </a:p>
          <a:p>
            <a:pPr marL="685800" lvl="1" eaLnBrk="1" fontAlgn="auto" hangingPunct="1">
              <a:lnSpc>
                <a:spcPct val="90000"/>
              </a:lnSpc>
              <a:spcAft>
                <a:spcPts val="0"/>
              </a:spcAft>
              <a:buClr>
                <a:schemeClr val="bg2">
                  <a:lumMod val="60000"/>
                  <a:lumOff val="40000"/>
                </a:schemeClr>
              </a:buClr>
              <a:buFont typeface="Arial" pitchFamily="34" charset="0"/>
              <a:buChar char="•"/>
              <a:defRPr/>
            </a:pPr>
            <a:r>
              <a:rPr lang="en-US" altLang="zh-TW" sz="2000" dirty="0">
                <a:solidFill>
                  <a:srgbClr val="FF0000"/>
                </a:solidFill>
                <a:latin typeface="Courier New"/>
                <a:ea typeface="PMingLiU" charset="0"/>
                <a:cs typeface="Courier New"/>
              </a:rPr>
              <a:t>print q(My email is </a:t>
            </a:r>
            <a:r>
              <a:rPr lang="en-US" altLang="zh-TW" sz="2000" dirty="0" err="1">
                <a:solidFill>
                  <a:srgbClr val="FF0000"/>
                </a:solidFill>
                <a:latin typeface="Courier New"/>
                <a:ea typeface="PMingLiU" charset="0"/>
                <a:cs typeface="Courier New"/>
              </a:rPr>
              <a:t>bhecker@acm.org</a:t>
            </a:r>
            <a:r>
              <a:rPr lang="en-US" altLang="zh-TW" sz="2000" dirty="0">
                <a:solidFill>
                  <a:srgbClr val="FF0000"/>
                </a:solidFill>
                <a:latin typeface="Courier New"/>
                <a:ea typeface="PMingLiU" charset="0"/>
                <a:cs typeface="Courier New"/>
              </a:rPr>
              <a:t>. Please send me $);</a:t>
            </a:r>
          </a:p>
          <a:p>
            <a:pPr marL="685800" lvl="1" eaLnBrk="1" fontAlgn="auto" hangingPunct="1">
              <a:lnSpc>
                <a:spcPct val="90000"/>
              </a:lnSpc>
              <a:spcAft>
                <a:spcPts val="0"/>
              </a:spcAft>
              <a:buClr>
                <a:schemeClr val="bg2">
                  <a:lumMod val="60000"/>
                  <a:lumOff val="40000"/>
                </a:schemeClr>
              </a:buClr>
              <a:buFont typeface="Arial" pitchFamily="34" charset="0"/>
              <a:buChar char="•"/>
              <a:defRPr/>
            </a:pPr>
            <a:r>
              <a:rPr lang="en-US" altLang="zh-TW" sz="2000" dirty="0">
                <a:solidFill>
                  <a:schemeClr val="tx1">
                    <a:lumMod val="75000"/>
                    <a:lumOff val="25000"/>
                  </a:schemeClr>
                </a:solidFill>
                <a:ea typeface="PMingLiU" charset="0"/>
                <a:cs typeface="PMingLiU" charset="0"/>
              </a:rPr>
              <a:t>Useful for strings full of quotes. </a:t>
            </a:r>
            <a:endParaRPr lang="en-US" dirty="0">
              <a:solidFill>
                <a:schemeClr val="tx1">
                  <a:lumMod val="75000"/>
                  <a:lumOff val="25000"/>
                </a:schemeClr>
              </a:solidFill>
              <a:ea typeface="+mn-ea"/>
            </a:endParaRPr>
          </a:p>
          <a:p>
            <a:pPr marL="579438" lvl="2" indent="0" eaLnBrk="1" fontAlgn="auto" hangingPunct="1">
              <a:spcAft>
                <a:spcPts val="0"/>
              </a:spcAft>
              <a:buClr>
                <a:schemeClr val="tx1">
                  <a:lumMod val="75000"/>
                  <a:lumOff val="25000"/>
                </a:schemeClr>
              </a:buClr>
              <a:buFont typeface="Arial" pitchFamily="34" charset="0"/>
              <a:buNone/>
              <a:defRPr/>
            </a:pPr>
            <a:endParaRPr lang="en-US" sz="1900" dirty="0">
              <a:solidFill>
                <a:schemeClr val="tx1">
                  <a:lumMod val="75000"/>
                  <a:lumOff val="25000"/>
                </a:schemeClr>
              </a:solidFill>
              <a:ea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solidFill>
                  <a:schemeClr val="tx1">
                    <a:lumMod val="75000"/>
                    <a:lumOff val="25000"/>
                  </a:schemeClr>
                </a:solidFill>
                <a:effectLst>
                  <a:outerShdw blurRad="38100" dist="38100" dir="2700000" algn="tl">
                    <a:srgbClr val="DDDDDD"/>
                  </a:outerShdw>
                </a:effectLst>
                <a:ea typeface="+mj-ea"/>
                <a:cs typeface="+mj-cs"/>
              </a:rPr>
              <a:t>Array</a:t>
            </a:r>
            <a:endParaRPr lang="en-US" dirty="0">
              <a:solidFill>
                <a:schemeClr val="tx1">
                  <a:lumMod val="75000"/>
                  <a:lumOff val="25000"/>
                </a:schemeClr>
              </a:solidFill>
              <a:ea typeface="+mj-ea"/>
              <a:cs typeface="+mj-cs"/>
            </a:endParaRPr>
          </a:p>
        </p:txBody>
      </p:sp>
      <p:sp>
        <p:nvSpPr>
          <p:cNvPr id="38914" name="Content Placeholder 2"/>
          <p:cNvSpPr>
            <a:spLocks noGrp="1"/>
          </p:cNvSpPr>
          <p:nvPr>
            <p:ph idx="1"/>
          </p:nvPr>
        </p:nvSpPr>
        <p:spPr>
          <a:xfrm>
            <a:off x="327025" y="1754188"/>
            <a:ext cx="8499475" cy="4510087"/>
          </a:xfrm>
        </p:spPr>
        <p:txBody>
          <a:bodyPr/>
          <a:lstStyle/>
          <a:p>
            <a:pPr eaLnBrk="1" hangingPunct="1">
              <a:spcBef>
                <a:spcPct val="0"/>
              </a:spcBef>
            </a:pPr>
            <a:r>
              <a:rPr lang="en-US" sz="2200" dirty="0">
                <a:latin typeface="Calisto MT" charset="0"/>
              </a:rPr>
              <a:t>Array is an ordered list with several elements</a:t>
            </a:r>
          </a:p>
          <a:p>
            <a:pPr marL="350838" lvl="1" indent="0" eaLnBrk="1" hangingPunct="1">
              <a:spcBef>
                <a:spcPct val="0"/>
              </a:spcBef>
              <a:buFont typeface="Arial" charset="0"/>
              <a:buNone/>
            </a:pPr>
            <a:r>
              <a:rPr lang="en-US" sz="1600" dirty="0">
                <a:solidFill>
                  <a:srgbClr val="FF0000"/>
                </a:solidFill>
                <a:latin typeface="Courier New" charset="0"/>
                <a:cs typeface="Courier New" charset="0"/>
              </a:rPr>
              <a:t>my @array = (1, 2, 3, ‘Jenny’, 6);</a:t>
            </a:r>
          </a:p>
          <a:p>
            <a:pPr marL="579438" lvl="2" indent="0" eaLnBrk="1" hangingPunct="1">
              <a:spcBef>
                <a:spcPct val="0"/>
              </a:spcBef>
              <a:buFont typeface="Arial" charset="0"/>
              <a:buNone/>
            </a:pPr>
            <a:endParaRPr lang="en-US" sz="1600" dirty="0">
              <a:solidFill>
                <a:srgbClr val="FF0000"/>
              </a:solidFill>
              <a:latin typeface="Courier New" charset="0"/>
              <a:cs typeface="Courier New" charset="0"/>
            </a:endParaRPr>
          </a:p>
          <a:p>
            <a:pPr eaLnBrk="1" hangingPunct="1">
              <a:spcBef>
                <a:spcPct val="0"/>
              </a:spcBef>
            </a:pPr>
            <a:r>
              <a:rPr lang="en-US" dirty="0">
                <a:latin typeface="Calisto MT" charset="0"/>
              </a:rPr>
              <a:t>Element of array can be addressed by its index (position)</a:t>
            </a:r>
          </a:p>
          <a:p>
            <a:pPr marL="228600" lvl="3" indent="0" eaLnBrk="1" hangingPunct="1">
              <a:spcBef>
                <a:spcPct val="0"/>
              </a:spcBef>
              <a:buFont typeface="Arial" charset="0"/>
              <a:buNone/>
            </a:pPr>
            <a:r>
              <a:rPr lang="en-US" dirty="0">
                <a:latin typeface="Calisto MT" charset="0"/>
              </a:rPr>
              <a:t>  Indexing starts from 0: (‘index 0’, ‘index 1’, ‘index 2’), thus element 1 has  </a:t>
            </a:r>
          </a:p>
          <a:p>
            <a:pPr marL="228600" lvl="3" indent="0" eaLnBrk="1" hangingPunct="1">
              <a:spcBef>
                <a:spcPct val="0"/>
              </a:spcBef>
              <a:buFont typeface="Arial" charset="0"/>
              <a:buNone/>
            </a:pPr>
            <a:r>
              <a:rPr lang="en-US" dirty="0">
                <a:latin typeface="Calisto MT" charset="0"/>
              </a:rPr>
              <a:t>  index=0, element 2 has index=1, etc.</a:t>
            </a:r>
          </a:p>
          <a:p>
            <a:pPr marL="350838" lvl="1" indent="0" eaLnBrk="1" hangingPunct="1">
              <a:spcBef>
                <a:spcPct val="0"/>
              </a:spcBef>
              <a:buFont typeface="Arial" charset="0"/>
              <a:buNone/>
            </a:pPr>
            <a:endParaRPr lang="en-US" sz="1600" dirty="0">
              <a:solidFill>
                <a:srgbClr val="FF0000"/>
              </a:solidFill>
              <a:latin typeface="Courier New" charset="0"/>
              <a:cs typeface="Courier New" charset="0"/>
            </a:endParaRPr>
          </a:p>
          <a:p>
            <a:pPr marL="350838" lvl="1" indent="0" eaLnBrk="1" hangingPunct="1">
              <a:spcBef>
                <a:spcPct val="0"/>
              </a:spcBef>
              <a:buFont typeface="Arial" charset="0"/>
              <a:buNone/>
            </a:pPr>
            <a:r>
              <a:rPr lang="en-US" sz="1600" dirty="0">
                <a:solidFill>
                  <a:srgbClr val="FF0000"/>
                </a:solidFill>
                <a:latin typeface="Courier New" charset="0"/>
                <a:cs typeface="Courier New" charset="0"/>
              </a:rPr>
              <a:t>print @array; #prints 123Jenny6</a:t>
            </a:r>
          </a:p>
          <a:p>
            <a:pPr marL="350838" lvl="1" indent="0" eaLnBrk="1" hangingPunct="1">
              <a:spcBef>
                <a:spcPct val="0"/>
              </a:spcBef>
              <a:buFont typeface="Arial" charset="0"/>
              <a:buNone/>
            </a:pPr>
            <a:r>
              <a:rPr lang="en-US" sz="1600" dirty="0">
                <a:solidFill>
                  <a:srgbClr val="FF0000"/>
                </a:solidFill>
                <a:latin typeface="Courier New" charset="0"/>
                <a:cs typeface="Courier New" charset="0"/>
              </a:rPr>
              <a:t>print @array[3,4]; # prints a range of values: Jenny6</a:t>
            </a:r>
            <a:endParaRPr lang="en-US" sz="2000" dirty="0">
              <a:latin typeface="Calisto MT" charset="0"/>
            </a:endParaRPr>
          </a:p>
          <a:p>
            <a:pPr marL="350838" lvl="1" indent="0" eaLnBrk="1" hangingPunct="1">
              <a:spcBef>
                <a:spcPct val="0"/>
              </a:spcBef>
              <a:buFont typeface="Arial" charset="0"/>
              <a:buNone/>
            </a:pPr>
            <a:r>
              <a:rPr lang="en-US" sz="1600" dirty="0">
                <a:solidFill>
                  <a:srgbClr val="FF0000"/>
                </a:solidFill>
                <a:latin typeface="Courier New" charset="0"/>
                <a:cs typeface="Courier New" charset="0"/>
              </a:rPr>
              <a:t>print $array[0]; #prints specific value: 1</a:t>
            </a:r>
          </a:p>
          <a:p>
            <a:pPr marL="350838" lvl="1" indent="0" eaLnBrk="1" hangingPunct="1">
              <a:spcBef>
                <a:spcPct val="0"/>
              </a:spcBef>
              <a:buFont typeface="Arial" charset="0"/>
              <a:buNone/>
            </a:pPr>
            <a:r>
              <a:rPr lang="en-US" sz="1600" dirty="0">
                <a:solidFill>
                  <a:srgbClr val="FF0000"/>
                </a:solidFill>
                <a:latin typeface="Courier New" charset="0"/>
                <a:cs typeface="Courier New" charset="0"/>
              </a:rPr>
              <a:t>print $array[2], “ ”, $array[3]; </a:t>
            </a:r>
            <a:r>
              <a:rPr lang="en-US" sz="1600" dirty="0" smtClean="0">
                <a:solidFill>
                  <a:srgbClr val="FF0000"/>
                </a:solidFill>
                <a:latin typeface="Courier New" charset="0"/>
                <a:cs typeface="Courier New" charset="0"/>
              </a:rPr>
              <a:t>#3 </a:t>
            </a:r>
            <a:r>
              <a:rPr lang="en-US" sz="1600" dirty="0">
                <a:solidFill>
                  <a:srgbClr val="FF0000"/>
                </a:solidFill>
                <a:latin typeface="Courier New" charset="0"/>
                <a:cs typeface="Courier New" charset="0"/>
              </a:rPr>
              <a:t>Jenny</a:t>
            </a:r>
          </a:p>
          <a:p>
            <a:pPr marL="350838" lvl="1" indent="0" eaLnBrk="1" hangingPunct="1">
              <a:spcBef>
                <a:spcPct val="0"/>
              </a:spcBef>
              <a:buFont typeface="Arial" charset="0"/>
              <a:buNone/>
            </a:pPr>
            <a:r>
              <a:rPr lang="en-US" sz="1600" dirty="0">
                <a:solidFill>
                  <a:srgbClr val="FF0000"/>
                </a:solidFill>
                <a:latin typeface="Courier New" charset="0"/>
                <a:cs typeface="Courier New" charset="0"/>
              </a:rPr>
              <a:t>$array[5] = “Simon”; # adds a new element to array at position 5</a:t>
            </a:r>
          </a:p>
          <a:p>
            <a:pPr marL="350838" lvl="1" indent="0" eaLnBrk="1" hangingPunct="1">
              <a:spcBef>
                <a:spcPct val="0"/>
              </a:spcBef>
              <a:buFont typeface="Arial" charset="0"/>
              <a:buNone/>
            </a:pPr>
            <a:endParaRPr lang="en-US" sz="1600" dirty="0">
              <a:solidFill>
                <a:srgbClr val="FF0000"/>
              </a:solidFill>
              <a:latin typeface="Courier New" charset="0"/>
              <a:cs typeface="Courier New" charset="0"/>
            </a:endParaRPr>
          </a:p>
          <a:p>
            <a:pPr eaLnBrk="1" hangingPunct="1">
              <a:spcBef>
                <a:spcPct val="0"/>
              </a:spcBef>
            </a:pPr>
            <a:r>
              <a:rPr lang="en-US" dirty="0">
                <a:latin typeface="Calisto MT" charset="0"/>
              </a:rPr>
              <a:t>To get a size of array use </a:t>
            </a:r>
            <a:r>
              <a:rPr lang="en-US" sz="1800" dirty="0">
                <a:solidFill>
                  <a:srgbClr val="FF0000"/>
                </a:solidFill>
                <a:latin typeface="Courier New" charset="0"/>
                <a:cs typeface="Courier New" charset="0"/>
              </a:rPr>
              <a:t>‘$#’ </a:t>
            </a:r>
            <a:r>
              <a:rPr lang="en-US" dirty="0">
                <a:latin typeface="Calisto MT" charset="0"/>
              </a:rPr>
              <a:t>(gives the last index of array)</a:t>
            </a:r>
          </a:p>
          <a:p>
            <a:pPr marL="350838" lvl="1" indent="0" eaLnBrk="1" hangingPunct="1">
              <a:spcBef>
                <a:spcPct val="0"/>
              </a:spcBef>
              <a:buFont typeface="Arial" charset="0"/>
              <a:buNone/>
            </a:pPr>
            <a:r>
              <a:rPr lang="en-US" sz="1600" dirty="0">
                <a:solidFill>
                  <a:srgbClr val="FF0000"/>
                </a:solidFill>
                <a:latin typeface="Courier New" charset="0"/>
                <a:cs typeface="Courier New" charset="0"/>
              </a:rPr>
              <a:t>$size = $#array + 1; #adding 1 as indexing starts at 0</a:t>
            </a:r>
          </a:p>
          <a:p>
            <a:pPr marL="350838" lvl="1" indent="0" eaLnBrk="1" hangingPunct="1">
              <a:spcBef>
                <a:spcPct val="0"/>
              </a:spcBef>
              <a:buFont typeface="Arial" charset="0"/>
              <a:buNone/>
            </a:pPr>
            <a:r>
              <a:rPr lang="en-US" sz="1600" dirty="0">
                <a:solidFill>
                  <a:srgbClr val="FF0000"/>
                </a:solidFill>
                <a:latin typeface="Courier New" charset="0"/>
                <a:cs typeface="Courier New" charset="0"/>
              </a:rPr>
              <a:t>$size = @array; # same </a:t>
            </a:r>
            <a:r>
              <a:rPr lang="en-US" sz="1600" dirty="0" smtClean="0">
                <a:solidFill>
                  <a:srgbClr val="FF0000"/>
                </a:solidFill>
                <a:latin typeface="Courier New" charset="0"/>
                <a:cs typeface="Courier New" charset="0"/>
              </a:rPr>
              <a:t>thing</a:t>
            </a:r>
          </a:p>
          <a:p>
            <a:pPr marL="350838" lvl="1" indent="0" eaLnBrk="1" hangingPunct="1">
              <a:spcBef>
                <a:spcPct val="0"/>
              </a:spcBef>
              <a:buFont typeface="Arial" charset="0"/>
              <a:buNone/>
            </a:pPr>
            <a:r>
              <a:rPr lang="en-US" sz="1600" dirty="0">
                <a:solidFill>
                  <a:srgbClr val="FF0000"/>
                </a:solidFill>
                <a:latin typeface="Courier New" charset="0"/>
                <a:cs typeface="Courier New" charset="0"/>
              </a:rPr>
              <a:t>s</a:t>
            </a:r>
            <a:r>
              <a:rPr lang="en-US" sz="1600" dirty="0" smtClean="0">
                <a:solidFill>
                  <a:srgbClr val="FF0000"/>
                </a:solidFill>
                <a:latin typeface="Courier New" charset="0"/>
                <a:cs typeface="Courier New" charset="0"/>
              </a:rPr>
              <a:t>calar(@array); #same as previous expression</a:t>
            </a:r>
            <a:endParaRPr lang="en-US" sz="1600" dirty="0">
              <a:solidFill>
                <a:srgbClr val="FF0000"/>
              </a:solidFill>
              <a:latin typeface="Courier New" charset="0"/>
              <a:cs typeface="Courier New" charset="0"/>
            </a:endParaRPr>
          </a:p>
          <a:p>
            <a:pPr marL="350838" lvl="1" indent="0" eaLnBrk="1" hangingPunct="1">
              <a:spcBef>
                <a:spcPct val="0"/>
              </a:spcBef>
              <a:buFont typeface="Arial" charset="0"/>
              <a:buNone/>
            </a:pPr>
            <a:endParaRPr lang="en-US" sz="1800" dirty="0">
              <a:solidFill>
                <a:srgbClr val="FF0000"/>
              </a:solidFill>
              <a:latin typeface="Courier New" charset="0"/>
              <a:cs typeface="Courier New" charset="0"/>
            </a:endParaRPr>
          </a:p>
        </p:txBody>
      </p:sp>
      <p:sp>
        <p:nvSpPr>
          <p:cNvPr id="4" name="Rounded Rectangular Callout 3"/>
          <p:cNvSpPr/>
          <p:nvPr/>
        </p:nvSpPr>
        <p:spPr>
          <a:xfrm>
            <a:off x="6245225" y="1725613"/>
            <a:ext cx="2581275" cy="857250"/>
          </a:xfrm>
          <a:prstGeom prst="wedgeRoundRectCallout">
            <a:avLst>
              <a:gd name="adj1" fmla="val -97854"/>
              <a:gd name="adj2" fmla="val 13391"/>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r>
              <a:rPr lang="en-US" sz="1600" dirty="0"/>
              <a:t>Array name should start with '</a:t>
            </a:r>
            <a:r>
              <a:rPr lang="en-US" sz="1600" dirty="0">
                <a:solidFill>
                  <a:srgbClr val="FF0000"/>
                </a:solidFill>
                <a:latin typeface="Courier New"/>
                <a:cs typeface="Courier New"/>
              </a:rPr>
              <a:t>@</a:t>
            </a:r>
            <a:r>
              <a:rPr lang="en-US" sz="1600" dirty="0"/>
              <a:t>’ followed by letter.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a:solidFill>
                  <a:schemeClr val="tx1">
                    <a:lumMod val="75000"/>
                    <a:lumOff val="25000"/>
                  </a:schemeClr>
                </a:solidFill>
                <a:effectLst>
                  <a:outerShdw blurRad="38100" dist="38100" dir="2700000" algn="tl">
                    <a:srgbClr val="DDDDDD"/>
                  </a:outerShdw>
                </a:effectLst>
                <a:ea typeface="+mj-ea"/>
                <a:cs typeface="+mj-cs"/>
              </a:rPr>
              <a:t>Array Operations</a:t>
            </a:r>
            <a:endParaRPr lang="en-US" dirty="0">
              <a:solidFill>
                <a:schemeClr val="tx1">
                  <a:lumMod val="75000"/>
                  <a:lumOff val="25000"/>
                </a:schemeClr>
              </a:solidFill>
              <a:ea typeface="+mj-ea"/>
              <a:cs typeface="+mj-cs"/>
            </a:endParaRPr>
          </a:p>
        </p:txBody>
      </p:sp>
      <p:sp>
        <p:nvSpPr>
          <p:cNvPr id="3" name="Content Placeholder 2"/>
          <p:cNvSpPr>
            <a:spLocks noGrp="1"/>
          </p:cNvSpPr>
          <p:nvPr>
            <p:ph idx="1"/>
          </p:nvPr>
        </p:nvSpPr>
        <p:spPr>
          <a:xfrm>
            <a:off x="900113" y="1747838"/>
            <a:ext cx="7345362" cy="4560887"/>
          </a:xfrm>
        </p:spPr>
        <p:txBody>
          <a:bodyPr rtlCol="0">
            <a:normAutofit fontScale="70000" lnSpcReduction="20000"/>
          </a:bodyPr>
          <a:lstStyle/>
          <a:p>
            <a:pPr eaLnBrk="1" fontAlgn="auto" hangingPunct="1">
              <a:spcAft>
                <a:spcPts val="0"/>
              </a:spcAft>
              <a:buClr>
                <a:schemeClr val="tx1">
                  <a:lumMod val="75000"/>
                  <a:lumOff val="25000"/>
                </a:schemeClr>
              </a:buClr>
              <a:buFont typeface="Arial" pitchFamily="34" charset="0"/>
              <a:buChar char="•"/>
              <a:defRPr/>
            </a:pPr>
            <a:r>
              <a:rPr lang="en-US" dirty="0">
                <a:solidFill>
                  <a:srgbClr val="FF0000"/>
                </a:solidFill>
                <a:latin typeface="Courier New" charset="0"/>
                <a:ea typeface="+mn-ea"/>
                <a:cs typeface="+mn-cs"/>
              </a:rPr>
              <a:t>push(@ARRAY, </a:t>
            </a:r>
            <a:r>
              <a:rPr lang="en-US" dirty="0" smtClean="0">
                <a:solidFill>
                  <a:srgbClr val="FF0000"/>
                </a:solidFill>
                <a:latin typeface="Courier New" charset="0"/>
                <a:ea typeface="+mn-ea"/>
                <a:cs typeface="+mn-cs"/>
              </a:rPr>
              <a:t>‘value’);</a:t>
            </a:r>
            <a:endParaRPr lang="en-US" dirty="0">
              <a:solidFill>
                <a:srgbClr val="FF0000"/>
              </a:solidFill>
              <a:ea typeface="+mn-ea"/>
              <a:cs typeface="+mn-cs"/>
            </a:endParaRPr>
          </a:p>
          <a:p>
            <a:pPr eaLnBrk="1" fontAlgn="auto" hangingPunct="1">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ea typeface="+mn-ea"/>
                <a:cs typeface="+mn-cs"/>
              </a:rPr>
              <a:t>	add the </a:t>
            </a:r>
            <a:r>
              <a:rPr lang="en-US" dirty="0" smtClean="0">
                <a:solidFill>
                  <a:schemeClr val="tx1">
                    <a:lumMod val="75000"/>
                    <a:lumOff val="25000"/>
                  </a:schemeClr>
                </a:solidFill>
                <a:ea typeface="+mn-ea"/>
                <a:cs typeface="+mn-cs"/>
              </a:rPr>
              <a:t>element (‘value’) </a:t>
            </a:r>
            <a:r>
              <a:rPr lang="en-US" dirty="0">
                <a:solidFill>
                  <a:schemeClr val="tx1">
                    <a:lumMod val="75000"/>
                    <a:lumOff val="25000"/>
                  </a:schemeClr>
                </a:solidFill>
                <a:ea typeface="+mn-ea"/>
                <a:cs typeface="+mn-cs"/>
              </a:rPr>
              <a:t>to the end of the @ARRAY</a:t>
            </a:r>
          </a:p>
          <a:p>
            <a:pPr eaLnBrk="1" fontAlgn="auto" hangingPunct="1">
              <a:spcAft>
                <a:spcPts val="0"/>
              </a:spcAft>
              <a:buClr>
                <a:schemeClr val="tx1">
                  <a:lumMod val="75000"/>
                  <a:lumOff val="25000"/>
                </a:schemeClr>
              </a:buClr>
              <a:buFont typeface="Arial" pitchFamily="34" charset="0"/>
              <a:buChar char="•"/>
              <a:defRPr/>
            </a:pPr>
            <a:r>
              <a:rPr lang="en-US" dirty="0">
                <a:solidFill>
                  <a:srgbClr val="FF0000"/>
                </a:solidFill>
                <a:latin typeface="Courier New" charset="0"/>
                <a:ea typeface="+mn-ea"/>
                <a:cs typeface="+mn-cs"/>
              </a:rPr>
              <a:t>pop(@ARRAY</a:t>
            </a:r>
            <a:r>
              <a:rPr lang="en-US" dirty="0" smtClean="0">
                <a:solidFill>
                  <a:srgbClr val="FF0000"/>
                </a:solidFill>
                <a:latin typeface="Courier New" charset="0"/>
                <a:ea typeface="+mn-ea"/>
                <a:cs typeface="+mn-cs"/>
              </a:rPr>
              <a:t>);</a:t>
            </a:r>
            <a:endParaRPr lang="en-US" dirty="0">
              <a:solidFill>
                <a:srgbClr val="FF0000"/>
              </a:solidFill>
              <a:ea typeface="+mn-ea"/>
              <a:cs typeface="+mn-cs"/>
            </a:endParaRPr>
          </a:p>
          <a:p>
            <a:pPr eaLnBrk="1" fontAlgn="auto" hangingPunct="1">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ea typeface="+mn-ea"/>
                <a:cs typeface="+mn-cs"/>
              </a:rPr>
              <a:t>	remove and return the last element of @ARRAY</a:t>
            </a:r>
          </a:p>
          <a:p>
            <a:pPr eaLnBrk="1" fontAlgn="auto" hangingPunct="1">
              <a:spcAft>
                <a:spcPts val="0"/>
              </a:spcAft>
              <a:buClr>
                <a:schemeClr val="tx1">
                  <a:lumMod val="75000"/>
                  <a:lumOff val="25000"/>
                </a:schemeClr>
              </a:buClr>
              <a:buFont typeface="Arial" pitchFamily="34" charset="0"/>
              <a:buChar char="•"/>
              <a:defRPr/>
            </a:pPr>
            <a:r>
              <a:rPr lang="en-US" dirty="0" err="1">
                <a:solidFill>
                  <a:srgbClr val="FF0000"/>
                </a:solidFill>
                <a:latin typeface="Courier New" charset="0"/>
                <a:ea typeface="+mn-ea"/>
                <a:cs typeface="+mn-cs"/>
              </a:rPr>
              <a:t>unshift</a:t>
            </a:r>
            <a:r>
              <a:rPr lang="en-US" dirty="0">
                <a:solidFill>
                  <a:srgbClr val="FF0000"/>
                </a:solidFill>
                <a:latin typeface="Courier New" charset="0"/>
                <a:ea typeface="+mn-ea"/>
                <a:cs typeface="+mn-cs"/>
              </a:rPr>
              <a:t>(@ARRAY, ‘value’</a:t>
            </a:r>
            <a:r>
              <a:rPr lang="en-US" dirty="0" smtClean="0">
                <a:solidFill>
                  <a:srgbClr val="FF0000"/>
                </a:solidFill>
                <a:latin typeface="Courier New" charset="0"/>
                <a:ea typeface="+mn-ea"/>
                <a:cs typeface="+mn-cs"/>
              </a:rPr>
              <a:t>);</a:t>
            </a:r>
            <a:endParaRPr lang="en-US" dirty="0">
              <a:solidFill>
                <a:srgbClr val="FF0000"/>
              </a:solidFill>
              <a:ea typeface="+mn-ea"/>
              <a:cs typeface="+mn-cs"/>
            </a:endParaRPr>
          </a:p>
          <a:p>
            <a:pPr eaLnBrk="1" fontAlgn="auto" hangingPunct="1">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ea typeface="+mn-ea"/>
                <a:cs typeface="+mn-cs"/>
              </a:rPr>
              <a:t>	add the the element (‘value’</a:t>
            </a:r>
            <a:r>
              <a:rPr lang="en-US" dirty="0" smtClean="0">
                <a:solidFill>
                  <a:schemeClr val="tx1">
                    <a:lumMod val="75000"/>
                    <a:lumOff val="25000"/>
                  </a:schemeClr>
                </a:solidFill>
                <a:ea typeface="+mn-ea"/>
                <a:cs typeface="+mn-cs"/>
              </a:rPr>
              <a:t>) </a:t>
            </a:r>
            <a:r>
              <a:rPr lang="en-US" dirty="0">
                <a:solidFill>
                  <a:schemeClr val="tx1">
                    <a:lumMod val="75000"/>
                    <a:lumOff val="25000"/>
                  </a:schemeClr>
                </a:solidFill>
                <a:ea typeface="+mn-ea"/>
                <a:cs typeface="+mn-cs"/>
              </a:rPr>
              <a:t>to the front of @ARRAY</a:t>
            </a:r>
          </a:p>
          <a:p>
            <a:pPr eaLnBrk="1" fontAlgn="auto" hangingPunct="1">
              <a:spcAft>
                <a:spcPts val="0"/>
              </a:spcAft>
              <a:buClr>
                <a:schemeClr val="tx1">
                  <a:lumMod val="75000"/>
                  <a:lumOff val="25000"/>
                </a:schemeClr>
              </a:buClr>
              <a:buFont typeface="Arial" pitchFamily="34" charset="0"/>
              <a:buChar char="•"/>
              <a:defRPr/>
            </a:pPr>
            <a:r>
              <a:rPr lang="en-US" dirty="0">
                <a:solidFill>
                  <a:srgbClr val="FF0000"/>
                </a:solidFill>
                <a:latin typeface="Courier New" charset="0"/>
                <a:ea typeface="+mn-ea"/>
                <a:cs typeface="+mn-cs"/>
              </a:rPr>
              <a:t>shift(@ARRAY</a:t>
            </a:r>
            <a:r>
              <a:rPr lang="en-US" dirty="0" smtClean="0">
                <a:solidFill>
                  <a:srgbClr val="FF0000"/>
                </a:solidFill>
                <a:latin typeface="Courier New" charset="0"/>
                <a:ea typeface="+mn-ea"/>
                <a:cs typeface="+mn-cs"/>
              </a:rPr>
              <a:t>);</a:t>
            </a:r>
            <a:endParaRPr lang="en-US" dirty="0">
              <a:solidFill>
                <a:srgbClr val="FF0000"/>
              </a:solidFill>
              <a:latin typeface="Courier New" charset="0"/>
              <a:ea typeface="+mn-ea"/>
              <a:cs typeface="+mn-cs"/>
            </a:endParaRPr>
          </a:p>
          <a:p>
            <a:pPr eaLnBrk="1" fontAlgn="auto" hangingPunct="1">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ea typeface="+mn-ea"/>
                <a:cs typeface="+mn-cs"/>
              </a:rPr>
              <a:t>	remove and return the first </a:t>
            </a:r>
            <a:r>
              <a:rPr lang="en-US" dirty="0" smtClean="0">
                <a:solidFill>
                  <a:schemeClr val="tx1">
                    <a:lumMod val="75000"/>
                    <a:lumOff val="25000"/>
                  </a:schemeClr>
                </a:solidFill>
                <a:ea typeface="+mn-ea"/>
                <a:cs typeface="+mn-cs"/>
              </a:rPr>
              <a:t>element </a:t>
            </a:r>
            <a:r>
              <a:rPr lang="en-US" dirty="0">
                <a:solidFill>
                  <a:schemeClr val="tx1">
                    <a:lumMod val="75000"/>
                    <a:lumOff val="25000"/>
                  </a:schemeClr>
                </a:solidFill>
                <a:ea typeface="+mn-ea"/>
                <a:cs typeface="+mn-cs"/>
              </a:rPr>
              <a:t>of @ARRAY</a:t>
            </a:r>
          </a:p>
          <a:p>
            <a:pPr eaLnBrk="1" fontAlgn="auto" hangingPunct="1">
              <a:spcAft>
                <a:spcPts val="0"/>
              </a:spcAft>
              <a:buClr>
                <a:schemeClr val="tx1">
                  <a:lumMod val="75000"/>
                  <a:lumOff val="25000"/>
                </a:schemeClr>
              </a:buClr>
              <a:buFont typeface="Arial" pitchFamily="34" charset="0"/>
              <a:buChar char="•"/>
              <a:defRPr/>
            </a:pPr>
            <a:r>
              <a:rPr lang="en-US" dirty="0">
                <a:solidFill>
                  <a:srgbClr val="FF0000"/>
                </a:solidFill>
                <a:latin typeface="Courier New" charset="0"/>
                <a:ea typeface="+mn-ea"/>
                <a:cs typeface="+mn-cs"/>
              </a:rPr>
              <a:t>scalar(@ARRAY</a:t>
            </a:r>
            <a:r>
              <a:rPr lang="en-US" dirty="0" smtClean="0">
                <a:solidFill>
                  <a:srgbClr val="FF0000"/>
                </a:solidFill>
                <a:latin typeface="Courier New" charset="0"/>
                <a:ea typeface="+mn-ea"/>
                <a:cs typeface="+mn-cs"/>
              </a:rPr>
              <a:t>);</a:t>
            </a:r>
            <a:endParaRPr lang="en-US" dirty="0">
              <a:solidFill>
                <a:srgbClr val="FF0000"/>
              </a:solidFill>
              <a:ea typeface="+mn-ea"/>
              <a:cs typeface="+mn-cs"/>
            </a:endParaRPr>
          </a:p>
          <a:p>
            <a:pPr eaLnBrk="1" fontAlgn="auto" hangingPunct="1">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ea typeface="+mn-ea"/>
                <a:cs typeface="+mn-cs"/>
              </a:rPr>
              <a:t>	return the number of elements in the @ARRAY</a:t>
            </a:r>
          </a:p>
          <a:p>
            <a:pPr eaLnBrk="1" fontAlgn="auto" hangingPunct="1">
              <a:spcAft>
                <a:spcPts val="0"/>
              </a:spcAft>
              <a:buClr>
                <a:schemeClr val="tx1">
                  <a:lumMod val="75000"/>
                  <a:lumOff val="25000"/>
                </a:schemeClr>
              </a:buClr>
              <a:buFont typeface="Arial" pitchFamily="34" charset="0"/>
              <a:buChar char="•"/>
              <a:defRPr/>
            </a:pPr>
            <a:endParaRPr lang="en-US" dirty="0">
              <a:solidFill>
                <a:schemeClr val="tx1">
                  <a:lumMod val="75000"/>
                  <a:lumOff val="25000"/>
                </a:schemeClr>
              </a:solidFill>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a:latin typeface="Calisto MT" charset="0"/>
              </a:rPr>
              <a:t>Array Exercise</a:t>
            </a:r>
          </a:p>
        </p:txBody>
      </p:sp>
      <p:sp>
        <p:nvSpPr>
          <p:cNvPr id="40962" name="Rectangle 6"/>
          <p:cNvSpPr txBox="1">
            <a:spLocks noChangeArrowheads="1"/>
          </p:cNvSpPr>
          <p:nvPr/>
        </p:nvSpPr>
        <p:spPr bwMode="auto">
          <a:xfrm>
            <a:off x="234950" y="1944688"/>
            <a:ext cx="4418013"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Calisto MT" charset="0"/>
                <a:ea typeface="ＭＳ Ｐゴシック" charset="0"/>
                <a:cs typeface="ＭＳ Ｐゴシック" charset="0"/>
              </a:defRPr>
            </a:lvl1pPr>
            <a:lvl2pPr marL="742950" indent="-285750" eaLnBrk="0" hangingPunct="0">
              <a:defRPr sz="2400">
                <a:solidFill>
                  <a:schemeClr val="tx1"/>
                </a:solidFill>
                <a:latin typeface="Calisto MT" charset="0"/>
                <a:ea typeface="ＭＳ Ｐゴシック" charset="0"/>
              </a:defRPr>
            </a:lvl2pPr>
            <a:lvl3pPr marL="1143000" indent="-228600" eaLnBrk="0" hangingPunct="0">
              <a:defRPr sz="2400">
                <a:solidFill>
                  <a:schemeClr val="tx1"/>
                </a:solidFill>
                <a:latin typeface="Calisto MT" charset="0"/>
                <a:ea typeface="ＭＳ Ｐゴシック" charset="0"/>
              </a:defRPr>
            </a:lvl3pPr>
            <a:lvl4pPr marL="1600200" indent="-228600" eaLnBrk="0" hangingPunct="0">
              <a:defRPr sz="2400">
                <a:solidFill>
                  <a:schemeClr val="tx1"/>
                </a:solidFill>
                <a:latin typeface="Calisto MT" charset="0"/>
                <a:ea typeface="ＭＳ Ｐゴシック" charset="0"/>
              </a:defRPr>
            </a:lvl4pPr>
            <a:lvl5pPr marL="2057400" indent="-228600" eaLnBrk="0" hangingPunct="0">
              <a:defRPr sz="2400">
                <a:solidFill>
                  <a:schemeClr val="tx1"/>
                </a:solidFill>
                <a:latin typeface="Calisto MT" charset="0"/>
                <a:ea typeface="ＭＳ Ｐゴシック" charset="0"/>
              </a:defRPr>
            </a:lvl5pPr>
            <a:lvl6pPr marL="2514600" indent="-228600" eaLnBrk="0" fontAlgn="base" hangingPunct="0">
              <a:spcBef>
                <a:spcPct val="0"/>
              </a:spcBef>
              <a:spcAft>
                <a:spcPct val="0"/>
              </a:spcAft>
              <a:defRPr sz="2400">
                <a:solidFill>
                  <a:schemeClr val="tx1"/>
                </a:solidFill>
                <a:latin typeface="Calisto MT" charset="0"/>
                <a:ea typeface="ＭＳ Ｐゴシック" charset="0"/>
              </a:defRPr>
            </a:lvl6pPr>
            <a:lvl7pPr marL="2971800" indent="-228600" eaLnBrk="0" fontAlgn="base" hangingPunct="0">
              <a:spcBef>
                <a:spcPct val="0"/>
              </a:spcBef>
              <a:spcAft>
                <a:spcPct val="0"/>
              </a:spcAft>
              <a:defRPr sz="2400">
                <a:solidFill>
                  <a:schemeClr val="tx1"/>
                </a:solidFill>
                <a:latin typeface="Calisto MT" charset="0"/>
                <a:ea typeface="ＭＳ Ｐゴシック" charset="0"/>
              </a:defRPr>
            </a:lvl7pPr>
            <a:lvl8pPr marL="3429000" indent="-228600" eaLnBrk="0" fontAlgn="base" hangingPunct="0">
              <a:spcBef>
                <a:spcPct val="0"/>
              </a:spcBef>
              <a:spcAft>
                <a:spcPct val="0"/>
              </a:spcAft>
              <a:defRPr sz="2400">
                <a:solidFill>
                  <a:schemeClr val="tx1"/>
                </a:solidFill>
                <a:latin typeface="Calisto MT" charset="0"/>
                <a:ea typeface="ＭＳ Ｐゴシック" charset="0"/>
              </a:defRPr>
            </a:lvl8pPr>
            <a:lvl9pPr marL="3886200" indent="-228600" eaLnBrk="0" fontAlgn="base" hangingPunct="0">
              <a:spcBef>
                <a:spcPct val="0"/>
              </a:spcBef>
              <a:spcAft>
                <a:spcPct val="0"/>
              </a:spcAft>
              <a:defRPr sz="2400">
                <a:solidFill>
                  <a:schemeClr val="tx1"/>
                </a:solidFill>
                <a:latin typeface="Calisto MT" charset="0"/>
                <a:ea typeface="ＭＳ Ｐゴシック" charset="0"/>
              </a:defRPr>
            </a:lvl9pPr>
          </a:lstStyle>
          <a:p>
            <a:pPr eaLnBrk="1" hangingPunct="1">
              <a:lnSpc>
                <a:spcPct val="90000"/>
              </a:lnSpc>
              <a:spcBef>
                <a:spcPts val="600"/>
              </a:spcBef>
              <a:buClr>
                <a:srgbClr val="404040"/>
              </a:buClr>
              <a:buFont typeface="Wingdings" charset="0"/>
              <a:buNone/>
            </a:pPr>
            <a:r>
              <a:rPr lang="en-US" sz="1000" dirty="0">
                <a:solidFill>
                  <a:srgbClr val="404040"/>
                </a:solidFill>
                <a:latin typeface="Courier New" charset="0"/>
                <a:cs typeface="Courier New" charset="0"/>
              </a:rPr>
              <a:t>#!/</a:t>
            </a:r>
            <a:r>
              <a:rPr lang="en-US" sz="1000" dirty="0" err="1">
                <a:solidFill>
                  <a:srgbClr val="404040"/>
                </a:solidFill>
                <a:latin typeface="Courier New" charset="0"/>
                <a:cs typeface="Courier New" charset="0"/>
              </a:rPr>
              <a:t>usr</a:t>
            </a:r>
            <a:r>
              <a:rPr lang="en-US" sz="1000" dirty="0">
                <a:solidFill>
                  <a:srgbClr val="404040"/>
                </a:solidFill>
                <a:latin typeface="Courier New" charset="0"/>
                <a:cs typeface="Courier New" charset="0"/>
              </a:rPr>
              <a:t>/bin/</a:t>
            </a:r>
            <a:r>
              <a:rPr lang="en-US" sz="1000" dirty="0" err="1">
                <a:solidFill>
                  <a:srgbClr val="404040"/>
                </a:solidFill>
                <a:latin typeface="Courier New" charset="0"/>
                <a:cs typeface="Courier New" charset="0"/>
              </a:rPr>
              <a:t>perl</a:t>
            </a:r>
            <a:endParaRPr lang="en-US" sz="1000" dirty="0">
              <a:solidFill>
                <a:srgbClr val="404040"/>
              </a:solidFill>
              <a:latin typeface="Courier New" charset="0"/>
              <a:cs typeface="Courier New" charset="0"/>
            </a:endParaRPr>
          </a:p>
          <a:p>
            <a:pPr eaLnBrk="1" hangingPunct="1">
              <a:lnSpc>
                <a:spcPct val="90000"/>
              </a:lnSpc>
              <a:spcBef>
                <a:spcPts val="600"/>
              </a:spcBef>
              <a:buClr>
                <a:srgbClr val="404040"/>
              </a:buClr>
              <a:buFont typeface="Wingdings" charset="0"/>
              <a:buNone/>
            </a:pPr>
            <a:r>
              <a:rPr lang="en-US" sz="1000" dirty="0" smtClean="0">
                <a:solidFill>
                  <a:srgbClr val="404040"/>
                </a:solidFill>
                <a:latin typeface="Courier New" charset="0"/>
                <a:cs typeface="Courier New" charset="0"/>
              </a:rPr>
              <a:t>use </a:t>
            </a:r>
            <a:r>
              <a:rPr lang="en-US" sz="1000" dirty="0">
                <a:solidFill>
                  <a:srgbClr val="404040"/>
                </a:solidFill>
                <a:latin typeface="Courier New" charset="0"/>
                <a:cs typeface="Courier New" charset="0"/>
              </a:rPr>
              <a:t>strict;</a:t>
            </a:r>
          </a:p>
          <a:p>
            <a:pPr eaLnBrk="1" hangingPunct="1">
              <a:lnSpc>
                <a:spcPct val="90000"/>
              </a:lnSpc>
              <a:spcBef>
                <a:spcPts val="600"/>
              </a:spcBef>
              <a:buClr>
                <a:srgbClr val="404040"/>
              </a:buClr>
              <a:buFont typeface="Wingdings" charset="0"/>
              <a:buNone/>
            </a:pPr>
            <a:endParaRPr lang="en-US" sz="1000" dirty="0">
              <a:solidFill>
                <a:srgbClr val="404040"/>
              </a:solidFill>
              <a:latin typeface="Courier New" charset="0"/>
              <a:cs typeface="Courier New" charset="0"/>
            </a:endParaRPr>
          </a:p>
          <a:p>
            <a:pPr eaLnBrk="1" hangingPunct="1">
              <a:lnSpc>
                <a:spcPct val="90000"/>
              </a:lnSpc>
              <a:spcBef>
                <a:spcPts val="600"/>
              </a:spcBef>
              <a:buClr>
                <a:srgbClr val="404040"/>
              </a:buClr>
              <a:buFont typeface="Wingdings" charset="0"/>
              <a:buNone/>
            </a:pPr>
            <a:r>
              <a:rPr lang="en-US" sz="1000" dirty="0">
                <a:solidFill>
                  <a:srgbClr val="404040"/>
                </a:solidFill>
                <a:latin typeface="Courier New" charset="0"/>
                <a:cs typeface="Courier New" charset="0"/>
              </a:rPr>
              <a:t># Address an element in the list</a:t>
            </a:r>
          </a:p>
          <a:p>
            <a:pPr eaLnBrk="1" hangingPunct="1">
              <a:lnSpc>
                <a:spcPct val="90000"/>
              </a:lnSpc>
              <a:spcBef>
                <a:spcPts val="600"/>
              </a:spcBef>
              <a:buClr>
                <a:srgbClr val="404040"/>
              </a:buClr>
              <a:buFont typeface="Wingdings" charset="0"/>
              <a:buNone/>
            </a:pPr>
            <a:r>
              <a:rPr lang="en-US" sz="1000" dirty="0">
                <a:solidFill>
                  <a:srgbClr val="404040"/>
                </a:solidFill>
                <a:latin typeface="Courier New" charset="0"/>
                <a:cs typeface="Courier New" charset="0"/>
              </a:rPr>
              <a:t>@</a:t>
            </a:r>
            <a:r>
              <a:rPr lang="en-US" sz="1000" dirty="0" err="1">
                <a:solidFill>
                  <a:srgbClr val="404040"/>
                </a:solidFill>
                <a:latin typeface="Courier New" charset="0"/>
                <a:cs typeface="Courier New" charset="0"/>
              </a:rPr>
              <a:t>stringInstruments</a:t>
            </a:r>
            <a:r>
              <a:rPr lang="en-US" sz="1000" dirty="0">
                <a:solidFill>
                  <a:srgbClr val="404040"/>
                </a:solidFill>
                <a:latin typeface="Courier New" charset="0"/>
                <a:cs typeface="Courier New" charset="0"/>
              </a:rPr>
              <a:t> = ("</a:t>
            </a:r>
            <a:r>
              <a:rPr lang="en-US" sz="1000" dirty="0" err="1">
                <a:solidFill>
                  <a:srgbClr val="404040"/>
                </a:solidFill>
                <a:latin typeface="Courier New" charset="0"/>
                <a:cs typeface="Courier New" charset="0"/>
              </a:rPr>
              <a:t>violin","viola","cello","bass</a:t>
            </a:r>
            <a:r>
              <a:rPr lang="en-US" sz="1000" dirty="0">
                <a:solidFill>
                  <a:srgbClr val="404040"/>
                </a:solidFill>
                <a:latin typeface="Courier New" charset="0"/>
                <a:cs typeface="Courier New" charset="0"/>
              </a:rPr>
              <a:t>"); </a:t>
            </a:r>
          </a:p>
          <a:p>
            <a:pPr eaLnBrk="1" hangingPunct="1">
              <a:lnSpc>
                <a:spcPct val="90000"/>
              </a:lnSpc>
              <a:spcBef>
                <a:spcPts val="600"/>
              </a:spcBef>
              <a:buClr>
                <a:srgbClr val="404040"/>
              </a:buClr>
              <a:buFont typeface="Wingdings" charset="0"/>
              <a:buNone/>
            </a:pPr>
            <a:r>
              <a:rPr lang="en-US" sz="1000" dirty="0">
                <a:solidFill>
                  <a:srgbClr val="404040"/>
                </a:solidFill>
                <a:latin typeface="Courier New" charset="0"/>
                <a:cs typeface="Courier New" charset="0"/>
              </a:rPr>
              <a:t>$</a:t>
            </a:r>
            <a:r>
              <a:rPr lang="en-US" sz="1000" dirty="0" err="1">
                <a:solidFill>
                  <a:srgbClr val="404040"/>
                </a:solidFill>
                <a:latin typeface="Courier New" charset="0"/>
                <a:cs typeface="Courier New" charset="0"/>
              </a:rPr>
              <a:t>biggestInstrument</a:t>
            </a:r>
            <a:r>
              <a:rPr lang="en-US" sz="1000" dirty="0">
                <a:solidFill>
                  <a:srgbClr val="404040"/>
                </a:solidFill>
                <a:latin typeface="Courier New" charset="0"/>
                <a:cs typeface="Courier New" charset="0"/>
              </a:rPr>
              <a:t> = $</a:t>
            </a:r>
            <a:r>
              <a:rPr lang="en-US" sz="1000" dirty="0" err="1">
                <a:solidFill>
                  <a:srgbClr val="404040"/>
                </a:solidFill>
                <a:latin typeface="Courier New" charset="0"/>
                <a:cs typeface="Courier New" charset="0"/>
              </a:rPr>
              <a:t>stringInstruments</a:t>
            </a:r>
            <a:r>
              <a:rPr lang="en-US" sz="1000" dirty="0">
                <a:solidFill>
                  <a:srgbClr val="404040"/>
                </a:solidFill>
                <a:latin typeface="Courier New" charset="0"/>
                <a:cs typeface="Courier New" charset="0"/>
              </a:rPr>
              <a:t>[3]; </a:t>
            </a:r>
          </a:p>
          <a:p>
            <a:pPr eaLnBrk="1" hangingPunct="1">
              <a:lnSpc>
                <a:spcPct val="90000"/>
              </a:lnSpc>
              <a:spcBef>
                <a:spcPts val="600"/>
              </a:spcBef>
              <a:buClr>
                <a:srgbClr val="404040"/>
              </a:buClr>
              <a:buFont typeface="Wingdings" charset="0"/>
              <a:buNone/>
            </a:pPr>
            <a:r>
              <a:rPr lang="en-US" sz="1000" dirty="0">
                <a:solidFill>
                  <a:srgbClr val="404040"/>
                </a:solidFill>
                <a:latin typeface="Courier New" charset="0"/>
                <a:cs typeface="Courier New" charset="0"/>
              </a:rPr>
              <a:t>print("The biggest instrument: ", $</a:t>
            </a:r>
            <a:r>
              <a:rPr lang="en-US" sz="1000" dirty="0" err="1">
                <a:solidFill>
                  <a:srgbClr val="404040"/>
                </a:solidFill>
                <a:latin typeface="Courier New" charset="0"/>
                <a:cs typeface="Courier New" charset="0"/>
              </a:rPr>
              <a:t>biggestInstrument</a:t>
            </a:r>
            <a:r>
              <a:rPr lang="en-US" sz="1000" dirty="0">
                <a:solidFill>
                  <a:srgbClr val="404040"/>
                </a:solidFill>
                <a:latin typeface="Courier New" charset="0"/>
                <a:cs typeface="Courier New" charset="0"/>
              </a:rPr>
              <a:t>);</a:t>
            </a:r>
          </a:p>
          <a:p>
            <a:pPr eaLnBrk="1" hangingPunct="1">
              <a:lnSpc>
                <a:spcPct val="90000"/>
              </a:lnSpc>
              <a:spcBef>
                <a:spcPts val="600"/>
              </a:spcBef>
              <a:buClr>
                <a:srgbClr val="404040"/>
              </a:buClr>
              <a:buFont typeface="Wingdings" charset="0"/>
              <a:buNone/>
            </a:pPr>
            <a:endParaRPr lang="en-US" sz="1000" dirty="0">
              <a:solidFill>
                <a:srgbClr val="404040"/>
              </a:solidFill>
              <a:latin typeface="Courier New" charset="0"/>
              <a:cs typeface="Courier New" charset="0"/>
            </a:endParaRPr>
          </a:p>
          <a:p>
            <a:pPr eaLnBrk="1" hangingPunct="1">
              <a:lnSpc>
                <a:spcPct val="90000"/>
              </a:lnSpc>
              <a:spcBef>
                <a:spcPts val="600"/>
              </a:spcBef>
              <a:buClr>
                <a:srgbClr val="404040"/>
              </a:buClr>
              <a:buFont typeface="Wingdings" charset="0"/>
              <a:buNone/>
            </a:pPr>
            <a:r>
              <a:rPr lang="en-US" sz="1000" dirty="0">
                <a:solidFill>
                  <a:srgbClr val="404040"/>
                </a:solidFill>
                <a:latin typeface="Courier New" charset="0"/>
                <a:cs typeface="Courier New" charset="0"/>
              </a:rPr>
              <a:t># Join elements at positions 0, 1, 2 and 4 into a white space delimited string</a:t>
            </a:r>
          </a:p>
          <a:p>
            <a:pPr eaLnBrk="1" hangingPunct="1">
              <a:lnSpc>
                <a:spcPct val="90000"/>
              </a:lnSpc>
              <a:spcBef>
                <a:spcPts val="600"/>
              </a:spcBef>
              <a:buClr>
                <a:srgbClr val="404040"/>
              </a:buClr>
              <a:buFont typeface="Arial" charset="0"/>
              <a:buNone/>
            </a:pPr>
            <a:r>
              <a:rPr lang="en-US" sz="1000" dirty="0">
                <a:solidFill>
                  <a:srgbClr val="404040"/>
                </a:solidFill>
                <a:latin typeface="Courier New" charset="0"/>
                <a:cs typeface="Courier New" charset="0"/>
              </a:rPr>
              <a:t>@brass = ("</a:t>
            </a:r>
            <a:r>
              <a:rPr lang="en-US" sz="1000" dirty="0" err="1">
                <a:solidFill>
                  <a:srgbClr val="404040"/>
                </a:solidFill>
                <a:latin typeface="Courier New" charset="0"/>
                <a:cs typeface="Courier New" charset="0"/>
              </a:rPr>
              <a:t>trumpet","horn","trombone","euphonium","tuba</a:t>
            </a:r>
            <a:r>
              <a:rPr lang="en-US" sz="1000" dirty="0">
                <a:solidFill>
                  <a:srgbClr val="404040"/>
                </a:solidFill>
                <a:latin typeface="Courier New" charset="0"/>
                <a:cs typeface="Courier New" charset="0"/>
              </a:rPr>
              <a:t>"); </a:t>
            </a:r>
          </a:p>
          <a:p>
            <a:pPr eaLnBrk="1" hangingPunct="1">
              <a:lnSpc>
                <a:spcPct val="90000"/>
              </a:lnSpc>
              <a:spcBef>
                <a:spcPts val="600"/>
              </a:spcBef>
              <a:buClr>
                <a:srgbClr val="404040"/>
              </a:buClr>
              <a:buFont typeface="Wingdings" charset="0"/>
              <a:buNone/>
            </a:pPr>
            <a:r>
              <a:rPr lang="en-US" sz="1000" dirty="0">
                <a:solidFill>
                  <a:srgbClr val="404040"/>
                </a:solidFill>
                <a:latin typeface="Courier New" charset="0"/>
                <a:cs typeface="Courier New" charset="0"/>
              </a:rPr>
              <a:t>print("orchestral brass: ", join(" ",@brass[0,1,2,4]), "\n"); </a:t>
            </a:r>
          </a:p>
          <a:p>
            <a:pPr eaLnBrk="1" hangingPunct="1">
              <a:lnSpc>
                <a:spcPct val="90000"/>
              </a:lnSpc>
              <a:spcBef>
                <a:spcPts val="600"/>
              </a:spcBef>
              <a:buClr>
                <a:srgbClr val="404040"/>
              </a:buClr>
              <a:buFont typeface="Wingdings" charset="0"/>
              <a:buNone/>
            </a:pPr>
            <a:endParaRPr lang="en-US" sz="1000" dirty="0">
              <a:solidFill>
                <a:srgbClr val="404040"/>
              </a:solidFill>
              <a:latin typeface="Courier New" charset="0"/>
              <a:cs typeface="Courier New" charset="0"/>
            </a:endParaRPr>
          </a:p>
          <a:p>
            <a:pPr eaLnBrk="1" hangingPunct="1">
              <a:lnSpc>
                <a:spcPct val="90000"/>
              </a:lnSpc>
              <a:spcBef>
                <a:spcPts val="600"/>
              </a:spcBef>
              <a:buClr>
                <a:srgbClr val="404040"/>
              </a:buClr>
              <a:buFont typeface="Wingdings" charset="0"/>
              <a:buNone/>
            </a:pPr>
            <a:r>
              <a:rPr lang="en-US" sz="1000" dirty="0">
                <a:solidFill>
                  <a:srgbClr val="404040"/>
                </a:solidFill>
                <a:latin typeface="Courier New" charset="0"/>
                <a:cs typeface="Courier New" charset="0"/>
              </a:rPr>
              <a:t>#Sort the list</a:t>
            </a:r>
          </a:p>
          <a:p>
            <a:pPr eaLnBrk="1" hangingPunct="1">
              <a:lnSpc>
                <a:spcPct val="90000"/>
              </a:lnSpc>
              <a:spcBef>
                <a:spcPts val="600"/>
              </a:spcBef>
              <a:buClr>
                <a:srgbClr val="404040"/>
              </a:buClr>
              <a:buFont typeface="Wingdings" charset="0"/>
              <a:buNone/>
            </a:pPr>
            <a:r>
              <a:rPr lang="en-US" sz="1000" dirty="0">
                <a:solidFill>
                  <a:srgbClr val="404040"/>
                </a:solidFill>
                <a:latin typeface="Courier New" charset="0"/>
                <a:cs typeface="Courier New" charset="0"/>
              </a:rPr>
              <a:t>@</a:t>
            </a:r>
            <a:r>
              <a:rPr lang="en-US" sz="1000" dirty="0" err="1">
                <a:solidFill>
                  <a:srgbClr val="404040"/>
                </a:solidFill>
                <a:latin typeface="Courier New" charset="0"/>
                <a:cs typeface="Courier New" charset="0"/>
              </a:rPr>
              <a:t>unsorted_num</a:t>
            </a:r>
            <a:r>
              <a:rPr lang="en-US" sz="1000" dirty="0">
                <a:solidFill>
                  <a:srgbClr val="404040"/>
                </a:solidFill>
                <a:latin typeface="Courier New" charset="0"/>
                <a:cs typeface="Courier New" charset="0"/>
              </a:rPr>
              <a:t> = ('3','5','2','1','4');</a:t>
            </a:r>
          </a:p>
          <a:p>
            <a:pPr eaLnBrk="1" hangingPunct="1">
              <a:lnSpc>
                <a:spcPct val="90000"/>
              </a:lnSpc>
              <a:spcBef>
                <a:spcPts val="600"/>
              </a:spcBef>
              <a:buClr>
                <a:srgbClr val="404040"/>
              </a:buClr>
              <a:buFont typeface="Wingdings" charset="0"/>
              <a:buNone/>
            </a:pPr>
            <a:r>
              <a:rPr lang="en-US" sz="1000" dirty="0">
                <a:solidFill>
                  <a:srgbClr val="404040"/>
                </a:solidFill>
                <a:latin typeface="Courier New" charset="0"/>
                <a:cs typeface="Courier New" charset="0"/>
              </a:rPr>
              <a:t>@</a:t>
            </a:r>
            <a:r>
              <a:rPr lang="en-US" sz="1000" dirty="0" err="1">
                <a:solidFill>
                  <a:srgbClr val="404040"/>
                </a:solidFill>
                <a:latin typeface="Courier New" charset="0"/>
                <a:cs typeface="Courier New" charset="0"/>
              </a:rPr>
              <a:t>sorted_num</a:t>
            </a:r>
            <a:r>
              <a:rPr lang="en-US" sz="1000" dirty="0">
                <a:solidFill>
                  <a:srgbClr val="404040"/>
                </a:solidFill>
                <a:latin typeface="Courier New" charset="0"/>
                <a:cs typeface="Courier New" charset="0"/>
              </a:rPr>
              <a:t> = sort(@</a:t>
            </a:r>
            <a:r>
              <a:rPr lang="en-US" sz="1000" dirty="0" err="1">
                <a:solidFill>
                  <a:srgbClr val="404040"/>
                </a:solidFill>
                <a:latin typeface="Courier New" charset="0"/>
                <a:cs typeface="Courier New" charset="0"/>
              </a:rPr>
              <a:t>unsorted_num</a:t>
            </a:r>
            <a:r>
              <a:rPr lang="en-US" sz="1000" dirty="0">
                <a:solidFill>
                  <a:srgbClr val="404040"/>
                </a:solidFill>
                <a:latin typeface="Courier New" charset="0"/>
                <a:cs typeface="Courier New" charset="0"/>
              </a:rPr>
              <a:t>);</a:t>
            </a:r>
          </a:p>
          <a:p>
            <a:pPr eaLnBrk="1" hangingPunct="1">
              <a:lnSpc>
                <a:spcPct val="90000"/>
              </a:lnSpc>
              <a:spcBef>
                <a:spcPts val="600"/>
              </a:spcBef>
              <a:buClr>
                <a:srgbClr val="404040"/>
              </a:buClr>
              <a:buFont typeface="Wingdings" charset="0"/>
              <a:buNone/>
            </a:pPr>
            <a:r>
              <a:rPr lang="en-US" sz="1000" dirty="0">
                <a:solidFill>
                  <a:srgbClr val="404040"/>
                </a:solidFill>
                <a:latin typeface="Courier New" charset="0"/>
                <a:cs typeface="Courier New" charset="0"/>
              </a:rPr>
              <a:t>print("Numbers (Sorted, 1-5): ”, @</a:t>
            </a:r>
            <a:r>
              <a:rPr lang="en-US" sz="1000" dirty="0" err="1">
                <a:solidFill>
                  <a:srgbClr val="404040"/>
                </a:solidFill>
                <a:latin typeface="Courier New" charset="0"/>
                <a:cs typeface="Courier New" charset="0"/>
              </a:rPr>
              <a:t>sorted_num</a:t>
            </a:r>
            <a:r>
              <a:rPr lang="en-US" sz="1000" dirty="0">
                <a:solidFill>
                  <a:srgbClr val="404040"/>
                </a:solidFill>
                <a:latin typeface="Courier New" charset="0"/>
                <a:cs typeface="Courier New" charset="0"/>
              </a:rPr>
              <a:t>, "\n"); </a:t>
            </a:r>
          </a:p>
          <a:p>
            <a:pPr eaLnBrk="1" hangingPunct="1">
              <a:lnSpc>
                <a:spcPct val="90000"/>
              </a:lnSpc>
              <a:spcBef>
                <a:spcPts val="600"/>
              </a:spcBef>
              <a:buClr>
                <a:srgbClr val="404040"/>
              </a:buClr>
              <a:buFont typeface="Wingdings" charset="0"/>
              <a:buNone/>
            </a:pPr>
            <a:endParaRPr lang="en-US" sz="1000" dirty="0">
              <a:solidFill>
                <a:srgbClr val="404040"/>
              </a:solidFill>
              <a:latin typeface="Courier New" charset="0"/>
              <a:cs typeface="Courier New" charset="0"/>
            </a:endParaRPr>
          </a:p>
        </p:txBody>
      </p:sp>
      <p:graphicFrame>
        <p:nvGraphicFramePr>
          <p:cNvPr id="6" name="Group 36"/>
          <p:cNvGraphicFramePr>
            <a:graphicFrameLocks noGrp="1"/>
          </p:cNvGraphicFramePr>
          <p:nvPr/>
        </p:nvGraphicFramePr>
        <p:xfrm>
          <a:off x="4538663" y="2405063"/>
          <a:ext cx="4579937" cy="3870925"/>
        </p:xfrm>
        <a:graphic>
          <a:graphicData uri="http://schemas.openxmlformats.org/drawingml/2006/table">
            <a:tbl>
              <a:tblPr/>
              <a:tblGrid>
                <a:gridCol w="4579937"/>
              </a:tblGrid>
              <a:tr h="3870325">
                <a:tc>
                  <a:txBody>
                    <a:bodyPr/>
                    <a:lstStyle/>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endParaRPr lang="en-US" sz="100" dirty="0" smtClean="0">
                        <a:latin typeface="Courier New"/>
                        <a:cs typeface="Courier New"/>
                      </a:endParaRP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smtClean="0">
                          <a:latin typeface="Courier New"/>
                          <a:cs typeface="Courier New"/>
                        </a:rPr>
                        <a:t>#</a:t>
                      </a:r>
                      <a:r>
                        <a:rPr lang="en-US" sz="1000" dirty="0">
                          <a:latin typeface="Courier New"/>
                          <a:cs typeface="Courier New"/>
                        </a:rPr>
                        <a:t>Add a few more numbers</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a:latin typeface="Courier New"/>
                          <a:cs typeface="Courier New"/>
                        </a:rPr>
                        <a:t>@numbers_10 = @</a:t>
                      </a:r>
                      <a:r>
                        <a:rPr lang="en-US" sz="1000" dirty="0" err="1">
                          <a:latin typeface="Courier New"/>
                          <a:cs typeface="Courier New"/>
                        </a:rPr>
                        <a:t>sorted_num</a:t>
                      </a:r>
                      <a:r>
                        <a:rPr lang="en-US" sz="1000" dirty="0">
                          <a:latin typeface="Courier New"/>
                          <a:cs typeface="Courier New"/>
                        </a:rPr>
                        <a:t>;</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a:latin typeface="Courier New"/>
                          <a:cs typeface="Courier New"/>
                        </a:rPr>
                        <a:t>push(@numbers_10, ('6','7','8','9','10'));</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a:latin typeface="Courier New"/>
                          <a:cs typeface="Courier New"/>
                        </a:rPr>
                        <a:t>print("Numbers (1-10): </a:t>
                      </a:r>
                      <a:r>
                        <a:rPr lang="en-US" sz="1000" dirty="0" smtClean="0">
                          <a:latin typeface="Courier New"/>
                          <a:cs typeface="Courier New"/>
                        </a:rPr>
                        <a:t>”, </a:t>
                      </a:r>
                      <a:r>
                        <a:rPr lang="en-US" sz="1000" dirty="0">
                          <a:latin typeface="Courier New"/>
                          <a:cs typeface="Courier New"/>
                        </a:rPr>
                        <a:t>@numbers_10</a:t>
                      </a:r>
                      <a:r>
                        <a:rPr lang="en-US" sz="1000" dirty="0" smtClean="0">
                          <a:latin typeface="Courier New"/>
                          <a:cs typeface="Courier New"/>
                        </a:rPr>
                        <a:t>, </a:t>
                      </a:r>
                      <a:r>
                        <a:rPr lang="en-US" sz="1000" dirty="0">
                          <a:latin typeface="Courier New"/>
                          <a:cs typeface="Courier New"/>
                        </a:rPr>
                        <a:t>"\n"); </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endParaRPr lang="en-US" sz="600" dirty="0" smtClean="0">
                        <a:latin typeface="Courier New"/>
                        <a:cs typeface="Courier New"/>
                      </a:endParaRP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smtClean="0">
                          <a:latin typeface="Courier New"/>
                          <a:cs typeface="Courier New"/>
                        </a:rPr>
                        <a:t># </a:t>
                      </a:r>
                      <a:r>
                        <a:rPr lang="en-US" sz="1000" dirty="0">
                          <a:latin typeface="Courier New"/>
                          <a:cs typeface="Courier New"/>
                        </a:rPr>
                        <a:t>Remove the last</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a:latin typeface="Courier New"/>
                          <a:cs typeface="Courier New"/>
                        </a:rPr>
                        <a:t>print("Numbers (1-9): </a:t>
                      </a:r>
                      <a:r>
                        <a:rPr lang="en-US" sz="1000" dirty="0" smtClean="0">
                          <a:latin typeface="Courier New"/>
                          <a:cs typeface="Courier New"/>
                        </a:rPr>
                        <a:t>”, </a:t>
                      </a:r>
                      <a:r>
                        <a:rPr lang="en-US" sz="1000" dirty="0">
                          <a:latin typeface="Courier New"/>
                          <a:cs typeface="Courier New"/>
                        </a:rPr>
                        <a:t>pop(@numbers_10)</a:t>
                      </a:r>
                      <a:r>
                        <a:rPr lang="en-US" sz="1000" dirty="0" smtClean="0">
                          <a:latin typeface="Courier New"/>
                          <a:cs typeface="Courier New"/>
                        </a:rPr>
                        <a:t>, </a:t>
                      </a:r>
                      <a:r>
                        <a:rPr lang="en-US" sz="1000" dirty="0">
                          <a:latin typeface="Courier New"/>
                          <a:cs typeface="Courier New"/>
                        </a:rPr>
                        <a:t>"\n"); </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endParaRPr lang="en-US" sz="1000" dirty="0" smtClean="0">
                        <a:latin typeface="Courier New"/>
                        <a:cs typeface="Courier New"/>
                      </a:endParaRP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smtClean="0">
                          <a:latin typeface="Courier New"/>
                          <a:cs typeface="Courier New"/>
                        </a:rPr>
                        <a:t># </a:t>
                      </a:r>
                      <a:r>
                        <a:rPr lang="en-US" sz="1000" dirty="0">
                          <a:latin typeface="Courier New"/>
                          <a:cs typeface="Courier New"/>
                        </a:rPr>
                        <a:t>Remove the first</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a:latin typeface="Courier New"/>
                          <a:cs typeface="Courier New"/>
                        </a:rPr>
                        <a:t>print("Numbers (2-9): </a:t>
                      </a:r>
                      <a:r>
                        <a:rPr lang="en-US" sz="1000" dirty="0" smtClean="0">
                          <a:latin typeface="Courier New"/>
                          <a:cs typeface="Courier New"/>
                        </a:rPr>
                        <a:t>”, </a:t>
                      </a:r>
                      <a:r>
                        <a:rPr lang="en-US" sz="1000" dirty="0">
                          <a:latin typeface="Courier New"/>
                          <a:cs typeface="Courier New"/>
                        </a:rPr>
                        <a:t>shift(@numbers_10)</a:t>
                      </a:r>
                      <a:r>
                        <a:rPr lang="en-US" sz="1000" dirty="0" smtClean="0">
                          <a:latin typeface="Courier New"/>
                          <a:cs typeface="Courier New"/>
                        </a:rPr>
                        <a:t>, </a:t>
                      </a:r>
                      <a:r>
                        <a:rPr lang="en-US" sz="1000" dirty="0">
                          <a:latin typeface="Courier New"/>
                          <a:cs typeface="Courier New"/>
                        </a:rPr>
                        <a:t>"\n"); </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endParaRPr lang="en-US" sz="600" dirty="0" smtClean="0">
                        <a:latin typeface="Courier New"/>
                        <a:cs typeface="Courier New"/>
                      </a:endParaRP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smtClean="0">
                          <a:latin typeface="Courier New"/>
                          <a:cs typeface="Courier New"/>
                        </a:rPr>
                        <a:t># </a:t>
                      </a:r>
                      <a:r>
                        <a:rPr lang="en-US" sz="1000" dirty="0">
                          <a:latin typeface="Courier New"/>
                          <a:cs typeface="Courier New"/>
                        </a:rPr>
                        <a:t>Combine two ops</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a:latin typeface="Courier New"/>
                          <a:cs typeface="Courier New"/>
                        </a:rPr>
                        <a:t>print("Count elements (2-9): </a:t>
                      </a:r>
                      <a:r>
                        <a:rPr lang="en-US" sz="1000" dirty="0" smtClean="0">
                          <a:latin typeface="Courier New"/>
                          <a:cs typeface="Courier New"/>
                        </a:rPr>
                        <a:t>”, $</a:t>
                      </a:r>
                      <a:r>
                        <a:rPr lang="en-US" sz="1000" dirty="0">
                          <a:latin typeface="Courier New"/>
                          <a:cs typeface="Courier New"/>
                        </a:rPr>
                        <a:t>#@numbers_10;</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smtClean="0">
                          <a:latin typeface="Courier New"/>
                          <a:cs typeface="Courier New"/>
                        </a:rPr>
                        <a:t># </a:t>
                      </a:r>
                      <a:r>
                        <a:rPr lang="en-US" sz="1000" dirty="0">
                          <a:latin typeface="Courier New"/>
                          <a:cs typeface="Courier New"/>
                        </a:rPr>
                        <a:t>scalar( @numbers_10 )</a:t>
                      </a:r>
                      <a:r>
                        <a:rPr lang="en-US" sz="1000" dirty="0" smtClean="0">
                          <a:latin typeface="Courier New"/>
                          <a:cs typeface="Courier New"/>
                        </a:rPr>
                        <a:t>, </a:t>
                      </a:r>
                      <a:r>
                        <a:rPr lang="en-US" sz="1000" dirty="0">
                          <a:latin typeface="Courier New"/>
                          <a:cs typeface="Courier New"/>
                        </a:rPr>
                        <a:t>"\n"); </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r>
                        <a:rPr lang="en-US" sz="1000" dirty="0" smtClean="0">
                          <a:latin typeface="Courier New"/>
                          <a:cs typeface="Courier New"/>
                        </a:rPr>
                        <a:t>print</a:t>
                      </a:r>
                      <a:r>
                        <a:rPr lang="en-US" sz="1000" dirty="0">
                          <a:latin typeface="Courier New"/>
                          <a:cs typeface="Courier New"/>
                        </a:rPr>
                        <a:t>("What's left (numbers 2-9): </a:t>
                      </a:r>
                      <a:r>
                        <a:rPr lang="en-US" sz="1000" dirty="0" smtClean="0">
                          <a:latin typeface="Courier New"/>
                          <a:cs typeface="Courier New"/>
                        </a:rPr>
                        <a:t>”, </a:t>
                      </a:r>
                      <a:r>
                        <a:rPr lang="en-US" sz="1000" dirty="0">
                          <a:latin typeface="Courier New"/>
                          <a:cs typeface="Courier New"/>
                        </a:rPr>
                        <a:t>@numbers_10</a:t>
                      </a:r>
                      <a:r>
                        <a:rPr lang="en-US" sz="1000" dirty="0" smtClean="0">
                          <a:latin typeface="Courier New"/>
                          <a:cs typeface="Courier New"/>
                        </a:rPr>
                        <a:t>, </a:t>
                      </a:r>
                      <a:r>
                        <a:rPr lang="en-US" sz="1000" dirty="0">
                          <a:latin typeface="Courier New"/>
                          <a:cs typeface="Courier New"/>
                        </a:rPr>
                        <a:t>"\n"); </a:t>
                      </a: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endParaRPr lang="el-GR" sz="1000" dirty="0">
                        <a:latin typeface="Courier New"/>
                        <a:cs typeface="Courier New"/>
                      </a:endParaRPr>
                    </a:p>
                    <a:p>
                      <a:pPr marL="0" marR="0" lvl="0" indent="0" algn="l" defTabSz="914400" rtl="0" eaLnBrk="1" fontAlgn="base" latinLnBrk="0" hangingPunct="1">
                        <a:lnSpc>
                          <a:spcPct val="100000"/>
                        </a:lnSpc>
                        <a:spcBef>
                          <a:spcPts val="600"/>
                        </a:spcBef>
                        <a:spcAft>
                          <a:spcPct val="0"/>
                        </a:spcAft>
                        <a:buClr>
                          <a:schemeClr val="accent2"/>
                        </a:buClr>
                        <a:buSzTx/>
                        <a:buFont typeface="Wingdings" charset="0"/>
                        <a:buNone/>
                        <a:tabLst/>
                      </a:pPr>
                      <a:endParaRPr lang="el-GR" sz="1000" dirty="0">
                        <a:latin typeface="Courier New"/>
                        <a:cs typeface="Courier New"/>
                      </a:endParaRPr>
                    </a:p>
                  </a:txBody>
                  <a:tcPr marL="91420" marR="91420" marT="45703" marB="45703" horzOverflow="overflow">
                    <a:lnL cap="flat">
                      <a:noFill/>
                    </a:lnL>
                    <a:lnR cap="flat">
                      <a:noFill/>
                    </a:lnR>
                    <a:lnT cap="flat">
                      <a:noFill/>
                    </a:lnT>
                    <a:lnB cap="flat">
                      <a:noFill/>
                    </a:lnB>
                    <a:lnTlToBr>
                      <a:noFill/>
                    </a:lnTlToBr>
                    <a:lnBlToTr>
                      <a:noFill/>
                    </a:lnBlToTr>
                    <a:noFill/>
                  </a:tcPr>
                </a:tc>
              </a:tr>
            </a:tbl>
          </a:graphicData>
        </a:graphic>
      </p:graphicFrame>
      <p:sp>
        <p:nvSpPr>
          <p:cNvPr id="7" name="Rectangle 6"/>
          <p:cNvSpPr/>
          <p:nvPr/>
        </p:nvSpPr>
        <p:spPr>
          <a:xfrm>
            <a:off x="263525" y="1901825"/>
            <a:ext cx="4275138" cy="1608138"/>
          </a:xfrm>
          <a:prstGeom prst="rect">
            <a:avLst/>
          </a:prstGeom>
          <a:noFill/>
          <a:ln>
            <a:solidFill>
              <a:schemeClr val="accent5">
                <a:lumMod val="40000"/>
                <a:lumOff val="60000"/>
              </a:schemeClr>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n-US" dirty="0"/>
          </a:p>
        </p:txBody>
      </p:sp>
      <p:sp>
        <p:nvSpPr>
          <p:cNvPr id="8" name="Rectangle 7"/>
          <p:cNvSpPr/>
          <p:nvPr/>
        </p:nvSpPr>
        <p:spPr>
          <a:xfrm>
            <a:off x="260350" y="3581400"/>
            <a:ext cx="4273550" cy="1212850"/>
          </a:xfrm>
          <a:prstGeom prst="rect">
            <a:avLst/>
          </a:prstGeom>
          <a:noFill/>
          <a:ln>
            <a:solidFill>
              <a:schemeClr val="accent5">
                <a:lumMod val="40000"/>
                <a:lumOff val="60000"/>
              </a:schemeClr>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n-US"/>
          </a:p>
        </p:txBody>
      </p:sp>
      <p:sp>
        <p:nvSpPr>
          <p:cNvPr id="9" name="Rectangle 8"/>
          <p:cNvSpPr/>
          <p:nvPr/>
        </p:nvSpPr>
        <p:spPr>
          <a:xfrm>
            <a:off x="249238" y="4879975"/>
            <a:ext cx="4275137" cy="1012825"/>
          </a:xfrm>
          <a:prstGeom prst="rect">
            <a:avLst/>
          </a:prstGeom>
          <a:noFill/>
          <a:ln>
            <a:solidFill>
              <a:schemeClr val="accent5">
                <a:lumMod val="40000"/>
                <a:lumOff val="60000"/>
              </a:schemeClr>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n-US"/>
          </a:p>
        </p:txBody>
      </p:sp>
      <p:sp>
        <p:nvSpPr>
          <p:cNvPr id="10" name="Rectangle 9"/>
          <p:cNvSpPr/>
          <p:nvPr/>
        </p:nvSpPr>
        <p:spPr>
          <a:xfrm>
            <a:off x="4537075" y="2498725"/>
            <a:ext cx="4365625" cy="1014413"/>
          </a:xfrm>
          <a:prstGeom prst="rect">
            <a:avLst/>
          </a:prstGeom>
          <a:noFill/>
          <a:ln>
            <a:solidFill>
              <a:schemeClr val="accent5">
                <a:lumMod val="40000"/>
                <a:lumOff val="60000"/>
              </a:schemeClr>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n-US"/>
          </a:p>
        </p:txBody>
      </p:sp>
      <p:sp>
        <p:nvSpPr>
          <p:cNvPr id="11" name="Rectangle 10"/>
          <p:cNvSpPr/>
          <p:nvPr/>
        </p:nvSpPr>
        <p:spPr>
          <a:xfrm>
            <a:off x="4546600" y="3581400"/>
            <a:ext cx="4356100" cy="1209675"/>
          </a:xfrm>
          <a:prstGeom prst="rect">
            <a:avLst/>
          </a:prstGeom>
          <a:noFill/>
          <a:ln>
            <a:solidFill>
              <a:schemeClr val="accent5">
                <a:lumMod val="40000"/>
                <a:lumOff val="60000"/>
              </a:schemeClr>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n-US"/>
          </a:p>
        </p:txBody>
      </p:sp>
      <p:sp>
        <p:nvSpPr>
          <p:cNvPr id="12" name="Rectangle 11"/>
          <p:cNvSpPr/>
          <p:nvPr/>
        </p:nvSpPr>
        <p:spPr>
          <a:xfrm>
            <a:off x="4538663" y="4879975"/>
            <a:ext cx="4356100" cy="1011238"/>
          </a:xfrm>
          <a:prstGeom prst="rect">
            <a:avLst/>
          </a:prstGeom>
          <a:noFill/>
          <a:ln>
            <a:solidFill>
              <a:schemeClr val="accent5">
                <a:lumMod val="40000"/>
                <a:lumOff val="60000"/>
              </a:schemeClr>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1">
                    <a:lumMod val="75000"/>
                    <a:lumOff val="25000"/>
                  </a:schemeClr>
                </a:solidFill>
                <a:effectLst>
                  <a:outerShdw blurRad="38100" dist="38100" dir="2700000" algn="tl">
                    <a:srgbClr val="DDDDDD"/>
                  </a:outerShdw>
                </a:effectLst>
                <a:ea typeface="+mj-ea"/>
                <a:cs typeface="+mj-cs"/>
              </a:rPr>
              <a:t>Associative Arrays - Hashes</a:t>
            </a:r>
            <a:endParaRPr lang="en-US" dirty="0">
              <a:solidFill>
                <a:schemeClr val="tx1">
                  <a:lumMod val="75000"/>
                  <a:lumOff val="25000"/>
                </a:schemeClr>
              </a:solidFill>
              <a:ea typeface="+mj-ea"/>
              <a:cs typeface="+mj-cs"/>
            </a:endParaRPr>
          </a:p>
        </p:txBody>
      </p:sp>
      <p:sp>
        <p:nvSpPr>
          <p:cNvPr id="3" name="Content Placeholder 2"/>
          <p:cNvSpPr>
            <a:spLocks noGrp="1"/>
          </p:cNvSpPr>
          <p:nvPr>
            <p:ph idx="1"/>
          </p:nvPr>
        </p:nvSpPr>
        <p:spPr>
          <a:xfrm>
            <a:off x="376238" y="1882775"/>
            <a:ext cx="8372475" cy="4451350"/>
          </a:xfrm>
        </p:spPr>
        <p:txBody>
          <a:bodyPr rtlCol="0">
            <a:normAutofit fontScale="92500" lnSpcReduction="20000"/>
          </a:bodyPr>
          <a:lstStyle/>
          <a:p>
            <a:pPr eaLnBrk="1" fontAlgn="auto" hangingPunct="1">
              <a:spcAft>
                <a:spcPts val="0"/>
              </a:spcAft>
              <a:buClr>
                <a:schemeClr val="tx1">
                  <a:lumMod val="75000"/>
                  <a:lumOff val="25000"/>
                </a:schemeClr>
              </a:buClr>
              <a:buFont typeface="Arial" pitchFamily="34" charset="0"/>
              <a:buChar char="•"/>
              <a:defRPr/>
            </a:pPr>
            <a:r>
              <a:rPr lang="en-US" sz="1800" dirty="0" smtClean="0">
                <a:solidFill>
                  <a:schemeClr val="tx1">
                    <a:lumMod val="75000"/>
                    <a:lumOff val="25000"/>
                  </a:schemeClr>
                </a:solidFill>
                <a:ea typeface="+mn-ea"/>
                <a:cs typeface="+mn-cs"/>
              </a:rPr>
              <a:t>Hash name starts </a:t>
            </a:r>
            <a:r>
              <a:rPr lang="en-US" sz="1800" dirty="0">
                <a:solidFill>
                  <a:schemeClr val="tx1">
                    <a:lumMod val="75000"/>
                    <a:lumOff val="25000"/>
                  </a:schemeClr>
                </a:solidFill>
                <a:ea typeface="+mn-ea"/>
                <a:cs typeface="+mn-cs"/>
              </a:rPr>
              <a:t>with ‘</a:t>
            </a:r>
            <a:r>
              <a:rPr lang="en-US" sz="1800" dirty="0">
                <a:solidFill>
                  <a:srgbClr val="FF0000"/>
                </a:solidFill>
                <a:ea typeface="+mn-ea"/>
                <a:cs typeface="+mn-cs"/>
              </a:rPr>
              <a:t>%</a:t>
            </a:r>
            <a:r>
              <a:rPr lang="en-US" sz="1800" dirty="0">
                <a:solidFill>
                  <a:schemeClr val="tx1">
                    <a:lumMod val="75000"/>
                    <a:lumOff val="25000"/>
                  </a:schemeClr>
                </a:solidFill>
                <a:ea typeface="+mn-ea"/>
                <a:cs typeface="+mn-cs"/>
              </a:rPr>
              <a:t>’ </a:t>
            </a:r>
          </a:p>
          <a:p>
            <a:pPr eaLnBrk="1" fontAlgn="auto" hangingPunct="1">
              <a:spcAft>
                <a:spcPts val="0"/>
              </a:spcAft>
              <a:buClr>
                <a:schemeClr val="tx1">
                  <a:lumMod val="75000"/>
                  <a:lumOff val="25000"/>
                </a:schemeClr>
              </a:buClr>
              <a:buFont typeface="Arial" pitchFamily="34" charset="0"/>
              <a:buChar char="•"/>
              <a:defRPr/>
            </a:pPr>
            <a:r>
              <a:rPr lang="en-US" sz="1800" dirty="0" smtClean="0">
                <a:solidFill>
                  <a:schemeClr val="tx1">
                    <a:lumMod val="75000"/>
                    <a:lumOff val="25000"/>
                  </a:schemeClr>
                </a:solidFill>
                <a:ea typeface="+mn-ea"/>
                <a:cs typeface="+mn-cs"/>
              </a:rPr>
              <a:t>Hash contains </a:t>
            </a:r>
            <a:r>
              <a:rPr lang="en-US" sz="1800" dirty="0">
                <a:solidFill>
                  <a:schemeClr val="tx1">
                    <a:lumMod val="75000"/>
                    <a:lumOff val="25000"/>
                  </a:schemeClr>
                </a:solidFill>
                <a:ea typeface="+mn-ea"/>
                <a:cs typeface="+mn-cs"/>
              </a:rPr>
              <a:t>Key-Value </a:t>
            </a:r>
            <a:r>
              <a:rPr lang="en-US" sz="1800" dirty="0" smtClean="0">
                <a:solidFill>
                  <a:schemeClr val="tx1">
                    <a:lumMod val="75000"/>
                    <a:lumOff val="25000"/>
                  </a:schemeClr>
                </a:solidFill>
                <a:ea typeface="+mn-ea"/>
                <a:cs typeface="+mn-cs"/>
              </a:rPr>
              <a:t>pairs</a:t>
            </a:r>
            <a:endParaRPr lang="en-US" sz="1800" dirty="0">
              <a:solidFill>
                <a:schemeClr val="tx1">
                  <a:lumMod val="75000"/>
                  <a:lumOff val="25000"/>
                </a:schemeClr>
              </a:solidFill>
              <a:ea typeface="+mn-ea"/>
            </a:endParaRPr>
          </a:p>
          <a:p>
            <a:pPr marL="350838" lvl="1" indent="0" eaLnBrk="1" fontAlgn="auto" hangingPunct="1">
              <a:spcAft>
                <a:spcPts val="0"/>
              </a:spcAft>
              <a:buClr>
                <a:schemeClr val="bg2">
                  <a:lumMod val="60000"/>
                  <a:lumOff val="40000"/>
                </a:schemeClr>
              </a:buClr>
              <a:buFont typeface="Arial" pitchFamily="34" charset="0"/>
              <a:buNone/>
              <a:defRPr/>
            </a:pPr>
            <a:r>
              <a:rPr lang="en-US" sz="1800" dirty="0">
                <a:solidFill>
                  <a:srgbClr val="FF0000"/>
                </a:solidFill>
                <a:latin typeface="Courier New"/>
                <a:ea typeface="+mn-ea"/>
                <a:cs typeface="Courier New"/>
              </a:rPr>
              <a:t>m</a:t>
            </a:r>
            <a:r>
              <a:rPr lang="en-US" sz="1800" dirty="0" smtClean="0">
                <a:solidFill>
                  <a:srgbClr val="FF0000"/>
                </a:solidFill>
                <a:latin typeface="Courier New"/>
                <a:ea typeface="+mn-ea"/>
                <a:cs typeface="Courier New"/>
              </a:rPr>
              <a:t>y %hash = (“Country”, “Luxembourg”, “Faculty”, “FSTC”, “Program”, “MISB”);</a:t>
            </a:r>
            <a:endParaRPr lang="en-US" sz="1800" dirty="0">
              <a:solidFill>
                <a:schemeClr val="tx1">
                  <a:lumMod val="75000"/>
                  <a:lumOff val="25000"/>
                </a:schemeClr>
              </a:solidFill>
              <a:ea typeface="+mn-ea"/>
            </a:endParaRPr>
          </a:p>
          <a:p>
            <a:pPr marL="350838" lvl="1" indent="0" eaLnBrk="1" fontAlgn="auto" hangingPunct="1">
              <a:spcAft>
                <a:spcPts val="0"/>
              </a:spcAft>
              <a:buClr>
                <a:schemeClr val="bg2">
                  <a:lumMod val="60000"/>
                  <a:lumOff val="40000"/>
                </a:schemeClr>
              </a:buClr>
              <a:buFont typeface="Arial" pitchFamily="34" charset="0"/>
              <a:buNone/>
              <a:defRPr/>
            </a:pPr>
            <a:r>
              <a:rPr lang="en-US" sz="1800" dirty="0" smtClean="0">
                <a:solidFill>
                  <a:schemeClr val="tx1">
                    <a:lumMod val="75000"/>
                    <a:lumOff val="25000"/>
                  </a:schemeClr>
                </a:solidFill>
                <a:ea typeface="+mn-ea"/>
              </a:rPr>
              <a:t>To improve readability hash is usually written as:</a:t>
            </a:r>
          </a:p>
          <a:p>
            <a:pPr marL="350838" lvl="1" indent="0" eaLnBrk="1" fontAlgn="auto" hangingPunct="1">
              <a:spcAft>
                <a:spcPts val="0"/>
              </a:spcAft>
              <a:buClr>
                <a:schemeClr val="bg2">
                  <a:lumMod val="60000"/>
                  <a:lumOff val="40000"/>
                </a:schemeClr>
              </a:buClr>
              <a:buFont typeface="Arial" charset="0"/>
              <a:buNone/>
              <a:defRPr/>
            </a:pPr>
            <a:r>
              <a:rPr lang="en-US" sz="1800" dirty="0">
                <a:solidFill>
                  <a:srgbClr val="FF0000"/>
                </a:solidFill>
                <a:latin typeface="Courier New"/>
                <a:cs typeface="Courier New"/>
              </a:rPr>
              <a:t>m</a:t>
            </a:r>
            <a:r>
              <a:rPr lang="en-US" sz="1800" dirty="0" smtClean="0">
                <a:solidFill>
                  <a:srgbClr val="FF0000"/>
                </a:solidFill>
                <a:latin typeface="Courier New"/>
                <a:cs typeface="Courier New"/>
              </a:rPr>
              <a:t>y </a:t>
            </a:r>
            <a:r>
              <a:rPr lang="en-US" sz="1800" dirty="0">
                <a:solidFill>
                  <a:srgbClr val="FF0000"/>
                </a:solidFill>
                <a:latin typeface="Courier New"/>
                <a:cs typeface="Courier New"/>
              </a:rPr>
              <a:t>%hash = (“Country”, “Luxembourg”, </a:t>
            </a:r>
            <a:endParaRPr lang="en-US" sz="1800" dirty="0" smtClean="0">
              <a:solidFill>
                <a:srgbClr val="FF0000"/>
              </a:solidFill>
              <a:latin typeface="Courier New"/>
              <a:cs typeface="Courier New"/>
            </a:endParaRPr>
          </a:p>
          <a:p>
            <a:pPr marL="350838" lvl="1" indent="0" eaLnBrk="1" fontAlgn="auto" hangingPunct="1">
              <a:spcAft>
                <a:spcPts val="0"/>
              </a:spcAft>
              <a:buClr>
                <a:schemeClr val="bg2">
                  <a:lumMod val="60000"/>
                  <a:lumOff val="40000"/>
                </a:schemeClr>
              </a:buClr>
              <a:buFont typeface="Arial" charset="0"/>
              <a:buNone/>
              <a:defRPr/>
            </a:pPr>
            <a:r>
              <a:rPr lang="en-US" sz="1800" dirty="0">
                <a:solidFill>
                  <a:srgbClr val="FF0000"/>
                </a:solidFill>
                <a:latin typeface="Courier New"/>
                <a:cs typeface="Courier New"/>
              </a:rPr>
              <a:t>	</a:t>
            </a:r>
            <a:r>
              <a:rPr lang="en-US" sz="1800" dirty="0" smtClean="0">
                <a:solidFill>
                  <a:srgbClr val="FF0000"/>
                </a:solidFill>
                <a:latin typeface="Courier New"/>
                <a:cs typeface="Courier New"/>
              </a:rPr>
              <a:t>	 “</a:t>
            </a:r>
            <a:r>
              <a:rPr lang="en-US" sz="1800" dirty="0">
                <a:solidFill>
                  <a:srgbClr val="FF0000"/>
                </a:solidFill>
                <a:latin typeface="Courier New"/>
                <a:cs typeface="Courier New"/>
              </a:rPr>
              <a:t>Faculty”, </a:t>
            </a:r>
            <a:r>
              <a:rPr lang="en-US" sz="1800" dirty="0" smtClean="0">
                <a:solidFill>
                  <a:srgbClr val="FF0000"/>
                </a:solidFill>
                <a:latin typeface="Courier New"/>
                <a:cs typeface="Courier New"/>
              </a:rPr>
              <a:t> “</a:t>
            </a:r>
            <a:r>
              <a:rPr lang="en-US" sz="1800" dirty="0">
                <a:solidFill>
                  <a:srgbClr val="FF0000"/>
                </a:solidFill>
                <a:latin typeface="Courier New"/>
                <a:cs typeface="Courier New"/>
              </a:rPr>
              <a:t>FSTC”, </a:t>
            </a:r>
            <a:endParaRPr lang="en-US" sz="1800" dirty="0" smtClean="0">
              <a:solidFill>
                <a:srgbClr val="FF0000"/>
              </a:solidFill>
              <a:latin typeface="Courier New"/>
              <a:cs typeface="Courier New"/>
            </a:endParaRPr>
          </a:p>
          <a:p>
            <a:pPr marL="350838" lvl="1" indent="0" eaLnBrk="1" fontAlgn="auto" hangingPunct="1">
              <a:spcAft>
                <a:spcPts val="0"/>
              </a:spcAft>
              <a:buClr>
                <a:schemeClr val="bg2">
                  <a:lumMod val="60000"/>
                  <a:lumOff val="40000"/>
                </a:schemeClr>
              </a:buClr>
              <a:buFont typeface="Arial" charset="0"/>
              <a:buNone/>
              <a:defRPr/>
            </a:pPr>
            <a:r>
              <a:rPr lang="en-US" sz="1800" dirty="0">
                <a:solidFill>
                  <a:srgbClr val="FF0000"/>
                </a:solidFill>
                <a:latin typeface="Courier New"/>
                <a:cs typeface="Courier New"/>
              </a:rPr>
              <a:t>	</a:t>
            </a:r>
            <a:r>
              <a:rPr lang="en-US" sz="1800" dirty="0" smtClean="0">
                <a:solidFill>
                  <a:srgbClr val="FF0000"/>
                </a:solidFill>
                <a:latin typeface="Courier New"/>
                <a:cs typeface="Courier New"/>
              </a:rPr>
              <a:t>	 “Program”,  </a:t>
            </a:r>
            <a:r>
              <a:rPr lang="en-US" sz="1800" dirty="0">
                <a:solidFill>
                  <a:srgbClr val="FF0000"/>
                </a:solidFill>
                <a:latin typeface="Courier New"/>
                <a:cs typeface="Courier New"/>
              </a:rPr>
              <a:t>“MISB”)</a:t>
            </a:r>
            <a:r>
              <a:rPr lang="en-US" sz="1800" dirty="0" smtClean="0">
                <a:solidFill>
                  <a:srgbClr val="FF0000"/>
                </a:solidFill>
                <a:latin typeface="Courier New"/>
                <a:cs typeface="Courier New"/>
              </a:rPr>
              <a:t>;</a:t>
            </a:r>
          </a:p>
          <a:p>
            <a:pPr marL="350838" lvl="1" indent="0" eaLnBrk="1" fontAlgn="auto" hangingPunct="1">
              <a:spcAft>
                <a:spcPts val="0"/>
              </a:spcAft>
              <a:buClr>
                <a:schemeClr val="bg2">
                  <a:lumMod val="60000"/>
                  <a:lumOff val="40000"/>
                </a:schemeClr>
              </a:buClr>
              <a:buFont typeface="Arial" charset="0"/>
              <a:buNone/>
              <a:defRPr/>
            </a:pPr>
            <a:r>
              <a:rPr lang="en-US" sz="1700" dirty="0" smtClean="0"/>
              <a:t>where </a:t>
            </a:r>
            <a:r>
              <a:rPr lang="en-US" sz="1700" dirty="0"/>
              <a:t>Country, Faculty, Program are KEYS, </a:t>
            </a:r>
          </a:p>
          <a:p>
            <a:pPr marL="350838" lvl="1" indent="0" eaLnBrk="1" fontAlgn="auto" hangingPunct="1">
              <a:spcAft>
                <a:spcPts val="0"/>
              </a:spcAft>
              <a:buClr>
                <a:schemeClr val="bg2">
                  <a:lumMod val="60000"/>
                  <a:lumOff val="40000"/>
                </a:schemeClr>
              </a:buClr>
              <a:buFont typeface="Arial" charset="0"/>
              <a:buNone/>
              <a:defRPr/>
            </a:pPr>
            <a:r>
              <a:rPr lang="en-US" sz="1700" dirty="0" smtClean="0"/>
              <a:t>and </a:t>
            </a:r>
            <a:r>
              <a:rPr lang="en-US" sz="1700" dirty="0"/>
              <a:t>Luxembourg, </a:t>
            </a:r>
            <a:r>
              <a:rPr lang="en-US" sz="1700" dirty="0" smtClean="0"/>
              <a:t>FSTC, MISB </a:t>
            </a:r>
            <a:r>
              <a:rPr lang="en-US" sz="1700" dirty="0"/>
              <a:t>are respective associated VALUES</a:t>
            </a:r>
          </a:p>
          <a:p>
            <a:pPr eaLnBrk="1" fontAlgn="auto" hangingPunct="1">
              <a:spcAft>
                <a:spcPts val="0"/>
              </a:spcAft>
              <a:buClr>
                <a:schemeClr val="tx1">
                  <a:lumMod val="75000"/>
                  <a:lumOff val="25000"/>
                </a:schemeClr>
              </a:buClr>
              <a:buFont typeface="Arial" pitchFamily="34" charset="0"/>
              <a:buChar char="•"/>
              <a:defRPr/>
            </a:pPr>
            <a:r>
              <a:rPr lang="en-US" sz="1800" dirty="0"/>
              <a:t>Perl allows the use of the =&gt; operator, which Perl interprets to mean a double-quoted string and a comma. </a:t>
            </a:r>
            <a:endParaRPr lang="en-US" sz="1800" dirty="0" smtClean="0"/>
          </a:p>
          <a:p>
            <a:pPr marL="350838" lvl="1" indent="0" eaLnBrk="1" fontAlgn="auto" hangingPunct="1">
              <a:spcAft>
                <a:spcPts val="0"/>
              </a:spcAft>
              <a:buClr>
                <a:schemeClr val="bg2">
                  <a:lumMod val="60000"/>
                  <a:lumOff val="40000"/>
                </a:schemeClr>
              </a:buClr>
              <a:buFont typeface="Arial" charset="0"/>
              <a:buNone/>
              <a:defRPr/>
            </a:pPr>
            <a:r>
              <a:rPr lang="en-US" sz="1800" dirty="0">
                <a:solidFill>
                  <a:srgbClr val="FF0000"/>
                </a:solidFill>
                <a:latin typeface="Courier New"/>
                <a:cs typeface="Courier New"/>
              </a:rPr>
              <a:t>my %hash = </a:t>
            </a:r>
            <a:r>
              <a:rPr lang="en-US" sz="1800" dirty="0" smtClean="0">
                <a:solidFill>
                  <a:srgbClr val="FF0000"/>
                </a:solidFill>
                <a:latin typeface="Courier New"/>
                <a:cs typeface="Courier New"/>
              </a:rPr>
              <a:t>(Country =&gt;  Luxembourg, </a:t>
            </a:r>
            <a:endParaRPr lang="en-US" sz="1800" dirty="0">
              <a:solidFill>
                <a:srgbClr val="FF0000"/>
              </a:solidFill>
              <a:latin typeface="Courier New"/>
              <a:cs typeface="Courier New"/>
            </a:endParaRPr>
          </a:p>
          <a:p>
            <a:pPr marL="350838" lvl="1" indent="0" eaLnBrk="1" fontAlgn="auto" hangingPunct="1">
              <a:spcAft>
                <a:spcPts val="0"/>
              </a:spcAft>
              <a:buClr>
                <a:schemeClr val="bg2">
                  <a:lumMod val="60000"/>
                  <a:lumOff val="40000"/>
                </a:schemeClr>
              </a:buClr>
              <a:buFont typeface="Arial" charset="0"/>
              <a:buNone/>
              <a:defRPr/>
            </a:pPr>
            <a:r>
              <a:rPr lang="en-US" sz="1800" dirty="0">
                <a:solidFill>
                  <a:srgbClr val="FF0000"/>
                </a:solidFill>
                <a:latin typeface="Courier New"/>
                <a:cs typeface="Courier New"/>
              </a:rPr>
              <a:t>		 </a:t>
            </a:r>
            <a:r>
              <a:rPr lang="en-US" sz="1800" dirty="0" smtClean="0">
                <a:solidFill>
                  <a:srgbClr val="FF0000"/>
                </a:solidFill>
                <a:latin typeface="Courier New"/>
                <a:cs typeface="Courier New"/>
              </a:rPr>
              <a:t>Faculty</a:t>
            </a:r>
            <a:r>
              <a:rPr lang="en-US" sz="1800" dirty="0">
                <a:solidFill>
                  <a:srgbClr val="FF0000"/>
                </a:solidFill>
                <a:latin typeface="Courier New"/>
                <a:cs typeface="Courier New"/>
              </a:rPr>
              <a:t> =&gt;</a:t>
            </a:r>
            <a:r>
              <a:rPr lang="en-US" sz="1800" dirty="0" smtClean="0">
                <a:solidFill>
                  <a:srgbClr val="FF0000"/>
                </a:solidFill>
                <a:latin typeface="Courier New"/>
                <a:cs typeface="Courier New"/>
              </a:rPr>
              <a:t>  FSTC, </a:t>
            </a:r>
            <a:endParaRPr lang="en-US" sz="1800" dirty="0">
              <a:solidFill>
                <a:srgbClr val="FF0000"/>
              </a:solidFill>
              <a:latin typeface="Courier New"/>
              <a:cs typeface="Courier New"/>
            </a:endParaRPr>
          </a:p>
          <a:p>
            <a:pPr marL="350838" lvl="1" indent="0" eaLnBrk="1" fontAlgn="auto" hangingPunct="1">
              <a:spcAft>
                <a:spcPts val="0"/>
              </a:spcAft>
              <a:buClr>
                <a:schemeClr val="bg2">
                  <a:lumMod val="60000"/>
                  <a:lumOff val="40000"/>
                </a:schemeClr>
              </a:buClr>
              <a:buFont typeface="Arial" charset="0"/>
              <a:buNone/>
              <a:defRPr/>
            </a:pPr>
            <a:r>
              <a:rPr lang="en-US" sz="1800" dirty="0">
                <a:solidFill>
                  <a:srgbClr val="FF0000"/>
                </a:solidFill>
                <a:latin typeface="Courier New"/>
                <a:cs typeface="Courier New"/>
              </a:rPr>
              <a:t>		 </a:t>
            </a:r>
            <a:r>
              <a:rPr lang="en-US" sz="1800" dirty="0" smtClean="0">
                <a:solidFill>
                  <a:srgbClr val="FF0000"/>
                </a:solidFill>
                <a:latin typeface="Courier New"/>
                <a:cs typeface="Courier New"/>
              </a:rPr>
              <a:t>Program </a:t>
            </a:r>
            <a:r>
              <a:rPr lang="en-US" sz="1800" dirty="0">
                <a:solidFill>
                  <a:srgbClr val="FF0000"/>
                </a:solidFill>
                <a:latin typeface="Courier New"/>
                <a:cs typeface="Courier New"/>
              </a:rPr>
              <a:t>=&gt;</a:t>
            </a:r>
            <a:r>
              <a:rPr lang="en-US" sz="1800" dirty="0" smtClean="0">
                <a:solidFill>
                  <a:srgbClr val="FF0000"/>
                </a:solidFill>
                <a:latin typeface="Courier New"/>
                <a:cs typeface="Courier New"/>
              </a:rPr>
              <a:t>  MISB)</a:t>
            </a:r>
            <a:r>
              <a:rPr lang="en-US" sz="1800" dirty="0">
                <a:solidFill>
                  <a:srgbClr val="FF0000"/>
                </a:solidFill>
                <a:latin typeface="Courier New"/>
                <a:cs typeface="Courier New"/>
              </a:rPr>
              <a:t>;</a:t>
            </a:r>
          </a:p>
          <a:p>
            <a:pPr eaLnBrk="1" fontAlgn="auto" hangingPunct="1">
              <a:spcAft>
                <a:spcPts val="0"/>
              </a:spcAft>
              <a:buClr>
                <a:schemeClr val="tx1">
                  <a:lumMod val="75000"/>
                  <a:lumOff val="25000"/>
                </a:schemeClr>
              </a:buClr>
              <a:buFont typeface="Arial" pitchFamily="34" charset="0"/>
              <a:buChar char="•"/>
              <a:defRPr/>
            </a:pPr>
            <a:endParaRPr lang="en-US" sz="1800" dirty="0">
              <a:solidFill>
                <a:schemeClr val="tx1">
                  <a:lumMod val="75000"/>
                  <a:lumOff val="25000"/>
                </a:schemeClr>
              </a:solidFill>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1">
                    <a:lumMod val="75000"/>
                    <a:lumOff val="25000"/>
                  </a:schemeClr>
                </a:solidFill>
                <a:effectLst>
                  <a:outerShdw blurRad="38100" dist="38100" dir="2700000" algn="tl">
                    <a:srgbClr val="DDDDDD"/>
                  </a:outerShdw>
                </a:effectLst>
                <a:ea typeface="+mj-ea"/>
                <a:cs typeface="+mj-cs"/>
              </a:rPr>
              <a:t>Associative Arrays - Hashes</a:t>
            </a:r>
            <a:endParaRPr lang="en-US" dirty="0">
              <a:solidFill>
                <a:schemeClr val="tx1">
                  <a:lumMod val="75000"/>
                  <a:lumOff val="25000"/>
                </a:schemeClr>
              </a:solidFill>
              <a:ea typeface="+mj-ea"/>
              <a:cs typeface="+mj-cs"/>
            </a:endParaRPr>
          </a:p>
        </p:txBody>
      </p:sp>
      <p:sp>
        <p:nvSpPr>
          <p:cNvPr id="3" name="Content Placeholder 2"/>
          <p:cNvSpPr>
            <a:spLocks noGrp="1"/>
          </p:cNvSpPr>
          <p:nvPr>
            <p:ph idx="1"/>
          </p:nvPr>
        </p:nvSpPr>
        <p:spPr>
          <a:xfrm>
            <a:off x="376238" y="1882775"/>
            <a:ext cx="8372475" cy="4608513"/>
          </a:xfrm>
        </p:spPr>
        <p:txBody>
          <a:bodyPr rtlCol="0">
            <a:normAutofit/>
          </a:bodyPr>
          <a:lstStyle/>
          <a:p>
            <a:pPr marL="342900" lvl="1" indent="-342900" eaLnBrk="1" fontAlgn="auto" hangingPunct="1">
              <a:lnSpc>
                <a:spcPct val="90000"/>
              </a:lnSpc>
              <a:spcBef>
                <a:spcPts val="2000"/>
              </a:spcBef>
              <a:spcAft>
                <a:spcPts val="0"/>
              </a:spcAft>
              <a:buClr>
                <a:schemeClr val="tx1">
                  <a:lumMod val="75000"/>
                  <a:lumOff val="25000"/>
                </a:schemeClr>
              </a:buClr>
              <a:buFont typeface="Arial" pitchFamily="34" charset="0"/>
              <a:buChar char="•"/>
              <a:defRPr/>
            </a:pPr>
            <a:r>
              <a:rPr lang="en-US" sz="1600" dirty="0"/>
              <a:t>When you have a pair like this:</a:t>
            </a:r>
            <a:r>
              <a:rPr lang="en-US" sz="1600" dirty="0">
                <a:latin typeface="Courier New" charset="0"/>
              </a:rPr>
              <a:t/>
            </a:r>
            <a:br>
              <a:rPr lang="en-US" sz="1600" dirty="0">
                <a:latin typeface="Courier New" charset="0"/>
              </a:rPr>
            </a:br>
            <a:r>
              <a:rPr lang="en-US" sz="1600" dirty="0" smtClean="0">
                <a:solidFill>
                  <a:srgbClr val="FF0000"/>
                </a:solidFill>
                <a:latin typeface="Courier New" charset="0"/>
              </a:rPr>
              <a:t>Country </a:t>
            </a:r>
            <a:r>
              <a:rPr lang="en-US" sz="1600" dirty="0">
                <a:solidFill>
                  <a:srgbClr val="FF0000"/>
                </a:solidFill>
                <a:latin typeface="Courier New" charset="0"/>
              </a:rPr>
              <a:t>=&gt; </a:t>
            </a:r>
            <a:r>
              <a:rPr lang="en-US" sz="1600" dirty="0" smtClean="0">
                <a:solidFill>
                  <a:srgbClr val="FF0000"/>
                </a:solidFill>
                <a:latin typeface="Courier New" charset="0"/>
              </a:rPr>
              <a:t>Luxembourg </a:t>
            </a:r>
          </a:p>
          <a:p>
            <a:pPr marL="236538" lvl="1" indent="-236538" eaLnBrk="1" fontAlgn="auto" hangingPunct="1">
              <a:lnSpc>
                <a:spcPct val="90000"/>
              </a:lnSpc>
              <a:spcAft>
                <a:spcPts val="0"/>
              </a:spcAft>
              <a:buClr>
                <a:schemeClr val="tx1">
                  <a:lumMod val="75000"/>
                  <a:lumOff val="25000"/>
                </a:schemeClr>
              </a:buClr>
              <a:buFont typeface="Arial" charset="0"/>
              <a:buNone/>
              <a:defRPr/>
            </a:pPr>
            <a:r>
              <a:rPr lang="en-US" sz="1600" dirty="0">
                <a:solidFill>
                  <a:srgbClr val="FF0000"/>
                </a:solidFill>
                <a:latin typeface="Courier New" charset="0"/>
              </a:rPr>
              <a:t> </a:t>
            </a:r>
            <a:r>
              <a:rPr lang="en-US" sz="1600" dirty="0" smtClean="0">
                <a:solidFill>
                  <a:srgbClr val="FF0000"/>
                </a:solidFill>
                <a:latin typeface="Courier New" charset="0"/>
              </a:rPr>
              <a:t>  </a:t>
            </a:r>
            <a:r>
              <a:rPr lang="en-US" sz="1600" dirty="0" smtClean="0"/>
              <a:t>the </a:t>
            </a:r>
            <a:r>
              <a:rPr lang="en-US" sz="1600" dirty="0"/>
              <a:t>left side of the pair is called the hash key, and the right side is the value. </a:t>
            </a:r>
            <a:endParaRPr lang="en-US" sz="1600" dirty="0" smtClean="0"/>
          </a:p>
          <a:p>
            <a:pPr marL="342900" lvl="1" indent="-342900" eaLnBrk="1" fontAlgn="auto" hangingPunct="1">
              <a:spcBef>
                <a:spcPts val="2000"/>
              </a:spcBef>
              <a:spcAft>
                <a:spcPts val="0"/>
              </a:spcAft>
              <a:buClr>
                <a:schemeClr val="tx1">
                  <a:lumMod val="75000"/>
                  <a:lumOff val="25000"/>
                </a:schemeClr>
              </a:buClr>
              <a:buFont typeface="Arial" pitchFamily="34" charset="0"/>
              <a:buChar char="•"/>
              <a:defRPr/>
            </a:pPr>
            <a:r>
              <a:rPr lang="en-US" sz="1600" dirty="0" smtClean="0">
                <a:solidFill>
                  <a:schemeClr val="tx1">
                    <a:lumMod val="75000"/>
                    <a:lumOff val="25000"/>
                  </a:schemeClr>
                </a:solidFill>
                <a:ea typeface="+mn-ea"/>
              </a:rPr>
              <a:t>You </a:t>
            </a:r>
            <a:r>
              <a:rPr lang="en-US" sz="1600" dirty="0">
                <a:solidFill>
                  <a:schemeClr val="tx1">
                    <a:lumMod val="75000"/>
                    <a:lumOff val="25000"/>
                  </a:schemeClr>
                </a:solidFill>
                <a:ea typeface="+mn-ea"/>
              </a:rPr>
              <a:t>can use the k</a:t>
            </a:r>
            <a:r>
              <a:rPr lang="en-US" sz="1600" dirty="0" smtClean="0">
                <a:solidFill>
                  <a:schemeClr val="tx1">
                    <a:lumMod val="75000"/>
                    <a:lumOff val="25000"/>
                  </a:schemeClr>
                </a:solidFill>
                <a:ea typeface="+mn-ea"/>
              </a:rPr>
              <a:t>ey </a:t>
            </a:r>
            <a:r>
              <a:rPr lang="en-US" sz="1600" dirty="0">
                <a:solidFill>
                  <a:schemeClr val="tx1">
                    <a:lumMod val="75000"/>
                    <a:lumOff val="25000"/>
                  </a:schemeClr>
                </a:solidFill>
                <a:ea typeface="+mn-ea"/>
              </a:rPr>
              <a:t>to find </a:t>
            </a:r>
            <a:r>
              <a:rPr lang="en-US" sz="1600" dirty="0" smtClean="0">
                <a:solidFill>
                  <a:schemeClr val="tx1">
                    <a:lumMod val="75000"/>
                    <a:lumOff val="25000"/>
                  </a:schemeClr>
                </a:solidFill>
                <a:ea typeface="+mn-ea"/>
              </a:rPr>
              <a:t>associated value to it</a:t>
            </a:r>
          </a:p>
          <a:p>
            <a:pPr marL="465138" lvl="2" indent="0" eaLnBrk="1" fontAlgn="auto" hangingPunct="1">
              <a:spcAft>
                <a:spcPts val="0"/>
              </a:spcAft>
              <a:buClr>
                <a:schemeClr val="tx1">
                  <a:lumMod val="75000"/>
                  <a:lumOff val="25000"/>
                </a:schemeClr>
              </a:buClr>
              <a:buFont typeface="Arial" pitchFamily="34" charset="0"/>
              <a:buNone/>
              <a:defRPr/>
            </a:pPr>
            <a:r>
              <a:rPr lang="en-US" sz="1600" dirty="0" smtClean="0">
                <a:solidFill>
                  <a:srgbClr val="FF0000"/>
                </a:solidFill>
                <a:latin typeface="Courier New"/>
                <a:ea typeface="+mn-ea"/>
                <a:cs typeface="Courier New"/>
              </a:rPr>
              <a:t>my %hash = (name =&gt; Joh</a:t>
            </a:r>
            <a:r>
              <a:rPr lang="en-US" sz="1600" dirty="0">
                <a:solidFill>
                  <a:srgbClr val="FF0000"/>
                </a:solidFill>
                <a:latin typeface="Courier New"/>
                <a:ea typeface="+mn-ea"/>
                <a:cs typeface="Courier New"/>
              </a:rPr>
              <a:t>n</a:t>
            </a:r>
            <a:r>
              <a:rPr lang="en-US" sz="1600" dirty="0" smtClean="0">
                <a:solidFill>
                  <a:srgbClr val="FF0000"/>
                </a:solidFill>
                <a:latin typeface="Courier New"/>
                <a:ea typeface="+mn-ea"/>
                <a:cs typeface="Courier New"/>
              </a:rPr>
              <a:t>,</a:t>
            </a:r>
          </a:p>
          <a:p>
            <a:pPr marL="465138" lvl="2" indent="0" eaLnBrk="1" fontAlgn="auto" hangingPunct="1">
              <a:spcAft>
                <a:spcPts val="0"/>
              </a:spcAft>
              <a:buClr>
                <a:schemeClr val="tx1">
                  <a:lumMod val="75000"/>
                  <a:lumOff val="25000"/>
                </a:schemeClr>
              </a:buClr>
              <a:buFont typeface="Arial" pitchFamily="34" charset="0"/>
              <a:buNone/>
              <a:defRPr/>
            </a:pPr>
            <a:r>
              <a:rPr lang="en-US" sz="1600" dirty="0">
                <a:solidFill>
                  <a:srgbClr val="FF0000"/>
                </a:solidFill>
                <a:latin typeface="Courier New"/>
                <a:ea typeface="+mn-ea"/>
                <a:cs typeface="Courier New"/>
              </a:rPr>
              <a:t> </a:t>
            </a:r>
            <a:r>
              <a:rPr lang="en-US" sz="1600" dirty="0" smtClean="0">
                <a:solidFill>
                  <a:srgbClr val="FF0000"/>
                </a:solidFill>
                <a:latin typeface="Courier New"/>
                <a:ea typeface="+mn-ea"/>
                <a:cs typeface="Courier New"/>
              </a:rPr>
              <a:t> </a:t>
            </a:r>
            <a:r>
              <a:rPr lang="en-US" sz="1600" dirty="0">
                <a:solidFill>
                  <a:srgbClr val="FF0000"/>
                </a:solidFill>
                <a:latin typeface="Courier New"/>
                <a:ea typeface="+mn-ea"/>
                <a:cs typeface="Courier New"/>
              </a:rPr>
              <a:t>	      </a:t>
            </a:r>
            <a:r>
              <a:rPr lang="en-US" sz="1600" dirty="0" smtClean="0">
                <a:solidFill>
                  <a:srgbClr val="FF0000"/>
                </a:solidFill>
                <a:latin typeface="Courier New"/>
                <a:ea typeface="+mn-ea"/>
                <a:cs typeface="Courier New"/>
              </a:rPr>
              <a:t>   age </a:t>
            </a:r>
            <a:r>
              <a:rPr lang="en-US" sz="1600" dirty="0">
                <a:solidFill>
                  <a:srgbClr val="FF0000"/>
                </a:solidFill>
                <a:latin typeface="Courier New"/>
                <a:ea typeface="+mn-ea"/>
                <a:cs typeface="Courier New"/>
              </a:rPr>
              <a:t>=&gt; </a:t>
            </a:r>
            <a:r>
              <a:rPr lang="en-US" sz="1600" dirty="0" smtClean="0">
                <a:solidFill>
                  <a:srgbClr val="FF0000"/>
                </a:solidFill>
                <a:latin typeface="Courier New"/>
                <a:ea typeface="+mn-ea"/>
                <a:cs typeface="Courier New"/>
              </a:rPr>
              <a:t>23);</a:t>
            </a:r>
          </a:p>
          <a:p>
            <a:pPr marL="350838" lvl="1" indent="0" eaLnBrk="1" fontAlgn="auto" hangingPunct="1">
              <a:spcAft>
                <a:spcPts val="0"/>
              </a:spcAft>
              <a:buClr>
                <a:schemeClr val="bg2">
                  <a:lumMod val="60000"/>
                  <a:lumOff val="40000"/>
                </a:schemeClr>
              </a:buClr>
              <a:buFont typeface="Arial" pitchFamily="34" charset="0"/>
              <a:buNone/>
              <a:defRPr/>
            </a:pPr>
            <a:r>
              <a:rPr lang="en-US" sz="1600" dirty="0">
                <a:solidFill>
                  <a:srgbClr val="FF0000"/>
                </a:solidFill>
                <a:latin typeface="Courier New"/>
                <a:ea typeface="+mn-ea"/>
                <a:cs typeface="Courier New"/>
              </a:rPr>
              <a:t>p</a:t>
            </a:r>
            <a:r>
              <a:rPr lang="en-US" sz="1600" dirty="0" smtClean="0">
                <a:solidFill>
                  <a:srgbClr val="FF0000"/>
                </a:solidFill>
                <a:latin typeface="Courier New"/>
                <a:ea typeface="+mn-ea"/>
                <a:cs typeface="Courier New"/>
              </a:rPr>
              <a:t>rint $hash{name};  #will print John</a:t>
            </a:r>
            <a:endParaRPr lang="en-US" sz="1600" dirty="0">
              <a:solidFill>
                <a:srgbClr val="FF0000"/>
              </a:solidFill>
              <a:latin typeface="Courier New"/>
              <a:ea typeface="+mn-ea"/>
              <a:cs typeface="Courier New"/>
            </a:endParaRPr>
          </a:p>
          <a:p>
            <a:pPr eaLnBrk="1" fontAlgn="auto" hangingPunct="1">
              <a:spcAft>
                <a:spcPts val="0"/>
              </a:spcAft>
              <a:buClr>
                <a:schemeClr val="tx1">
                  <a:lumMod val="75000"/>
                  <a:lumOff val="25000"/>
                </a:schemeClr>
              </a:buClr>
              <a:buFont typeface="Arial" pitchFamily="34" charset="0"/>
              <a:buChar char="•"/>
              <a:defRPr/>
            </a:pPr>
            <a:r>
              <a:rPr lang="en-US" sz="1600" dirty="0"/>
              <a:t>All hash keys must be unique. If you have more than one hash key the same, the newer entries will overwrite the older ones in the list. </a:t>
            </a:r>
            <a:endParaRPr lang="en-US" sz="1600" dirty="0" smtClean="0"/>
          </a:p>
          <a:p>
            <a:pPr eaLnBrk="1" fontAlgn="auto" hangingPunct="1">
              <a:spcAft>
                <a:spcPts val="0"/>
              </a:spcAft>
              <a:buClr>
                <a:schemeClr val="tx1">
                  <a:lumMod val="75000"/>
                  <a:lumOff val="25000"/>
                </a:schemeClr>
              </a:buClr>
              <a:buFont typeface="Arial" pitchFamily="34" charset="0"/>
              <a:buChar char="•"/>
              <a:defRPr/>
            </a:pPr>
            <a:r>
              <a:rPr lang="en-US" sz="1600" dirty="0" smtClean="0"/>
              <a:t>Values </a:t>
            </a:r>
            <a:r>
              <a:rPr lang="en-US" sz="1600" dirty="0"/>
              <a:t>do not have to be unique. </a:t>
            </a:r>
            <a:endParaRPr lang="en-US" sz="1600" dirty="0" smtClean="0"/>
          </a:p>
          <a:p>
            <a:pPr eaLnBrk="1" fontAlgn="auto" hangingPunct="1">
              <a:spcAft>
                <a:spcPts val="0"/>
              </a:spcAft>
              <a:buClr>
                <a:schemeClr val="tx1">
                  <a:lumMod val="75000"/>
                  <a:lumOff val="25000"/>
                </a:schemeClr>
              </a:buClr>
              <a:buFont typeface="Arial" pitchFamily="34" charset="0"/>
              <a:buChar char="•"/>
              <a:defRPr/>
            </a:pPr>
            <a:r>
              <a:rPr lang="en-US" sz="1600" dirty="0" smtClean="0">
                <a:solidFill>
                  <a:schemeClr val="tx1">
                    <a:lumMod val="75000"/>
                    <a:lumOff val="25000"/>
                  </a:schemeClr>
                </a:solidFill>
                <a:ea typeface="+mn-ea"/>
                <a:cs typeface="+mn-cs"/>
              </a:rPr>
              <a:t>Adding </a:t>
            </a:r>
            <a:r>
              <a:rPr lang="en-US" sz="1600" dirty="0">
                <a:solidFill>
                  <a:schemeClr val="tx1">
                    <a:lumMod val="75000"/>
                    <a:lumOff val="25000"/>
                  </a:schemeClr>
                </a:solidFill>
                <a:ea typeface="+mn-ea"/>
                <a:cs typeface="+mn-cs"/>
              </a:rPr>
              <a:t>a key-value pair to </a:t>
            </a:r>
            <a:r>
              <a:rPr lang="en-US" sz="1600" dirty="0" smtClean="0">
                <a:solidFill>
                  <a:schemeClr val="tx1">
                    <a:lumMod val="75000"/>
                    <a:lumOff val="25000"/>
                  </a:schemeClr>
                </a:solidFill>
                <a:ea typeface="+mn-ea"/>
                <a:cs typeface="+mn-cs"/>
              </a:rPr>
              <a:t>hash:</a:t>
            </a:r>
            <a:endParaRPr lang="en-US" sz="1600" dirty="0">
              <a:solidFill>
                <a:schemeClr val="tx1">
                  <a:lumMod val="75000"/>
                  <a:lumOff val="25000"/>
                </a:schemeClr>
              </a:solidFill>
              <a:ea typeface="+mn-ea"/>
              <a:cs typeface="+mn-cs"/>
            </a:endParaRPr>
          </a:p>
          <a:p>
            <a:pPr marL="350838" lvl="1" indent="0" eaLnBrk="1" fontAlgn="auto" hangingPunct="1">
              <a:spcAft>
                <a:spcPts val="0"/>
              </a:spcAft>
              <a:buClr>
                <a:schemeClr val="bg2">
                  <a:lumMod val="60000"/>
                  <a:lumOff val="40000"/>
                </a:schemeClr>
              </a:buClr>
              <a:buFont typeface="Arial" pitchFamily="34" charset="0"/>
              <a:buNone/>
              <a:defRPr/>
            </a:pPr>
            <a:r>
              <a:rPr lang="en-US" sz="1600" dirty="0" smtClean="0">
                <a:solidFill>
                  <a:srgbClr val="FF0000"/>
                </a:solidFill>
                <a:latin typeface="Courier New"/>
                <a:ea typeface="+mn-ea"/>
                <a:cs typeface="Courier New"/>
              </a:rPr>
              <a:t>$hash{‘city’} = (‘Luxembourg’); #hash received one more pair</a:t>
            </a:r>
            <a:endParaRPr lang="en-US" sz="1600" dirty="0">
              <a:solidFill>
                <a:schemeClr val="tx1">
                  <a:lumMod val="75000"/>
                  <a:lumOff val="25000"/>
                </a:schemeClr>
              </a:solidFill>
              <a:ea typeface="+mn-ea"/>
            </a:endParaRPr>
          </a:p>
          <a:p>
            <a:pPr marL="350838" lvl="1" indent="0" eaLnBrk="1" fontAlgn="auto" hangingPunct="1">
              <a:spcAft>
                <a:spcPts val="0"/>
              </a:spcAft>
              <a:buClr>
                <a:schemeClr val="bg2">
                  <a:lumMod val="60000"/>
                  <a:lumOff val="40000"/>
                </a:schemeClr>
              </a:buClr>
              <a:buFont typeface="Arial" pitchFamily="34" charset="0"/>
              <a:buNone/>
              <a:defRPr/>
            </a:pPr>
            <a:endParaRPr lang="en-US" sz="1600" dirty="0">
              <a:solidFill>
                <a:schemeClr val="tx1">
                  <a:lumMod val="75000"/>
                  <a:lumOff val="25000"/>
                </a:schemeClr>
              </a:solidFill>
              <a:ea typeface="+mn-ea"/>
            </a:endParaRPr>
          </a:p>
          <a:p>
            <a:pPr eaLnBrk="1" fontAlgn="auto" hangingPunct="1">
              <a:spcAft>
                <a:spcPts val="0"/>
              </a:spcAft>
              <a:buClr>
                <a:schemeClr val="tx1">
                  <a:lumMod val="75000"/>
                  <a:lumOff val="25000"/>
                </a:schemeClr>
              </a:buClr>
              <a:buFont typeface="Arial" pitchFamily="34" charset="0"/>
              <a:buChar char="•"/>
              <a:defRPr/>
            </a:pPr>
            <a:endParaRPr lang="en-US" sz="1600" dirty="0">
              <a:solidFill>
                <a:schemeClr val="tx1">
                  <a:lumMod val="75000"/>
                  <a:lumOff val="25000"/>
                </a:schemeClr>
              </a:solidFill>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a:solidFill>
                  <a:schemeClr val="tx1">
                    <a:lumMod val="75000"/>
                    <a:lumOff val="25000"/>
                  </a:schemeClr>
                </a:solidFill>
                <a:effectLst>
                  <a:outerShdw blurRad="38100" dist="38100" dir="2700000" algn="tl">
                    <a:srgbClr val="DDDDDD"/>
                  </a:outerShdw>
                </a:effectLst>
                <a:ea typeface="+mj-ea"/>
                <a:cs typeface="+mj-cs"/>
              </a:rPr>
              <a:t>Hash Operations</a:t>
            </a:r>
            <a:endParaRPr lang="en-US" dirty="0">
              <a:solidFill>
                <a:schemeClr val="tx1">
                  <a:lumMod val="75000"/>
                  <a:lumOff val="25000"/>
                </a:schemeClr>
              </a:solidFill>
              <a:ea typeface="+mj-ea"/>
              <a:cs typeface="+mj-cs"/>
            </a:endParaRPr>
          </a:p>
        </p:txBody>
      </p:sp>
      <p:sp>
        <p:nvSpPr>
          <p:cNvPr id="3" name="Content Placeholder 2"/>
          <p:cNvSpPr>
            <a:spLocks noGrp="1"/>
          </p:cNvSpPr>
          <p:nvPr>
            <p:ph idx="1"/>
          </p:nvPr>
        </p:nvSpPr>
        <p:spPr/>
        <p:txBody>
          <a:bodyPr rtlCol="0">
            <a:normAutofit fontScale="70000" lnSpcReduction="20000"/>
          </a:bodyPr>
          <a:lstStyle/>
          <a:p>
            <a:pPr eaLnBrk="1" fontAlgn="auto" hangingPunct="1">
              <a:spcAft>
                <a:spcPts val="0"/>
              </a:spcAft>
              <a:buClr>
                <a:schemeClr val="tx1">
                  <a:lumMod val="75000"/>
                  <a:lumOff val="25000"/>
                </a:schemeClr>
              </a:buClr>
              <a:buFont typeface="Arial" pitchFamily="34" charset="0"/>
              <a:buChar char="•"/>
              <a:defRPr/>
            </a:pPr>
            <a:r>
              <a:rPr lang="en-US" dirty="0">
                <a:solidFill>
                  <a:srgbClr val="FF0000"/>
                </a:solidFill>
                <a:latin typeface="Courier New" charset="0"/>
                <a:ea typeface="+mn-ea"/>
                <a:cs typeface="+mn-cs"/>
              </a:rPr>
              <a:t>keys(</a:t>
            </a:r>
            <a:r>
              <a:rPr lang="en-US" dirty="0" smtClean="0">
                <a:solidFill>
                  <a:srgbClr val="FF0000"/>
                </a:solidFill>
                <a:latin typeface="Courier New" charset="0"/>
                <a:ea typeface="+mn-ea"/>
                <a:cs typeface="+mn-cs"/>
              </a:rPr>
              <a:t>%HASH)</a:t>
            </a:r>
            <a:endParaRPr lang="en-US" dirty="0">
              <a:solidFill>
                <a:srgbClr val="FF0000"/>
              </a:solidFill>
              <a:ea typeface="+mn-ea"/>
              <a:cs typeface="+mn-cs"/>
            </a:endParaRPr>
          </a:p>
          <a:p>
            <a:pPr eaLnBrk="1" fontAlgn="auto" hangingPunct="1">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ea typeface="+mn-ea"/>
                <a:cs typeface="+mn-cs"/>
              </a:rPr>
              <a:t>	return a list of all the keys in the </a:t>
            </a:r>
            <a:r>
              <a:rPr lang="en-US" dirty="0" smtClean="0">
                <a:solidFill>
                  <a:schemeClr val="tx1">
                    <a:lumMod val="75000"/>
                    <a:lumOff val="25000"/>
                  </a:schemeClr>
                </a:solidFill>
                <a:ea typeface="+mn-ea"/>
                <a:cs typeface="+mn-cs"/>
              </a:rPr>
              <a:t>%HASH</a:t>
            </a:r>
            <a:endParaRPr lang="en-US" dirty="0">
              <a:solidFill>
                <a:schemeClr val="tx1">
                  <a:lumMod val="75000"/>
                  <a:lumOff val="25000"/>
                </a:schemeClr>
              </a:solidFill>
              <a:ea typeface="+mn-ea"/>
              <a:cs typeface="+mn-cs"/>
            </a:endParaRPr>
          </a:p>
          <a:p>
            <a:pPr eaLnBrk="1" fontAlgn="auto" hangingPunct="1">
              <a:spcAft>
                <a:spcPts val="0"/>
              </a:spcAft>
              <a:buClr>
                <a:schemeClr val="tx1">
                  <a:lumMod val="75000"/>
                  <a:lumOff val="25000"/>
                </a:schemeClr>
              </a:buClr>
              <a:buFont typeface="Arial" pitchFamily="34" charset="0"/>
              <a:buChar char="•"/>
              <a:defRPr/>
            </a:pPr>
            <a:r>
              <a:rPr lang="en-US" dirty="0">
                <a:solidFill>
                  <a:srgbClr val="FF0000"/>
                </a:solidFill>
                <a:latin typeface="Courier New" charset="0"/>
                <a:ea typeface="+mn-ea"/>
                <a:cs typeface="+mn-cs"/>
              </a:rPr>
              <a:t>values(</a:t>
            </a:r>
            <a:r>
              <a:rPr lang="en-US" dirty="0" smtClean="0">
                <a:solidFill>
                  <a:srgbClr val="FF0000"/>
                </a:solidFill>
                <a:latin typeface="Courier New" charset="0"/>
                <a:ea typeface="+mn-ea"/>
                <a:cs typeface="+mn-cs"/>
              </a:rPr>
              <a:t>%HASH)</a:t>
            </a:r>
            <a:r>
              <a:rPr lang="en-US" dirty="0" smtClean="0">
                <a:solidFill>
                  <a:srgbClr val="FF0000"/>
                </a:solidFill>
                <a:ea typeface="+mn-ea"/>
                <a:cs typeface="+mn-cs"/>
              </a:rPr>
              <a:t> </a:t>
            </a:r>
            <a:endParaRPr lang="en-US" dirty="0">
              <a:solidFill>
                <a:srgbClr val="FF0000"/>
              </a:solidFill>
              <a:ea typeface="+mn-ea"/>
              <a:cs typeface="+mn-cs"/>
            </a:endParaRPr>
          </a:p>
          <a:p>
            <a:pPr eaLnBrk="1" fontAlgn="auto" hangingPunct="1">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ea typeface="+mn-ea"/>
                <a:cs typeface="+mn-cs"/>
              </a:rPr>
              <a:t>	return a list of all the values in the </a:t>
            </a:r>
            <a:r>
              <a:rPr lang="en-US" dirty="0" smtClean="0">
                <a:solidFill>
                  <a:schemeClr val="tx1">
                    <a:lumMod val="75000"/>
                    <a:lumOff val="25000"/>
                  </a:schemeClr>
                </a:solidFill>
                <a:ea typeface="+mn-ea"/>
                <a:cs typeface="+mn-cs"/>
              </a:rPr>
              <a:t>%</a:t>
            </a:r>
            <a:r>
              <a:rPr lang="en-US" dirty="0">
                <a:solidFill>
                  <a:schemeClr val="tx1">
                    <a:lumMod val="75000"/>
                    <a:lumOff val="25000"/>
                  </a:schemeClr>
                </a:solidFill>
                <a:ea typeface="+mn-ea"/>
                <a:cs typeface="+mn-cs"/>
              </a:rPr>
              <a:t>HASH</a:t>
            </a:r>
          </a:p>
          <a:p>
            <a:pPr eaLnBrk="1" fontAlgn="auto" hangingPunct="1">
              <a:spcAft>
                <a:spcPts val="0"/>
              </a:spcAft>
              <a:buClr>
                <a:schemeClr val="tx1">
                  <a:lumMod val="75000"/>
                  <a:lumOff val="25000"/>
                </a:schemeClr>
              </a:buClr>
              <a:buFont typeface="Arial" pitchFamily="34" charset="0"/>
              <a:buChar char="•"/>
              <a:defRPr/>
            </a:pPr>
            <a:r>
              <a:rPr lang="en-US" dirty="0">
                <a:solidFill>
                  <a:srgbClr val="FF0000"/>
                </a:solidFill>
                <a:latin typeface="Courier New" charset="0"/>
                <a:ea typeface="+mn-ea"/>
                <a:cs typeface="+mn-cs"/>
              </a:rPr>
              <a:t>each(</a:t>
            </a:r>
            <a:r>
              <a:rPr lang="en-US" dirty="0" smtClean="0">
                <a:solidFill>
                  <a:srgbClr val="FF0000"/>
                </a:solidFill>
                <a:latin typeface="Courier New" charset="0"/>
                <a:ea typeface="+mn-ea"/>
                <a:cs typeface="+mn-cs"/>
              </a:rPr>
              <a:t>%HASH)</a:t>
            </a:r>
            <a:r>
              <a:rPr lang="en-US" dirty="0" smtClean="0">
                <a:solidFill>
                  <a:srgbClr val="FF0000"/>
                </a:solidFill>
                <a:ea typeface="+mn-ea"/>
                <a:cs typeface="+mn-cs"/>
              </a:rPr>
              <a:t> </a:t>
            </a:r>
            <a:endParaRPr lang="en-US" dirty="0">
              <a:solidFill>
                <a:srgbClr val="FF0000"/>
              </a:solidFill>
              <a:ea typeface="+mn-ea"/>
              <a:cs typeface="+mn-cs"/>
            </a:endParaRPr>
          </a:p>
          <a:p>
            <a:pPr eaLnBrk="1" fontAlgn="auto" hangingPunct="1">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ea typeface="+mn-ea"/>
                <a:cs typeface="+mn-cs"/>
              </a:rPr>
              <a:t>	iterates through the </a:t>
            </a:r>
            <a:r>
              <a:rPr lang="en-US" b="1" i="1" dirty="0">
                <a:solidFill>
                  <a:schemeClr val="tx1">
                    <a:lumMod val="75000"/>
                    <a:lumOff val="25000"/>
                  </a:schemeClr>
                </a:solidFill>
                <a:ea typeface="+mn-ea"/>
                <a:cs typeface="+mn-cs"/>
              </a:rPr>
              <a:t>key-value</a:t>
            </a:r>
            <a:r>
              <a:rPr lang="en-US" dirty="0">
                <a:solidFill>
                  <a:schemeClr val="tx1">
                    <a:lumMod val="75000"/>
                    <a:lumOff val="25000"/>
                  </a:schemeClr>
                </a:solidFill>
                <a:ea typeface="+mn-ea"/>
                <a:cs typeface="+mn-cs"/>
              </a:rPr>
              <a:t> pairs of the </a:t>
            </a:r>
            <a:r>
              <a:rPr lang="en-US" dirty="0" smtClean="0">
                <a:solidFill>
                  <a:schemeClr val="tx1">
                    <a:lumMod val="75000"/>
                    <a:lumOff val="25000"/>
                  </a:schemeClr>
                </a:solidFill>
                <a:ea typeface="+mn-ea"/>
                <a:cs typeface="+mn-cs"/>
              </a:rPr>
              <a:t>%HASH</a:t>
            </a:r>
          </a:p>
          <a:p>
            <a:pPr eaLnBrk="1" fontAlgn="auto" hangingPunct="1">
              <a:spcAft>
                <a:spcPts val="0"/>
              </a:spcAft>
              <a:buClr>
                <a:schemeClr val="tx1">
                  <a:lumMod val="75000"/>
                  <a:lumOff val="25000"/>
                </a:schemeClr>
              </a:buClr>
              <a:buFont typeface="Arial" pitchFamily="34" charset="0"/>
              <a:buChar char="•"/>
              <a:defRPr/>
            </a:pPr>
            <a:r>
              <a:rPr lang="en-US" dirty="0" smtClean="0">
                <a:solidFill>
                  <a:srgbClr val="FF0000"/>
                </a:solidFill>
                <a:latin typeface="Courier New" charset="0"/>
                <a:ea typeface="+mn-ea"/>
                <a:cs typeface="+mn-cs"/>
              </a:rPr>
              <a:t>delete</a:t>
            </a:r>
            <a:r>
              <a:rPr lang="en-US" dirty="0">
                <a:solidFill>
                  <a:srgbClr val="FF0000"/>
                </a:solidFill>
                <a:latin typeface="Courier New" charset="0"/>
                <a:ea typeface="+mn-ea"/>
                <a:cs typeface="+mn-cs"/>
              </a:rPr>
              <a:t>(</a:t>
            </a:r>
            <a:r>
              <a:rPr lang="en-US" dirty="0" smtClean="0">
                <a:solidFill>
                  <a:srgbClr val="FF0000"/>
                </a:solidFill>
                <a:latin typeface="Courier New" charset="0"/>
                <a:ea typeface="+mn-ea"/>
                <a:cs typeface="+mn-cs"/>
              </a:rPr>
              <a:t>$HASH{</a:t>
            </a:r>
            <a:r>
              <a:rPr lang="en-US" dirty="0">
                <a:solidFill>
                  <a:srgbClr val="FF0000"/>
                </a:solidFill>
                <a:latin typeface="Courier New" charset="0"/>
                <a:ea typeface="+mn-ea"/>
                <a:cs typeface="+mn-cs"/>
              </a:rPr>
              <a:t>KEY})</a:t>
            </a:r>
            <a:r>
              <a:rPr lang="en-US" dirty="0">
                <a:solidFill>
                  <a:srgbClr val="FF0000"/>
                </a:solidFill>
                <a:ea typeface="+mn-ea"/>
                <a:cs typeface="+mn-cs"/>
              </a:rPr>
              <a:t> </a:t>
            </a:r>
          </a:p>
          <a:p>
            <a:pPr eaLnBrk="1" fontAlgn="auto" hangingPunct="1">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ea typeface="+mn-ea"/>
                <a:cs typeface="+mn-cs"/>
              </a:rPr>
              <a:t>	removes the key-value pair associated with {KEY} from the HASH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a:latin typeface="Calisto MT" charset="0"/>
              </a:rPr>
              <a:t>Hash Exercise</a:t>
            </a:r>
          </a:p>
        </p:txBody>
      </p:sp>
      <p:sp>
        <p:nvSpPr>
          <p:cNvPr id="3" name="Content Placeholder 2"/>
          <p:cNvSpPr>
            <a:spLocks noGrp="1"/>
          </p:cNvSpPr>
          <p:nvPr>
            <p:ph idx="1"/>
          </p:nvPr>
        </p:nvSpPr>
        <p:spPr>
          <a:xfrm>
            <a:off x="900113" y="1789113"/>
            <a:ext cx="7345362" cy="4529137"/>
          </a:xfrm>
        </p:spPr>
        <p:txBody>
          <a:bodyPr rtlCol="0">
            <a:normAutofit fontScale="55000" lnSpcReduction="20000"/>
          </a:bodyPr>
          <a:lstStyle/>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a:solidFill>
                  <a:schemeClr val="tx1">
                    <a:lumMod val="75000"/>
                    <a:lumOff val="25000"/>
                  </a:schemeClr>
                </a:solidFill>
                <a:latin typeface="Courier New"/>
                <a:ea typeface="+mn-ea"/>
                <a:cs typeface="Courier New"/>
              </a:rPr>
              <a:t>#!/usr/bin/</a:t>
            </a:r>
            <a:r>
              <a:rPr lang="el-GR" dirty="0" smtClean="0">
                <a:solidFill>
                  <a:schemeClr val="tx1">
                    <a:lumMod val="75000"/>
                    <a:lumOff val="25000"/>
                  </a:schemeClr>
                </a:solidFill>
                <a:latin typeface="Courier New"/>
                <a:ea typeface="+mn-ea"/>
                <a:cs typeface="Courier New"/>
              </a:rPr>
              <a:t>perl</a:t>
            </a:r>
            <a:endParaRPr lang="en-US" dirty="0" smtClean="0">
              <a:solidFill>
                <a:schemeClr val="tx1">
                  <a:lumMod val="75000"/>
                  <a:lumOff val="25000"/>
                </a:schemeClr>
              </a:solidFill>
              <a:latin typeface="Courier New"/>
              <a:ea typeface="+mn-ea"/>
              <a:cs typeface="Courier New"/>
            </a:endParaRP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latin typeface="Courier New"/>
                <a:ea typeface="+mn-ea"/>
                <a:cs typeface="Courier New"/>
              </a:rPr>
              <a:t>u</a:t>
            </a:r>
            <a:r>
              <a:rPr lang="en-US" dirty="0" smtClean="0">
                <a:solidFill>
                  <a:schemeClr val="tx1">
                    <a:lumMod val="75000"/>
                    <a:lumOff val="25000"/>
                  </a:schemeClr>
                </a:solidFill>
                <a:latin typeface="Courier New"/>
                <a:ea typeface="+mn-ea"/>
                <a:cs typeface="Courier New"/>
              </a:rPr>
              <a:t>se strict;</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endParaRPr lang="el-GR" dirty="0">
              <a:solidFill>
                <a:schemeClr val="tx1">
                  <a:lumMod val="75000"/>
                  <a:lumOff val="25000"/>
                </a:schemeClr>
              </a:solidFill>
              <a:latin typeface="Courier New"/>
              <a:ea typeface="+mn-ea"/>
              <a:cs typeface="Courier New"/>
            </a:endParaRP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latin typeface="Courier New"/>
                <a:ea typeface="+mn-ea"/>
                <a:cs typeface="Courier New"/>
              </a:rPr>
              <a:t>m</a:t>
            </a:r>
            <a:r>
              <a:rPr lang="en-US" dirty="0" smtClean="0">
                <a:solidFill>
                  <a:schemeClr val="tx1">
                    <a:lumMod val="75000"/>
                    <a:lumOff val="25000"/>
                  </a:schemeClr>
                </a:solidFill>
                <a:latin typeface="Courier New"/>
                <a:ea typeface="+mn-ea"/>
                <a:cs typeface="Courier New"/>
              </a:rPr>
              <a:t>y %player = “”;</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endParaRPr lang="en-US" dirty="0" smtClean="0">
              <a:solidFill>
                <a:schemeClr val="tx1">
                  <a:lumMod val="75000"/>
                  <a:lumOff val="25000"/>
                </a:schemeClr>
              </a:solidFill>
              <a:latin typeface="Courier New"/>
              <a:ea typeface="+mn-ea"/>
              <a:cs typeface="Courier New"/>
            </a:endParaRP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smtClean="0">
                <a:solidFill>
                  <a:schemeClr val="tx1">
                    <a:lumMod val="75000"/>
                    <a:lumOff val="25000"/>
                  </a:schemeClr>
                </a:solidFill>
                <a:latin typeface="Courier New"/>
                <a:ea typeface="+mn-ea"/>
                <a:cs typeface="Courier New"/>
              </a:rPr>
              <a:t>$</a:t>
            </a:r>
            <a:r>
              <a:rPr lang="el-GR" dirty="0">
                <a:solidFill>
                  <a:schemeClr val="tx1">
                    <a:lumMod val="75000"/>
                    <a:lumOff val="25000"/>
                  </a:schemeClr>
                </a:solidFill>
                <a:latin typeface="Courier New"/>
                <a:ea typeface="+mn-ea"/>
                <a:cs typeface="Courier New"/>
              </a:rPr>
              <a:t>player{"clarinet"} = "Susan Bartlett"; </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a:solidFill>
                  <a:schemeClr val="tx1">
                    <a:lumMod val="75000"/>
                    <a:lumOff val="25000"/>
                  </a:schemeClr>
                </a:solidFill>
                <a:latin typeface="Courier New"/>
                <a:ea typeface="+mn-ea"/>
                <a:cs typeface="Courier New"/>
              </a:rPr>
              <a:t>$player{"basson"} = "Andrew Vandesteeg"; </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a:solidFill>
                  <a:schemeClr val="tx1">
                    <a:lumMod val="75000"/>
                    <a:lumOff val="25000"/>
                  </a:schemeClr>
                </a:solidFill>
                <a:latin typeface="Courier New"/>
                <a:ea typeface="+mn-ea"/>
                <a:cs typeface="Courier New"/>
              </a:rPr>
              <a:t>$player{"flute"} = "Heidi Lawson"; </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a:solidFill>
                  <a:schemeClr val="tx1">
                    <a:lumMod val="75000"/>
                    <a:lumOff val="25000"/>
                  </a:schemeClr>
                </a:solidFill>
                <a:latin typeface="Courier New"/>
                <a:ea typeface="+mn-ea"/>
                <a:cs typeface="Courier New"/>
              </a:rPr>
              <a:t>$player{"oboe"} = "Jeanine Hassel"; </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a:solidFill>
                  <a:schemeClr val="tx1">
                    <a:lumMod val="75000"/>
                    <a:lumOff val="25000"/>
                  </a:schemeClr>
                </a:solidFill>
                <a:latin typeface="Courier New"/>
                <a:ea typeface="+mn-ea"/>
                <a:cs typeface="Courier New"/>
              </a:rPr>
              <a:t>@woodwinds = keys(%player); </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a:solidFill>
                  <a:schemeClr val="tx1">
                    <a:lumMod val="75000"/>
                    <a:lumOff val="25000"/>
                  </a:schemeClr>
                </a:solidFill>
                <a:latin typeface="Courier New"/>
                <a:ea typeface="+mn-ea"/>
                <a:cs typeface="Courier New"/>
              </a:rPr>
              <a:t>@woodwindPlayers = values(%player); </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endParaRPr lang="el-GR" dirty="0">
              <a:solidFill>
                <a:schemeClr val="tx1">
                  <a:lumMod val="75000"/>
                  <a:lumOff val="25000"/>
                </a:schemeClr>
              </a:solidFill>
              <a:latin typeface="Courier New"/>
              <a:ea typeface="+mn-ea"/>
              <a:cs typeface="Courier New"/>
            </a:endParaRP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a:solidFill>
                  <a:schemeClr val="tx1">
                    <a:lumMod val="75000"/>
                    <a:lumOff val="25000"/>
                  </a:schemeClr>
                </a:solidFill>
                <a:latin typeface="Courier New"/>
                <a:ea typeface="+mn-ea"/>
                <a:cs typeface="Courier New"/>
              </a:rPr>
              <a:t># Who plays the oboe?</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a:solidFill>
                  <a:schemeClr val="tx1">
                    <a:lumMod val="75000"/>
                    <a:lumOff val="25000"/>
                  </a:schemeClr>
                </a:solidFill>
                <a:latin typeface="Courier New"/>
                <a:ea typeface="+mn-ea"/>
                <a:cs typeface="Courier New"/>
              </a:rPr>
              <a:t>print("Oboe: ", $player{'oboe'}, "\n");</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endParaRPr lang="el-GR" dirty="0">
              <a:solidFill>
                <a:schemeClr val="tx1">
                  <a:lumMod val="75000"/>
                  <a:lumOff val="25000"/>
                </a:schemeClr>
              </a:solidFill>
              <a:latin typeface="Courier New"/>
              <a:ea typeface="+mn-ea"/>
              <a:cs typeface="Courier New"/>
            </a:endParaRP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a:solidFill>
                  <a:schemeClr val="tx1">
                    <a:lumMod val="75000"/>
                    <a:lumOff val="25000"/>
                  </a:schemeClr>
                </a:solidFill>
                <a:latin typeface="Courier New"/>
                <a:ea typeface="+mn-ea"/>
                <a:cs typeface="Courier New"/>
              </a:rPr>
              <a:t>$playerCount = scalar(@woodwindPlayers);</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endParaRPr lang="el-GR" dirty="0">
              <a:solidFill>
                <a:schemeClr val="tx1">
                  <a:lumMod val="75000"/>
                  <a:lumOff val="25000"/>
                </a:schemeClr>
              </a:solidFill>
              <a:latin typeface="Courier New"/>
              <a:ea typeface="+mn-ea"/>
              <a:cs typeface="Courier New"/>
            </a:endParaRP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a:solidFill>
                  <a:schemeClr val="tx1">
                    <a:lumMod val="75000"/>
                    <a:lumOff val="25000"/>
                  </a:schemeClr>
                </a:solidFill>
                <a:latin typeface="Courier New"/>
                <a:ea typeface="+mn-ea"/>
                <a:cs typeface="Courier New"/>
              </a:rPr>
              <a:t>while (($instrument, $name) = each(%player)</a:t>
            </a:r>
            <a:r>
              <a:rPr lang="el-GR" dirty="0" smtClean="0">
                <a:solidFill>
                  <a:schemeClr val="tx1">
                    <a:lumMod val="75000"/>
                    <a:lumOff val="25000"/>
                  </a:schemeClr>
                </a:solidFill>
                <a:latin typeface="Courier New"/>
                <a:ea typeface="+mn-ea"/>
                <a:cs typeface="Courier New"/>
              </a:rPr>
              <a:t>)</a:t>
            </a:r>
            <a:r>
              <a:rPr lang="en-US" dirty="0" smtClean="0">
                <a:solidFill>
                  <a:schemeClr val="tx1">
                    <a:lumMod val="75000"/>
                    <a:lumOff val="25000"/>
                  </a:schemeClr>
                </a:solidFill>
                <a:latin typeface="Courier New"/>
                <a:ea typeface="+mn-ea"/>
                <a:cs typeface="Courier New"/>
              </a:rPr>
              <a:t> </a:t>
            </a:r>
            <a:r>
              <a:rPr lang="el-GR" dirty="0" smtClean="0">
                <a:solidFill>
                  <a:schemeClr val="tx1">
                    <a:lumMod val="75000"/>
                    <a:lumOff val="25000"/>
                  </a:schemeClr>
                </a:solidFill>
                <a:latin typeface="Courier New"/>
                <a:ea typeface="+mn-ea"/>
                <a:cs typeface="Courier New"/>
              </a:rPr>
              <a:t>{</a:t>
            </a:r>
            <a:endParaRPr lang="el-GR" dirty="0">
              <a:solidFill>
                <a:schemeClr val="tx1">
                  <a:lumMod val="75000"/>
                  <a:lumOff val="25000"/>
                </a:schemeClr>
              </a:solidFill>
              <a:latin typeface="Courier New"/>
              <a:ea typeface="+mn-ea"/>
              <a:cs typeface="Courier New"/>
            </a:endParaRP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n-US" dirty="0" smtClean="0">
                <a:solidFill>
                  <a:schemeClr val="tx1">
                    <a:lumMod val="75000"/>
                    <a:lumOff val="25000"/>
                  </a:schemeClr>
                </a:solidFill>
                <a:latin typeface="Courier New"/>
                <a:ea typeface="+mn-ea"/>
                <a:cs typeface="Courier New"/>
              </a:rPr>
              <a:t>	</a:t>
            </a:r>
            <a:r>
              <a:rPr lang="el-GR" dirty="0" smtClean="0">
                <a:solidFill>
                  <a:schemeClr val="tx1">
                    <a:lumMod val="75000"/>
                    <a:lumOff val="25000"/>
                  </a:schemeClr>
                </a:solidFill>
                <a:latin typeface="Courier New"/>
                <a:ea typeface="+mn-ea"/>
                <a:cs typeface="Courier New"/>
              </a:rPr>
              <a:t>print</a:t>
            </a:r>
            <a:r>
              <a:rPr lang="el-GR" dirty="0">
                <a:solidFill>
                  <a:schemeClr val="tx1">
                    <a:lumMod val="75000"/>
                    <a:lumOff val="25000"/>
                  </a:schemeClr>
                </a:solidFill>
                <a:latin typeface="Courier New"/>
                <a:ea typeface="+mn-ea"/>
                <a:cs typeface="Courier New"/>
              </a:rPr>
              <a:t>( "$name plays the $instrument\n" );</a:t>
            </a:r>
          </a:p>
          <a:p>
            <a:pPr eaLnBrk="1" fontAlgn="auto" hangingPunct="1">
              <a:lnSpc>
                <a:spcPct val="80000"/>
              </a:lnSpc>
              <a:spcBef>
                <a:spcPts val="800"/>
              </a:spcBef>
              <a:spcAft>
                <a:spcPts val="0"/>
              </a:spcAft>
              <a:buClr>
                <a:schemeClr val="tx1">
                  <a:lumMod val="75000"/>
                  <a:lumOff val="25000"/>
                </a:schemeClr>
              </a:buClr>
              <a:buFont typeface="Arial" pitchFamily="34" charset="0"/>
              <a:buNone/>
              <a:defRPr/>
            </a:pPr>
            <a:r>
              <a:rPr lang="el-GR" dirty="0">
                <a:solidFill>
                  <a:schemeClr val="tx1">
                    <a:lumMod val="75000"/>
                    <a:lumOff val="25000"/>
                  </a:schemeClr>
                </a:solidFill>
                <a:latin typeface="Courier New"/>
                <a:ea typeface="+mn-ea"/>
                <a:cs typeface="Courier New"/>
              </a:rPr>
              <a:t>}</a:t>
            </a:r>
          </a:p>
          <a:p>
            <a:pPr eaLnBrk="1" fontAlgn="auto" hangingPunct="1">
              <a:spcBef>
                <a:spcPts val="800"/>
              </a:spcBef>
              <a:spcAft>
                <a:spcPts val="0"/>
              </a:spcAft>
              <a:buClr>
                <a:schemeClr val="tx1">
                  <a:lumMod val="75000"/>
                  <a:lumOff val="25000"/>
                </a:schemeClr>
              </a:buClr>
              <a:buFont typeface="Arial" pitchFamily="34" charset="0"/>
              <a:buChar char="•"/>
              <a:defRPr/>
            </a:pPr>
            <a:endParaRPr lang="en-US" dirty="0">
              <a:solidFill>
                <a:schemeClr val="tx1">
                  <a:lumMod val="75000"/>
                  <a:lumOff val="25000"/>
                </a:schemeClr>
              </a:solidFill>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latin typeface="Calisto MT" charset="0"/>
              </a:rPr>
              <a:t>Objectives of the course</a:t>
            </a:r>
          </a:p>
        </p:txBody>
      </p:sp>
      <p:sp>
        <p:nvSpPr>
          <p:cNvPr id="19458" name="Content Placeholder 2"/>
          <p:cNvSpPr>
            <a:spLocks noGrp="1"/>
          </p:cNvSpPr>
          <p:nvPr>
            <p:ph idx="1"/>
          </p:nvPr>
        </p:nvSpPr>
        <p:spPr/>
        <p:txBody>
          <a:bodyPr/>
          <a:lstStyle/>
          <a:p>
            <a:pPr eaLnBrk="1" hangingPunct="1"/>
            <a:r>
              <a:rPr lang="en-US" dirty="0">
                <a:latin typeface="Calisto MT" charset="0"/>
              </a:rPr>
              <a:t>To understand advantages/disadvantages </a:t>
            </a:r>
            <a:endParaRPr lang="en-US" dirty="0" smtClean="0">
              <a:latin typeface="Calisto MT" charset="0"/>
            </a:endParaRPr>
          </a:p>
          <a:p>
            <a:pPr eaLnBrk="1" hangingPunct="1"/>
            <a:r>
              <a:rPr lang="en-US" dirty="0" smtClean="0">
                <a:latin typeface="Calisto MT" charset="0"/>
              </a:rPr>
              <a:t>To </a:t>
            </a:r>
            <a:r>
              <a:rPr lang="en-US" dirty="0">
                <a:latin typeface="Calisto MT" charset="0"/>
              </a:rPr>
              <a:t>write a basic Perl program</a:t>
            </a:r>
          </a:p>
          <a:p>
            <a:pPr eaLnBrk="1" hangingPunct="1"/>
            <a:r>
              <a:rPr lang="en-US" dirty="0">
                <a:latin typeface="Calisto MT" charset="0"/>
              </a:rPr>
              <a:t>To learn Perl variables, functions and syntax </a:t>
            </a:r>
          </a:p>
          <a:p>
            <a:pPr eaLnBrk="1" hangingPunct="1"/>
            <a:r>
              <a:rPr lang="en-US" dirty="0">
                <a:latin typeface="Calisto MT" charset="0"/>
              </a:rPr>
              <a:t>To familiarize with operators in Perl</a:t>
            </a:r>
          </a:p>
          <a:p>
            <a:pPr eaLnBrk="1" hangingPunct="1"/>
            <a:r>
              <a:rPr lang="en-US" dirty="0">
                <a:solidFill>
                  <a:srgbClr val="000000"/>
                </a:solidFill>
                <a:latin typeface="Calisto MT" charset="0"/>
              </a:rPr>
              <a:t>To familiarize with loop structures</a:t>
            </a:r>
            <a:endParaRPr lang="en-US" dirty="0">
              <a:latin typeface="Calisto MT" charset="0"/>
            </a:endParaRPr>
          </a:p>
          <a:p>
            <a:pPr eaLnBrk="1" hangingPunct="1"/>
            <a:r>
              <a:rPr lang="en-US" dirty="0">
                <a:latin typeface="Calisto MT" charset="0"/>
              </a:rPr>
              <a:t>To work on common errors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1">
                    <a:lumMod val="75000"/>
                    <a:lumOff val="25000"/>
                  </a:schemeClr>
                </a:solidFill>
                <a:ea typeface="+mj-ea"/>
                <a:cs typeface="+mj-cs"/>
              </a:rPr>
              <a:t>Same Name, Different Variables</a:t>
            </a:r>
          </a:p>
        </p:txBody>
      </p:sp>
      <p:sp>
        <p:nvSpPr>
          <p:cNvPr id="3" name="Content Placeholder 2"/>
          <p:cNvSpPr>
            <a:spLocks noGrp="1"/>
          </p:cNvSpPr>
          <p:nvPr>
            <p:ph idx="1"/>
          </p:nvPr>
        </p:nvSpPr>
        <p:spPr/>
        <p:txBody>
          <a:bodyPr rtlCol="0">
            <a:normAutofit/>
          </a:bodyPr>
          <a:lstStyle/>
          <a:p>
            <a:pPr eaLnBrk="1" fontAlgn="auto" hangingPunct="1">
              <a:spcAft>
                <a:spcPts val="0"/>
              </a:spcAft>
              <a:buClr>
                <a:schemeClr val="tx1">
                  <a:lumMod val="75000"/>
                  <a:lumOff val="25000"/>
                </a:schemeClr>
              </a:buClr>
              <a:buFont typeface="Arial" pitchFamily="34" charset="0"/>
              <a:buChar char="•"/>
              <a:defRPr/>
            </a:pPr>
            <a:r>
              <a:rPr lang="en-US" dirty="0">
                <a:solidFill>
                  <a:schemeClr val="tx1">
                    <a:lumMod val="75000"/>
                    <a:lumOff val="25000"/>
                  </a:schemeClr>
                </a:solidFill>
                <a:ea typeface="+mn-ea"/>
                <a:cs typeface="+mn-cs"/>
              </a:rPr>
              <a:t>The same name can be reused for scalars</a:t>
            </a:r>
            <a:r>
              <a:rPr lang="en-US" dirty="0" smtClean="0">
                <a:solidFill>
                  <a:schemeClr val="tx1">
                    <a:lumMod val="75000"/>
                    <a:lumOff val="25000"/>
                  </a:schemeClr>
                </a:solidFill>
                <a:ea typeface="+mn-ea"/>
                <a:cs typeface="+mn-cs"/>
              </a:rPr>
              <a:t>, arrays</a:t>
            </a:r>
            <a:r>
              <a:rPr lang="en-US" dirty="0">
                <a:solidFill>
                  <a:schemeClr val="tx1">
                    <a:lumMod val="75000"/>
                    <a:lumOff val="25000"/>
                  </a:schemeClr>
                </a:solidFill>
                <a:ea typeface="+mn-ea"/>
                <a:cs typeface="+mn-cs"/>
              </a:rPr>
              <a:t>, hashes, subroutine names, </a:t>
            </a:r>
            <a:r>
              <a:rPr lang="en-US" dirty="0" smtClean="0">
                <a:solidFill>
                  <a:schemeClr val="tx1">
                    <a:lumMod val="75000"/>
                    <a:lumOff val="25000"/>
                  </a:schemeClr>
                </a:solidFill>
                <a:ea typeface="+mn-ea"/>
                <a:cs typeface="+mn-cs"/>
              </a:rPr>
              <a:t>file handles</a:t>
            </a:r>
            <a:r>
              <a:rPr lang="en-US" dirty="0">
                <a:solidFill>
                  <a:schemeClr val="tx1">
                    <a:lumMod val="75000"/>
                    <a:lumOff val="25000"/>
                  </a:schemeClr>
                </a:solidFill>
                <a:ea typeface="+mn-ea"/>
                <a:cs typeface="+mn-cs"/>
              </a:rPr>
              <a:t>, etc.</a:t>
            </a:r>
            <a:r>
              <a:rPr lang="en-US" dirty="0" smtClean="0">
                <a:solidFill>
                  <a:schemeClr val="tx1">
                    <a:lumMod val="75000"/>
                    <a:lumOff val="25000"/>
                  </a:schemeClr>
                </a:solidFill>
                <a:ea typeface="+mn-ea"/>
                <a:cs typeface="+mn-cs"/>
              </a:rPr>
              <a:t>.</a:t>
            </a:r>
          </a:p>
          <a:p>
            <a:pPr eaLnBrk="1" fontAlgn="auto" hangingPunct="1">
              <a:spcAft>
                <a:spcPts val="0"/>
              </a:spcAft>
              <a:buClr>
                <a:schemeClr val="tx1">
                  <a:lumMod val="75000"/>
                  <a:lumOff val="25000"/>
                </a:schemeClr>
              </a:buClr>
              <a:buFont typeface="Arial" pitchFamily="34" charset="0"/>
              <a:buChar char="•"/>
              <a:defRPr/>
            </a:pPr>
            <a:r>
              <a:rPr lang="en-US" dirty="0">
                <a:solidFill>
                  <a:schemeClr val="tx1">
                    <a:lumMod val="75000"/>
                    <a:lumOff val="25000"/>
                  </a:schemeClr>
                </a:solidFill>
                <a:ea typeface="+mn-ea"/>
                <a:cs typeface="+mn-cs"/>
              </a:rPr>
              <a:t>Each of the following refer to a </a:t>
            </a:r>
            <a:r>
              <a:rPr lang="en-US" dirty="0" smtClean="0">
                <a:solidFill>
                  <a:schemeClr val="tx1">
                    <a:lumMod val="75000"/>
                    <a:lumOff val="25000"/>
                  </a:schemeClr>
                </a:solidFill>
                <a:ea typeface="+mn-ea"/>
                <a:cs typeface="+mn-cs"/>
              </a:rPr>
              <a:t>completely different </a:t>
            </a:r>
            <a:r>
              <a:rPr lang="en-US" dirty="0">
                <a:solidFill>
                  <a:schemeClr val="tx1">
                    <a:lumMod val="75000"/>
                    <a:lumOff val="25000"/>
                  </a:schemeClr>
                </a:solidFill>
                <a:ea typeface="+mn-ea"/>
                <a:cs typeface="+mn-cs"/>
              </a:rPr>
              <a:t>thing</a:t>
            </a:r>
            <a:r>
              <a:rPr lang="en-US" dirty="0" smtClean="0">
                <a:solidFill>
                  <a:schemeClr val="tx1">
                    <a:lumMod val="75000"/>
                    <a:lumOff val="25000"/>
                  </a:schemeClr>
                </a:solidFill>
                <a:ea typeface="+mn-ea"/>
                <a:cs typeface="+mn-cs"/>
              </a:rPr>
              <a:t>:</a:t>
            </a:r>
          </a:p>
          <a:p>
            <a:pPr marL="0" indent="0" algn="ctr" eaLnBrk="1" fontAlgn="auto" hangingPunct="1">
              <a:spcAft>
                <a:spcPts val="0"/>
              </a:spcAft>
              <a:buClr>
                <a:schemeClr val="tx1">
                  <a:lumMod val="75000"/>
                  <a:lumOff val="25000"/>
                </a:schemeClr>
              </a:buClr>
              <a:buFont typeface="Arial" pitchFamily="34" charset="0"/>
              <a:buNone/>
              <a:defRPr/>
            </a:pPr>
            <a:r>
              <a:rPr lang="en-US" dirty="0" smtClean="0">
                <a:solidFill>
                  <a:srgbClr val="FF0000"/>
                </a:solidFill>
                <a:latin typeface="Courier New"/>
                <a:ea typeface="+mn-ea"/>
                <a:cs typeface="Courier New"/>
              </a:rPr>
              <a:t>$a    $A    @a    %a   </a:t>
            </a:r>
            <a:endParaRPr lang="en-US" dirty="0">
              <a:solidFill>
                <a:srgbClr val="FF0000"/>
              </a:solidFill>
              <a:latin typeface="Courier New"/>
              <a:ea typeface="+mn-ea"/>
              <a:cs typeface="Courier New"/>
            </a:endParaRPr>
          </a:p>
        </p:txBody>
      </p:sp>
      <p:sp>
        <p:nvSpPr>
          <p:cNvPr id="4" name="Rounded Rectangular Callout 3"/>
          <p:cNvSpPr/>
          <p:nvPr/>
        </p:nvSpPr>
        <p:spPr>
          <a:xfrm>
            <a:off x="1443038" y="4887913"/>
            <a:ext cx="1081087" cy="517525"/>
          </a:xfrm>
          <a:prstGeom prst="wedgeRoundRectCallout">
            <a:avLst>
              <a:gd name="adj1" fmla="val 66124"/>
              <a:gd name="adj2" fmla="val -125379"/>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r>
              <a:rPr lang="en-US" dirty="0"/>
              <a:t>scalar</a:t>
            </a:r>
          </a:p>
        </p:txBody>
      </p:sp>
      <p:sp>
        <p:nvSpPr>
          <p:cNvPr id="5" name="Rounded Rectangular Callout 4"/>
          <p:cNvSpPr/>
          <p:nvPr/>
        </p:nvSpPr>
        <p:spPr>
          <a:xfrm>
            <a:off x="3060700" y="5280025"/>
            <a:ext cx="1081088" cy="647700"/>
          </a:xfrm>
          <a:prstGeom prst="wedgeRoundRectCallout">
            <a:avLst>
              <a:gd name="adj1" fmla="val 47283"/>
              <a:gd name="adj2" fmla="val -152670"/>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r>
              <a:rPr lang="en-US" dirty="0"/>
              <a:t>another scalar</a:t>
            </a:r>
          </a:p>
        </p:txBody>
      </p:sp>
      <p:sp>
        <p:nvSpPr>
          <p:cNvPr id="6" name="Rounded Rectangular Callout 5"/>
          <p:cNvSpPr/>
          <p:nvPr/>
        </p:nvSpPr>
        <p:spPr>
          <a:xfrm>
            <a:off x="6650038" y="5095875"/>
            <a:ext cx="1082675" cy="517525"/>
          </a:xfrm>
          <a:prstGeom prst="wedgeRoundRectCallout">
            <a:avLst>
              <a:gd name="adj1" fmla="val -65760"/>
              <a:gd name="adj2" fmla="val -143562"/>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r>
              <a:rPr lang="en-US" dirty="0"/>
              <a:t>hash</a:t>
            </a:r>
          </a:p>
        </p:txBody>
      </p:sp>
      <p:sp>
        <p:nvSpPr>
          <p:cNvPr id="7" name="Rounded Rectangular Callout 6"/>
          <p:cNvSpPr/>
          <p:nvPr/>
        </p:nvSpPr>
        <p:spPr>
          <a:xfrm>
            <a:off x="4749800" y="5381625"/>
            <a:ext cx="1081088" cy="517525"/>
          </a:xfrm>
          <a:prstGeom prst="wedgeRoundRectCallout">
            <a:avLst>
              <a:gd name="adj1" fmla="val -12137"/>
              <a:gd name="adj2" fmla="val -198107"/>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r>
              <a:rPr lang="en-US" dirty="0"/>
              <a:t>array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a:latin typeface="Calisto MT" charset="0"/>
              </a:rPr>
              <a:t>Objectives of the course</a:t>
            </a:r>
          </a:p>
        </p:txBody>
      </p:sp>
      <p:sp>
        <p:nvSpPr>
          <p:cNvPr id="3" name="Content Placeholder 2"/>
          <p:cNvSpPr>
            <a:spLocks noGrp="1"/>
          </p:cNvSpPr>
          <p:nvPr>
            <p:ph idx="1"/>
          </p:nvPr>
        </p:nvSpPr>
        <p:spPr/>
        <p:txBody>
          <a:bodyPr rtlCol="0">
            <a:normAutofit/>
          </a:bodyPr>
          <a:lstStyle/>
          <a:p>
            <a:pPr eaLnBrk="1" fontAlgn="auto" hangingPunct="1">
              <a:spcAft>
                <a:spcPts val="0"/>
              </a:spcAft>
              <a:buClr>
                <a:schemeClr val="tx1">
                  <a:lumMod val="75000"/>
                  <a:lumOff val="25000"/>
                </a:schemeClr>
              </a:buClr>
              <a:buFont typeface="Arial" pitchFamily="34" charset="0"/>
              <a:buChar char="•"/>
              <a:defRPr/>
            </a:pPr>
            <a:r>
              <a:rPr lang="en-US" dirty="0" smtClean="0">
                <a:solidFill>
                  <a:srgbClr val="D9D9D9"/>
                </a:solidFill>
                <a:ea typeface="+mn-ea"/>
                <a:cs typeface="+mn-cs"/>
              </a:rPr>
              <a:t>To understand advantages/disadvantages</a:t>
            </a:r>
          </a:p>
          <a:p>
            <a:pPr eaLnBrk="1" fontAlgn="auto" hangingPunct="1">
              <a:spcAft>
                <a:spcPts val="0"/>
              </a:spcAft>
              <a:buClr>
                <a:schemeClr val="tx1">
                  <a:lumMod val="75000"/>
                  <a:lumOff val="25000"/>
                </a:schemeClr>
              </a:buClr>
              <a:buFont typeface="Arial" pitchFamily="34" charset="0"/>
              <a:buChar char="•"/>
              <a:defRPr/>
            </a:pPr>
            <a:r>
              <a:rPr lang="en-US" dirty="0" smtClean="0">
                <a:solidFill>
                  <a:srgbClr val="D9D9D9"/>
                </a:solidFill>
                <a:ea typeface="+mn-ea"/>
                <a:cs typeface="+mn-cs"/>
              </a:rPr>
              <a:t>To write a basic Perl program</a:t>
            </a:r>
            <a:endParaRPr lang="en-US" dirty="0" smtClean="0">
              <a:solidFill>
                <a:schemeClr val="bg1">
                  <a:lumMod val="85000"/>
                </a:schemeClr>
              </a:solidFill>
              <a:ea typeface="+mn-ea"/>
              <a:cs typeface="+mn-cs"/>
            </a:endParaRPr>
          </a:p>
          <a:p>
            <a:pPr eaLnBrk="1" fontAlgn="auto" hangingPunct="1">
              <a:spcAft>
                <a:spcPts val="0"/>
              </a:spcAft>
              <a:buClr>
                <a:schemeClr val="tx1">
                  <a:lumMod val="75000"/>
                  <a:lumOff val="25000"/>
                </a:schemeClr>
              </a:buClr>
              <a:buFont typeface="Arial" pitchFamily="34" charset="0"/>
              <a:buChar char="•"/>
              <a:defRPr/>
            </a:pPr>
            <a:r>
              <a:rPr lang="en-US" dirty="0">
                <a:solidFill>
                  <a:schemeClr val="bg1">
                    <a:lumMod val="85000"/>
                  </a:schemeClr>
                </a:solidFill>
                <a:ea typeface="+mn-ea"/>
                <a:cs typeface="+mn-cs"/>
              </a:rPr>
              <a:t>To learn Perl </a:t>
            </a:r>
            <a:r>
              <a:rPr lang="en-US" dirty="0" smtClean="0">
                <a:solidFill>
                  <a:schemeClr val="bg1">
                    <a:lumMod val="85000"/>
                  </a:schemeClr>
                </a:solidFill>
                <a:ea typeface="+mn-ea"/>
                <a:cs typeface="+mn-cs"/>
              </a:rPr>
              <a:t>syntax, variables and functions</a:t>
            </a:r>
          </a:p>
          <a:p>
            <a:pPr eaLnBrk="1" fontAlgn="auto" hangingPunct="1">
              <a:spcAft>
                <a:spcPts val="0"/>
              </a:spcAft>
              <a:buClr>
                <a:schemeClr val="tx1">
                  <a:lumMod val="75000"/>
                  <a:lumOff val="25000"/>
                </a:schemeClr>
              </a:buClr>
              <a:buFont typeface="Arial" pitchFamily="34" charset="0"/>
              <a:buChar char="•"/>
              <a:defRPr/>
            </a:pPr>
            <a:r>
              <a:rPr lang="en-US" dirty="0" smtClean="0">
                <a:solidFill>
                  <a:srgbClr val="000000"/>
                </a:solidFill>
                <a:ea typeface="+mn-ea"/>
                <a:cs typeface="+mn-cs"/>
              </a:rPr>
              <a:t>To familiarize with operators in Perl</a:t>
            </a: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bg1">
                    <a:lumMod val="85000"/>
                  </a:schemeClr>
                </a:solidFill>
                <a:ea typeface="+mn-ea"/>
                <a:cs typeface="+mn-cs"/>
              </a:rPr>
              <a:t>To familiarize with loop structures</a:t>
            </a:r>
          </a:p>
          <a:p>
            <a:pPr eaLnBrk="1" fontAlgn="auto" hangingPunct="1">
              <a:spcAft>
                <a:spcPts val="0"/>
              </a:spcAft>
              <a:buClr>
                <a:schemeClr val="tx1">
                  <a:lumMod val="75000"/>
                  <a:lumOff val="25000"/>
                </a:schemeClr>
              </a:buClr>
              <a:buFont typeface="Arial" pitchFamily="34" charset="0"/>
              <a:buChar char="•"/>
              <a:defRPr/>
            </a:pPr>
            <a:r>
              <a:rPr lang="en-US" dirty="0" smtClean="0">
                <a:solidFill>
                  <a:srgbClr val="D9D9D9"/>
                </a:solidFill>
                <a:ea typeface="+mn-ea"/>
                <a:cs typeface="+mn-cs"/>
              </a:rPr>
              <a:t>To work on common errors</a:t>
            </a:r>
            <a:endParaRPr lang="en-US" dirty="0">
              <a:solidFill>
                <a:srgbClr val="D9D9D9"/>
              </a:solidFill>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a:latin typeface="Calisto MT" charset="0"/>
              </a:rPr>
              <a:t>Operators</a:t>
            </a:r>
          </a:p>
        </p:txBody>
      </p:sp>
      <p:graphicFrame>
        <p:nvGraphicFramePr>
          <p:cNvPr id="37890" name="Object 3"/>
          <p:cNvGraphicFramePr>
            <a:graphicFrameLocks noChangeAspect="1"/>
          </p:cNvGraphicFramePr>
          <p:nvPr/>
        </p:nvGraphicFramePr>
        <p:xfrm>
          <a:off x="1431925" y="1773238"/>
          <a:ext cx="6572250" cy="2505075"/>
        </p:xfrm>
        <a:graphic>
          <a:graphicData uri="http://schemas.openxmlformats.org/presentationml/2006/ole">
            <mc:AlternateContent xmlns:mc="http://schemas.openxmlformats.org/markup-compatibility/2006">
              <mc:Choice xmlns:v="urn:schemas-microsoft-com:vml" Requires="v">
                <p:oleObj spid="_x0000_s37906" name="Worksheet" r:id="rId3" imgW="6883400" imgH="2641600" progId="Excel.Sheet.8">
                  <p:embed/>
                </p:oleObj>
              </mc:Choice>
              <mc:Fallback>
                <p:oleObj name="Worksheet" r:id="rId3" imgW="6883400" imgH="26416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1925" y="1773238"/>
                        <a:ext cx="657225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1" name="Rectangle 4"/>
          <p:cNvSpPr>
            <a:spLocks noChangeArrowheads="1"/>
          </p:cNvSpPr>
          <p:nvPr/>
        </p:nvSpPr>
        <p:spPr bwMode="auto">
          <a:xfrm>
            <a:off x="6594475" y="4270375"/>
            <a:ext cx="21891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200"/>
              <a:t>. acts on strings only,</a:t>
            </a:r>
          </a:p>
          <a:p>
            <a:pPr>
              <a:spcBef>
                <a:spcPct val="50000"/>
              </a:spcBef>
            </a:pPr>
            <a:r>
              <a:rPr lang="en-US" sz="1200"/>
              <a:t> ! on both strings and numbers, </a:t>
            </a:r>
          </a:p>
          <a:p>
            <a:pPr>
              <a:spcBef>
                <a:spcPct val="50000"/>
              </a:spcBef>
            </a:pPr>
            <a:r>
              <a:rPr lang="en-US" sz="1200"/>
              <a:t>the rest on numbers only.</a:t>
            </a:r>
          </a:p>
        </p:txBody>
      </p:sp>
      <p:sp>
        <p:nvSpPr>
          <p:cNvPr id="6" name="Content Placeholder 2"/>
          <p:cNvSpPr>
            <a:spLocks noGrp="1"/>
          </p:cNvSpPr>
          <p:nvPr>
            <p:ph idx="1"/>
          </p:nvPr>
        </p:nvSpPr>
        <p:spPr>
          <a:xfrm>
            <a:off x="554038" y="4518025"/>
            <a:ext cx="5805487" cy="1792288"/>
          </a:xfrm>
        </p:spPr>
        <p:txBody>
          <a:bodyPr rtlCol="0">
            <a:normAutofit fontScale="40000" lnSpcReduction="20000"/>
          </a:bodyPr>
          <a:lstStyle/>
          <a:p>
            <a:pPr eaLnBrk="1" fontAlgn="auto" hangingPunct="1">
              <a:spcBef>
                <a:spcPts val="800"/>
              </a:spcBef>
              <a:spcAft>
                <a:spcPts val="0"/>
              </a:spcAft>
              <a:buClr>
                <a:schemeClr val="tx1">
                  <a:lumMod val="75000"/>
                  <a:lumOff val="25000"/>
                </a:schemeClr>
              </a:buClr>
              <a:buFont typeface="Arial" pitchFamily="34" charset="0"/>
              <a:buNone/>
              <a:defRPr/>
            </a:pPr>
            <a:r>
              <a:rPr lang="en-US" dirty="0">
                <a:solidFill>
                  <a:srgbClr val="FF0000"/>
                </a:solidFill>
                <a:latin typeface="Courier New"/>
                <a:ea typeface="+mn-ea"/>
                <a:cs typeface="Courier New"/>
              </a:rPr>
              <a:t>$string1 = "potato";</a:t>
            </a:r>
          </a:p>
          <a:p>
            <a:pPr eaLnBrk="1" fontAlgn="auto" hangingPunct="1">
              <a:spcBef>
                <a:spcPts val="800"/>
              </a:spcBef>
              <a:spcAft>
                <a:spcPts val="0"/>
              </a:spcAft>
              <a:buClr>
                <a:schemeClr val="tx1">
                  <a:lumMod val="75000"/>
                  <a:lumOff val="25000"/>
                </a:schemeClr>
              </a:buClr>
              <a:buFont typeface="Arial" pitchFamily="34" charset="0"/>
              <a:buNone/>
              <a:defRPr/>
            </a:pPr>
            <a:r>
              <a:rPr lang="en-US" dirty="0">
                <a:solidFill>
                  <a:srgbClr val="FF0000"/>
                </a:solidFill>
                <a:latin typeface="Courier New"/>
                <a:ea typeface="+mn-ea"/>
                <a:cs typeface="Courier New"/>
              </a:rPr>
              <a:t>$string2 = "head"</a:t>
            </a:r>
            <a:r>
              <a:rPr lang="en-US" dirty="0" smtClean="0">
                <a:solidFill>
                  <a:srgbClr val="FF0000"/>
                </a:solidFill>
                <a:latin typeface="Courier New"/>
                <a:ea typeface="+mn-ea"/>
                <a:cs typeface="Courier New"/>
              </a:rPr>
              <a:t>;</a:t>
            </a:r>
          </a:p>
          <a:p>
            <a:pPr eaLnBrk="1" fontAlgn="auto" hangingPunct="1">
              <a:spcBef>
                <a:spcPts val="800"/>
              </a:spcBef>
              <a:spcAft>
                <a:spcPts val="0"/>
              </a:spcAft>
              <a:buClr>
                <a:schemeClr val="tx1">
                  <a:lumMod val="75000"/>
                  <a:lumOff val="25000"/>
                </a:schemeClr>
              </a:buClr>
              <a:buFont typeface="Arial" pitchFamily="34" charset="0"/>
              <a:buNone/>
              <a:defRPr/>
            </a:pPr>
            <a:r>
              <a:rPr lang="en-US" dirty="0" smtClean="0">
                <a:solidFill>
                  <a:srgbClr val="FF0000"/>
                </a:solidFill>
                <a:latin typeface="Courier New"/>
                <a:ea typeface="+mn-ea"/>
                <a:cs typeface="Courier New"/>
              </a:rPr>
              <a:t>$number = 2;</a:t>
            </a:r>
            <a:endParaRPr lang="en-US" dirty="0">
              <a:solidFill>
                <a:srgbClr val="FF0000"/>
              </a:solidFill>
              <a:latin typeface="Courier New"/>
              <a:ea typeface="+mn-ea"/>
              <a:cs typeface="Courier New"/>
            </a:endParaRPr>
          </a:p>
          <a:p>
            <a:pPr eaLnBrk="1" fontAlgn="auto" hangingPunct="1">
              <a:spcBef>
                <a:spcPts val="800"/>
              </a:spcBef>
              <a:spcAft>
                <a:spcPts val="0"/>
              </a:spcAft>
              <a:buClr>
                <a:schemeClr val="tx1">
                  <a:lumMod val="75000"/>
                  <a:lumOff val="25000"/>
                </a:schemeClr>
              </a:buClr>
              <a:buFont typeface="Arial" pitchFamily="34" charset="0"/>
              <a:buNone/>
              <a:defRPr/>
            </a:pPr>
            <a:endParaRPr lang="en-US" dirty="0">
              <a:solidFill>
                <a:srgbClr val="FF0000"/>
              </a:solidFill>
              <a:latin typeface="Courier New"/>
              <a:ea typeface="+mn-ea"/>
              <a:cs typeface="Courier New"/>
            </a:endParaRPr>
          </a:p>
          <a:p>
            <a:pPr eaLnBrk="1" fontAlgn="auto" hangingPunct="1">
              <a:spcBef>
                <a:spcPts val="800"/>
              </a:spcBef>
              <a:spcAft>
                <a:spcPts val="0"/>
              </a:spcAft>
              <a:buClr>
                <a:schemeClr val="tx1">
                  <a:lumMod val="75000"/>
                  <a:lumOff val="25000"/>
                </a:schemeClr>
              </a:buClr>
              <a:buFont typeface="Arial" pitchFamily="34" charset="0"/>
              <a:buNone/>
              <a:defRPr/>
            </a:pPr>
            <a:r>
              <a:rPr lang="en-US" dirty="0">
                <a:solidFill>
                  <a:srgbClr val="FF0000"/>
                </a:solidFill>
                <a:latin typeface="Courier New"/>
                <a:ea typeface="+mn-ea"/>
                <a:cs typeface="Courier New"/>
              </a:rPr>
              <a:t>$</a:t>
            </a:r>
            <a:r>
              <a:rPr lang="en-US" dirty="0" err="1">
                <a:solidFill>
                  <a:srgbClr val="FF0000"/>
                </a:solidFill>
                <a:latin typeface="Courier New"/>
                <a:ea typeface="+mn-ea"/>
                <a:cs typeface="Courier New"/>
              </a:rPr>
              <a:t>newstring</a:t>
            </a:r>
            <a:r>
              <a:rPr lang="en-US" dirty="0">
                <a:solidFill>
                  <a:srgbClr val="FF0000"/>
                </a:solidFill>
                <a:latin typeface="Courier New"/>
                <a:ea typeface="+mn-ea"/>
                <a:cs typeface="Courier New"/>
              </a:rPr>
              <a:t> = $string1 . $string2; #"</a:t>
            </a:r>
            <a:r>
              <a:rPr lang="en-US" dirty="0" err="1">
                <a:solidFill>
                  <a:srgbClr val="FF0000"/>
                </a:solidFill>
                <a:latin typeface="Courier New"/>
                <a:ea typeface="+mn-ea"/>
                <a:cs typeface="Courier New"/>
              </a:rPr>
              <a:t>potatohead</a:t>
            </a:r>
            <a:r>
              <a:rPr lang="en-US" dirty="0">
                <a:solidFill>
                  <a:srgbClr val="FF0000"/>
                </a:solidFill>
                <a:latin typeface="Courier New"/>
                <a:ea typeface="+mn-ea"/>
                <a:cs typeface="Courier New"/>
              </a:rPr>
              <a:t>"</a:t>
            </a:r>
          </a:p>
          <a:p>
            <a:pPr eaLnBrk="1" fontAlgn="auto" hangingPunct="1">
              <a:spcBef>
                <a:spcPts val="800"/>
              </a:spcBef>
              <a:spcAft>
                <a:spcPts val="0"/>
              </a:spcAft>
              <a:buClr>
                <a:schemeClr val="tx1">
                  <a:lumMod val="75000"/>
                  <a:lumOff val="25000"/>
                </a:schemeClr>
              </a:buClr>
              <a:buFont typeface="Arial" pitchFamily="34" charset="0"/>
              <a:buNone/>
              <a:defRPr/>
            </a:pPr>
            <a:r>
              <a:rPr lang="en-US" dirty="0">
                <a:solidFill>
                  <a:srgbClr val="FF0000"/>
                </a:solidFill>
                <a:latin typeface="Courier New"/>
                <a:ea typeface="+mn-ea"/>
                <a:cs typeface="Courier New"/>
              </a:rPr>
              <a:t>$</a:t>
            </a:r>
            <a:r>
              <a:rPr lang="en-US" dirty="0" err="1">
                <a:solidFill>
                  <a:srgbClr val="FF0000"/>
                </a:solidFill>
                <a:latin typeface="Courier New"/>
                <a:ea typeface="+mn-ea"/>
                <a:cs typeface="Courier New"/>
              </a:rPr>
              <a:t>newerstring</a:t>
            </a:r>
            <a:r>
              <a:rPr lang="en-US" dirty="0">
                <a:solidFill>
                  <a:srgbClr val="FF0000"/>
                </a:solidFill>
                <a:latin typeface="Courier New"/>
                <a:ea typeface="+mn-ea"/>
                <a:cs typeface="Courier New"/>
              </a:rPr>
              <a:t> = $string1 x 2; #"</a:t>
            </a:r>
            <a:r>
              <a:rPr lang="en-US" dirty="0" err="1">
                <a:solidFill>
                  <a:srgbClr val="FF0000"/>
                </a:solidFill>
                <a:latin typeface="Courier New"/>
                <a:ea typeface="+mn-ea"/>
                <a:cs typeface="Courier New"/>
              </a:rPr>
              <a:t>potatopotato</a:t>
            </a:r>
            <a:r>
              <a:rPr lang="en-US" dirty="0">
                <a:solidFill>
                  <a:srgbClr val="FF0000"/>
                </a:solidFill>
                <a:latin typeface="Courier New"/>
                <a:ea typeface="+mn-ea"/>
                <a:cs typeface="Courier New"/>
              </a:rPr>
              <a:t>"</a:t>
            </a:r>
          </a:p>
          <a:p>
            <a:pPr eaLnBrk="1" fontAlgn="auto" hangingPunct="1">
              <a:spcBef>
                <a:spcPts val="800"/>
              </a:spcBef>
              <a:spcAft>
                <a:spcPts val="0"/>
              </a:spcAft>
              <a:buClr>
                <a:schemeClr val="tx1">
                  <a:lumMod val="75000"/>
                  <a:lumOff val="25000"/>
                </a:schemeClr>
              </a:buClr>
              <a:buFont typeface="Arial" pitchFamily="34" charset="0"/>
              <a:buNone/>
              <a:defRPr/>
            </a:pPr>
            <a:r>
              <a:rPr lang="en-US" dirty="0">
                <a:solidFill>
                  <a:srgbClr val="FF0000"/>
                </a:solidFill>
                <a:latin typeface="Courier New"/>
                <a:ea typeface="+mn-ea"/>
                <a:cs typeface="Courier New"/>
              </a:rPr>
              <a:t>$string1 .= $string2; #"</a:t>
            </a:r>
            <a:r>
              <a:rPr lang="en-US" dirty="0" err="1" smtClean="0">
                <a:solidFill>
                  <a:srgbClr val="FF0000"/>
                </a:solidFill>
                <a:latin typeface="Courier New"/>
                <a:ea typeface="+mn-ea"/>
                <a:cs typeface="Courier New"/>
              </a:rPr>
              <a:t>potatohead</a:t>
            </a:r>
            <a:r>
              <a:rPr lang="en-US" dirty="0" smtClean="0">
                <a:solidFill>
                  <a:srgbClr val="FF0000"/>
                </a:solidFill>
                <a:latin typeface="Courier New"/>
                <a:ea typeface="+mn-ea"/>
                <a:cs typeface="Courier New"/>
              </a:rPr>
              <a:t>”</a:t>
            </a:r>
          </a:p>
          <a:p>
            <a:pPr eaLnBrk="1" fontAlgn="auto" hangingPunct="1">
              <a:spcBef>
                <a:spcPts val="800"/>
              </a:spcBef>
              <a:spcAft>
                <a:spcPts val="0"/>
              </a:spcAft>
              <a:buClr>
                <a:schemeClr val="tx1">
                  <a:lumMod val="75000"/>
                  <a:lumOff val="25000"/>
                </a:schemeClr>
              </a:buClr>
              <a:buFont typeface="Arial" pitchFamily="34" charset="0"/>
              <a:buNone/>
              <a:defRPr/>
            </a:pPr>
            <a:r>
              <a:rPr lang="en-US" dirty="0" smtClean="0">
                <a:solidFill>
                  <a:srgbClr val="FF0000"/>
                </a:solidFill>
                <a:latin typeface="Courier New"/>
                <a:ea typeface="+mn-ea"/>
                <a:cs typeface="Courier New"/>
              </a:rPr>
              <a:t>$number += 3; #5</a:t>
            </a:r>
            <a:endParaRPr lang="en-US" dirty="0">
              <a:solidFill>
                <a:srgbClr val="FF0000"/>
              </a:solidFill>
              <a:latin typeface="Courier New"/>
              <a:ea typeface="+mn-ea"/>
              <a:cs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Increment/Decrement</a:t>
            </a:r>
          </a:p>
        </p:txBody>
      </p:sp>
      <p:sp>
        <p:nvSpPr>
          <p:cNvPr id="6147" name="Rectangle 3"/>
          <p:cNvSpPr>
            <a:spLocks noGrp="1" noChangeArrowheads="1"/>
          </p:cNvSpPr>
          <p:nvPr>
            <p:ph type="body" idx="1"/>
          </p:nvPr>
        </p:nvSpPr>
        <p:spPr>
          <a:xfrm>
            <a:off x="540089" y="2063487"/>
            <a:ext cx="8016875" cy="3878116"/>
          </a:xfrm>
        </p:spPr>
        <p:txBody>
          <a:bodyPr/>
          <a:lstStyle/>
          <a:p>
            <a:r>
              <a:rPr lang="en-US" dirty="0" smtClean="0"/>
              <a:t>+</a:t>
            </a:r>
            <a:r>
              <a:rPr lang="en-US" dirty="0"/>
              <a:t>+ is </a:t>
            </a:r>
            <a:r>
              <a:rPr lang="ja-JP" altLang="en-US" dirty="0">
                <a:latin typeface="Arial"/>
              </a:rPr>
              <a:t>“</a:t>
            </a:r>
            <a:r>
              <a:rPr lang="en-US" dirty="0"/>
              <a:t>magical</a:t>
            </a:r>
            <a:r>
              <a:rPr lang="ja-JP" altLang="en-US" dirty="0">
                <a:latin typeface="Arial"/>
              </a:rPr>
              <a:t>”</a:t>
            </a:r>
            <a:r>
              <a:rPr lang="en-US" dirty="0" smtClean="0"/>
              <a:t>. It adds +1 to indicated number or string</a:t>
            </a:r>
            <a:endParaRPr lang="en-US" dirty="0"/>
          </a:p>
          <a:p>
            <a:pPr lvl="1"/>
            <a:r>
              <a:rPr lang="en-US" dirty="0"/>
              <a:t>if value is purely numeric, works as expected</a:t>
            </a:r>
          </a:p>
          <a:p>
            <a:pPr lvl="1"/>
            <a:r>
              <a:rPr lang="en-US" dirty="0"/>
              <a:t>if string value, or ever used as string, magic happens</a:t>
            </a:r>
          </a:p>
          <a:p>
            <a:pPr lvl="1"/>
            <a:r>
              <a:rPr lang="ja-JP" altLang="en-US" dirty="0">
                <a:latin typeface="Arial"/>
              </a:rPr>
              <a:t>‘</a:t>
            </a:r>
            <a:r>
              <a:rPr lang="en-US" dirty="0"/>
              <a:t>99</a:t>
            </a:r>
            <a:r>
              <a:rPr lang="ja-JP" altLang="en-US" dirty="0">
                <a:latin typeface="Arial"/>
              </a:rPr>
              <a:t>’</a:t>
            </a:r>
            <a:r>
              <a:rPr lang="en-US" dirty="0"/>
              <a:t>++ </a:t>
            </a:r>
            <a:r>
              <a:rPr lang="en-US" dirty="0">
                <a:sym typeface="Wingdings" charset="0"/>
              </a:rPr>
              <a:t> </a:t>
            </a:r>
            <a:r>
              <a:rPr lang="ja-JP" altLang="en-US" dirty="0">
                <a:latin typeface="Arial"/>
                <a:sym typeface="Wingdings" charset="0"/>
              </a:rPr>
              <a:t>‘</a:t>
            </a:r>
            <a:r>
              <a:rPr lang="en-US" dirty="0">
                <a:sym typeface="Wingdings" charset="0"/>
              </a:rPr>
              <a:t>100</a:t>
            </a:r>
            <a:r>
              <a:rPr lang="ja-JP" altLang="en-US" dirty="0">
                <a:latin typeface="Arial"/>
                <a:sym typeface="Wingdings" charset="0"/>
              </a:rPr>
              <a:t>’</a:t>
            </a:r>
            <a:endParaRPr lang="en-US" dirty="0">
              <a:sym typeface="Wingdings" charset="0"/>
            </a:endParaRPr>
          </a:p>
          <a:p>
            <a:pPr lvl="1"/>
            <a:r>
              <a:rPr lang="ja-JP" altLang="en-US" dirty="0">
                <a:latin typeface="Arial"/>
                <a:sym typeface="Wingdings" charset="0"/>
              </a:rPr>
              <a:t>‘</a:t>
            </a:r>
            <a:r>
              <a:rPr lang="en-US" dirty="0">
                <a:sym typeface="Wingdings" charset="0"/>
              </a:rPr>
              <a:t>a9</a:t>
            </a:r>
            <a:r>
              <a:rPr lang="ja-JP" altLang="en-US" dirty="0">
                <a:latin typeface="Arial"/>
                <a:sym typeface="Wingdings" charset="0"/>
              </a:rPr>
              <a:t>’</a:t>
            </a:r>
            <a:r>
              <a:rPr lang="en-US" dirty="0">
                <a:sym typeface="Wingdings" charset="0"/>
              </a:rPr>
              <a:t>++  </a:t>
            </a:r>
            <a:r>
              <a:rPr lang="ja-JP" altLang="en-US" dirty="0">
                <a:latin typeface="Arial"/>
                <a:sym typeface="Wingdings" charset="0"/>
              </a:rPr>
              <a:t>‘</a:t>
            </a:r>
            <a:r>
              <a:rPr lang="en-US" dirty="0">
                <a:sym typeface="Wingdings" charset="0"/>
              </a:rPr>
              <a:t>b0</a:t>
            </a:r>
            <a:r>
              <a:rPr lang="ja-JP" altLang="en-US" dirty="0">
                <a:latin typeface="Arial"/>
                <a:sym typeface="Wingdings" charset="0"/>
              </a:rPr>
              <a:t>’</a:t>
            </a:r>
            <a:endParaRPr lang="en-US" dirty="0">
              <a:sym typeface="Wingdings" charset="0"/>
            </a:endParaRPr>
          </a:p>
          <a:p>
            <a:pPr lvl="1"/>
            <a:r>
              <a:rPr lang="ja-JP" altLang="en-US" dirty="0">
                <a:latin typeface="Arial"/>
                <a:sym typeface="Wingdings" charset="0"/>
              </a:rPr>
              <a:t>‘</a:t>
            </a:r>
            <a:r>
              <a:rPr lang="en-US" dirty="0" err="1">
                <a:sym typeface="Wingdings" charset="0"/>
              </a:rPr>
              <a:t>Az</a:t>
            </a:r>
            <a:r>
              <a:rPr lang="ja-JP" altLang="en-US" dirty="0">
                <a:latin typeface="Arial"/>
                <a:sym typeface="Wingdings" charset="0"/>
              </a:rPr>
              <a:t>’</a:t>
            </a:r>
            <a:r>
              <a:rPr lang="en-US" dirty="0">
                <a:sym typeface="Wingdings" charset="0"/>
              </a:rPr>
              <a:t>++  </a:t>
            </a:r>
            <a:r>
              <a:rPr lang="ja-JP" altLang="en-US" dirty="0">
                <a:latin typeface="Arial"/>
                <a:sym typeface="Wingdings" charset="0"/>
              </a:rPr>
              <a:t>‘</a:t>
            </a:r>
            <a:r>
              <a:rPr lang="en-US" dirty="0">
                <a:sym typeface="Wingdings" charset="0"/>
              </a:rPr>
              <a:t>Ba</a:t>
            </a:r>
            <a:r>
              <a:rPr lang="ja-JP" altLang="en-US" dirty="0">
                <a:latin typeface="Arial"/>
                <a:sym typeface="Wingdings" charset="0"/>
              </a:rPr>
              <a:t>’</a:t>
            </a:r>
            <a:endParaRPr lang="en-US" dirty="0">
              <a:sym typeface="Wingdings" charset="0"/>
            </a:endParaRPr>
          </a:p>
          <a:p>
            <a:pPr lvl="1"/>
            <a:r>
              <a:rPr lang="ja-JP" altLang="en-US" dirty="0">
                <a:latin typeface="Arial"/>
                <a:sym typeface="Wingdings" charset="0"/>
              </a:rPr>
              <a:t>‘</a:t>
            </a:r>
            <a:r>
              <a:rPr lang="en-US" dirty="0" err="1">
                <a:sym typeface="Wingdings" charset="0"/>
              </a:rPr>
              <a:t>zz</a:t>
            </a:r>
            <a:r>
              <a:rPr lang="ja-JP" altLang="en-US" dirty="0">
                <a:latin typeface="Arial"/>
                <a:sym typeface="Wingdings" charset="0"/>
              </a:rPr>
              <a:t>’</a:t>
            </a:r>
            <a:r>
              <a:rPr lang="en-US" dirty="0">
                <a:sym typeface="Wingdings" charset="0"/>
              </a:rPr>
              <a:t>++  </a:t>
            </a:r>
            <a:r>
              <a:rPr lang="ja-JP" altLang="en-US" dirty="0">
                <a:latin typeface="Arial"/>
                <a:sym typeface="Wingdings" charset="0"/>
              </a:rPr>
              <a:t>‘</a:t>
            </a:r>
            <a:r>
              <a:rPr lang="en-US" dirty="0" err="1">
                <a:sym typeface="Wingdings" charset="0"/>
              </a:rPr>
              <a:t>aaa</a:t>
            </a:r>
            <a:r>
              <a:rPr lang="ja-JP" altLang="en-US" dirty="0">
                <a:latin typeface="Arial"/>
                <a:sym typeface="Wingdings" charset="0"/>
              </a:rPr>
              <a:t>’</a:t>
            </a:r>
            <a:endParaRPr lang="en-US" dirty="0">
              <a:sym typeface="Wingdings" charset="0"/>
            </a:endParaRPr>
          </a:p>
          <a:p>
            <a:r>
              <a:rPr lang="en-US" sz="3600" dirty="0" smtClean="0"/>
              <a:t>--</a:t>
            </a:r>
            <a:r>
              <a:rPr lang="en-US" dirty="0" smtClean="0"/>
              <a:t> has the same concept but it decreases a value by 1.</a:t>
            </a:r>
            <a:endParaRPr lang="en-US" dirty="0"/>
          </a:p>
        </p:txBody>
      </p:sp>
    </p:spTree>
    <p:extLst>
      <p:ext uri="{BB962C8B-B14F-4D97-AF65-F5344CB8AC3E}">
        <p14:creationId xmlns:p14="http://schemas.microsoft.com/office/powerpoint/2010/main" val="4887387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14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solidFill>
                  <a:schemeClr val="tx2"/>
                </a:solidFill>
                <a:effectLst>
                  <a:outerShdw blurRad="38100" dist="38100" dir="2700000" algn="tl">
                    <a:srgbClr val="DDDDDD"/>
                  </a:outerShdw>
                </a:effectLst>
                <a:ea typeface="+mj-ea"/>
                <a:cs typeface="+mj-cs"/>
              </a:rPr>
              <a:t>Comparison </a:t>
            </a:r>
            <a:r>
              <a:rPr lang="en-US" dirty="0">
                <a:solidFill>
                  <a:schemeClr val="tx2"/>
                </a:solidFill>
                <a:effectLst>
                  <a:outerShdw blurRad="38100" dist="38100" dir="2700000" algn="tl">
                    <a:srgbClr val="DDDDDD"/>
                  </a:outerShdw>
                </a:effectLst>
                <a:ea typeface="+mj-ea"/>
                <a:cs typeface="+mj-cs"/>
              </a:rPr>
              <a:t>Operators</a:t>
            </a:r>
            <a:endParaRPr lang="en-US" dirty="0">
              <a:solidFill>
                <a:schemeClr val="tx1">
                  <a:lumMod val="75000"/>
                  <a:lumOff val="25000"/>
                </a:schemeClr>
              </a:solidFill>
              <a:ea typeface="+mj-ea"/>
              <a:cs typeface="+mj-cs"/>
            </a:endParaRPr>
          </a:p>
        </p:txBody>
      </p:sp>
      <p:graphicFrame>
        <p:nvGraphicFramePr>
          <p:cNvPr id="48130" name="Object 3"/>
          <p:cNvGraphicFramePr>
            <a:graphicFrameLocks noChangeAspect="1"/>
          </p:cNvGraphicFramePr>
          <p:nvPr/>
        </p:nvGraphicFramePr>
        <p:xfrm>
          <a:off x="1004888" y="1800225"/>
          <a:ext cx="7240587" cy="2390775"/>
        </p:xfrm>
        <a:graphic>
          <a:graphicData uri="http://schemas.openxmlformats.org/presentationml/2006/ole">
            <mc:AlternateContent xmlns:mc="http://schemas.openxmlformats.org/markup-compatibility/2006">
              <mc:Choice xmlns:v="urn:schemas-microsoft-com:vml" Requires="v">
                <p:oleObj spid="_x0000_s48144" name="Worksheet" r:id="rId3" imgW="7226300" imgH="2400300" progId="Excel.Sheet.8">
                  <p:embed/>
                </p:oleObj>
              </mc:Choice>
              <mc:Fallback>
                <p:oleObj name="Worksheet" r:id="rId3" imgW="7226300" imgH="24003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888" y="1800225"/>
                        <a:ext cx="7240587"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 name="Text Box 4"/>
          <p:cNvSpPr txBox="1">
            <a:spLocks noChangeArrowheads="1"/>
          </p:cNvSpPr>
          <p:nvPr/>
        </p:nvSpPr>
        <p:spPr bwMode="auto">
          <a:xfrm>
            <a:off x="349250" y="4343400"/>
            <a:ext cx="8505825"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auto">
              <a:spcBef>
                <a:spcPct val="50000"/>
              </a:spcBef>
              <a:spcAft>
                <a:spcPts val="0"/>
              </a:spcAft>
              <a:defRPr/>
            </a:pPr>
            <a:r>
              <a:rPr lang="en-US" sz="1600" dirty="0">
                <a:latin typeface="+mn-lt"/>
                <a:ea typeface="+mn-ea"/>
                <a:cs typeface="+mn-cs"/>
              </a:rPr>
              <a:t> Do not confuse </a:t>
            </a:r>
            <a:r>
              <a:rPr lang="ja-JP" altLang="en-US" sz="1600" dirty="0">
                <a:latin typeface="Arial"/>
                <a:ea typeface="+mn-ea"/>
                <a:cs typeface="+mn-cs"/>
              </a:rPr>
              <a:t>‘</a:t>
            </a:r>
            <a:r>
              <a:rPr lang="en-US" sz="1600" b="1" dirty="0">
                <a:latin typeface="+mn-lt"/>
                <a:ea typeface="+mn-ea"/>
                <a:cs typeface="+mn-cs"/>
              </a:rPr>
              <a:t>=</a:t>
            </a:r>
            <a:r>
              <a:rPr lang="en-US" sz="1600" dirty="0">
                <a:latin typeface="Arial"/>
                <a:ea typeface="+mn-ea"/>
                <a:cs typeface="+mn-cs"/>
              </a:rPr>
              <a:t>‘</a:t>
            </a:r>
            <a:r>
              <a:rPr lang="en-US" sz="1600" dirty="0">
                <a:latin typeface="+mn-lt"/>
                <a:ea typeface="+mn-ea"/>
                <a:cs typeface="+mn-cs"/>
              </a:rPr>
              <a:t> with </a:t>
            </a:r>
            <a:r>
              <a:rPr lang="ja-JP" altLang="en-US" sz="1600" dirty="0">
                <a:latin typeface="Arial"/>
                <a:ea typeface="+mn-ea"/>
                <a:cs typeface="+mn-cs"/>
              </a:rPr>
              <a:t>‘</a:t>
            </a:r>
            <a:r>
              <a:rPr lang="en-US" sz="1600" b="1" dirty="0">
                <a:latin typeface="+mn-lt"/>
                <a:ea typeface="+mn-ea"/>
                <a:cs typeface="+mn-cs"/>
              </a:rPr>
              <a:t>==</a:t>
            </a:r>
            <a:r>
              <a:rPr lang="en-US" sz="1600" dirty="0">
                <a:latin typeface="Arial"/>
                <a:ea typeface="+mn-ea"/>
                <a:cs typeface="+mn-cs"/>
              </a:rPr>
              <a:t>‘</a:t>
            </a:r>
            <a:r>
              <a:rPr lang="en-US" sz="1600" dirty="0">
                <a:latin typeface="+mn-lt"/>
                <a:ea typeface="+mn-ea"/>
                <a:cs typeface="+mn-cs"/>
              </a:rPr>
              <a:t> !</a:t>
            </a:r>
          </a:p>
          <a:p>
            <a:pPr fontAlgn="auto">
              <a:spcBef>
                <a:spcPct val="50000"/>
              </a:spcBef>
              <a:spcAft>
                <a:spcPts val="0"/>
              </a:spcAft>
              <a:defRPr/>
            </a:pPr>
            <a:r>
              <a:rPr lang="en-US" sz="1600" b="1" dirty="0">
                <a:latin typeface="+mn-lt"/>
                <a:ea typeface="+mn-ea"/>
                <a:cs typeface="+mn-cs"/>
              </a:rPr>
              <a:t>&lt;=&gt;</a:t>
            </a:r>
            <a:r>
              <a:rPr lang="en-US" sz="1600" dirty="0">
                <a:latin typeface="+mn-lt"/>
                <a:ea typeface="+mn-ea"/>
                <a:cs typeface="+mn-cs"/>
              </a:rPr>
              <a:t> is really only useful when using the </a:t>
            </a:r>
            <a:r>
              <a:rPr lang="ja-JP" altLang="en-US" sz="1600" dirty="0">
                <a:latin typeface="Arial"/>
                <a:ea typeface="+mn-ea"/>
                <a:cs typeface="+mn-cs"/>
              </a:rPr>
              <a:t>‘</a:t>
            </a:r>
            <a:r>
              <a:rPr lang="en-US" sz="1600" dirty="0">
                <a:latin typeface="+mn-lt"/>
                <a:ea typeface="+mn-ea"/>
                <a:cs typeface="+mn-cs"/>
              </a:rPr>
              <a:t>sort</a:t>
            </a:r>
            <a:r>
              <a:rPr lang="ja-JP" altLang="en-US" sz="1600" dirty="0">
                <a:latin typeface="Arial"/>
                <a:ea typeface="+mn-ea"/>
                <a:cs typeface="+mn-cs"/>
              </a:rPr>
              <a:t>’</a:t>
            </a:r>
            <a:r>
              <a:rPr lang="en-US" sz="1600" dirty="0">
                <a:latin typeface="+mn-lt"/>
                <a:ea typeface="+mn-ea"/>
                <a:cs typeface="+mn-cs"/>
              </a:rPr>
              <a:t> function</a:t>
            </a:r>
          </a:p>
          <a:p>
            <a:pPr fontAlgn="auto">
              <a:spcBef>
                <a:spcPct val="50000"/>
              </a:spcBef>
              <a:spcAft>
                <a:spcPts val="0"/>
              </a:spcAft>
              <a:defRPr/>
            </a:pPr>
            <a:endParaRPr lang="en-US" sz="1400" dirty="0">
              <a:latin typeface="+mn-lt"/>
              <a:ea typeface="+mn-ea"/>
              <a:cs typeface="+mn-cs"/>
            </a:endParaRPr>
          </a:p>
          <a:p>
            <a:pPr fontAlgn="auto">
              <a:spcBef>
                <a:spcPts val="0"/>
              </a:spcBef>
              <a:spcAft>
                <a:spcPts val="0"/>
              </a:spcAft>
              <a:defRPr/>
            </a:pPr>
            <a:r>
              <a:rPr lang="en-US" sz="1400" dirty="0">
                <a:solidFill>
                  <a:srgbClr val="FF0000"/>
                </a:solidFill>
                <a:latin typeface="Courier New"/>
                <a:ea typeface="+mn-ea"/>
                <a:cs typeface="Courier New"/>
              </a:rPr>
              <a:t>print 3 &lt; 5; # 3 is indeed less than 5, resulting in Boolean true denoted </a:t>
            </a:r>
          </a:p>
          <a:p>
            <a:pPr fontAlgn="auto">
              <a:spcBef>
                <a:spcPts val="0"/>
              </a:spcBef>
              <a:spcAft>
                <a:spcPts val="0"/>
              </a:spcAft>
              <a:defRPr/>
            </a:pPr>
            <a:r>
              <a:rPr lang="en-US" sz="1400" dirty="0">
                <a:solidFill>
                  <a:srgbClr val="FF0000"/>
                </a:solidFill>
                <a:latin typeface="Courier New"/>
                <a:ea typeface="+mn-ea"/>
                <a:cs typeface="Courier New"/>
              </a:rPr>
              <a:t>	     # by 1. Result of printing will 1.</a:t>
            </a:r>
          </a:p>
          <a:p>
            <a:pPr fontAlgn="auto">
              <a:spcBef>
                <a:spcPts val="0"/>
              </a:spcBef>
              <a:spcAft>
                <a:spcPts val="0"/>
              </a:spcAft>
              <a:defRPr/>
            </a:pPr>
            <a:r>
              <a:rPr lang="en-US" sz="1400" dirty="0">
                <a:solidFill>
                  <a:srgbClr val="FF0000"/>
                </a:solidFill>
                <a:latin typeface="Courier New"/>
                <a:ea typeface="+mn-ea"/>
                <a:cs typeface="Courier New"/>
              </a:rPr>
              <a:t>print 3 == 5; # 3 is not equal to 5, resulting in Boolean false. </a:t>
            </a:r>
          </a:p>
          <a:p>
            <a:pPr fontAlgn="auto">
              <a:spcBef>
                <a:spcPts val="0"/>
              </a:spcBef>
              <a:spcAft>
                <a:spcPts val="0"/>
              </a:spcAft>
              <a:defRPr/>
            </a:pPr>
            <a:r>
              <a:rPr lang="en-US" sz="1400" dirty="0">
                <a:solidFill>
                  <a:srgbClr val="FF0000"/>
                </a:solidFill>
                <a:latin typeface="Courier New"/>
                <a:ea typeface="+mn-ea"/>
                <a:cs typeface="Courier New"/>
              </a:rPr>
              <a:t>	      # Since it is a false statement nothing will be printed out</a:t>
            </a:r>
          </a:p>
          <a:p>
            <a:pPr fontAlgn="auto">
              <a:spcBef>
                <a:spcPct val="50000"/>
              </a:spcBef>
              <a:spcAft>
                <a:spcPts val="0"/>
              </a:spcAft>
              <a:defRPr/>
            </a:pPr>
            <a:endParaRPr lang="en-US" dirty="0">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tx1">
                    <a:lumMod val="75000"/>
                    <a:lumOff val="25000"/>
                  </a:schemeClr>
                </a:solidFill>
                <a:ea typeface="+mj-ea"/>
                <a:cs typeface="+mj-cs"/>
              </a:rPr>
              <a:t>String Comparison Operators</a:t>
            </a:r>
            <a:endParaRPr lang="en-US" dirty="0">
              <a:solidFill>
                <a:schemeClr val="tx1">
                  <a:lumMod val="75000"/>
                  <a:lumOff val="25000"/>
                </a:schemeClr>
              </a:solidFill>
              <a:ea typeface="+mj-ea"/>
              <a:cs typeface="+mj-cs"/>
            </a:endParaRPr>
          </a:p>
        </p:txBody>
      </p:sp>
      <p:graphicFrame>
        <p:nvGraphicFramePr>
          <p:cNvPr id="49154" name="Object 4"/>
          <p:cNvGraphicFramePr>
            <a:graphicFrameLocks noChangeAspect="1"/>
          </p:cNvGraphicFramePr>
          <p:nvPr/>
        </p:nvGraphicFramePr>
        <p:xfrm>
          <a:off x="898525" y="1816100"/>
          <a:ext cx="7240588" cy="2390775"/>
        </p:xfrm>
        <a:graphic>
          <a:graphicData uri="http://schemas.openxmlformats.org/presentationml/2006/ole">
            <mc:AlternateContent xmlns:mc="http://schemas.openxmlformats.org/markup-compatibility/2006">
              <mc:Choice xmlns:v="urn:schemas-microsoft-com:vml" Requires="v">
                <p:oleObj spid="_x0000_s49168" name="Worksheet" r:id="rId3" imgW="7226300" imgH="2400300" progId="Excel.Sheet.8">
                  <p:embed/>
                </p:oleObj>
              </mc:Choice>
              <mc:Fallback>
                <p:oleObj name="Worksheet" r:id="rId3" imgW="7226300" imgH="2400300"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525" y="1816100"/>
                        <a:ext cx="7240588"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49155" name="Rectangle 4"/>
          <p:cNvSpPr>
            <a:spLocks noChangeArrowheads="1"/>
          </p:cNvSpPr>
          <p:nvPr/>
        </p:nvSpPr>
        <p:spPr bwMode="auto">
          <a:xfrm>
            <a:off x="352425" y="4295775"/>
            <a:ext cx="8413750"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t>Sorting an array string-wise:</a:t>
            </a:r>
            <a:endParaRPr lang="en-US" sz="1100" dirty="0"/>
          </a:p>
          <a:p>
            <a:pPr lvl="1"/>
            <a:r>
              <a:rPr lang="en-US" sz="1400" dirty="0">
                <a:solidFill>
                  <a:srgbClr val="FF0000"/>
                </a:solidFill>
                <a:latin typeface="Courier New" charset="0"/>
                <a:cs typeface="Courier New" charset="0"/>
              </a:rPr>
              <a:t>@sorted = sort {$a </a:t>
            </a:r>
            <a:r>
              <a:rPr lang="en-US" sz="1400" dirty="0" err="1">
                <a:solidFill>
                  <a:srgbClr val="FF0000"/>
                </a:solidFill>
                <a:latin typeface="Courier New" charset="0"/>
                <a:cs typeface="Courier New" charset="0"/>
              </a:rPr>
              <a:t>cmp</a:t>
            </a:r>
            <a:r>
              <a:rPr lang="en-US" sz="1400" dirty="0">
                <a:solidFill>
                  <a:srgbClr val="FF0000"/>
                </a:solidFill>
                <a:latin typeface="Courier New" charset="0"/>
                <a:cs typeface="Courier New" charset="0"/>
              </a:rPr>
              <a:t> $b} @array;</a:t>
            </a:r>
            <a:endParaRPr lang="en-US" sz="1100" dirty="0">
              <a:solidFill>
                <a:srgbClr val="FF0000"/>
              </a:solidFill>
              <a:latin typeface="Courier New" charset="0"/>
              <a:cs typeface="Courier New" charset="0"/>
            </a:endParaRPr>
          </a:p>
          <a:p>
            <a:endParaRPr lang="en-US" sz="1600" dirty="0"/>
          </a:p>
          <a:p>
            <a:r>
              <a:rPr lang="en-US" sz="1600" dirty="0"/>
              <a:t>Sorting an array in reverse order:</a:t>
            </a:r>
            <a:endParaRPr lang="en-US" sz="1100" dirty="0"/>
          </a:p>
          <a:p>
            <a:pPr lvl="1"/>
            <a:r>
              <a:rPr lang="en-US" sz="1400" dirty="0">
                <a:solidFill>
                  <a:srgbClr val="FF0000"/>
                </a:solidFill>
                <a:latin typeface="Courier New" charset="0"/>
                <a:cs typeface="Courier New" charset="0"/>
              </a:rPr>
              <a:t>@sorted = sort {$b </a:t>
            </a:r>
            <a:r>
              <a:rPr lang="en-US" sz="1400" dirty="0" err="1">
                <a:solidFill>
                  <a:srgbClr val="FF0000"/>
                </a:solidFill>
                <a:latin typeface="Courier New" charset="0"/>
                <a:cs typeface="Courier New" charset="0"/>
              </a:rPr>
              <a:t>cmp</a:t>
            </a:r>
            <a:r>
              <a:rPr lang="en-US" sz="1400" dirty="0">
                <a:solidFill>
                  <a:srgbClr val="FF0000"/>
                </a:solidFill>
                <a:latin typeface="Courier New" charset="0"/>
                <a:cs typeface="Courier New" charset="0"/>
              </a:rPr>
              <a:t> $a} @array; #</a:t>
            </a:r>
            <a:r>
              <a:rPr lang="en-US" sz="1200" dirty="0">
                <a:solidFill>
                  <a:srgbClr val="FF0000"/>
                </a:solidFill>
                <a:latin typeface="Courier New" charset="0"/>
                <a:cs typeface="Courier New" charset="0"/>
              </a:rPr>
              <a:t>swapping $a and $b changes the sort order</a:t>
            </a:r>
          </a:p>
          <a:p>
            <a:endParaRPr lang="en-US" sz="1600" dirty="0"/>
          </a:p>
          <a:p>
            <a:r>
              <a:rPr lang="en-US" sz="1600" dirty="0"/>
              <a:t>Sorting an array numerically:</a:t>
            </a:r>
            <a:endParaRPr lang="en-US" sz="1100" dirty="0"/>
          </a:p>
          <a:p>
            <a:pPr lvl="1"/>
            <a:r>
              <a:rPr lang="en-US" sz="1400" dirty="0">
                <a:solidFill>
                  <a:srgbClr val="FF0000"/>
                </a:solidFill>
                <a:latin typeface="Courier New" charset="0"/>
                <a:cs typeface="Courier New" charset="0"/>
              </a:rPr>
              <a:t>@</a:t>
            </a:r>
            <a:r>
              <a:rPr lang="en-US" sz="1400" dirty="0" err="1">
                <a:solidFill>
                  <a:srgbClr val="FF0000"/>
                </a:solidFill>
                <a:latin typeface="Courier New" charset="0"/>
                <a:cs typeface="Courier New" charset="0"/>
              </a:rPr>
              <a:t>sorted_num</a:t>
            </a:r>
            <a:r>
              <a:rPr lang="en-US" sz="1400" dirty="0">
                <a:solidFill>
                  <a:srgbClr val="FF0000"/>
                </a:solidFill>
                <a:latin typeface="Courier New" charset="0"/>
                <a:cs typeface="Courier New" charset="0"/>
              </a:rPr>
              <a:t> = sort {$a &lt;=&gt; $b} @array; </a:t>
            </a:r>
            <a:endParaRPr lang="en-US" sz="1100" dirty="0">
              <a:solidFill>
                <a:srgbClr val="FF0000"/>
              </a:solidFill>
              <a:latin typeface="Courier New" charset="0"/>
              <a:cs typeface="Courier New"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a:latin typeface="Calisto MT" charset="0"/>
              </a:rPr>
              <a:t>Sort Comparison Operators</a:t>
            </a:r>
          </a:p>
        </p:txBody>
      </p:sp>
      <p:sp>
        <p:nvSpPr>
          <p:cNvPr id="5" name="Content Placeholder 4"/>
          <p:cNvSpPr>
            <a:spLocks noGrp="1"/>
          </p:cNvSpPr>
          <p:nvPr>
            <p:ph idx="1"/>
          </p:nvPr>
        </p:nvSpPr>
        <p:spPr>
          <a:xfrm>
            <a:off x="2498725" y="2133600"/>
            <a:ext cx="4227513" cy="2805113"/>
          </a:xfrm>
        </p:spPr>
        <p:txBody>
          <a:bodyPr rtlCol="0">
            <a:normAutofit lnSpcReduction="10000"/>
          </a:bodyPr>
          <a:lstStyle/>
          <a:p>
            <a:pPr marL="0" indent="0" eaLnBrk="1" fontAlgn="auto" hangingPunct="1">
              <a:spcAft>
                <a:spcPts val="0"/>
              </a:spcAft>
              <a:buClr>
                <a:schemeClr val="tx1">
                  <a:lumMod val="75000"/>
                  <a:lumOff val="25000"/>
                </a:schemeClr>
              </a:buClr>
              <a:buFont typeface="Arial" pitchFamily="34" charset="0"/>
              <a:buNone/>
              <a:defRPr/>
            </a:pPr>
            <a:r>
              <a:rPr lang="en-US" dirty="0" smtClean="0">
                <a:solidFill>
                  <a:schemeClr val="tx1">
                    <a:lumMod val="75000"/>
                    <a:lumOff val="25000"/>
                  </a:schemeClr>
                </a:solidFill>
                <a:ea typeface="+mn-ea"/>
                <a:cs typeface="+mn-cs"/>
              </a:rPr>
              <a:t>Sorting follows a rule: </a:t>
            </a:r>
          </a:p>
          <a:p>
            <a:pPr marL="0" indent="0" algn="ctr" eaLnBrk="1" fontAlgn="auto" hangingPunct="1">
              <a:spcAft>
                <a:spcPts val="0"/>
              </a:spcAft>
              <a:buClr>
                <a:schemeClr val="tx1">
                  <a:lumMod val="75000"/>
                  <a:lumOff val="25000"/>
                </a:schemeClr>
              </a:buClr>
              <a:buFont typeface="Arial" pitchFamily="34" charset="0"/>
              <a:buNone/>
              <a:defRPr/>
            </a:pPr>
            <a:r>
              <a:rPr lang="en-US" b="1" dirty="0" smtClean="0">
                <a:solidFill>
                  <a:schemeClr val="tx1">
                    <a:lumMod val="75000"/>
                    <a:lumOff val="25000"/>
                  </a:schemeClr>
                </a:solidFill>
                <a:ea typeface="+mn-ea"/>
                <a:cs typeface="+mn-cs"/>
              </a:rPr>
              <a:t>[current index]</a:t>
            </a:r>
          </a:p>
          <a:p>
            <a:pPr marL="0" indent="0" eaLnBrk="1" fontAlgn="auto" hangingPunct="1">
              <a:spcAft>
                <a:spcPts val="0"/>
              </a:spcAft>
              <a:buClr>
                <a:schemeClr val="tx1">
                  <a:lumMod val="75000"/>
                  <a:lumOff val="25000"/>
                </a:schemeClr>
              </a:buClr>
              <a:buFont typeface="Arial" pitchFamily="34" charset="0"/>
              <a:buNone/>
              <a:defRPr/>
            </a:pPr>
            <a:r>
              <a:rPr lang="en-US" b="1" dirty="0" smtClean="0">
                <a:solidFill>
                  <a:schemeClr val="tx1">
                    <a:lumMod val="75000"/>
                    <a:lumOff val="25000"/>
                  </a:schemeClr>
                </a:solidFill>
                <a:ea typeface="+mn-ea"/>
                <a:cs typeface="+mn-cs"/>
              </a:rPr>
              <a:t>-1     </a:t>
            </a:r>
            <a:r>
              <a:rPr lang="en-US" dirty="0" smtClean="0">
                <a:solidFill>
                  <a:schemeClr val="tx1">
                    <a:lumMod val="75000"/>
                    <a:lumOff val="25000"/>
                  </a:schemeClr>
                </a:solidFill>
                <a:ea typeface="+mn-ea"/>
                <a:cs typeface="+mn-cs"/>
              </a:rPr>
              <a:t>if left is less then right</a:t>
            </a:r>
          </a:p>
          <a:p>
            <a:pPr marL="0" indent="0" eaLnBrk="1" fontAlgn="auto" hangingPunct="1">
              <a:spcAft>
                <a:spcPts val="0"/>
              </a:spcAft>
              <a:buClr>
                <a:schemeClr val="tx1">
                  <a:lumMod val="75000"/>
                  <a:lumOff val="25000"/>
                </a:schemeClr>
              </a:buClr>
              <a:buFont typeface="Arial" pitchFamily="34" charset="0"/>
              <a:buNone/>
              <a:defRPr/>
            </a:pPr>
            <a:r>
              <a:rPr lang="en-US" b="1" dirty="0" smtClean="0">
                <a:solidFill>
                  <a:schemeClr val="tx1">
                    <a:lumMod val="75000"/>
                    <a:lumOff val="25000"/>
                  </a:schemeClr>
                </a:solidFill>
                <a:ea typeface="+mn-ea"/>
                <a:cs typeface="+mn-cs"/>
              </a:rPr>
              <a:t> 0      </a:t>
            </a:r>
            <a:r>
              <a:rPr lang="en-US" dirty="0" smtClean="0">
                <a:solidFill>
                  <a:schemeClr val="tx1">
                    <a:lumMod val="75000"/>
                    <a:lumOff val="25000"/>
                  </a:schemeClr>
                </a:solidFill>
                <a:ea typeface="+mn-ea"/>
                <a:cs typeface="+mn-cs"/>
              </a:rPr>
              <a:t>if left equals right</a:t>
            </a:r>
          </a:p>
          <a:p>
            <a:pPr marL="0" indent="0" eaLnBrk="1" fontAlgn="auto" hangingPunct="1">
              <a:spcAft>
                <a:spcPts val="0"/>
              </a:spcAft>
              <a:buClr>
                <a:schemeClr val="tx1">
                  <a:lumMod val="75000"/>
                  <a:lumOff val="25000"/>
                </a:schemeClr>
              </a:buClr>
              <a:buFont typeface="Arial" pitchFamily="34" charset="0"/>
              <a:buNone/>
              <a:defRPr/>
            </a:pPr>
            <a:r>
              <a:rPr lang="en-US" b="1" dirty="0" smtClean="0">
                <a:solidFill>
                  <a:schemeClr val="tx1">
                    <a:lumMod val="75000"/>
                    <a:lumOff val="25000"/>
                  </a:schemeClr>
                </a:solidFill>
                <a:ea typeface="+mn-ea"/>
                <a:cs typeface="+mn-cs"/>
              </a:rPr>
              <a:t>+1    </a:t>
            </a:r>
            <a:r>
              <a:rPr lang="en-US" dirty="0" smtClean="0">
                <a:solidFill>
                  <a:schemeClr val="tx1">
                    <a:lumMod val="75000"/>
                    <a:lumOff val="25000"/>
                  </a:schemeClr>
                </a:solidFill>
                <a:ea typeface="+mn-ea"/>
                <a:cs typeface="+mn-cs"/>
              </a:rPr>
              <a:t>if left is greater than right</a:t>
            </a:r>
            <a:endParaRPr lang="en-US" dirty="0">
              <a:solidFill>
                <a:schemeClr val="tx1">
                  <a:lumMod val="75000"/>
                  <a:lumOff val="25000"/>
                </a:schemeClr>
              </a:solidFill>
              <a:ea typeface="+mn-ea"/>
              <a:cs typeface="+mn-cs"/>
            </a:endParaRPr>
          </a:p>
        </p:txBody>
      </p:sp>
      <p:sp>
        <p:nvSpPr>
          <p:cNvPr id="50179" name="TextBox 6"/>
          <p:cNvSpPr txBox="1">
            <a:spLocks noChangeArrowheads="1"/>
          </p:cNvSpPr>
          <p:nvPr/>
        </p:nvSpPr>
        <p:spPr bwMode="auto">
          <a:xfrm>
            <a:off x="2071688" y="5267325"/>
            <a:ext cx="438626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sto MT" charset="0"/>
                <a:ea typeface="ＭＳ Ｐゴシック" charset="0"/>
                <a:cs typeface="ＭＳ Ｐゴシック" charset="0"/>
              </a:defRPr>
            </a:lvl1pPr>
            <a:lvl2pPr marL="742950" indent="-285750" eaLnBrk="0" hangingPunct="0">
              <a:defRPr sz="2400">
                <a:solidFill>
                  <a:schemeClr val="tx1"/>
                </a:solidFill>
                <a:latin typeface="Calisto MT" charset="0"/>
                <a:ea typeface="ＭＳ Ｐゴシック" charset="0"/>
              </a:defRPr>
            </a:lvl2pPr>
            <a:lvl3pPr marL="1143000" indent="-228600" eaLnBrk="0" hangingPunct="0">
              <a:defRPr sz="2400">
                <a:solidFill>
                  <a:schemeClr val="tx1"/>
                </a:solidFill>
                <a:latin typeface="Calisto MT" charset="0"/>
                <a:ea typeface="ＭＳ Ｐゴシック" charset="0"/>
              </a:defRPr>
            </a:lvl3pPr>
            <a:lvl4pPr marL="1600200" indent="-228600" eaLnBrk="0" hangingPunct="0">
              <a:defRPr sz="2400">
                <a:solidFill>
                  <a:schemeClr val="tx1"/>
                </a:solidFill>
                <a:latin typeface="Calisto MT" charset="0"/>
                <a:ea typeface="ＭＳ Ｐゴシック" charset="0"/>
              </a:defRPr>
            </a:lvl4pPr>
            <a:lvl5pPr marL="2057400" indent="-228600" eaLnBrk="0" hangingPunct="0">
              <a:defRPr sz="2400">
                <a:solidFill>
                  <a:schemeClr val="tx1"/>
                </a:solidFill>
                <a:latin typeface="Calisto MT" charset="0"/>
                <a:ea typeface="ＭＳ Ｐゴシック" charset="0"/>
              </a:defRPr>
            </a:lvl5pPr>
            <a:lvl6pPr marL="2514600" indent="-228600" eaLnBrk="0" fontAlgn="base" hangingPunct="0">
              <a:spcBef>
                <a:spcPct val="0"/>
              </a:spcBef>
              <a:spcAft>
                <a:spcPct val="0"/>
              </a:spcAft>
              <a:defRPr sz="2400">
                <a:solidFill>
                  <a:schemeClr val="tx1"/>
                </a:solidFill>
                <a:latin typeface="Calisto MT" charset="0"/>
                <a:ea typeface="ＭＳ Ｐゴシック" charset="0"/>
              </a:defRPr>
            </a:lvl6pPr>
            <a:lvl7pPr marL="2971800" indent="-228600" eaLnBrk="0" fontAlgn="base" hangingPunct="0">
              <a:spcBef>
                <a:spcPct val="0"/>
              </a:spcBef>
              <a:spcAft>
                <a:spcPct val="0"/>
              </a:spcAft>
              <a:defRPr sz="2400">
                <a:solidFill>
                  <a:schemeClr val="tx1"/>
                </a:solidFill>
                <a:latin typeface="Calisto MT" charset="0"/>
                <a:ea typeface="ＭＳ Ｐゴシック" charset="0"/>
              </a:defRPr>
            </a:lvl7pPr>
            <a:lvl8pPr marL="3429000" indent="-228600" eaLnBrk="0" fontAlgn="base" hangingPunct="0">
              <a:spcBef>
                <a:spcPct val="0"/>
              </a:spcBef>
              <a:spcAft>
                <a:spcPct val="0"/>
              </a:spcAft>
              <a:defRPr sz="2400">
                <a:solidFill>
                  <a:schemeClr val="tx1"/>
                </a:solidFill>
                <a:latin typeface="Calisto MT" charset="0"/>
                <a:ea typeface="ＭＳ Ｐゴシック" charset="0"/>
              </a:defRPr>
            </a:lvl8pPr>
            <a:lvl9pPr marL="3886200" indent="-228600" eaLnBrk="0" fontAlgn="base" hangingPunct="0">
              <a:spcBef>
                <a:spcPct val="0"/>
              </a:spcBef>
              <a:spcAft>
                <a:spcPct val="0"/>
              </a:spcAft>
              <a:defRPr sz="2400">
                <a:solidFill>
                  <a:schemeClr val="tx1"/>
                </a:solidFill>
                <a:latin typeface="Calisto MT" charset="0"/>
                <a:ea typeface="ＭＳ Ｐゴシック" charset="0"/>
              </a:defRPr>
            </a:lvl9pPr>
          </a:lstStyle>
          <a:p>
            <a:pPr eaLnBrk="1" hangingPunct="1"/>
            <a:r>
              <a:rPr lang="en-US" sz="1400">
                <a:solidFill>
                  <a:srgbClr val="FF0000"/>
                </a:solidFill>
                <a:latin typeface="Courier New" charset="0"/>
                <a:cs typeface="Courier New" charset="0"/>
              </a:rPr>
              <a:t>$x &lt;</a:t>
            </a:r>
            <a:r>
              <a:rPr lang="en-US" sz="1400">
                <a:solidFill>
                  <a:srgbClr val="FF0000"/>
                </a:solidFill>
                <a:latin typeface="Courier New" charset="0"/>
                <a:cs typeface="Courier New" charset="0"/>
                <a:sym typeface="Wingdings" charset="0"/>
              </a:rPr>
              <a:t>=&gt; $y</a:t>
            </a:r>
            <a:r>
              <a:rPr lang="en-US" sz="1400">
                <a:solidFill>
                  <a:srgbClr val="FF0000"/>
                </a:solidFill>
                <a:latin typeface="Courier New" charset="0"/>
                <a:cs typeface="Courier New" charset="0"/>
              </a:rPr>
              <a:t>; # denotes numeric sorting</a:t>
            </a:r>
          </a:p>
          <a:p>
            <a:pPr eaLnBrk="1" hangingPunct="1"/>
            <a:r>
              <a:rPr lang="en-US" sz="1400">
                <a:solidFill>
                  <a:srgbClr val="FF0000"/>
                </a:solidFill>
                <a:latin typeface="Courier New" charset="0"/>
                <a:cs typeface="Courier New" charset="0"/>
              </a:rPr>
              <a:t>$s cmp $t; #denotes string-wise sorting</a:t>
            </a:r>
          </a:p>
          <a:p>
            <a:pPr eaLnBrk="1" hangingPunct="1"/>
            <a:endParaRPr lang="en-US" sz="1400">
              <a:solidFill>
                <a:srgbClr val="FF0000"/>
              </a:solidFill>
              <a:latin typeface="Courier New" charset="0"/>
              <a:cs typeface="Courier New" charset="0"/>
            </a:endParaRPr>
          </a:p>
        </p:txBody>
      </p:sp>
      <p:sp>
        <p:nvSpPr>
          <p:cNvPr id="50180" name="TextBox 7"/>
          <p:cNvSpPr txBox="1">
            <a:spLocks noChangeArrowheads="1"/>
          </p:cNvSpPr>
          <p:nvPr/>
        </p:nvSpPr>
        <p:spPr bwMode="auto">
          <a:xfrm>
            <a:off x="314325" y="6323013"/>
            <a:ext cx="4556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sto MT" charset="0"/>
                <a:ea typeface="ＭＳ Ｐゴシック" charset="0"/>
                <a:cs typeface="ＭＳ Ｐゴシック" charset="0"/>
              </a:defRPr>
            </a:lvl1pPr>
            <a:lvl2pPr marL="742950" indent="-285750" eaLnBrk="0" hangingPunct="0">
              <a:defRPr sz="2400">
                <a:solidFill>
                  <a:schemeClr val="tx1"/>
                </a:solidFill>
                <a:latin typeface="Calisto MT" charset="0"/>
                <a:ea typeface="ＭＳ Ｐゴシック" charset="0"/>
              </a:defRPr>
            </a:lvl2pPr>
            <a:lvl3pPr marL="1143000" indent="-228600" eaLnBrk="0" hangingPunct="0">
              <a:defRPr sz="2400">
                <a:solidFill>
                  <a:schemeClr val="tx1"/>
                </a:solidFill>
                <a:latin typeface="Calisto MT" charset="0"/>
                <a:ea typeface="ＭＳ Ｐゴシック" charset="0"/>
              </a:defRPr>
            </a:lvl3pPr>
            <a:lvl4pPr marL="1600200" indent="-228600" eaLnBrk="0" hangingPunct="0">
              <a:defRPr sz="2400">
                <a:solidFill>
                  <a:schemeClr val="tx1"/>
                </a:solidFill>
                <a:latin typeface="Calisto MT" charset="0"/>
                <a:ea typeface="ＭＳ Ｐゴシック" charset="0"/>
              </a:defRPr>
            </a:lvl4pPr>
            <a:lvl5pPr marL="2057400" indent="-228600" eaLnBrk="0" hangingPunct="0">
              <a:defRPr sz="2400">
                <a:solidFill>
                  <a:schemeClr val="tx1"/>
                </a:solidFill>
                <a:latin typeface="Calisto MT" charset="0"/>
                <a:ea typeface="ＭＳ Ｐゴシック" charset="0"/>
              </a:defRPr>
            </a:lvl5pPr>
            <a:lvl6pPr marL="2514600" indent="-228600" eaLnBrk="0" fontAlgn="base" hangingPunct="0">
              <a:spcBef>
                <a:spcPct val="0"/>
              </a:spcBef>
              <a:spcAft>
                <a:spcPct val="0"/>
              </a:spcAft>
              <a:defRPr sz="2400">
                <a:solidFill>
                  <a:schemeClr val="tx1"/>
                </a:solidFill>
                <a:latin typeface="Calisto MT" charset="0"/>
                <a:ea typeface="ＭＳ Ｐゴシック" charset="0"/>
              </a:defRPr>
            </a:lvl6pPr>
            <a:lvl7pPr marL="2971800" indent="-228600" eaLnBrk="0" fontAlgn="base" hangingPunct="0">
              <a:spcBef>
                <a:spcPct val="0"/>
              </a:spcBef>
              <a:spcAft>
                <a:spcPct val="0"/>
              </a:spcAft>
              <a:defRPr sz="2400">
                <a:solidFill>
                  <a:schemeClr val="tx1"/>
                </a:solidFill>
                <a:latin typeface="Calisto MT" charset="0"/>
                <a:ea typeface="ＭＳ Ｐゴシック" charset="0"/>
              </a:defRPr>
            </a:lvl7pPr>
            <a:lvl8pPr marL="3429000" indent="-228600" eaLnBrk="0" fontAlgn="base" hangingPunct="0">
              <a:spcBef>
                <a:spcPct val="0"/>
              </a:spcBef>
              <a:spcAft>
                <a:spcPct val="0"/>
              </a:spcAft>
              <a:defRPr sz="2400">
                <a:solidFill>
                  <a:schemeClr val="tx1"/>
                </a:solidFill>
                <a:latin typeface="Calisto MT" charset="0"/>
                <a:ea typeface="ＭＳ Ｐゴシック" charset="0"/>
              </a:defRPr>
            </a:lvl8pPr>
            <a:lvl9pPr marL="3886200" indent="-228600" eaLnBrk="0" fontAlgn="base" hangingPunct="0">
              <a:spcBef>
                <a:spcPct val="0"/>
              </a:spcBef>
              <a:spcAft>
                <a:spcPct val="0"/>
              </a:spcAft>
              <a:defRPr sz="2400">
                <a:solidFill>
                  <a:schemeClr val="tx1"/>
                </a:solidFill>
                <a:latin typeface="Calisto MT" charset="0"/>
                <a:ea typeface="ＭＳ Ｐゴシック" charset="0"/>
              </a:defRPr>
            </a:lvl9pPr>
          </a:lstStyle>
          <a:p>
            <a:pPr eaLnBrk="1" hangingPunct="1"/>
            <a:r>
              <a:rPr lang="en-US" sz="1400"/>
              <a:t>Adapted from http://sc.tamu.edu/shortcourses/SC-perl/</a:t>
            </a:r>
          </a:p>
        </p:txBody>
      </p:sp>
    </p:spTree>
  </p:cSld>
  <p:clrMapOvr>
    <a:masterClrMapping/>
  </p:clrMapOvr>
  <p:transition xmlns:p14="http://schemas.microsoft.com/office/powerpoint/2010/mai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44475" y="6372225"/>
            <a:ext cx="2133600" cy="258763"/>
          </a:xfrm>
        </p:spPr>
        <p:txBody>
          <a:bodyPr/>
          <a:lstStyle/>
          <a:p>
            <a:pPr algn="l">
              <a:defRPr/>
            </a:pPr>
            <a:fld id="{B879D3B9-595F-4143-BC8F-F20938459C43}" type="slidenum">
              <a:rPr lang="en-US">
                <a:latin typeface="Brush Script MT" pitchFamily="66" charset="0"/>
              </a:rPr>
              <a:pPr algn="l">
                <a:defRPr/>
              </a:pPr>
              <a:t>37</a:t>
            </a:fld>
            <a:endParaRPr lang="en-US">
              <a:latin typeface="Brush Script MT" pitchFamily="66" charset="0"/>
            </a:endParaRPr>
          </a:p>
        </p:txBody>
      </p:sp>
      <p:sp>
        <p:nvSpPr>
          <p:cNvPr id="51202" name="Rectangle 2"/>
          <p:cNvSpPr>
            <a:spLocks noGrp="1" noChangeArrowheads="1"/>
          </p:cNvSpPr>
          <p:nvPr>
            <p:ph type="title"/>
          </p:nvPr>
        </p:nvSpPr>
        <p:spPr>
          <a:xfrm>
            <a:off x="609600" y="228600"/>
            <a:ext cx="7772400" cy="990600"/>
          </a:xfrm>
        </p:spPr>
        <p:txBody>
          <a:bodyPr/>
          <a:lstStyle/>
          <a:p>
            <a:pPr eaLnBrk="1" hangingPunct="1"/>
            <a:r>
              <a:rPr lang="en-US">
                <a:latin typeface="Calisto MT" charset="0"/>
              </a:rPr>
              <a:t>What is Truth?</a:t>
            </a:r>
          </a:p>
        </p:txBody>
      </p:sp>
      <p:sp>
        <p:nvSpPr>
          <p:cNvPr id="34819" name="Rectangle 3"/>
          <p:cNvSpPr>
            <a:spLocks noGrp="1" noChangeArrowheads="1"/>
          </p:cNvSpPr>
          <p:nvPr>
            <p:ph type="body" idx="1"/>
          </p:nvPr>
        </p:nvSpPr>
        <p:spPr>
          <a:xfrm>
            <a:off x="371475" y="1712913"/>
            <a:ext cx="8359775" cy="4659312"/>
          </a:xfrm>
        </p:spPr>
        <p:txBody>
          <a:bodyPr rtlCol="0">
            <a:normAutofit fontScale="77500" lnSpcReduction="20000"/>
          </a:bodyPr>
          <a:lstStyle/>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Something is FALSE if:</a:t>
            </a:r>
          </a:p>
          <a:p>
            <a:pPr lvl="2"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rPr>
              <a:t>a) it evaluates to zero</a:t>
            </a:r>
          </a:p>
          <a:p>
            <a:pPr lvl="2"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rPr>
              <a:t>b) it evaluates to </a:t>
            </a:r>
            <a:r>
              <a:rPr lang="ja-JP" altLang="en-US" dirty="0" smtClean="0">
                <a:solidFill>
                  <a:schemeClr val="tx1">
                    <a:lumMod val="75000"/>
                    <a:lumOff val="25000"/>
                  </a:schemeClr>
                </a:solidFill>
                <a:latin typeface="Arial"/>
                <a:ea typeface="+mn-ea"/>
              </a:rPr>
              <a:t>‘’</a:t>
            </a:r>
            <a:r>
              <a:rPr lang="en-US" dirty="0" smtClean="0">
                <a:solidFill>
                  <a:schemeClr val="tx1">
                    <a:lumMod val="75000"/>
                    <a:lumOff val="25000"/>
                  </a:schemeClr>
                </a:solidFill>
                <a:ea typeface="+mn-ea"/>
              </a:rPr>
              <a:t> (empty string)</a:t>
            </a:r>
          </a:p>
          <a:p>
            <a:pPr lvl="2"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rPr>
              <a:t>c) it evaluates to an empty list (@array = </a:t>
            </a:r>
            <a:r>
              <a:rPr lang="ja-JP" altLang="en-US" dirty="0" smtClean="0">
                <a:solidFill>
                  <a:schemeClr val="tx1">
                    <a:lumMod val="75000"/>
                    <a:lumOff val="25000"/>
                  </a:schemeClr>
                </a:solidFill>
                <a:latin typeface="Arial"/>
                <a:ea typeface="+mn-ea"/>
              </a:rPr>
              <a:t>“”</a:t>
            </a:r>
            <a:r>
              <a:rPr lang="en-US" dirty="0" smtClean="0">
                <a:solidFill>
                  <a:schemeClr val="tx1">
                    <a:lumMod val="75000"/>
                    <a:lumOff val="25000"/>
                  </a:schemeClr>
                </a:solidFill>
                <a:ea typeface="+mn-ea"/>
              </a:rPr>
              <a:t>)</a:t>
            </a:r>
          </a:p>
          <a:p>
            <a:pPr lvl="2"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rPr>
              <a:t>d) the value is undefined (</a:t>
            </a:r>
            <a:r>
              <a:rPr lang="en-US" dirty="0" err="1" smtClean="0">
                <a:solidFill>
                  <a:schemeClr val="tx1">
                    <a:lumMod val="75000"/>
                    <a:lumOff val="25000"/>
                  </a:schemeClr>
                </a:solidFill>
                <a:ea typeface="+mn-ea"/>
              </a:rPr>
              <a:t>ie</a:t>
            </a:r>
            <a:r>
              <a:rPr lang="en-US" dirty="0" smtClean="0">
                <a:solidFill>
                  <a:schemeClr val="tx1">
                    <a:lumMod val="75000"/>
                    <a:lumOff val="25000"/>
                  </a:schemeClr>
                </a:solidFill>
                <a:ea typeface="+mn-ea"/>
              </a:rPr>
              <a:t>. uninitialized variable)</a:t>
            </a:r>
          </a:p>
          <a:p>
            <a:pPr lvl="2" eaLnBrk="1" fontAlgn="auto" hangingPunct="1">
              <a:spcAft>
                <a:spcPts val="0"/>
              </a:spcAft>
              <a:buClr>
                <a:schemeClr val="tx1">
                  <a:lumMod val="75000"/>
                  <a:lumOff val="25000"/>
                </a:schemeClr>
              </a:buClr>
              <a:buFont typeface="Arial" pitchFamily="34" charset="0"/>
              <a:buChar char="•"/>
              <a:defRPr/>
            </a:pPr>
            <a:endParaRPr lang="en-US" dirty="0" smtClean="0">
              <a:solidFill>
                <a:schemeClr val="tx1">
                  <a:lumMod val="75000"/>
                  <a:lumOff val="25000"/>
                </a:schemeClr>
              </a:solidFill>
              <a:ea typeface="+mn-ea"/>
            </a:endParaRP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Everything else is TRUE</a:t>
            </a:r>
          </a:p>
          <a:p>
            <a:pPr eaLnBrk="1" fontAlgn="auto" hangingPunct="1">
              <a:spcAft>
                <a:spcPts val="0"/>
              </a:spcAft>
              <a:buClr>
                <a:schemeClr val="tx1">
                  <a:lumMod val="75000"/>
                  <a:lumOff val="25000"/>
                </a:schemeClr>
              </a:buClr>
              <a:buFont typeface="Arial" pitchFamily="34" charset="0"/>
              <a:buChar char="•"/>
              <a:defRPr/>
            </a:pPr>
            <a:r>
              <a:rPr lang="en-US" dirty="0">
                <a:solidFill>
                  <a:schemeClr val="tx1">
                    <a:lumMod val="75000"/>
                    <a:lumOff val="25000"/>
                  </a:schemeClr>
                </a:solidFill>
                <a:ea typeface="+mn-ea"/>
                <a:cs typeface="+mn-cs"/>
              </a:rPr>
              <a:t>Statements can also be TRUE or FALSE, and this is generally logical</a:t>
            </a: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a) 1 == 2  - </a:t>
            </a:r>
            <a:r>
              <a:rPr lang="en-US" b="1" dirty="0">
                <a:solidFill>
                  <a:schemeClr val="tx1">
                    <a:lumMod val="75000"/>
                    <a:lumOff val="25000"/>
                  </a:schemeClr>
                </a:solidFill>
                <a:ea typeface="+mn-ea"/>
              </a:rPr>
              <a:t>false</a:t>
            </a:r>
            <a:endParaRPr lang="en-US" dirty="0">
              <a:solidFill>
                <a:schemeClr val="tx1">
                  <a:lumMod val="75000"/>
                  <a:lumOff val="25000"/>
                </a:schemeClr>
              </a:solidFill>
              <a:ea typeface="+mn-ea"/>
            </a:endParaRP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b) 1 !=2  - </a:t>
            </a:r>
            <a:r>
              <a:rPr lang="en-US" b="1" dirty="0">
                <a:solidFill>
                  <a:schemeClr val="tx1">
                    <a:lumMod val="75000"/>
                    <a:lumOff val="25000"/>
                  </a:schemeClr>
                </a:solidFill>
                <a:ea typeface="+mn-ea"/>
              </a:rPr>
              <a:t>true</a:t>
            </a:r>
            <a:endParaRPr lang="en-US" dirty="0">
              <a:solidFill>
                <a:schemeClr val="tx1">
                  <a:lumMod val="75000"/>
                  <a:lumOff val="25000"/>
                </a:schemeClr>
              </a:solidFill>
              <a:ea typeface="+mn-ea"/>
            </a:endParaRP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c) </a:t>
            </a:r>
            <a:r>
              <a:rPr lang="ja-JP" altLang="en-US" dirty="0">
                <a:solidFill>
                  <a:schemeClr val="tx1">
                    <a:lumMod val="75000"/>
                    <a:lumOff val="25000"/>
                  </a:schemeClr>
                </a:solidFill>
                <a:latin typeface="Arial"/>
                <a:ea typeface="+mn-ea"/>
              </a:rPr>
              <a:t>‘</a:t>
            </a:r>
            <a:r>
              <a:rPr lang="en-US" dirty="0">
                <a:solidFill>
                  <a:schemeClr val="tx1">
                    <a:lumMod val="75000"/>
                    <a:lumOff val="25000"/>
                  </a:schemeClr>
                </a:solidFill>
                <a:ea typeface="+mn-ea"/>
              </a:rPr>
              <a:t>dog</a:t>
            </a:r>
            <a:r>
              <a:rPr lang="ja-JP" altLang="en-US" dirty="0">
                <a:solidFill>
                  <a:schemeClr val="tx1">
                    <a:lumMod val="75000"/>
                    <a:lumOff val="25000"/>
                  </a:schemeClr>
                </a:solidFill>
                <a:latin typeface="Arial"/>
                <a:ea typeface="+mn-ea"/>
              </a:rPr>
              <a:t>’</a:t>
            </a:r>
            <a:r>
              <a:rPr lang="en-US" dirty="0">
                <a:solidFill>
                  <a:schemeClr val="tx1">
                    <a:lumMod val="75000"/>
                    <a:lumOff val="25000"/>
                  </a:schemeClr>
                </a:solidFill>
                <a:ea typeface="+mn-ea"/>
              </a:rPr>
              <a:t> </a:t>
            </a:r>
            <a:r>
              <a:rPr lang="en-US" dirty="0" err="1">
                <a:solidFill>
                  <a:schemeClr val="tx1">
                    <a:lumMod val="75000"/>
                    <a:lumOff val="25000"/>
                  </a:schemeClr>
                </a:solidFill>
                <a:ea typeface="+mn-ea"/>
              </a:rPr>
              <a:t>eq</a:t>
            </a:r>
            <a:r>
              <a:rPr lang="en-US" dirty="0">
                <a:solidFill>
                  <a:schemeClr val="tx1">
                    <a:lumMod val="75000"/>
                    <a:lumOff val="25000"/>
                  </a:schemeClr>
                </a:solidFill>
                <a:ea typeface="+mn-ea"/>
              </a:rPr>
              <a:t> </a:t>
            </a:r>
            <a:r>
              <a:rPr lang="ja-JP" altLang="en-US" dirty="0">
                <a:solidFill>
                  <a:schemeClr val="tx1">
                    <a:lumMod val="75000"/>
                    <a:lumOff val="25000"/>
                  </a:schemeClr>
                </a:solidFill>
                <a:latin typeface="Arial"/>
                <a:ea typeface="+mn-ea"/>
              </a:rPr>
              <a:t>‘</a:t>
            </a:r>
            <a:r>
              <a:rPr lang="en-US" dirty="0">
                <a:solidFill>
                  <a:schemeClr val="tx1">
                    <a:lumMod val="75000"/>
                    <a:lumOff val="25000"/>
                  </a:schemeClr>
                </a:solidFill>
                <a:ea typeface="+mn-ea"/>
              </a:rPr>
              <a:t>cat</a:t>
            </a:r>
            <a:r>
              <a:rPr lang="ja-JP" altLang="en-US" dirty="0">
                <a:solidFill>
                  <a:schemeClr val="tx1">
                    <a:lumMod val="75000"/>
                    <a:lumOff val="25000"/>
                  </a:schemeClr>
                </a:solidFill>
                <a:latin typeface="Arial"/>
                <a:ea typeface="+mn-ea"/>
              </a:rPr>
              <a:t>’</a:t>
            </a:r>
            <a:r>
              <a:rPr lang="en-US" dirty="0">
                <a:solidFill>
                  <a:schemeClr val="tx1">
                    <a:lumMod val="75000"/>
                    <a:lumOff val="25000"/>
                  </a:schemeClr>
                </a:solidFill>
                <a:ea typeface="+mn-ea"/>
              </a:rPr>
              <a:t>  - </a:t>
            </a:r>
            <a:r>
              <a:rPr lang="en-US" b="1" dirty="0">
                <a:solidFill>
                  <a:schemeClr val="tx1">
                    <a:lumMod val="75000"/>
                    <a:lumOff val="25000"/>
                  </a:schemeClr>
                </a:solidFill>
                <a:ea typeface="+mn-ea"/>
              </a:rPr>
              <a:t>false</a:t>
            </a:r>
            <a:endParaRPr lang="en-US" dirty="0">
              <a:solidFill>
                <a:schemeClr val="tx1">
                  <a:lumMod val="75000"/>
                  <a:lumOff val="25000"/>
                </a:schemeClr>
              </a:solidFill>
              <a:ea typeface="+mn-ea"/>
            </a:endParaRP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d) (1+56) &lt;= (2 * 100) – </a:t>
            </a:r>
            <a:r>
              <a:rPr lang="en-US" b="1" dirty="0">
                <a:solidFill>
                  <a:schemeClr val="tx1">
                    <a:lumMod val="75000"/>
                    <a:lumOff val="25000"/>
                  </a:schemeClr>
                </a:solidFill>
                <a:ea typeface="+mn-ea"/>
              </a:rPr>
              <a:t>true</a:t>
            </a:r>
            <a:endParaRPr lang="en-US" dirty="0">
              <a:solidFill>
                <a:schemeClr val="tx1">
                  <a:lumMod val="75000"/>
                  <a:lumOff val="25000"/>
                </a:schemeClr>
              </a:solidFill>
              <a:ea typeface="+mn-ea"/>
            </a:endParaRP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e) (1-1) – </a:t>
            </a:r>
            <a:r>
              <a:rPr lang="en-US" b="1" dirty="0">
                <a:solidFill>
                  <a:schemeClr val="tx1">
                    <a:lumMod val="75000"/>
                    <a:lumOff val="25000"/>
                  </a:schemeClr>
                </a:solidFill>
                <a:ea typeface="+mn-ea"/>
              </a:rPr>
              <a:t>false</a:t>
            </a:r>
            <a:r>
              <a:rPr lang="en-US" dirty="0">
                <a:solidFill>
                  <a:schemeClr val="tx1">
                    <a:lumMod val="75000"/>
                    <a:lumOff val="25000"/>
                  </a:schemeClr>
                </a:solidFill>
                <a:ea typeface="+mn-ea"/>
              </a:rPr>
              <a:t>! - evaluates to zero</a:t>
            </a: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f) </a:t>
            </a:r>
            <a:r>
              <a:rPr lang="ja-JP" altLang="en-US" dirty="0">
                <a:solidFill>
                  <a:schemeClr val="tx1">
                    <a:lumMod val="75000"/>
                    <a:lumOff val="25000"/>
                  </a:schemeClr>
                </a:solidFill>
                <a:latin typeface="Arial"/>
                <a:ea typeface="+mn-ea"/>
              </a:rPr>
              <a:t>‘</a:t>
            </a:r>
            <a:r>
              <a:rPr lang="en-US" dirty="0">
                <a:solidFill>
                  <a:schemeClr val="tx1">
                    <a:lumMod val="75000"/>
                    <a:lumOff val="25000"/>
                  </a:schemeClr>
                </a:solidFill>
                <a:ea typeface="+mn-ea"/>
              </a:rPr>
              <a:t>0.0</a:t>
            </a:r>
            <a:r>
              <a:rPr lang="ja-JP" altLang="en-US" dirty="0">
                <a:solidFill>
                  <a:schemeClr val="tx1">
                    <a:lumMod val="75000"/>
                    <a:lumOff val="25000"/>
                  </a:schemeClr>
                </a:solidFill>
                <a:latin typeface="Arial"/>
                <a:ea typeface="+mn-ea"/>
              </a:rPr>
              <a:t>’</a:t>
            </a:r>
            <a:r>
              <a:rPr lang="en-US" dirty="0">
                <a:solidFill>
                  <a:schemeClr val="tx1">
                    <a:lumMod val="75000"/>
                    <a:lumOff val="25000"/>
                  </a:schemeClr>
                </a:solidFill>
                <a:ea typeface="+mn-ea"/>
              </a:rPr>
              <a:t> - </a:t>
            </a:r>
            <a:r>
              <a:rPr lang="en-US" b="1" dirty="0">
                <a:solidFill>
                  <a:schemeClr val="tx1">
                    <a:lumMod val="75000"/>
                    <a:lumOff val="25000"/>
                  </a:schemeClr>
                </a:solidFill>
                <a:ea typeface="+mn-ea"/>
              </a:rPr>
              <a:t>true</a:t>
            </a:r>
            <a:r>
              <a:rPr lang="en-US" dirty="0">
                <a:solidFill>
                  <a:schemeClr val="tx1">
                    <a:lumMod val="75000"/>
                    <a:lumOff val="25000"/>
                  </a:schemeClr>
                </a:solidFill>
                <a:ea typeface="+mn-ea"/>
              </a:rPr>
              <a:t>!  Tricky.  </a:t>
            </a: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g) </a:t>
            </a:r>
            <a:r>
              <a:rPr lang="ja-JP" altLang="en-US" dirty="0">
                <a:solidFill>
                  <a:schemeClr val="tx1">
                    <a:lumMod val="75000"/>
                    <a:lumOff val="25000"/>
                  </a:schemeClr>
                </a:solidFill>
                <a:latin typeface="Arial"/>
                <a:ea typeface="+mn-ea"/>
              </a:rPr>
              <a:t>‘</a:t>
            </a:r>
            <a:r>
              <a:rPr lang="en-US" dirty="0">
                <a:solidFill>
                  <a:schemeClr val="tx1">
                    <a:lumMod val="75000"/>
                    <a:lumOff val="25000"/>
                  </a:schemeClr>
                </a:solidFill>
                <a:ea typeface="+mn-ea"/>
              </a:rPr>
              <a:t>0.0</a:t>
            </a:r>
            <a:r>
              <a:rPr lang="ja-JP" altLang="en-US" dirty="0">
                <a:solidFill>
                  <a:schemeClr val="tx1">
                    <a:lumMod val="75000"/>
                    <a:lumOff val="25000"/>
                  </a:schemeClr>
                </a:solidFill>
                <a:latin typeface="Arial"/>
                <a:ea typeface="+mn-ea"/>
              </a:rPr>
              <a:t>’</a:t>
            </a:r>
            <a:r>
              <a:rPr lang="en-US" dirty="0">
                <a:solidFill>
                  <a:schemeClr val="tx1">
                    <a:lumMod val="75000"/>
                    <a:lumOff val="25000"/>
                  </a:schemeClr>
                </a:solidFill>
                <a:ea typeface="+mn-ea"/>
              </a:rPr>
              <a:t> + 0 - </a:t>
            </a:r>
            <a:r>
              <a:rPr lang="en-US" b="1" dirty="0">
                <a:solidFill>
                  <a:schemeClr val="tx1">
                    <a:lumMod val="75000"/>
                    <a:lumOff val="25000"/>
                  </a:schemeClr>
                </a:solidFill>
                <a:ea typeface="+mn-ea"/>
              </a:rPr>
              <a:t>false</a:t>
            </a:r>
            <a:r>
              <a:rPr lang="en-US" dirty="0">
                <a:solidFill>
                  <a:schemeClr val="tx1">
                    <a:lumMod val="75000"/>
                    <a:lumOff val="25000"/>
                  </a:schemeClr>
                </a:solidFill>
                <a:ea typeface="+mn-ea"/>
              </a:rPr>
              <a:t>! Even trickier.</a:t>
            </a:r>
          </a:p>
          <a:p>
            <a:pPr lvl="1" eaLnBrk="1" fontAlgn="auto" hangingPunct="1">
              <a:spcAft>
                <a:spcPts val="0"/>
              </a:spcAft>
              <a:buClr>
                <a:schemeClr val="bg2">
                  <a:lumMod val="60000"/>
                  <a:lumOff val="40000"/>
                </a:schemeClr>
              </a:buClr>
              <a:buFont typeface="Arial" pitchFamily="34" charset="0"/>
              <a:buChar char="•"/>
              <a:defRPr/>
            </a:pPr>
            <a:endParaRPr lang="en-US" dirty="0" smtClean="0">
              <a:solidFill>
                <a:schemeClr val="tx1">
                  <a:lumMod val="75000"/>
                  <a:lumOff val="25000"/>
                </a:schemeClr>
              </a:solidFill>
              <a:ea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a:solidFill>
                  <a:schemeClr val="tx2"/>
                </a:solidFill>
                <a:effectLst>
                  <a:outerShdw blurRad="38100" dist="38100" dir="2700000" algn="tl">
                    <a:srgbClr val="DDDDDD"/>
                  </a:outerShdw>
                </a:effectLst>
                <a:ea typeface="+mj-ea"/>
                <a:cs typeface="+mj-cs"/>
              </a:rPr>
              <a:t>Logical </a:t>
            </a:r>
            <a:r>
              <a:rPr lang="en-US" dirty="0" smtClean="0">
                <a:solidFill>
                  <a:schemeClr val="tx2"/>
                </a:solidFill>
                <a:effectLst>
                  <a:outerShdw blurRad="38100" dist="38100" dir="2700000" algn="tl">
                    <a:srgbClr val="DDDDDD"/>
                  </a:outerShdw>
                </a:effectLst>
                <a:ea typeface="+mj-ea"/>
                <a:cs typeface="+mj-cs"/>
              </a:rPr>
              <a:t>Operators</a:t>
            </a:r>
            <a:endParaRPr lang="en-US" dirty="0">
              <a:solidFill>
                <a:schemeClr val="tx1">
                  <a:lumMod val="75000"/>
                  <a:lumOff val="25000"/>
                </a:schemeClr>
              </a:solidFill>
              <a:ea typeface="+mj-ea"/>
              <a:cs typeface="+mj-cs"/>
            </a:endParaRPr>
          </a:p>
        </p:txBody>
      </p:sp>
      <p:graphicFrame>
        <p:nvGraphicFramePr>
          <p:cNvPr id="4" name="Group 55"/>
          <p:cNvGraphicFramePr>
            <a:graphicFrameLocks/>
          </p:cNvGraphicFramePr>
          <p:nvPr/>
        </p:nvGraphicFramePr>
        <p:xfrm>
          <a:off x="2868613" y="1847850"/>
          <a:ext cx="3622675" cy="1698626"/>
        </p:xfrm>
        <a:graphic>
          <a:graphicData uri="http://schemas.openxmlformats.org/drawingml/2006/table">
            <a:tbl>
              <a:tblPr/>
              <a:tblGrid>
                <a:gridCol w="1226152"/>
                <a:gridCol w="2396523"/>
              </a:tblGrid>
              <a:tr h="42434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1" i="0" u="none" strike="noStrike" cap="none" normalizeH="0" baseline="0" dirty="0">
                          <a:ln>
                            <a:noFill/>
                          </a:ln>
                          <a:solidFill>
                            <a:schemeClr val="tx1"/>
                          </a:solidFill>
                          <a:effectLst/>
                          <a:latin typeface="Verdana" charset="0"/>
                          <a:ea typeface="ＭＳ Ｐゴシック" charset="0"/>
                        </a:rPr>
                        <a:t>Operator</a:t>
                      </a:r>
                    </a:p>
                  </a:txBody>
                  <a:tcPr marL="91456" marR="91456"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1" i="0" u="none" strike="noStrike" cap="none" normalizeH="0" baseline="0" dirty="0" smtClean="0">
                          <a:ln>
                            <a:noFill/>
                          </a:ln>
                          <a:solidFill>
                            <a:schemeClr val="tx1"/>
                          </a:solidFill>
                          <a:effectLst/>
                          <a:latin typeface="Verdana" charset="0"/>
                          <a:ea typeface="ＭＳ Ｐゴシック" charset="0"/>
                        </a:rPr>
                        <a:t>Description</a:t>
                      </a:r>
                      <a:endParaRPr kumimoji="0" lang="en-US" sz="1600" b="1" i="0" u="none" strike="noStrike" cap="none" normalizeH="0" baseline="0" dirty="0">
                        <a:ln>
                          <a:noFill/>
                        </a:ln>
                        <a:solidFill>
                          <a:schemeClr val="tx1"/>
                        </a:solidFill>
                        <a:effectLst/>
                        <a:latin typeface="Verdana" charset="0"/>
                        <a:ea typeface="ＭＳ Ｐゴシック" charset="0"/>
                      </a:endParaRPr>
                    </a:p>
                  </a:txBody>
                  <a:tcPr marL="91456" marR="91456"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59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1" i="0" u="none" strike="noStrike" cap="none" normalizeH="0" baseline="0" dirty="0">
                          <a:ln>
                            <a:noFill/>
                          </a:ln>
                          <a:solidFill>
                            <a:srgbClr val="FF0000"/>
                          </a:solidFill>
                          <a:effectLst/>
                          <a:latin typeface="Courier New" charset="0"/>
                          <a:ea typeface="ＭＳ Ｐゴシック" charset="0"/>
                        </a:rPr>
                        <a:t>||, or</a:t>
                      </a:r>
                    </a:p>
                  </a:txBody>
                  <a:tcPr marL="91456" marR="91456"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0" i="0" u="none" strike="noStrike" cap="none" normalizeH="0" baseline="0">
                          <a:ln>
                            <a:noFill/>
                          </a:ln>
                          <a:solidFill>
                            <a:schemeClr val="tx1"/>
                          </a:solidFill>
                          <a:effectLst/>
                          <a:latin typeface="Verdana" charset="0"/>
                          <a:ea typeface="ＭＳ Ｐゴシック" charset="0"/>
                        </a:rPr>
                        <a:t>logical or</a:t>
                      </a:r>
                    </a:p>
                  </a:txBody>
                  <a:tcPr marL="91456" marR="91456"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09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1" i="0" u="none" strike="noStrike" cap="none" normalizeH="0" baseline="0">
                          <a:ln>
                            <a:noFill/>
                          </a:ln>
                          <a:solidFill>
                            <a:srgbClr val="FF0000"/>
                          </a:solidFill>
                          <a:effectLst/>
                          <a:latin typeface="Courier New" charset="0"/>
                          <a:ea typeface="ＭＳ Ｐゴシック" charset="0"/>
                        </a:rPr>
                        <a:t>&amp;&amp;, and</a:t>
                      </a:r>
                    </a:p>
                  </a:txBody>
                  <a:tcPr marL="91456" marR="91456"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0" i="0" u="none" strike="noStrike" cap="none" normalizeH="0" baseline="0">
                          <a:ln>
                            <a:noFill/>
                          </a:ln>
                          <a:solidFill>
                            <a:schemeClr val="tx1"/>
                          </a:solidFill>
                          <a:effectLst/>
                          <a:latin typeface="Verdana" charset="0"/>
                          <a:ea typeface="ＭＳ Ｐゴシック" charset="0"/>
                        </a:rPr>
                        <a:t>logical and</a:t>
                      </a:r>
                    </a:p>
                  </a:txBody>
                  <a:tcPr marL="91456" marR="91456"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59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1" i="0" u="none" strike="noStrike" cap="none" normalizeH="0" baseline="0" dirty="0">
                          <a:ln>
                            <a:noFill/>
                          </a:ln>
                          <a:solidFill>
                            <a:srgbClr val="FF0000"/>
                          </a:solidFill>
                          <a:effectLst/>
                          <a:latin typeface="Courier New" charset="0"/>
                          <a:ea typeface="ＭＳ Ｐゴシック" charset="0"/>
                        </a:rPr>
                        <a:t>!, not</a:t>
                      </a:r>
                    </a:p>
                  </a:txBody>
                  <a:tcPr marL="91456" marR="91456"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0" i="0" u="none" strike="noStrike" cap="none" normalizeH="0" baseline="0" dirty="0">
                          <a:ln>
                            <a:noFill/>
                          </a:ln>
                          <a:solidFill>
                            <a:schemeClr val="tx1"/>
                          </a:solidFill>
                          <a:effectLst/>
                          <a:latin typeface="Verdana" charset="0"/>
                          <a:ea typeface="ＭＳ Ｐゴシック" charset="0"/>
                        </a:rPr>
                        <a:t>logical not</a:t>
                      </a:r>
                    </a:p>
                  </a:txBody>
                  <a:tcPr marL="91456" marR="91456"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243" name="Rectangle 2"/>
          <p:cNvSpPr>
            <a:spLocks noChangeArrowheads="1"/>
          </p:cNvSpPr>
          <p:nvPr/>
        </p:nvSpPr>
        <p:spPr bwMode="auto">
          <a:xfrm>
            <a:off x="450850" y="3668713"/>
            <a:ext cx="8104188"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t>These operators are often used for conditions:</a:t>
            </a:r>
            <a:br>
              <a:rPr lang="en-US" sz="1600" dirty="0"/>
            </a:br>
            <a:r>
              <a:rPr lang="en-US" sz="1600" dirty="0">
                <a:latin typeface="Courier New" charset="0"/>
              </a:rPr>
              <a:t>if (($num1 &lt; 10) &amp;&amp; ($num1 &gt; 5))</a:t>
            </a:r>
          </a:p>
          <a:p>
            <a:endParaRPr lang="en-US" sz="1600" dirty="0">
              <a:latin typeface="Courier New" charset="0"/>
            </a:endParaRPr>
          </a:p>
          <a:p>
            <a:r>
              <a:rPr lang="en-US" sz="1600" dirty="0"/>
              <a:t>Perl also allows the use of the words </a:t>
            </a:r>
            <a:r>
              <a:rPr lang="ja-JP" altLang="en-US" sz="1600" dirty="0">
                <a:latin typeface="Arial" charset="0"/>
              </a:rPr>
              <a:t>“</a:t>
            </a:r>
            <a:r>
              <a:rPr lang="en-US" altLang="ja-JP" sz="1600" dirty="0"/>
              <a:t>and</a:t>
            </a:r>
            <a:r>
              <a:rPr lang="ja-JP" altLang="en-US" sz="1600" dirty="0">
                <a:latin typeface="Arial" charset="0"/>
              </a:rPr>
              <a:t>”</a:t>
            </a:r>
            <a:r>
              <a:rPr lang="en-US" altLang="ja-JP" sz="1600" dirty="0"/>
              <a:t> and </a:t>
            </a:r>
            <a:r>
              <a:rPr lang="ja-JP" altLang="en-US" sz="1600" dirty="0">
                <a:latin typeface="Arial" charset="0"/>
              </a:rPr>
              <a:t>“</a:t>
            </a:r>
            <a:r>
              <a:rPr lang="en-US" altLang="ja-JP" sz="1600" dirty="0"/>
              <a:t>or</a:t>
            </a:r>
            <a:r>
              <a:rPr lang="ja-JP" altLang="en-US" sz="1600" dirty="0">
                <a:latin typeface="Arial" charset="0"/>
              </a:rPr>
              <a:t>”</a:t>
            </a:r>
            <a:r>
              <a:rPr lang="en-US" altLang="ja-JP" sz="1600" dirty="0"/>
              <a:t>:</a:t>
            </a:r>
            <a:br>
              <a:rPr lang="en-US" altLang="ja-JP" sz="1600" dirty="0"/>
            </a:br>
            <a:r>
              <a:rPr lang="en-US" altLang="ja-JP" sz="1600" dirty="0">
                <a:latin typeface="Courier New" charset="0"/>
              </a:rPr>
              <a:t>if ($num1 &lt; 10 and $num1 &gt; 5)</a:t>
            </a:r>
          </a:p>
          <a:p>
            <a:endParaRPr lang="en-US" sz="1600" dirty="0">
              <a:latin typeface="Courier New" charset="0"/>
            </a:endParaRPr>
          </a:p>
          <a:p>
            <a:r>
              <a:rPr lang="en-US" sz="1600" dirty="0"/>
              <a:t>Perl allows the negation NOT operator to be specified either as </a:t>
            </a:r>
            <a:r>
              <a:rPr lang="ja-JP" altLang="en-US" sz="1600" dirty="0">
                <a:latin typeface="Arial" charset="0"/>
              </a:rPr>
              <a:t>“</a:t>
            </a:r>
            <a:r>
              <a:rPr lang="en-US" altLang="ja-JP" sz="1600" dirty="0"/>
              <a:t>!</a:t>
            </a:r>
            <a:r>
              <a:rPr lang="ja-JP" altLang="en-US" sz="1600" dirty="0">
                <a:latin typeface="Arial" charset="0"/>
              </a:rPr>
              <a:t>”</a:t>
            </a:r>
            <a:r>
              <a:rPr lang="en-US" altLang="ja-JP" sz="1600" dirty="0"/>
              <a:t> or as the word </a:t>
            </a:r>
            <a:r>
              <a:rPr lang="ja-JP" altLang="en-US" sz="1600" dirty="0">
                <a:latin typeface="Arial" charset="0"/>
              </a:rPr>
              <a:t>“</a:t>
            </a:r>
            <a:r>
              <a:rPr lang="en-US" altLang="ja-JP" sz="1600" dirty="0"/>
              <a:t>not</a:t>
            </a:r>
            <a:r>
              <a:rPr lang="ja-JP" altLang="en-US" sz="1600" dirty="0">
                <a:latin typeface="Arial" charset="0"/>
              </a:rPr>
              <a:t>”</a:t>
            </a:r>
            <a:r>
              <a:rPr lang="en-US" altLang="ja-JP" sz="1600" dirty="0"/>
              <a:t>:</a:t>
            </a:r>
            <a:br>
              <a:rPr lang="en-US" altLang="ja-JP" sz="1600" dirty="0"/>
            </a:br>
            <a:r>
              <a:rPr lang="en-US" altLang="ja-JP" sz="1600" dirty="0">
                <a:latin typeface="Courier New" charset="0"/>
              </a:rPr>
              <a:t>if (($x &lt; 5) &amp;&amp; !($x &gt; </a:t>
            </a:r>
            <a:r>
              <a:rPr lang="en-US" altLang="ja-JP" sz="1600" dirty="0" smtClean="0">
                <a:latin typeface="Courier New" charset="0"/>
              </a:rPr>
              <a:t>0</a:t>
            </a:r>
            <a:r>
              <a:rPr lang="en-US" altLang="ja-JP" sz="1600" dirty="0">
                <a:latin typeface="Courier New" charset="0"/>
              </a:rPr>
              <a:t>)</a:t>
            </a:r>
            <a:r>
              <a:rPr lang="en-US" altLang="ja-JP" sz="1600" dirty="0" smtClean="0">
                <a:latin typeface="Courier New" charset="0"/>
              </a:rPr>
              <a:t>) #will always return FALSE</a:t>
            </a:r>
            <a:r>
              <a:rPr lang="en-US" altLang="ja-JP" sz="1600" dirty="0">
                <a:latin typeface="Courier New" charset="0"/>
              </a:rPr>
              <a:t/>
            </a:r>
            <a:br>
              <a:rPr lang="en-US" altLang="ja-JP" sz="1600" dirty="0">
                <a:latin typeface="Courier New" charset="0"/>
              </a:rPr>
            </a:br>
            <a:r>
              <a:rPr lang="en-US" altLang="ja-JP" sz="1600" dirty="0" smtClean="0">
                <a:latin typeface="Courier New" charset="0"/>
              </a:rPr>
              <a:t> #if </a:t>
            </a:r>
            <a:r>
              <a:rPr lang="en-US" altLang="ja-JP" sz="1600" dirty="0">
                <a:latin typeface="Courier New" charset="0"/>
              </a:rPr>
              <a:t>($x &lt; 5 and not $x </a:t>
            </a:r>
            <a:r>
              <a:rPr lang="en-US" altLang="ja-JP" sz="1600" dirty="0" smtClean="0">
                <a:latin typeface="Courier New" charset="0"/>
              </a:rPr>
              <a:t>&gt; 3) # TRUE for 0,1,2</a:t>
            </a:r>
            <a:endParaRPr lang="en-US" altLang="ja-JP" sz="1600" dirty="0">
              <a:latin typeface="Courier New" charset="0"/>
            </a:endParaRPr>
          </a:p>
          <a:p>
            <a:r>
              <a:rPr lang="en-US" sz="1600" dirty="0"/>
              <a:t>Boolean conditions are always evaluated left to right. </a:t>
            </a:r>
            <a:endParaRPr lang="en-US" sz="1600" dirty="0">
              <a:latin typeface="Courier New"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90F0D01-2450-2D49-8B2C-A3E16FF33B74}" type="slidenum">
              <a:rPr lang="en-US"/>
              <a:pPr>
                <a:defRPr/>
              </a:pPr>
              <a:t>39</a:t>
            </a:fld>
            <a:endParaRPr lang="en-US"/>
          </a:p>
        </p:txBody>
      </p:sp>
      <p:sp>
        <p:nvSpPr>
          <p:cNvPr id="108546" name="Rectangle 2"/>
          <p:cNvSpPr>
            <a:spLocks noGrp="1" noChangeArrowheads="1"/>
          </p:cNvSpPr>
          <p:nvPr>
            <p:ph type="title"/>
          </p:nvPr>
        </p:nvSpPr>
        <p:spPr/>
        <p:txBody>
          <a:bodyPr/>
          <a:lstStyle/>
          <a:p>
            <a:pPr>
              <a:defRPr/>
            </a:pPr>
            <a:r>
              <a:rPr lang="en-US" smtClean="0">
                <a:cs typeface="+mj-cs"/>
              </a:rPr>
              <a:t>Precedence</a:t>
            </a:r>
          </a:p>
        </p:txBody>
      </p:sp>
      <p:sp>
        <p:nvSpPr>
          <p:cNvPr id="108547" name="Rectangle 3"/>
          <p:cNvSpPr>
            <a:spLocks noGrp="1" noChangeArrowheads="1"/>
          </p:cNvSpPr>
          <p:nvPr>
            <p:ph type="body" idx="1"/>
          </p:nvPr>
        </p:nvSpPr>
        <p:spPr>
          <a:xfrm>
            <a:off x="900112" y="1909483"/>
            <a:ext cx="7345363" cy="3931920"/>
          </a:xfrm>
        </p:spPr>
        <p:txBody>
          <a:bodyPr/>
          <a:lstStyle/>
          <a:p>
            <a:r>
              <a:rPr lang="en-US" dirty="0"/>
              <a:t>Operator order of precedence applies according to standard rules; parentheses group </a:t>
            </a:r>
            <a:r>
              <a:rPr lang="en-US" dirty="0" smtClean="0"/>
              <a:t>operations</a:t>
            </a:r>
          </a:p>
          <a:p>
            <a:endParaRPr lang="en-US" sz="1050" dirty="0"/>
          </a:p>
          <a:p>
            <a:pPr lvl="1">
              <a:defRPr/>
            </a:pPr>
            <a:r>
              <a:rPr lang="en-US" sz="2400" dirty="0" smtClean="0"/>
              <a:t>Highest : Parentheses and grouping</a:t>
            </a:r>
          </a:p>
          <a:p>
            <a:pPr lvl="1" eaLnBrk="1" fontAlgn="auto" hangingPunct="1">
              <a:spcAft>
                <a:spcPts val="0"/>
              </a:spcAft>
              <a:buFont typeface="Arial" pitchFamily="34" charset="0"/>
              <a:buChar char="•"/>
              <a:defRPr/>
            </a:pPr>
            <a:r>
              <a:rPr lang="en-US" sz="2400" dirty="0" smtClean="0"/>
              <a:t>Next:  logical </a:t>
            </a:r>
            <a:r>
              <a:rPr lang="en-US" sz="2400" dirty="0"/>
              <a:t>operators  '&amp;&amp;', '||', and '!' operators</a:t>
            </a:r>
            <a:r>
              <a:rPr lang="en-US" sz="2400" dirty="0" smtClean="0"/>
              <a:t>.</a:t>
            </a:r>
          </a:p>
          <a:p>
            <a:pPr lvl="1" eaLnBrk="1" fontAlgn="auto" hangingPunct="1">
              <a:spcAft>
                <a:spcPts val="0"/>
              </a:spcAft>
              <a:buFont typeface="Arial" pitchFamily="34" charset="0"/>
              <a:buChar char="•"/>
              <a:defRPr/>
            </a:pPr>
            <a:r>
              <a:rPr lang="en-US" sz="2400" dirty="0" smtClean="0"/>
              <a:t>Next: </a:t>
            </a:r>
            <a:r>
              <a:rPr lang="en-US" sz="2400" dirty="0"/>
              <a:t>logical operators 'and', 'or', 'not', and '</a:t>
            </a:r>
            <a:r>
              <a:rPr lang="en-US" sz="2400" dirty="0" err="1"/>
              <a:t>xor</a:t>
            </a:r>
            <a:r>
              <a:rPr lang="en-US" sz="2400" dirty="0"/>
              <a:t>' operators</a:t>
            </a:r>
          </a:p>
        </p:txBody>
      </p:sp>
    </p:spTree>
    <p:extLst>
      <p:ext uri="{BB962C8B-B14F-4D97-AF65-F5344CB8AC3E}">
        <p14:creationId xmlns:p14="http://schemas.microsoft.com/office/powerpoint/2010/main" val="218068504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a:latin typeface="Calisto MT" charset="0"/>
              </a:rPr>
              <a:t>Objectives of the course</a:t>
            </a:r>
          </a:p>
        </p:txBody>
      </p:sp>
      <p:sp>
        <p:nvSpPr>
          <p:cNvPr id="3" name="Content Placeholder 2"/>
          <p:cNvSpPr>
            <a:spLocks noGrp="1"/>
          </p:cNvSpPr>
          <p:nvPr>
            <p:ph idx="1"/>
          </p:nvPr>
        </p:nvSpPr>
        <p:spPr/>
        <p:txBody>
          <a:bodyPr rtlCol="0">
            <a:normAutofit/>
          </a:bodyPr>
          <a:lstStyle/>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To understand advantages/disadvantages</a:t>
            </a: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bg1">
                    <a:lumMod val="85000"/>
                  </a:schemeClr>
                </a:solidFill>
                <a:ea typeface="+mn-ea"/>
                <a:cs typeface="+mn-cs"/>
              </a:rPr>
              <a:t>To write a basic Perl program</a:t>
            </a:r>
          </a:p>
          <a:p>
            <a:pPr eaLnBrk="1" fontAlgn="auto" hangingPunct="1">
              <a:spcAft>
                <a:spcPts val="0"/>
              </a:spcAft>
              <a:buClr>
                <a:schemeClr val="tx1">
                  <a:lumMod val="75000"/>
                  <a:lumOff val="25000"/>
                </a:schemeClr>
              </a:buClr>
              <a:buFont typeface="Arial" pitchFamily="34" charset="0"/>
              <a:buChar char="•"/>
              <a:defRPr/>
            </a:pPr>
            <a:r>
              <a:rPr lang="en-US" dirty="0">
                <a:solidFill>
                  <a:schemeClr val="bg1">
                    <a:lumMod val="85000"/>
                  </a:schemeClr>
                </a:solidFill>
                <a:ea typeface="+mn-ea"/>
                <a:cs typeface="+mn-cs"/>
              </a:rPr>
              <a:t>To learn Perl </a:t>
            </a:r>
            <a:r>
              <a:rPr lang="en-US" dirty="0" smtClean="0">
                <a:solidFill>
                  <a:schemeClr val="bg1">
                    <a:lumMod val="85000"/>
                  </a:schemeClr>
                </a:solidFill>
                <a:ea typeface="+mn-ea"/>
                <a:cs typeface="+mn-cs"/>
              </a:rPr>
              <a:t>variables, functions </a:t>
            </a:r>
            <a:r>
              <a:rPr lang="en-US" dirty="0">
                <a:solidFill>
                  <a:schemeClr val="bg1">
                    <a:lumMod val="85000"/>
                  </a:schemeClr>
                </a:solidFill>
                <a:ea typeface="+mn-ea"/>
                <a:cs typeface="+mn-cs"/>
              </a:rPr>
              <a:t>and syntax </a:t>
            </a:r>
            <a:endParaRPr lang="en-US" dirty="0" smtClean="0">
              <a:solidFill>
                <a:schemeClr val="bg1">
                  <a:lumMod val="85000"/>
                </a:schemeClr>
              </a:solidFill>
              <a:ea typeface="+mn-ea"/>
              <a:cs typeface="+mn-cs"/>
            </a:endParaRP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bg1">
                    <a:lumMod val="85000"/>
                  </a:schemeClr>
                </a:solidFill>
                <a:ea typeface="+mn-ea"/>
                <a:cs typeface="+mn-cs"/>
              </a:rPr>
              <a:t>To familiarize with operators in Perl</a:t>
            </a:r>
          </a:p>
          <a:p>
            <a:pPr eaLnBrk="1" fontAlgn="auto" hangingPunct="1">
              <a:spcAft>
                <a:spcPts val="0"/>
              </a:spcAft>
              <a:buClr>
                <a:schemeClr val="tx1">
                  <a:lumMod val="75000"/>
                  <a:lumOff val="25000"/>
                </a:schemeClr>
              </a:buClr>
              <a:buFont typeface="Arial" pitchFamily="34" charset="0"/>
              <a:buChar char="•"/>
              <a:defRPr/>
            </a:pPr>
            <a:r>
              <a:rPr lang="en-US" dirty="0">
                <a:solidFill>
                  <a:srgbClr val="D9D9D9"/>
                </a:solidFill>
                <a:ea typeface="+mn-ea"/>
                <a:cs typeface="+mn-cs"/>
              </a:rPr>
              <a:t>To familiarize with loop </a:t>
            </a:r>
            <a:r>
              <a:rPr lang="en-US" dirty="0" smtClean="0">
                <a:solidFill>
                  <a:srgbClr val="D9D9D9"/>
                </a:solidFill>
                <a:ea typeface="+mn-ea"/>
                <a:cs typeface="+mn-cs"/>
              </a:rPr>
              <a:t>structures</a:t>
            </a: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bg1">
                    <a:lumMod val="85000"/>
                  </a:schemeClr>
                </a:solidFill>
                <a:ea typeface="+mn-ea"/>
                <a:cs typeface="+mn-cs"/>
              </a:rPr>
              <a:t>To work on common errors</a:t>
            </a:r>
            <a:endParaRPr lang="en-US" dirty="0">
              <a:solidFill>
                <a:schemeClr val="bg1">
                  <a:lumMod val="85000"/>
                </a:schemeClr>
              </a:solidFill>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a:latin typeface="Calisto MT" charset="0"/>
              </a:rPr>
              <a:t>Objectives of the course</a:t>
            </a:r>
          </a:p>
        </p:txBody>
      </p:sp>
      <p:sp>
        <p:nvSpPr>
          <p:cNvPr id="3" name="Content Placeholder 2"/>
          <p:cNvSpPr>
            <a:spLocks noGrp="1"/>
          </p:cNvSpPr>
          <p:nvPr>
            <p:ph idx="1"/>
          </p:nvPr>
        </p:nvSpPr>
        <p:spPr/>
        <p:txBody>
          <a:bodyPr rtlCol="0">
            <a:normAutofit/>
          </a:bodyPr>
          <a:lstStyle/>
          <a:p>
            <a:pPr eaLnBrk="1" fontAlgn="auto" hangingPunct="1">
              <a:spcAft>
                <a:spcPts val="0"/>
              </a:spcAft>
              <a:buClr>
                <a:schemeClr val="tx1">
                  <a:lumMod val="75000"/>
                  <a:lumOff val="25000"/>
                </a:schemeClr>
              </a:buClr>
              <a:buFont typeface="Arial" pitchFamily="34" charset="0"/>
              <a:buChar char="•"/>
              <a:defRPr/>
            </a:pPr>
            <a:r>
              <a:rPr lang="en-US" dirty="0" smtClean="0">
                <a:solidFill>
                  <a:srgbClr val="D9D9D9"/>
                </a:solidFill>
                <a:ea typeface="+mn-ea"/>
                <a:cs typeface="+mn-cs"/>
              </a:rPr>
              <a:t>To understand advantages/disadvantages</a:t>
            </a:r>
          </a:p>
          <a:p>
            <a:pPr eaLnBrk="1" fontAlgn="auto" hangingPunct="1">
              <a:spcAft>
                <a:spcPts val="0"/>
              </a:spcAft>
              <a:buClr>
                <a:schemeClr val="tx1">
                  <a:lumMod val="75000"/>
                  <a:lumOff val="25000"/>
                </a:schemeClr>
              </a:buClr>
              <a:buFont typeface="Arial" pitchFamily="34" charset="0"/>
              <a:buChar char="•"/>
              <a:defRPr/>
            </a:pPr>
            <a:r>
              <a:rPr lang="en-US" dirty="0" smtClean="0">
                <a:solidFill>
                  <a:srgbClr val="D9D9D9"/>
                </a:solidFill>
                <a:ea typeface="+mn-ea"/>
                <a:cs typeface="+mn-cs"/>
              </a:rPr>
              <a:t>To write a basic Perl program</a:t>
            </a:r>
            <a:endParaRPr lang="en-US" dirty="0" smtClean="0">
              <a:solidFill>
                <a:schemeClr val="bg1">
                  <a:lumMod val="85000"/>
                </a:schemeClr>
              </a:solidFill>
              <a:ea typeface="+mn-ea"/>
              <a:cs typeface="+mn-cs"/>
            </a:endParaRPr>
          </a:p>
          <a:p>
            <a:pPr eaLnBrk="1" fontAlgn="auto" hangingPunct="1">
              <a:spcAft>
                <a:spcPts val="0"/>
              </a:spcAft>
              <a:buClr>
                <a:schemeClr val="tx1">
                  <a:lumMod val="75000"/>
                  <a:lumOff val="25000"/>
                </a:schemeClr>
              </a:buClr>
              <a:buFont typeface="Arial" pitchFamily="34" charset="0"/>
              <a:buChar char="•"/>
              <a:defRPr/>
            </a:pPr>
            <a:r>
              <a:rPr lang="en-US" dirty="0">
                <a:solidFill>
                  <a:srgbClr val="D9D9D9"/>
                </a:solidFill>
                <a:ea typeface="+mn-ea"/>
                <a:cs typeface="+mn-cs"/>
              </a:rPr>
              <a:t>To learn Perl </a:t>
            </a:r>
            <a:r>
              <a:rPr lang="en-US" dirty="0" smtClean="0">
                <a:solidFill>
                  <a:srgbClr val="D9D9D9"/>
                </a:solidFill>
                <a:ea typeface="+mn-ea"/>
                <a:cs typeface="+mn-cs"/>
              </a:rPr>
              <a:t>syntax, variables and functions</a:t>
            </a:r>
          </a:p>
          <a:p>
            <a:pPr eaLnBrk="1" fontAlgn="auto" hangingPunct="1">
              <a:spcAft>
                <a:spcPts val="0"/>
              </a:spcAft>
              <a:buClr>
                <a:schemeClr val="tx1">
                  <a:lumMod val="75000"/>
                  <a:lumOff val="25000"/>
                </a:schemeClr>
              </a:buClr>
              <a:buFont typeface="Arial" pitchFamily="34" charset="0"/>
              <a:buChar char="•"/>
              <a:defRPr/>
            </a:pPr>
            <a:r>
              <a:rPr lang="en-US" dirty="0" smtClean="0">
                <a:solidFill>
                  <a:srgbClr val="D9D9D9"/>
                </a:solidFill>
                <a:ea typeface="+mn-ea"/>
                <a:cs typeface="+mn-cs"/>
              </a:rPr>
              <a:t>To familiarize with operators in Perl</a:t>
            </a: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solidFill>
                <a:ea typeface="+mn-ea"/>
                <a:cs typeface="+mn-cs"/>
              </a:rPr>
              <a:t>To familiarize with loop structures</a:t>
            </a:r>
          </a:p>
          <a:p>
            <a:pPr eaLnBrk="1" fontAlgn="auto" hangingPunct="1">
              <a:spcAft>
                <a:spcPts val="0"/>
              </a:spcAft>
              <a:buClr>
                <a:schemeClr val="tx1">
                  <a:lumMod val="75000"/>
                  <a:lumOff val="25000"/>
                </a:schemeClr>
              </a:buClr>
              <a:buFont typeface="Arial" pitchFamily="34" charset="0"/>
              <a:buChar char="•"/>
              <a:defRPr/>
            </a:pPr>
            <a:r>
              <a:rPr lang="en-US" dirty="0" smtClean="0">
                <a:solidFill>
                  <a:srgbClr val="D9D9D9"/>
                </a:solidFill>
                <a:ea typeface="+mn-ea"/>
                <a:cs typeface="+mn-cs"/>
              </a:rPr>
              <a:t>To work on common errors</a:t>
            </a:r>
            <a:endParaRPr lang="en-US" dirty="0">
              <a:solidFill>
                <a:srgbClr val="D9D9D9"/>
              </a:solidFill>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a:latin typeface="Calisto MT" charset="0"/>
              </a:rPr>
              <a:t>Perl Control Statements</a:t>
            </a:r>
          </a:p>
        </p:txBody>
      </p:sp>
      <p:sp>
        <p:nvSpPr>
          <p:cNvPr id="54274" name="Content Placeholder 2"/>
          <p:cNvSpPr>
            <a:spLocks noGrp="1"/>
          </p:cNvSpPr>
          <p:nvPr>
            <p:ph idx="1"/>
          </p:nvPr>
        </p:nvSpPr>
        <p:spPr>
          <a:xfrm>
            <a:off x="493713" y="1727200"/>
            <a:ext cx="8220075" cy="4624388"/>
          </a:xfrm>
        </p:spPr>
        <p:txBody>
          <a:bodyPr/>
          <a:lstStyle/>
          <a:p>
            <a:pPr eaLnBrk="1" hangingPunct="1"/>
            <a:r>
              <a:rPr lang="en-US">
                <a:latin typeface="Calisto MT" charset="0"/>
              </a:rPr>
              <a:t>Conditionals:</a:t>
            </a:r>
          </a:p>
          <a:p>
            <a:pPr lvl="1" eaLnBrk="1" hangingPunct="1"/>
            <a:r>
              <a:rPr lang="en-US">
                <a:solidFill>
                  <a:srgbClr val="FF0000"/>
                </a:solidFill>
                <a:latin typeface="Courier New" charset="0"/>
                <a:cs typeface="Courier New" charset="0"/>
              </a:rPr>
              <a:t>if/elsif/else</a:t>
            </a:r>
          </a:p>
          <a:p>
            <a:pPr lvl="1" eaLnBrk="1" hangingPunct="1"/>
            <a:r>
              <a:rPr lang="en-US">
                <a:solidFill>
                  <a:srgbClr val="FF0000"/>
                </a:solidFill>
                <a:latin typeface="Courier New" charset="0"/>
                <a:cs typeface="Courier New" charset="0"/>
              </a:rPr>
              <a:t>unless</a:t>
            </a:r>
            <a:r>
              <a:rPr lang="en-US">
                <a:latin typeface="Calisto MT" charset="0"/>
              </a:rPr>
              <a:t> ( inverse of “</a:t>
            </a:r>
            <a:r>
              <a:rPr lang="en-US" altLang="ja-JP">
                <a:solidFill>
                  <a:srgbClr val="FF0000"/>
                </a:solidFill>
                <a:latin typeface="Courier New" charset="0"/>
                <a:cs typeface="Courier New" charset="0"/>
              </a:rPr>
              <a:t>if</a:t>
            </a:r>
            <a:r>
              <a:rPr lang="en-US">
                <a:latin typeface="Calisto MT" charset="0"/>
              </a:rPr>
              <a:t>”</a:t>
            </a:r>
            <a:r>
              <a:rPr lang="en-US" altLang="ja-JP">
                <a:latin typeface="Calisto MT" charset="0"/>
              </a:rPr>
              <a:t> )</a:t>
            </a:r>
            <a:endParaRPr lang="en-US" altLang="ja-JP">
              <a:solidFill>
                <a:srgbClr val="FF0000"/>
              </a:solidFill>
              <a:latin typeface="Courier New" charset="0"/>
              <a:cs typeface="Courier New" charset="0"/>
            </a:endParaRPr>
          </a:p>
          <a:p>
            <a:pPr eaLnBrk="1" hangingPunct="1"/>
            <a:r>
              <a:rPr lang="en-US">
                <a:latin typeface="Calisto MT" charset="0"/>
              </a:rPr>
              <a:t>Construction:</a:t>
            </a:r>
          </a:p>
          <a:p>
            <a:pPr lvl="1" eaLnBrk="1" hangingPunct="1"/>
            <a:r>
              <a:rPr lang="en-US" i="1">
                <a:latin typeface="Calisto MT" charset="0"/>
              </a:rPr>
              <a:t>if</a:t>
            </a:r>
            <a:r>
              <a:rPr lang="en-US">
                <a:latin typeface="Calisto MT" charset="0"/>
              </a:rPr>
              <a:t> (something){ do something }</a:t>
            </a:r>
          </a:p>
          <a:p>
            <a:pPr lvl="1" eaLnBrk="1" hangingPunct="1"/>
            <a:r>
              <a:rPr lang="en-US" i="1">
                <a:latin typeface="Calisto MT" charset="0"/>
              </a:rPr>
              <a:t>elsif</a:t>
            </a:r>
            <a:r>
              <a:rPr lang="en-US">
                <a:latin typeface="Calisto MT" charset="0"/>
              </a:rPr>
              <a:t> (something else) { do something }</a:t>
            </a:r>
          </a:p>
          <a:p>
            <a:pPr lvl="1" eaLnBrk="1" hangingPunct="1"/>
            <a:r>
              <a:rPr lang="en-US" i="1">
                <a:latin typeface="Calisto MT" charset="0"/>
              </a:rPr>
              <a:t>else</a:t>
            </a:r>
            <a:r>
              <a:rPr lang="en-US">
                <a:latin typeface="Calisto MT" charset="0"/>
              </a:rPr>
              <a:t> { do the default thing }</a:t>
            </a:r>
          </a:p>
          <a:p>
            <a:pPr lvl="1" eaLnBrk="1" hangingPunct="1"/>
            <a:endParaRPr lang="en-US">
              <a:solidFill>
                <a:srgbClr val="FF0000"/>
              </a:solidFill>
              <a:latin typeface="Courier New" charset="0"/>
              <a:cs typeface="Courier New" charset="0"/>
            </a:endParaRPr>
          </a:p>
          <a:p>
            <a:pPr eaLnBrk="1" hangingPunct="1"/>
            <a:r>
              <a:rPr lang="en-US">
                <a:latin typeface="Calisto MT" charset="0"/>
              </a:rPr>
              <a:t>The block of code associated with the </a:t>
            </a:r>
            <a:r>
              <a:rPr lang="en-US" b="1">
                <a:latin typeface="Calisto MT" charset="0"/>
              </a:rPr>
              <a:t>first</a:t>
            </a:r>
            <a:r>
              <a:rPr lang="en-US">
                <a:latin typeface="Calisto MT" charset="0"/>
              </a:rPr>
              <a:t> true condition is executed.</a:t>
            </a:r>
            <a:endParaRPr lang="en-US">
              <a:solidFill>
                <a:srgbClr val="FF0000"/>
              </a:solidFill>
              <a:latin typeface="Courier New" charset="0"/>
              <a:cs typeface="Courier New"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600037" y="244475"/>
            <a:ext cx="7907590" cy="1339850"/>
          </a:xfrm>
        </p:spPr>
        <p:txBody>
          <a:bodyPr/>
          <a:lstStyle/>
          <a:p>
            <a:pPr eaLnBrk="1" hangingPunct="1"/>
            <a:r>
              <a:rPr lang="en-US" dirty="0">
                <a:latin typeface="Calisto MT" charset="0"/>
              </a:rPr>
              <a:t>Example of </a:t>
            </a:r>
            <a:r>
              <a:rPr lang="en-US" i="1" dirty="0" smtClean="0">
                <a:latin typeface="Calisto MT" charset="0"/>
              </a:rPr>
              <a:t>if/</a:t>
            </a:r>
            <a:r>
              <a:rPr lang="en-US" i="1" dirty="0" err="1" smtClean="0">
                <a:latin typeface="Calisto MT" charset="0"/>
              </a:rPr>
              <a:t>elsif</a:t>
            </a:r>
            <a:r>
              <a:rPr lang="en-US" i="1" dirty="0" smtClean="0">
                <a:latin typeface="Calisto MT" charset="0"/>
              </a:rPr>
              <a:t>/else</a:t>
            </a:r>
            <a:r>
              <a:rPr lang="en-US" dirty="0" smtClean="0">
                <a:latin typeface="Calisto MT" charset="0"/>
              </a:rPr>
              <a:t> </a:t>
            </a:r>
            <a:r>
              <a:rPr lang="en-US" dirty="0">
                <a:latin typeface="Calisto MT" charset="0"/>
              </a:rPr>
              <a:t>usage</a:t>
            </a:r>
          </a:p>
        </p:txBody>
      </p:sp>
      <p:sp>
        <p:nvSpPr>
          <p:cNvPr id="2" name="TextBox 1"/>
          <p:cNvSpPr txBox="1"/>
          <p:nvPr/>
        </p:nvSpPr>
        <p:spPr>
          <a:xfrm>
            <a:off x="1403969" y="2382606"/>
            <a:ext cx="6094787" cy="2862323"/>
          </a:xfrm>
          <a:prstGeom prst="rect">
            <a:avLst/>
          </a:prstGeom>
          <a:noFill/>
        </p:spPr>
        <p:txBody>
          <a:bodyPr wrap="none" rtlCol="0">
            <a:spAutoFit/>
          </a:bodyPr>
          <a:lstStyle/>
          <a:p>
            <a:r>
              <a:rPr lang="en-US" dirty="0" smtClean="0">
                <a:latin typeface="Courier New"/>
                <a:cs typeface="Courier New"/>
              </a:rPr>
              <a:t>#!/</a:t>
            </a:r>
            <a:r>
              <a:rPr lang="en-US" dirty="0" err="1" smtClean="0">
                <a:latin typeface="Courier New"/>
                <a:cs typeface="Courier New"/>
              </a:rPr>
              <a:t>usr</a:t>
            </a:r>
            <a:r>
              <a:rPr lang="en-US" dirty="0" smtClean="0">
                <a:latin typeface="Courier New"/>
                <a:cs typeface="Courier New"/>
              </a:rPr>
              <a:t>/bin/</a:t>
            </a:r>
            <a:r>
              <a:rPr lang="en-US" dirty="0" err="1" smtClean="0">
                <a:latin typeface="Courier New"/>
                <a:cs typeface="Courier New"/>
              </a:rPr>
              <a:t>perl</a:t>
            </a:r>
            <a:endParaRPr lang="en-US" dirty="0" smtClean="0">
              <a:latin typeface="Courier New"/>
              <a:cs typeface="Courier New"/>
            </a:endParaRPr>
          </a:p>
          <a:p>
            <a:endParaRPr lang="en-US" dirty="0">
              <a:latin typeface="Courier New"/>
              <a:cs typeface="Courier New"/>
            </a:endParaRPr>
          </a:p>
          <a:p>
            <a:r>
              <a:rPr lang="en-US" dirty="0">
                <a:latin typeface="Courier New"/>
                <a:cs typeface="Courier New"/>
              </a:rPr>
              <a:t>m</a:t>
            </a:r>
            <a:r>
              <a:rPr lang="en-US" dirty="0" smtClean="0">
                <a:latin typeface="Courier New"/>
                <a:cs typeface="Courier New"/>
              </a:rPr>
              <a:t>y $value = 4;</a:t>
            </a:r>
          </a:p>
          <a:p>
            <a:r>
              <a:rPr lang="en-US" dirty="0">
                <a:latin typeface="Courier New"/>
                <a:cs typeface="Courier New"/>
              </a:rPr>
              <a:t>i</a:t>
            </a:r>
            <a:r>
              <a:rPr lang="en-US" dirty="0" smtClean="0">
                <a:latin typeface="Courier New"/>
                <a:cs typeface="Courier New"/>
              </a:rPr>
              <a:t>f ($value &gt; 100){</a:t>
            </a:r>
          </a:p>
          <a:p>
            <a:r>
              <a:rPr lang="en-US" dirty="0" smtClean="0">
                <a:latin typeface="Courier New"/>
                <a:cs typeface="Courier New"/>
              </a:rPr>
              <a:t>	print “This number is big\n”;</a:t>
            </a:r>
          </a:p>
          <a:p>
            <a:r>
              <a:rPr lang="en-US" dirty="0" smtClean="0">
                <a:latin typeface="Courier New"/>
                <a:cs typeface="Courier New"/>
              </a:rPr>
              <a:t>}</a:t>
            </a:r>
            <a:r>
              <a:rPr lang="en-US" dirty="0" err="1" smtClean="0">
                <a:latin typeface="Courier New"/>
                <a:cs typeface="Courier New"/>
              </a:rPr>
              <a:t>elsif</a:t>
            </a:r>
            <a:r>
              <a:rPr lang="en-US" dirty="0" smtClean="0">
                <a:latin typeface="Courier New"/>
                <a:cs typeface="Courier New"/>
              </a:rPr>
              <a:t>($value &lt;10){</a:t>
            </a:r>
            <a:endParaRPr lang="en-US" dirty="0">
              <a:latin typeface="Courier New"/>
              <a:cs typeface="Courier New"/>
            </a:endParaRPr>
          </a:p>
          <a:p>
            <a:r>
              <a:rPr lang="en-US" dirty="0" smtClean="0">
                <a:latin typeface="Courier New"/>
                <a:cs typeface="Courier New"/>
              </a:rPr>
              <a:t>	print “This value is small\n”;</a:t>
            </a:r>
          </a:p>
          <a:p>
            <a:r>
              <a:rPr lang="en-US" dirty="0" smtClean="0">
                <a:latin typeface="Courier New"/>
                <a:cs typeface="Courier New"/>
              </a:rPr>
              <a:t>}else{</a:t>
            </a:r>
          </a:p>
          <a:p>
            <a:r>
              <a:rPr lang="en-US" dirty="0" smtClean="0">
                <a:latin typeface="Courier New"/>
                <a:cs typeface="Courier New"/>
              </a:rPr>
              <a:t>	print “Value is between 10 and 100”;</a:t>
            </a:r>
          </a:p>
          <a:p>
            <a:r>
              <a:rPr lang="en-US" dirty="0">
                <a:latin typeface="Courier New"/>
                <a:cs typeface="Courier New"/>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600037" y="244475"/>
            <a:ext cx="7907590" cy="1339850"/>
          </a:xfrm>
        </p:spPr>
        <p:txBody>
          <a:bodyPr/>
          <a:lstStyle/>
          <a:p>
            <a:pPr eaLnBrk="1" hangingPunct="1"/>
            <a:r>
              <a:rPr lang="en-US" dirty="0">
                <a:latin typeface="Calisto MT" charset="0"/>
              </a:rPr>
              <a:t>Example of </a:t>
            </a:r>
            <a:r>
              <a:rPr lang="en-US" i="1" dirty="0" smtClean="0">
                <a:latin typeface="Calisto MT" charset="0"/>
              </a:rPr>
              <a:t>unless </a:t>
            </a:r>
            <a:r>
              <a:rPr lang="en-US" dirty="0" smtClean="0">
                <a:latin typeface="Calisto MT" charset="0"/>
              </a:rPr>
              <a:t>usage</a:t>
            </a:r>
            <a:endParaRPr lang="en-US" dirty="0">
              <a:latin typeface="Calisto MT" charset="0"/>
            </a:endParaRPr>
          </a:p>
        </p:txBody>
      </p:sp>
      <p:sp>
        <p:nvSpPr>
          <p:cNvPr id="2" name="TextBox 1"/>
          <p:cNvSpPr txBox="1"/>
          <p:nvPr/>
        </p:nvSpPr>
        <p:spPr>
          <a:xfrm>
            <a:off x="2644821" y="2574846"/>
            <a:ext cx="3786238" cy="2031325"/>
          </a:xfrm>
          <a:prstGeom prst="rect">
            <a:avLst/>
          </a:prstGeom>
          <a:noFill/>
        </p:spPr>
        <p:txBody>
          <a:bodyPr wrap="none" rtlCol="0">
            <a:spAutoFit/>
          </a:bodyPr>
          <a:lstStyle/>
          <a:p>
            <a:r>
              <a:rPr lang="en-US" dirty="0" smtClean="0">
                <a:latin typeface="Courier New"/>
                <a:cs typeface="Courier New"/>
              </a:rPr>
              <a:t>#!/</a:t>
            </a:r>
            <a:r>
              <a:rPr lang="en-US" dirty="0" err="1" smtClean="0">
                <a:latin typeface="Courier New"/>
                <a:cs typeface="Courier New"/>
              </a:rPr>
              <a:t>usr</a:t>
            </a:r>
            <a:r>
              <a:rPr lang="en-US" dirty="0" smtClean="0">
                <a:latin typeface="Courier New"/>
                <a:cs typeface="Courier New"/>
              </a:rPr>
              <a:t>/bin/</a:t>
            </a:r>
            <a:r>
              <a:rPr lang="en-US" dirty="0" err="1" smtClean="0">
                <a:latin typeface="Courier New"/>
                <a:cs typeface="Courier New"/>
              </a:rPr>
              <a:t>perl</a:t>
            </a:r>
            <a:endParaRPr lang="en-US" dirty="0" smtClean="0">
              <a:latin typeface="Courier New"/>
              <a:cs typeface="Courier New"/>
            </a:endParaRPr>
          </a:p>
          <a:p>
            <a:endParaRPr lang="en-US" dirty="0">
              <a:latin typeface="Courier New"/>
              <a:cs typeface="Courier New"/>
            </a:endParaRPr>
          </a:p>
          <a:p>
            <a:r>
              <a:rPr lang="en-US" dirty="0">
                <a:latin typeface="Courier New"/>
                <a:cs typeface="Courier New"/>
              </a:rPr>
              <a:t>m</a:t>
            </a:r>
            <a:r>
              <a:rPr lang="en-US" dirty="0" smtClean="0">
                <a:latin typeface="Courier New"/>
                <a:cs typeface="Courier New"/>
              </a:rPr>
              <a:t>y $value = 0;</a:t>
            </a:r>
          </a:p>
          <a:p>
            <a:r>
              <a:rPr lang="en-US" dirty="0" smtClean="0">
                <a:latin typeface="Courier New"/>
                <a:cs typeface="Courier New"/>
              </a:rPr>
              <a:t>unless($value != 0){</a:t>
            </a:r>
          </a:p>
          <a:p>
            <a:r>
              <a:rPr lang="en-US" dirty="0" smtClean="0">
                <a:latin typeface="Courier New"/>
                <a:cs typeface="Courier New"/>
              </a:rPr>
              <a:t>	$value += 1;</a:t>
            </a:r>
          </a:p>
          <a:p>
            <a:r>
              <a:rPr lang="en-US" dirty="0" smtClean="0">
                <a:latin typeface="Courier New"/>
                <a:cs typeface="Courier New"/>
              </a:rPr>
              <a:t>}</a:t>
            </a:r>
          </a:p>
          <a:p>
            <a:r>
              <a:rPr lang="en-US" dirty="0">
                <a:latin typeface="Courier New"/>
                <a:cs typeface="Courier New"/>
              </a:rPr>
              <a:t>p</a:t>
            </a:r>
            <a:r>
              <a:rPr lang="en-US" dirty="0" smtClean="0">
                <a:latin typeface="Courier New"/>
                <a:cs typeface="Courier New"/>
              </a:rPr>
              <a:t>rint “value is $value\n”;</a:t>
            </a:r>
            <a:endParaRPr lang="en-US" dirty="0">
              <a:latin typeface="Courier New"/>
              <a:cs typeface="Courier New"/>
            </a:endParaRPr>
          </a:p>
        </p:txBody>
      </p:sp>
    </p:spTree>
    <p:extLst>
      <p:ext uri="{BB962C8B-B14F-4D97-AF65-F5344CB8AC3E}">
        <p14:creationId xmlns:p14="http://schemas.microsoft.com/office/powerpoint/2010/main" val="36781260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en-US">
                <a:latin typeface="Calisto MT" charset="0"/>
              </a:rPr>
              <a:t>Perl Control Statements</a:t>
            </a:r>
          </a:p>
        </p:txBody>
      </p:sp>
      <p:sp>
        <p:nvSpPr>
          <p:cNvPr id="3" name="Content Placeholder 2"/>
          <p:cNvSpPr>
            <a:spLocks noGrp="1"/>
          </p:cNvSpPr>
          <p:nvPr>
            <p:ph idx="1"/>
          </p:nvPr>
        </p:nvSpPr>
        <p:spPr>
          <a:xfrm>
            <a:off x="493713" y="1727200"/>
            <a:ext cx="8043862" cy="4624388"/>
          </a:xfrm>
        </p:spPr>
        <p:txBody>
          <a:bodyPr rtlCol="0">
            <a:normAutofit fontScale="92500" lnSpcReduction="10000"/>
          </a:bodyPr>
          <a:lstStyle/>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Loops:</a:t>
            </a:r>
          </a:p>
          <a:p>
            <a:pPr lvl="1" eaLnBrk="1" fontAlgn="auto" hangingPunct="1">
              <a:spcAft>
                <a:spcPts val="0"/>
              </a:spcAft>
              <a:buClr>
                <a:schemeClr val="bg2">
                  <a:lumMod val="60000"/>
                  <a:lumOff val="40000"/>
                </a:schemeClr>
              </a:buClr>
              <a:buFont typeface="Arial" pitchFamily="34" charset="0"/>
              <a:buChar char="•"/>
              <a:defRPr/>
            </a:pPr>
            <a:r>
              <a:rPr lang="en-US" i="1" dirty="0" smtClean="0">
                <a:solidFill>
                  <a:schemeClr val="tx1">
                    <a:lumMod val="75000"/>
                    <a:lumOff val="25000"/>
                  </a:schemeClr>
                </a:solidFill>
                <a:ea typeface="+mn-ea"/>
              </a:rPr>
              <a:t>for</a:t>
            </a:r>
            <a:r>
              <a:rPr lang="en-US" dirty="0" smtClean="0">
                <a:solidFill>
                  <a:schemeClr val="tx1">
                    <a:lumMod val="75000"/>
                    <a:lumOff val="25000"/>
                  </a:schemeClr>
                </a:solidFill>
                <a:ea typeface="+mn-ea"/>
              </a:rPr>
              <a:t> ( current variable; condition; next variable) </a:t>
            </a:r>
            <a:r>
              <a:rPr lang="en-US" dirty="0">
                <a:solidFill>
                  <a:schemeClr val="tx1">
                    <a:lumMod val="75000"/>
                    <a:lumOff val="25000"/>
                  </a:schemeClr>
                </a:solidFill>
                <a:ea typeface="+mn-ea"/>
              </a:rPr>
              <a:t>{ do something }</a:t>
            </a:r>
          </a:p>
          <a:p>
            <a:pPr marL="350838" lvl="1" indent="0" eaLnBrk="1" fontAlgn="auto" hangingPunct="1">
              <a:spcAft>
                <a:spcPts val="0"/>
              </a:spcAft>
              <a:buClr>
                <a:schemeClr val="bg2">
                  <a:lumMod val="60000"/>
                  <a:lumOff val="40000"/>
                </a:schemeClr>
              </a:buClr>
              <a:buFont typeface="Arial" pitchFamily="34" charset="0"/>
              <a:buNone/>
              <a:defRPr/>
            </a:pPr>
            <a:r>
              <a:rPr lang="en-US" dirty="0" smtClean="0">
                <a:solidFill>
                  <a:schemeClr val="tx1">
                    <a:lumMod val="75000"/>
                    <a:lumOff val="25000"/>
                  </a:schemeClr>
                </a:solidFill>
                <a:ea typeface="+mn-ea"/>
              </a:rPr>
              <a:t>Example</a:t>
            </a:r>
            <a:r>
              <a:rPr lang="en-US" dirty="0">
                <a:solidFill>
                  <a:schemeClr val="tx1">
                    <a:lumMod val="75000"/>
                    <a:lumOff val="25000"/>
                  </a:schemeClr>
                </a:solidFill>
                <a:ea typeface="+mn-ea"/>
              </a:rPr>
              <a:t>:</a:t>
            </a:r>
          </a:p>
          <a:p>
            <a:pPr lvl="1" eaLnBrk="1" fontAlgn="auto" hangingPunct="1">
              <a:spcAft>
                <a:spcPts val="0"/>
              </a:spcAft>
              <a:buClr>
                <a:schemeClr val="bg2">
                  <a:lumMod val="60000"/>
                  <a:lumOff val="40000"/>
                </a:schemeClr>
              </a:buClr>
              <a:buFontTx/>
              <a:buNone/>
              <a:defRPr/>
            </a:pPr>
            <a:r>
              <a:rPr lang="en-US" sz="1900" dirty="0">
                <a:solidFill>
                  <a:srgbClr val="FF0000"/>
                </a:solidFill>
                <a:latin typeface="Courier New" charset="0"/>
                <a:ea typeface="+mn-ea"/>
              </a:rPr>
              <a:t>for ($</a:t>
            </a:r>
            <a:r>
              <a:rPr lang="en-US" sz="1900" dirty="0" err="1">
                <a:solidFill>
                  <a:srgbClr val="FF0000"/>
                </a:solidFill>
                <a:latin typeface="Courier New" charset="0"/>
                <a:ea typeface="+mn-ea"/>
              </a:rPr>
              <a:t>i</a:t>
            </a:r>
            <a:r>
              <a:rPr lang="en-US" sz="1900" dirty="0">
                <a:solidFill>
                  <a:srgbClr val="FF0000"/>
                </a:solidFill>
                <a:latin typeface="Courier New" charset="0"/>
                <a:ea typeface="+mn-ea"/>
              </a:rPr>
              <a:t>=0; $</a:t>
            </a:r>
            <a:r>
              <a:rPr lang="en-US" sz="1900" dirty="0" err="1">
                <a:solidFill>
                  <a:srgbClr val="FF0000"/>
                </a:solidFill>
                <a:latin typeface="Courier New" charset="0"/>
                <a:ea typeface="+mn-ea"/>
              </a:rPr>
              <a:t>i</a:t>
            </a:r>
            <a:r>
              <a:rPr lang="en-US" sz="1900" dirty="0">
                <a:solidFill>
                  <a:srgbClr val="FF0000"/>
                </a:solidFill>
                <a:latin typeface="Courier New" charset="0"/>
                <a:ea typeface="+mn-ea"/>
              </a:rPr>
              <a:t>&lt;10; $</a:t>
            </a:r>
            <a:r>
              <a:rPr lang="en-US" sz="1900" dirty="0" err="1">
                <a:solidFill>
                  <a:srgbClr val="FF0000"/>
                </a:solidFill>
                <a:latin typeface="Courier New" charset="0"/>
                <a:ea typeface="+mn-ea"/>
              </a:rPr>
              <a:t>i</a:t>
            </a:r>
            <a:r>
              <a:rPr lang="en-US" sz="1900" dirty="0">
                <a:solidFill>
                  <a:srgbClr val="FF0000"/>
                </a:solidFill>
                <a:latin typeface="Courier New" charset="0"/>
                <a:ea typeface="+mn-ea"/>
              </a:rPr>
              <a:t>++) {</a:t>
            </a:r>
          </a:p>
          <a:p>
            <a:pPr lvl="1" eaLnBrk="1" fontAlgn="auto" hangingPunct="1">
              <a:spcAft>
                <a:spcPts val="0"/>
              </a:spcAft>
              <a:buClr>
                <a:schemeClr val="bg2">
                  <a:lumMod val="60000"/>
                  <a:lumOff val="40000"/>
                </a:schemeClr>
              </a:buClr>
              <a:buFontTx/>
              <a:buNone/>
              <a:defRPr/>
            </a:pPr>
            <a:r>
              <a:rPr lang="en-US" sz="1900" dirty="0">
                <a:solidFill>
                  <a:srgbClr val="FF0000"/>
                </a:solidFill>
                <a:latin typeface="Courier New" charset="0"/>
                <a:ea typeface="+mn-ea"/>
              </a:rPr>
              <a:t>	print </a:t>
            </a:r>
            <a:r>
              <a:rPr lang="ja-JP" altLang="en-US" sz="1900" dirty="0">
                <a:solidFill>
                  <a:srgbClr val="FF0000"/>
                </a:solidFill>
                <a:latin typeface="Arial"/>
                <a:ea typeface="+mn-ea"/>
              </a:rPr>
              <a:t>“</a:t>
            </a:r>
            <a:r>
              <a:rPr lang="en-US" sz="1900" dirty="0" err="1">
                <a:solidFill>
                  <a:srgbClr val="FF0000"/>
                </a:solidFill>
                <a:latin typeface="Courier New" charset="0"/>
                <a:ea typeface="+mn-ea"/>
              </a:rPr>
              <a:t>i</a:t>
            </a:r>
            <a:r>
              <a:rPr lang="en-US" sz="1900" dirty="0">
                <a:solidFill>
                  <a:srgbClr val="FF0000"/>
                </a:solidFill>
                <a:latin typeface="Courier New" charset="0"/>
                <a:ea typeface="+mn-ea"/>
              </a:rPr>
              <a:t> is $I\n</a:t>
            </a:r>
            <a:r>
              <a:rPr lang="ja-JP" altLang="en-US" sz="1900" dirty="0">
                <a:solidFill>
                  <a:srgbClr val="FF0000"/>
                </a:solidFill>
                <a:latin typeface="Arial"/>
                <a:ea typeface="+mn-ea"/>
              </a:rPr>
              <a:t>”</a:t>
            </a:r>
            <a:r>
              <a:rPr lang="en-US" sz="1900" dirty="0">
                <a:solidFill>
                  <a:srgbClr val="FF0000"/>
                </a:solidFill>
                <a:latin typeface="Courier New" charset="0"/>
                <a:ea typeface="+mn-ea"/>
              </a:rPr>
              <a:t>;</a:t>
            </a:r>
          </a:p>
          <a:p>
            <a:pPr lvl="1" eaLnBrk="1" fontAlgn="auto" hangingPunct="1">
              <a:spcAft>
                <a:spcPts val="0"/>
              </a:spcAft>
              <a:buClr>
                <a:schemeClr val="bg2">
                  <a:lumMod val="60000"/>
                  <a:lumOff val="40000"/>
                </a:schemeClr>
              </a:buClr>
              <a:buFontTx/>
              <a:buNone/>
              <a:defRPr/>
            </a:pPr>
            <a:r>
              <a:rPr lang="en-US" sz="1900" dirty="0">
                <a:solidFill>
                  <a:srgbClr val="FF0000"/>
                </a:solidFill>
                <a:latin typeface="Courier New" charset="0"/>
                <a:ea typeface="+mn-ea"/>
              </a:rPr>
              <a:t>}</a:t>
            </a:r>
          </a:p>
          <a:p>
            <a:pPr lvl="1" eaLnBrk="1" fontAlgn="auto" hangingPunct="1">
              <a:spcAft>
                <a:spcPts val="0"/>
              </a:spcAft>
              <a:buClr>
                <a:schemeClr val="bg2">
                  <a:lumMod val="60000"/>
                  <a:lumOff val="40000"/>
                </a:schemeClr>
              </a:buClr>
              <a:buFont typeface="Arial" pitchFamily="34" charset="0"/>
              <a:buChar char="•"/>
              <a:defRPr/>
            </a:pPr>
            <a:endParaRPr lang="en-US" dirty="0" smtClean="0">
              <a:solidFill>
                <a:srgbClr val="FF0000"/>
              </a:solidFill>
              <a:latin typeface="Courier New"/>
              <a:ea typeface="+mn-ea"/>
              <a:cs typeface="Courier New"/>
            </a:endParaRPr>
          </a:p>
          <a:p>
            <a:pPr lvl="1" eaLnBrk="1" fontAlgn="auto" hangingPunct="1">
              <a:spcAft>
                <a:spcPts val="0"/>
              </a:spcAft>
              <a:buClr>
                <a:schemeClr val="bg2">
                  <a:lumMod val="60000"/>
                  <a:lumOff val="40000"/>
                </a:schemeClr>
              </a:buClr>
              <a:buFont typeface="Arial" pitchFamily="34" charset="0"/>
              <a:buChar char="•"/>
              <a:defRPr/>
            </a:pPr>
            <a:r>
              <a:rPr lang="en-US" i="1" dirty="0" err="1">
                <a:solidFill>
                  <a:schemeClr val="tx1">
                    <a:lumMod val="75000"/>
                    <a:lumOff val="25000"/>
                  </a:schemeClr>
                </a:solidFill>
                <a:ea typeface="+mn-ea"/>
              </a:rPr>
              <a:t>foreach</a:t>
            </a:r>
            <a:r>
              <a:rPr lang="en-US" dirty="0">
                <a:solidFill>
                  <a:schemeClr val="tx1">
                    <a:lumMod val="75000"/>
                    <a:lumOff val="25000"/>
                  </a:schemeClr>
                </a:solidFill>
                <a:ea typeface="+mn-ea"/>
              </a:rPr>
              <a:t> () { do something }</a:t>
            </a:r>
          </a:p>
          <a:p>
            <a:pPr lvl="1" eaLnBrk="1" fontAlgn="auto" hangingPunct="1">
              <a:spcAft>
                <a:spcPts val="0"/>
              </a:spcAft>
              <a:buClr>
                <a:schemeClr val="bg2">
                  <a:lumMod val="60000"/>
                  <a:lumOff val="40000"/>
                </a:schemeClr>
              </a:buClr>
              <a:buFont typeface="Arial" pitchFamily="34" charset="0"/>
              <a:buChar char="•"/>
              <a:defRPr/>
            </a:pPr>
            <a:r>
              <a:rPr lang="en-US" i="1" dirty="0">
                <a:solidFill>
                  <a:schemeClr val="tx1">
                    <a:lumMod val="75000"/>
                    <a:lumOff val="25000"/>
                  </a:schemeClr>
                </a:solidFill>
                <a:ea typeface="+mn-ea"/>
              </a:rPr>
              <a:t>while</a:t>
            </a:r>
            <a:r>
              <a:rPr lang="en-US" dirty="0">
                <a:solidFill>
                  <a:schemeClr val="tx1">
                    <a:lumMod val="75000"/>
                    <a:lumOff val="25000"/>
                  </a:schemeClr>
                </a:solidFill>
                <a:ea typeface="+mn-ea"/>
              </a:rPr>
              <a:t>() { do something }</a:t>
            </a:r>
          </a:p>
          <a:p>
            <a:pPr lvl="1" eaLnBrk="1" fontAlgn="auto" hangingPunct="1">
              <a:spcAft>
                <a:spcPts val="0"/>
              </a:spcAft>
              <a:buClr>
                <a:schemeClr val="bg2">
                  <a:lumMod val="60000"/>
                  <a:lumOff val="40000"/>
                </a:schemeClr>
              </a:buClr>
              <a:buFont typeface="Arial" pitchFamily="34" charset="0"/>
              <a:buChar char="•"/>
              <a:defRPr/>
            </a:pPr>
            <a:r>
              <a:rPr lang="en-US" i="1" dirty="0">
                <a:solidFill>
                  <a:schemeClr val="tx1">
                    <a:lumMod val="75000"/>
                    <a:lumOff val="25000"/>
                  </a:schemeClr>
                </a:solidFill>
                <a:ea typeface="+mn-ea"/>
              </a:rPr>
              <a:t>until</a:t>
            </a:r>
            <a:r>
              <a:rPr lang="en-US" dirty="0">
                <a:solidFill>
                  <a:schemeClr val="tx1">
                    <a:lumMod val="75000"/>
                    <a:lumOff val="25000"/>
                  </a:schemeClr>
                </a:solidFill>
                <a:ea typeface="+mn-ea"/>
              </a:rPr>
              <a:t>() { do something }</a:t>
            </a: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Jumping</a:t>
            </a:r>
            <a:r>
              <a:rPr lang="en-US" dirty="0">
                <a:solidFill>
                  <a:schemeClr val="tx1">
                    <a:lumMod val="75000"/>
                    <a:lumOff val="25000"/>
                  </a:schemeClr>
                </a:solidFill>
                <a:ea typeface="+mn-ea"/>
                <a:cs typeface="+mn-cs"/>
              </a:rPr>
              <a:t>:</a:t>
            </a:r>
          </a:p>
          <a:p>
            <a:pPr lvl="1" eaLnBrk="1" fontAlgn="auto" hangingPunct="1">
              <a:spcAft>
                <a:spcPts val="0"/>
              </a:spcAft>
              <a:buClr>
                <a:schemeClr val="bg2">
                  <a:lumMod val="60000"/>
                  <a:lumOff val="40000"/>
                </a:schemeClr>
              </a:buClr>
              <a:buFont typeface="Arial" pitchFamily="34" charset="0"/>
              <a:buChar char="•"/>
              <a:defRPr/>
            </a:pPr>
            <a:r>
              <a:rPr lang="en-US" dirty="0">
                <a:solidFill>
                  <a:srgbClr val="FF0000"/>
                </a:solidFill>
                <a:latin typeface="Courier New"/>
                <a:ea typeface="+mn-ea"/>
                <a:cs typeface="Courier New"/>
              </a:rPr>
              <a:t>next/last/redo/</a:t>
            </a:r>
            <a:r>
              <a:rPr lang="en-US" dirty="0" err="1">
                <a:solidFill>
                  <a:srgbClr val="FF0000"/>
                </a:solidFill>
                <a:latin typeface="Courier New"/>
                <a:ea typeface="+mn-ea"/>
                <a:cs typeface="Courier New"/>
              </a:rPr>
              <a:t>goto</a:t>
            </a:r>
            <a:endParaRPr lang="en-US" dirty="0" smtClean="0">
              <a:solidFill>
                <a:srgbClr val="FF0000"/>
              </a:solidFill>
              <a:latin typeface="Courier New"/>
              <a:ea typeface="+mn-ea"/>
              <a:cs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en-US">
                <a:latin typeface="Calisto MT" charset="0"/>
              </a:rPr>
              <a:t>Example of </a:t>
            </a:r>
            <a:r>
              <a:rPr lang="en-US" i="1">
                <a:latin typeface="Calisto MT" charset="0"/>
              </a:rPr>
              <a:t>foreach</a:t>
            </a:r>
            <a:r>
              <a:rPr lang="en-US">
                <a:latin typeface="Calisto MT" charset="0"/>
              </a:rPr>
              <a:t> usage</a:t>
            </a:r>
          </a:p>
        </p:txBody>
      </p:sp>
      <p:sp>
        <p:nvSpPr>
          <p:cNvPr id="3" name="Content Placeholder 2"/>
          <p:cNvSpPr>
            <a:spLocks noGrp="1"/>
          </p:cNvSpPr>
          <p:nvPr>
            <p:ph idx="1"/>
          </p:nvPr>
        </p:nvSpPr>
        <p:spPr>
          <a:xfrm>
            <a:off x="608013" y="2133600"/>
            <a:ext cx="7673975" cy="3932238"/>
          </a:xfrm>
        </p:spPr>
        <p:txBody>
          <a:bodyPr rtlCol="0">
            <a:normAutofit fontScale="92500"/>
          </a:bodyPr>
          <a:lstStyle/>
          <a:p>
            <a:pPr marL="0" indent="0" eaLnBrk="1" fontAlgn="auto" hangingPunct="1">
              <a:lnSpc>
                <a:spcPct val="75000"/>
              </a:lnSpc>
              <a:spcBef>
                <a:spcPts val="800"/>
              </a:spcBef>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latin typeface="Courier New"/>
                <a:ea typeface="+mn-ea"/>
                <a:cs typeface="Courier New"/>
              </a:rPr>
              <a:t>#!/</a:t>
            </a:r>
            <a:r>
              <a:rPr lang="en-US" dirty="0" err="1">
                <a:solidFill>
                  <a:schemeClr val="tx1">
                    <a:lumMod val="75000"/>
                    <a:lumOff val="25000"/>
                  </a:schemeClr>
                </a:solidFill>
                <a:latin typeface="Courier New"/>
                <a:ea typeface="+mn-ea"/>
                <a:cs typeface="Courier New"/>
              </a:rPr>
              <a:t>usr</a:t>
            </a:r>
            <a:r>
              <a:rPr lang="en-US" dirty="0">
                <a:solidFill>
                  <a:schemeClr val="tx1">
                    <a:lumMod val="75000"/>
                    <a:lumOff val="25000"/>
                  </a:schemeClr>
                </a:solidFill>
                <a:latin typeface="Courier New"/>
                <a:ea typeface="+mn-ea"/>
                <a:cs typeface="Courier New"/>
              </a:rPr>
              <a:t>/bin/</a:t>
            </a:r>
            <a:r>
              <a:rPr lang="en-US" dirty="0" err="1" smtClean="0">
                <a:solidFill>
                  <a:schemeClr val="tx1">
                    <a:lumMod val="75000"/>
                    <a:lumOff val="25000"/>
                  </a:schemeClr>
                </a:solidFill>
                <a:latin typeface="Courier New"/>
                <a:ea typeface="+mn-ea"/>
                <a:cs typeface="Courier New"/>
              </a:rPr>
              <a:t>perl</a:t>
            </a:r>
            <a:endParaRPr lang="en-US" dirty="0">
              <a:solidFill>
                <a:schemeClr val="tx1">
                  <a:lumMod val="75000"/>
                  <a:lumOff val="25000"/>
                </a:schemeClr>
              </a:solidFill>
              <a:latin typeface="Courier New"/>
              <a:ea typeface="+mn-ea"/>
              <a:cs typeface="Courier New"/>
            </a:endParaRPr>
          </a:p>
          <a:p>
            <a:pPr marL="0" indent="0" eaLnBrk="1" fontAlgn="auto" hangingPunct="1">
              <a:lnSpc>
                <a:spcPct val="75000"/>
              </a:lnSpc>
              <a:spcBef>
                <a:spcPts val="800"/>
              </a:spcBef>
              <a:spcAft>
                <a:spcPts val="0"/>
              </a:spcAft>
              <a:buClr>
                <a:schemeClr val="tx1">
                  <a:lumMod val="75000"/>
                  <a:lumOff val="25000"/>
                </a:schemeClr>
              </a:buClr>
              <a:buFont typeface="Arial" pitchFamily="34" charset="0"/>
              <a:buNone/>
              <a:defRPr/>
            </a:pPr>
            <a:r>
              <a:rPr lang="en-US" dirty="0" smtClean="0">
                <a:solidFill>
                  <a:schemeClr val="tx1">
                    <a:lumMod val="75000"/>
                    <a:lumOff val="25000"/>
                  </a:schemeClr>
                </a:solidFill>
                <a:latin typeface="Courier New"/>
                <a:ea typeface="+mn-ea"/>
                <a:cs typeface="Courier New"/>
              </a:rPr>
              <a:t>use </a:t>
            </a:r>
            <a:r>
              <a:rPr lang="en-US" dirty="0">
                <a:solidFill>
                  <a:schemeClr val="tx1">
                    <a:lumMod val="75000"/>
                    <a:lumOff val="25000"/>
                  </a:schemeClr>
                </a:solidFill>
                <a:latin typeface="Courier New"/>
                <a:ea typeface="+mn-ea"/>
                <a:cs typeface="Courier New"/>
              </a:rPr>
              <a:t>strict;</a:t>
            </a:r>
          </a:p>
          <a:p>
            <a:pPr marL="0" indent="0" eaLnBrk="1" fontAlgn="auto" hangingPunct="1">
              <a:lnSpc>
                <a:spcPct val="75000"/>
              </a:lnSpc>
              <a:spcBef>
                <a:spcPts val="800"/>
              </a:spcBef>
              <a:spcAft>
                <a:spcPts val="0"/>
              </a:spcAft>
              <a:buClr>
                <a:schemeClr val="tx1">
                  <a:lumMod val="75000"/>
                  <a:lumOff val="25000"/>
                </a:schemeClr>
              </a:buClr>
              <a:buFont typeface="Arial" pitchFamily="34" charset="0"/>
              <a:buNone/>
              <a:defRPr/>
            </a:pPr>
            <a:endParaRPr lang="en-US" dirty="0">
              <a:solidFill>
                <a:schemeClr val="tx1">
                  <a:lumMod val="75000"/>
                  <a:lumOff val="25000"/>
                </a:schemeClr>
              </a:solidFill>
              <a:latin typeface="Courier New"/>
              <a:ea typeface="+mn-ea"/>
              <a:cs typeface="Courier New"/>
            </a:endParaRPr>
          </a:p>
          <a:p>
            <a:pPr marL="0" indent="0" eaLnBrk="1" fontAlgn="auto" hangingPunct="1">
              <a:lnSpc>
                <a:spcPct val="75000"/>
              </a:lnSpc>
              <a:spcBef>
                <a:spcPts val="800"/>
              </a:spcBef>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latin typeface="Courier New"/>
                <a:ea typeface="+mn-ea"/>
                <a:cs typeface="Courier New"/>
              </a:rPr>
              <a:t>my @list = ('pkc','</a:t>
            </a:r>
            <a:r>
              <a:rPr lang="en-US" dirty="0" smtClean="0">
                <a:solidFill>
                  <a:schemeClr val="tx1">
                    <a:lumMod val="75000"/>
                    <a:lumOff val="25000"/>
                  </a:schemeClr>
                </a:solidFill>
                <a:latin typeface="Courier New"/>
                <a:ea typeface="+mn-ea"/>
                <a:cs typeface="Courier New"/>
              </a:rPr>
              <a:t>pkd’,'mapk32’,'</a:t>
            </a:r>
            <a:r>
              <a:rPr lang="en-US" dirty="0">
                <a:solidFill>
                  <a:schemeClr val="tx1">
                    <a:lumMod val="75000"/>
                    <a:lumOff val="25000"/>
                  </a:schemeClr>
                </a:solidFill>
                <a:latin typeface="Courier New"/>
                <a:ea typeface="+mn-ea"/>
                <a:cs typeface="Courier New"/>
              </a:rPr>
              <a:t>efgr');</a:t>
            </a:r>
          </a:p>
          <a:p>
            <a:pPr marL="0" indent="0" eaLnBrk="1" fontAlgn="auto" hangingPunct="1">
              <a:lnSpc>
                <a:spcPct val="75000"/>
              </a:lnSpc>
              <a:spcBef>
                <a:spcPts val="800"/>
              </a:spcBef>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latin typeface="Courier New"/>
                <a:ea typeface="+mn-ea"/>
                <a:cs typeface="Courier New"/>
              </a:rPr>
              <a:t>my $count = 1;</a:t>
            </a:r>
          </a:p>
          <a:p>
            <a:pPr marL="0" indent="0" eaLnBrk="1" fontAlgn="auto" hangingPunct="1">
              <a:lnSpc>
                <a:spcPct val="75000"/>
              </a:lnSpc>
              <a:spcBef>
                <a:spcPts val="800"/>
              </a:spcBef>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latin typeface="Courier New"/>
                <a:ea typeface="+mn-ea"/>
                <a:cs typeface="Courier New"/>
              </a:rPr>
              <a:t>my $item;</a:t>
            </a:r>
          </a:p>
          <a:p>
            <a:pPr marL="0" indent="0" eaLnBrk="1" fontAlgn="auto" hangingPunct="1">
              <a:lnSpc>
                <a:spcPct val="75000"/>
              </a:lnSpc>
              <a:spcBef>
                <a:spcPts val="800"/>
              </a:spcBef>
              <a:spcAft>
                <a:spcPts val="0"/>
              </a:spcAft>
              <a:buClr>
                <a:schemeClr val="tx1">
                  <a:lumMod val="75000"/>
                  <a:lumOff val="25000"/>
                </a:schemeClr>
              </a:buClr>
              <a:buFont typeface="Arial" pitchFamily="34" charset="0"/>
              <a:buNone/>
              <a:defRPr/>
            </a:pPr>
            <a:endParaRPr lang="en-US" dirty="0">
              <a:solidFill>
                <a:schemeClr val="tx1">
                  <a:lumMod val="75000"/>
                  <a:lumOff val="25000"/>
                </a:schemeClr>
              </a:solidFill>
              <a:latin typeface="Courier New"/>
              <a:ea typeface="+mn-ea"/>
              <a:cs typeface="Courier New"/>
            </a:endParaRPr>
          </a:p>
          <a:p>
            <a:pPr marL="0" indent="0" eaLnBrk="1" fontAlgn="auto" hangingPunct="1">
              <a:lnSpc>
                <a:spcPct val="75000"/>
              </a:lnSpc>
              <a:spcBef>
                <a:spcPts val="800"/>
              </a:spcBef>
              <a:spcAft>
                <a:spcPts val="0"/>
              </a:spcAft>
              <a:buClr>
                <a:schemeClr val="tx1">
                  <a:lumMod val="75000"/>
                  <a:lumOff val="25000"/>
                </a:schemeClr>
              </a:buClr>
              <a:buFont typeface="Arial" pitchFamily="34" charset="0"/>
              <a:buNone/>
              <a:defRPr/>
            </a:pPr>
            <a:r>
              <a:rPr lang="en-US" dirty="0" err="1">
                <a:solidFill>
                  <a:schemeClr val="tx1">
                    <a:lumMod val="75000"/>
                    <a:lumOff val="25000"/>
                  </a:schemeClr>
                </a:solidFill>
                <a:latin typeface="Courier New"/>
                <a:ea typeface="+mn-ea"/>
                <a:cs typeface="Courier New"/>
              </a:rPr>
              <a:t>foreach</a:t>
            </a:r>
            <a:r>
              <a:rPr lang="en-US" dirty="0">
                <a:solidFill>
                  <a:schemeClr val="tx1">
                    <a:lumMod val="75000"/>
                    <a:lumOff val="25000"/>
                  </a:schemeClr>
                </a:solidFill>
                <a:latin typeface="Courier New"/>
                <a:ea typeface="+mn-ea"/>
                <a:cs typeface="Courier New"/>
              </a:rPr>
              <a:t> $item (@list){</a:t>
            </a:r>
          </a:p>
          <a:p>
            <a:pPr marL="0" indent="0" eaLnBrk="1" fontAlgn="auto" hangingPunct="1">
              <a:lnSpc>
                <a:spcPct val="75000"/>
              </a:lnSpc>
              <a:spcBef>
                <a:spcPts val="800"/>
              </a:spcBef>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latin typeface="Courier New"/>
                <a:ea typeface="+mn-ea"/>
                <a:cs typeface="Courier New"/>
              </a:rPr>
              <a:t>  print "Element number $count is $</a:t>
            </a:r>
            <a:r>
              <a:rPr lang="en-US" dirty="0" smtClean="0">
                <a:solidFill>
                  <a:schemeClr val="tx1">
                    <a:lumMod val="75000"/>
                    <a:lumOff val="25000"/>
                  </a:schemeClr>
                </a:solidFill>
                <a:latin typeface="Courier New"/>
                <a:ea typeface="+mn-ea"/>
                <a:cs typeface="Courier New"/>
              </a:rPr>
              <a:t>item\</a:t>
            </a:r>
            <a:r>
              <a:rPr lang="en-US" dirty="0">
                <a:solidFill>
                  <a:schemeClr val="tx1">
                    <a:lumMod val="75000"/>
                    <a:lumOff val="25000"/>
                  </a:schemeClr>
                </a:solidFill>
                <a:latin typeface="Courier New"/>
                <a:ea typeface="+mn-ea"/>
                <a:cs typeface="Courier New"/>
              </a:rPr>
              <a:t>n";</a:t>
            </a:r>
          </a:p>
          <a:p>
            <a:pPr marL="0" indent="0" eaLnBrk="1" fontAlgn="auto" hangingPunct="1">
              <a:lnSpc>
                <a:spcPct val="75000"/>
              </a:lnSpc>
              <a:spcBef>
                <a:spcPts val="800"/>
              </a:spcBef>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latin typeface="Courier New"/>
                <a:ea typeface="+mn-ea"/>
                <a:cs typeface="Courier New"/>
              </a:rPr>
              <a:t>  $count+</a:t>
            </a:r>
            <a:r>
              <a:rPr lang="en-US" dirty="0" smtClean="0">
                <a:solidFill>
                  <a:schemeClr val="tx1">
                    <a:lumMod val="75000"/>
                    <a:lumOff val="25000"/>
                  </a:schemeClr>
                </a:solidFill>
                <a:latin typeface="Courier New"/>
                <a:ea typeface="+mn-ea"/>
                <a:cs typeface="Courier New"/>
              </a:rPr>
              <a:t>+;</a:t>
            </a:r>
            <a:endParaRPr lang="en-US" dirty="0">
              <a:solidFill>
                <a:schemeClr val="tx1">
                  <a:lumMod val="75000"/>
                  <a:lumOff val="25000"/>
                </a:schemeClr>
              </a:solidFill>
              <a:latin typeface="Courier New"/>
              <a:ea typeface="+mn-ea"/>
              <a:cs typeface="Courier New"/>
            </a:endParaRPr>
          </a:p>
          <a:p>
            <a:pPr marL="0" indent="0" eaLnBrk="1" fontAlgn="auto" hangingPunct="1">
              <a:lnSpc>
                <a:spcPct val="75000"/>
              </a:lnSpc>
              <a:spcBef>
                <a:spcPts val="800"/>
              </a:spcBef>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latin typeface="Courier New"/>
                <a:ea typeface="+mn-ea"/>
                <a:cs typeface="Courier New"/>
              </a:rPr>
              <a:t>}</a:t>
            </a:r>
          </a:p>
          <a:p>
            <a:pPr marL="0" indent="0" eaLnBrk="1" fontAlgn="auto" hangingPunct="1">
              <a:spcBef>
                <a:spcPts val="800"/>
              </a:spcBef>
              <a:spcAft>
                <a:spcPts val="0"/>
              </a:spcAft>
              <a:buClr>
                <a:schemeClr val="tx1">
                  <a:lumMod val="75000"/>
                  <a:lumOff val="25000"/>
                </a:schemeClr>
              </a:buClr>
              <a:buFont typeface="Arial" pitchFamily="34" charset="0"/>
              <a:buNone/>
              <a:defRPr/>
            </a:pPr>
            <a:endParaRPr lang="en-US" dirty="0">
              <a:solidFill>
                <a:schemeClr val="tx1">
                  <a:lumMod val="75000"/>
                  <a:lumOff val="25000"/>
                </a:schemeClr>
              </a:solidFill>
              <a:latin typeface="Courier New"/>
              <a:ea typeface="+mn-ea"/>
              <a:cs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en-US">
                <a:latin typeface="Calisto MT" charset="0"/>
              </a:rPr>
              <a:t>Example of </a:t>
            </a:r>
            <a:r>
              <a:rPr lang="en-US" i="1">
                <a:latin typeface="Calisto MT" charset="0"/>
              </a:rPr>
              <a:t>while</a:t>
            </a:r>
            <a:r>
              <a:rPr lang="en-US">
                <a:latin typeface="Calisto MT" charset="0"/>
              </a:rPr>
              <a:t> usage</a:t>
            </a:r>
          </a:p>
        </p:txBody>
      </p:sp>
      <p:sp>
        <p:nvSpPr>
          <p:cNvPr id="3" name="Content Placeholder 2"/>
          <p:cNvSpPr>
            <a:spLocks noGrp="1"/>
          </p:cNvSpPr>
          <p:nvPr>
            <p:ph idx="1"/>
          </p:nvPr>
        </p:nvSpPr>
        <p:spPr>
          <a:xfrm>
            <a:off x="608013" y="2133600"/>
            <a:ext cx="7673975" cy="3932238"/>
          </a:xfrm>
        </p:spPr>
        <p:txBody>
          <a:bodyPr rtlCol="0">
            <a:normAutofit lnSpcReduction="10000"/>
          </a:bodyPr>
          <a:lstStyle/>
          <a:p>
            <a:pPr eaLnBrk="1" hangingPunct="1">
              <a:buFontTx/>
              <a:buNone/>
              <a:defRPr/>
            </a:pPr>
            <a:r>
              <a:rPr lang="en-US" dirty="0">
                <a:latin typeface="Courier New" charset="0"/>
              </a:rPr>
              <a:t> $num1=6;</a:t>
            </a:r>
            <a:br>
              <a:rPr lang="en-US" dirty="0">
                <a:latin typeface="Courier New" charset="0"/>
              </a:rPr>
            </a:br>
            <a:r>
              <a:rPr lang="en-US" dirty="0">
                <a:latin typeface="Courier New" charset="0"/>
              </a:rPr>
              <a:t>while ($num1 &lt; 12)</a:t>
            </a:r>
            <a:br>
              <a:rPr lang="en-US" dirty="0">
                <a:latin typeface="Courier New" charset="0"/>
              </a:rPr>
            </a:br>
            <a:r>
              <a:rPr lang="en-US" dirty="0">
                <a:latin typeface="Courier New" charset="0"/>
              </a:rPr>
              <a:t>{</a:t>
            </a:r>
            <a:br>
              <a:rPr lang="en-US" dirty="0">
                <a:latin typeface="Courier New" charset="0"/>
              </a:rPr>
            </a:br>
            <a:r>
              <a:rPr lang="en-US" dirty="0">
                <a:latin typeface="Courier New" charset="0"/>
              </a:rPr>
              <a:t>print $num1;</a:t>
            </a:r>
            <a:br>
              <a:rPr lang="en-US" dirty="0">
                <a:latin typeface="Courier New" charset="0"/>
              </a:rPr>
            </a:br>
            <a:r>
              <a:rPr lang="en-US" dirty="0">
                <a:latin typeface="Courier New" charset="0"/>
              </a:rPr>
              <a:t>$num1++;</a:t>
            </a:r>
            <a:br>
              <a:rPr lang="en-US" dirty="0">
                <a:latin typeface="Courier New" charset="0"/>
              </a:rPr>
            </a:br>
            <a:r>
              <a:rPr lang="en-US" dirty="0">
                <a:latin typeface="Courier New" charset="0"/>
              </a:rPr>
              <a:t>}</a:t>
            </a:r>
          </a:p>
          <a:p>
            <a:pPr marL="0" indent="0" eaLnBrk="1" hangingPunct="1">
              <a:buFont typeface="Arial" charset="0"/>
              <a:buNone/>
              <a:defRPr/>
            </a:pPr>
            <a:endParaRPr lang="en-US" dirty="0" smtClean="0"/>
          </a:p>
          <a:p>
            <a:pPr marL="0" indent="0" eaLnBrk="1" hangingPunct="1">
              <a:buFont typeface="Arial" charset="0"/>
              <a:buNone/>
              <a:defRPr/>
            </a:pPr>
            <a:r>
              <a:rPr lang="en-US" dirty="0" smtClean="0"/>
              <a:t>This </a:t>
            </a:r>
            <a:r>
              <a:rPr lang="en-US" dirty="0"/>
              <a:t>loop will print the values of $num1 starting at 6 and going through to 11.  The loop fails when $num1 is incremented to 12.</a:t>
            </a:r>
            <a:endParaRPr lang="en-US" dirty="0">
              <a:solidFill>
                <a:schemeClr val="tx1">
                  <a:lumMod val="75000"/>
                  <a:lumOff val="25000"/>
                </a:schemeClr>
              </a:solidFill>
              <a:latin typeface="Courier New"/>
              <a:ea typeface="+mn-ea"/>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(subroutines)</a:t>
            </a:r>
            <a:endParaRPr lang="en-US" dirty="0"/>
          </a:p>
        </p:txBody>
      </p:sp>
      <p:sp>
        <p:nvSpPr>
          <p:cNvPr id="3" name="Content Placeholder 2"/>
          <p:cNvSpPr>
            <a:spLocks noGrp="1"/>
          </p:cNvSpPr>
          <p:nvPr>
            <p:ph idx="1"/>
          </p:nvPr>
        </p:nvSpPr>
        <p:spPr>
          <a:xfrm>
            <a:off x="325056" y="1774229"/>
            <a:ext cx="8444558" cy="4502788"/>
          </a:xfrm>
        </p:spPr>
        <p:txBody>
          <a:bodyPr/>
          <a:lstStyle/>
          <a:p>
            <a:r>
              <a:rPr lang="en-US" sz="1600" dirty="0"/>
              <a:t>Functions are blocks of codes that are given names so that you can use them as needed.</a:t>
            </a:r>
          </a:p>
          <a:p>
            <a:r>
              <a:rPr lang="en-US" sz="1600" dirty="0"/>
              <a:t>For instance, if your program has a function that calculates the area of a circle the following line of code might be used to call it:</a:t>
            </a:r>
          </a:p>
          <a:p>
            <a:pPr marL="465138" lvl="2" indent="0">
              <a:spcBef>
                <a:spcPts val="200"/>
              </a:spcBef>
              <a:buNone/>
            </a:pPr>
            <a:r>
              <a:rPr lang="en-US" sz="1400" dirty="0">
                <a:solidFill>
                  <a:srgbClr val="FF0000"/>
                </a:solidFill>
                <a:latin typeface="Courier New"/>
                <a:cs typeface="Courier New"/>
              </a:rPr>
              <a:t>$</a:t>
            </a:r>
            <a:r>
              <a:rPr lang="en-US" sz="1400" dirty="0" err="1">
                <a:solidFill>
                  <a:srgbClr val="FF0000"/>
                </a:solidFill>
                <a:latin typeface="Courier New"/>
                <a:cs typeface="Courier New"/>
              </a:rPr>
              <a:t>areaOfFirstCircle</a:t>
            </a:r>
            <a:r>
              <a:rPr lang="en-US" sz="1400" dirty="0">
                <a:solidFill>
                  <a:srgbClr val="FF0000"/>
                </a:solidFill>
                <a:latin typeface="Courier New"/>
                <a:cs typeface="Courier New"/>
              </a:rPr>
              <a:t> = </a:t>
            </a:r>
            <a:r>
              <a:rPr lang="en-US" sz="1400" dirty="0" err="1">
                <a:solidFill>
                  <a:srgbClr val="FF0000"/>
                </a:solidFill>
                <a:latin typeface="Courier New"/>
                <a:cs typeface="Courier New"/>
              </a:rPr>
              <a:t>areaOfCircle</a:t>
            </a:r>
            <a:r>
              <a:rPr lang="en-US" sz="1400" dirty="0">
                <a:solidFill>
                  <a:srgbClr val="FF0000"/>
                </a:solidFill>
                <a:latin typeface="Courier New"/>
                <a:cs typeface="Courier New"/>
              </a:rPr>
              <a:t>(5);</a:t>
            </a:r>
          </a:p>
          <a:p>
            <a:pPr marL="465138" lvl="2" indent="0">
              <a:spcBef>
                <a:spcPts val="200"/>
              </a:spcBef>
              <a:buNone/>
            </a:pPr>
            <a:r>
              <a:rPr lang="en-US" sz="1400" dirty="0">
                <a:solidFill>
                  <a:srgbClr val="FF0000"/>
                </a:solidFill>
                <a:latin typeface="Courier New"/>
                <a:cs typeface="Courier New"/>
              </a:rPr>
              <a:t>print("$</a:t>
            </a:r>
            <a:r>
              <a:rPr lang="en-US" sz="1400" dirty="0" err="1">
                <a:solidFill>
                  <a:srgbClr val="FF0000"/>
                </a:solidFill>
                <a:latin typeface="Courier New"/>
                <a:cs typeface="Courier New"/>
              </a:rPr>
              <a:t>areaOfFirstCircle</a:t>
            </a:r>
            <a:r>
              <a:rPr lang="en-US" sz="1400" dirty="0">
                <a:solidFill>
                  <a:srgbClr val="FF0000"/>
                </a:solidFill>
                <a:latin typeface="Courier New"/>
                <a:cs typeface="Courier New"/>
              </a:rPr>
              <a:t>\n")</a:t>
            </a:r>
            <a:r>
              <a:rPr lang="en-US" sz="1400" dirty="0" smtClean="0">
                <a:solidFill>
                  <a:srgbClr val="FF0000"/>
                </a:solidFill>
                <a:latin typeface="Courier New"/>
                <a:cs typeface="Courier New"/>
              </a:rPr>
              <a:t>;</a:t>
            </a:r>
            <a:endParaRPr lang="en-US" sz="1400" dirty="0">
              <a:solidFill>
                <a:srgbClr val="FF0000"/>
              </a:solidFill>
              <a:latin typeface="Courier New"/>
              <a:cs typeface="Courier New"/>
            </a:endParaRPr>
          </a:p>
          <a:p>
            <a:pPr marL="465138" lvl="2" indent="0">
              <a:spcBef>
                <a:spcPts val="200"/>
              </a:spcBef>
              <a:buNone/>
            </a:pPr>
            <a:r>
              <a:rPr lang="en-US" sz="1400" dirty="0">
                <a:solidFill>
                  <a:srgbClr val="FF0000"/>
                </a:solidFill>
                <a:latin typeface="Courier New"/>
                <a:cs typeface="Courier New"/>
              </a:rPr>
              <a:t>sub </a:t>
            </a:r>
            <a:r>
              <a:rPr lang="en-US" sz="1400" dirty="0" err="1">
                <a:solidFill>
                  <a:srgbClr val="FF0000"/>
                </a:solidFill>
                <a:latin typeface="Courier New"/>
                <a:cs typeface="Courier New"/>
              </a:rPr>
              <a:t>areaOfCircle</a:t>
            </a:r>
            <a:r>
              <a:rPr lang="en-US" sz="1400" dirty="0">
                <a:solidFill>
                  <a:srgbClr val="FF0000"/>
                </a:solidFill>
                <a:latin typeface="Courier New"/>
                <a:cs typeface="Courier New"/>
              </a:rPr>
              <a:t> {</a:t>
            </a:r>
          </a:p>
          <a:p>
            <a:pPr marL="465138" lvl="2" indent="0">
              <a:spcBef>
                <a:spcPts val="200"/>
              </a:spcBef>
              <a:buNone/>
            </a:pPr>
            <a:r>
              <a:rPr lang="en-US" sz="1400" dirty="0">
                <a:solidFill>
                  <a:srgbClr val="FF0000"/>
                </a:solidFill>
                <a:latin typeface="Courier New"/>
                <a:cs typeface="Courier New"/>
              </a:rPr>
              <a:t>    $radius = $_[0];</a:t>
            </a:r>
          </a:p>
          <a:p>
            <a:pPr marL="465138" lvl="2" indent="0">
              <a:spcBef>
                <a:spcPts val="200"/>
              </a:spcBef>
              <a:buNone/>
            </a:pPr>
            <a:r>
              <a:rPr lang="is-IS" sz="1400" dirty="0">
                <a:solidFill>
                  <a:srgbClr val="FF0000"/>
                </a:solidFill>
                <a:latin typeface="Courier New"/>
                <a:cs typeface="Courier New"/>
              </a:rPr>
              <a:t>    return(3.1415 * ($radius ** 2));</a:t>
            </a:r>
          </a:p>
          <a:p>
            <a:pPr marL="465138" lvl="2" indent="0">
              <a:spcBef>
                <a:spcPts val="200"/>
              </a:spcBef>
              <a:buNone/>
            </a:pPr>
            <a:r>
              <a:rPr lang="is-IS" sz="1400" dirty="0">
                <a:solidFill>
                  <a:srgbClr val="FF0000"/>
                </a:solidFill>
                <a:latin typeface="Courier New"/>
                <a:cs typeface="Courier New"/>
              </a:rPr>
              <a:t>}</a:t>
            </a:r>
          </a:p>
          <a:p>
            <a:pPr>
              <a:spcBef>
                <a:spcPts val="200"/>
              </a:spcBef>
            </a:pPr>
            <a:r>
              <a:rPr lang="en-US" sz="1600" dirty="0"/>
              <a:t>Calling a function means that Perl stops executing the current series of program lines. Program flow jumps into the program code inside the function. When the function is finished, Perl jumps back to the point at which the function call was made. Program execution continues from that point onward</a:t>
            </a:r>
            <a:r>
              <a:rPr lang="en-US" sz="1600" dirty="0" smtClean="0"/>
              <a:t>.</a:t>
            </a:r>
            <a:endParaRPr lang="en-US" sz="1600" dirty="0"/>
          </a:p>
          <a:p>
            <a:r>
              <a:rPr lang="en-US" sz="1600" dirty="0"/>
              <a:t>A function definition is very simple. It consists of:</a:t>
            </a:r>
          </a:p>
          <a:p>
            <a:pPr marL="465138" lvl="2" indent="0">
              <a:spcBef>
                <a:spcPts val="200"/>
              </a:spcBef>
              <a:buNone/>
            </a:pPr>
            <a:r>
              <a:rPr lang="en-US" sz="1400" dirty="0">
                <a:solidFill>
                  <a:srgbClr val="FF0000"/>
                </a:solidFill>
                <a:latin typeface="Courier New"/>
                <a:cs typeface="Courier New"/>
              </a:rPr>
              <a:t>sub </a:t>
            </a:r>
            <a:r>
              <a:rPr lang="en-US" sz="1400" dirty="0" err="1">
                <a:solidFill>
                  <a:srgbClr val="FF0000"/>
                </a:solidFill>
                <a:latin typeface="Courier New"/>
                <a:cs typeface="Courier New"/>
              </a:rPr>
              <a:t>functionName</a:t>
            </a:r>
            <a:r>
              <a:rPr lang="en-US" sz="1400" dirty="0">
                <a:solidFill>
                  <a:srgbClr val="FF0000"/>
                </a:solidFill>
                <a:latin typeface="Courier New"/>
                <a:cs typeface="Courier New"/>
              </a:rPr>
              <a:t> {</a:t>
            </a:r>
          </a:p>
          <a:p>
            <a:pPr marL="465138" lvl="2" indent="0">
              <a:spcBef>
                <a:spcPts val="200"/>
              </a:spcBef>
              <a:buNone/>
            </a:pPr>
            <a:r>
              <a:rPr lang="en-US" sz="1400" dirty="0" smtClean="0">
                <a:solidFill>
                  <a:srgbClr val="FF0000"/>
                </a:solidFill>
                <a:latin typeface="Courier New"/>
                <a:cs typeface="Courier New"/>
              </a:rPr>
              <a:t>}</a:t>
            </a:r>
            <a:endParaRPr lang="en-US" sz="1600" dirty="0"/>
          </a:p>
        </p:txBody>
      </p:sp>
    </p:spTree>
    <p:extLst>
      <p:ext uri="{BB962C8B-B14F-4D97-AF65-F5344CB8AC3E}">
        <p14:creationId xmlns:p14="http://schemas.microsoft.com/office/powerpoint/2010/main" val="202512799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(subroutines)</a:t>
            </a:r>
            <a:endParaRPr lang="en-US" dirty="0"/>
          </a:p>
        </p:txBody>
      </p:sp>
      <p:sp>
        <p:nvSpPr>
          <p:cNvPr id="3" name="Content Placeholder 2"/>
          <p:cNvSpPr>
            <a:spLocks noGrp="1"/>
          </p:cNvSpPr>
          <p:nvPr>
            <p:ph idx="1"/>
          </p:nvPr>
        </p:nvSpPr>
        <p:spPr>
          <a:xfrm>
            <a:off x="325056" y="1774229"/>
            <a:ext cx="8444558" cy="4502788"/>
          </a:xfrm>
        </p:spPr>
        <p:txBody>
          <a:bodyPr/>
          <a:lstStyle/>
          <a:p>
            <a:r>
              <a:rPr lang="en-US" sz="1600" dirty="0" smtClean="0"/>
              <a:t>Parameters </a:t>
            </a:r>
            <a:r>
              <a:rPr lang="en-US" sz="1600" dirty="0"/>
              <a:t>are values passed to the </a:t>
            </a:r>
            <a:r>
              <a:rPr lang="en-US" sz="1600" dirty="0" smtClean="0"/>
              <a:t>function. In previous example, </a:t>
            </a:r>
            <a:r>
              <a:rPr lang="en-US" sz="1600" dirty="0"/>
              <a:t>the function call was </a:t>
            </a:r>
            <a:r>
              <a:rPr lang="en-US" sz="1600" dirty="0" err="1">
                <a:solidFill>
                  <a:srgbClr val="FF0000"/>
                </a:solidFill>
                <a:latin typeface="Courier New"/>
                <a:cs typeface="Courier New"/>
              </a:rPr>
              <a:t>areaOfCircle</a:t>
            </a:r>
            <a:r>
              <a:rPr lang="en-US" sz="1600" dirty="0">
                <a:solidFill>
                  <a:srgbClr val="FF0000"/>
                </a:solidFill>
                <a:latin typeface="Courier New"/>
                <a:cs typeface="Courier New"/>
              </a:rPr>
              <a:t>(5). </a:t>
            </a:r>
            <a:endParaRPr lang="en-US" sz="1600" dirty="0" smtClean="0">
              <a:solidFill>
                <a:srgbClr val="FF0000"/>
              </a:solidFill>
              <a:latin typeface="Courier New"/>
              <a:cs typeface="Courier New"/>
            </a:endParaRPr>
          </a:p>
          <a:p>
            <a:r>
              <a:rPr lang="en-US" sz="1600" dirty="0" smtClean="0"/>
              <a:t>There </a:t>
            </a:r>
            <a:r>
              <a:rPr lang="en-US" sz="1600" dirty="0"/>
              <a:t>was only one parameter, the number 5. Even though there is only one parameter, Perl creates a parameter array for the function to use.</a:t>
            </a:r>
          </a:p>
          <a:p>
            <a:r>
              <a:rPr lang="en-US" sz="1600" dirty="0"/>
              <a:t>Inside the </a:t>
            </a:r>
            <a:r>
              <a:rPr lang="en-US" sz="1600" dirty="0" err="1"/>
              <a:t>areaOfCircle</a:t>
            </a:r>
            <a:r>
              <a:rPr lang="en-US" sz="1600" dirty="0"/>
              <a:t>() function, the parameter array is named @_. All parameters specified during the function call are stored in the @_ array so that the function can retrieve them. Our small function did this with the line:</a:t>
            </a:r>
          </a:p>
          <a:p>
            <a:r>
              <a:rPr lang="en-US" sz="1600" dirty="0">
                <a:solidFill>
                  <a:srgbClr val="FF0000"/>
                </a:solidFill>
                <a:latin typeface="Courier New"/>
                <a:cs typeface="Courier New"/>
              </a:rPr>
              <a:t>$radius = $_[0];</a:t>
            </a:r>
          </a:p>
          <a:p>
            <a:r>
              <a:rPr lang="en-US" sz="1600" dirty="0"/>
              <a:t>This line of code assigns the first element of the @_ array to the $radius scalar.</a:t>
            </a:r>
          </a:p>
        </p:txBody>
      </p:sp>
    </p:spTree>
    <p:extLst>
      <p:ext uri="{BB962C8B-B14F-4D97-AF65-F5344CB8AC3E}">
        <p14:creationId xmlns:p14="http://schemas.microsoft.com/office/powerpoint/2010/main" val="369452868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900113" y="1846103"/>
            <a:ext cx="7345362" cy="3932238"/>
          </a:xfrm>
        </p:spPr>
        <p:txBody>
          <a:bodyPr/>
          <a:lstStyle/>
          <a:p>
            <a:r>
              <a:rPr lang="en-US" dirty="0" smtClean="0"/>
              <a:t>Pass lists to subroutines and print them</a:t>
            </a:r>
          </a:p>
          <a:p>
            <a:pPr marL="0" indent="0">
              <a:buNone/>
            </a:pPr>
            <a:endParaRPr lang="en-US" sz="100" dirty="0" smtClean="0"/>
          </a:p>
          <a:p>
            <a:pPr marL="0" indent="0">
              <a:spcBef>
                <a:spcPts val="0"/>
              </a:spcBef>
              <a:buNone/>
            </a:pPr>
            <a:r>
              <a:rPr lang="en-US" sz="1800" dirty="0" smtClean="0">
                <a:solidFill>
                  <a:srgbClr val="FF0000"/>
                </a:solidFill>
                <a:latin typeface="Courier New"/>
                <a:cs typeface="Courier New"/>
              </a:rPr>
              <a:t>#</a:t>
            </a:r>
            <a:r>
              <a:rPr lang="en-US" sz="1800" dirty="0">
                <a:solidFill>
                  <a:srgbClr val="FF0000"/>
                </a:solidFill>
                <a:latin typeface="Courier New"/>
                <a:cs typeface="Courier New"/>
              </a:rPr>
              <a:t>!/</a:t>
            </a:r>
            <a:r>
              <a:rPr lang="en-US" sz="1800" dirty="0" err="1">
                <a:solidFill>
                  <a:srgbClr val="FF0000"/>
                </a:solidFill>
                <a:latin typeface="Courier New"/>
                <a:cs typeface="Courier New"/>
              </a:rPr>
              <a:t>usr</a:t>
            </a:r>
            <a:r>
              <a:rPr lang="en-US" sz="1800" dirty="0">
                <a:solidFill>
                  <a:srgbClr val="FF0000"/>
                </a:solidFill>
                <a:latin typeface="Courier New"/>
                <a:cs typeface="Courier New"/>
              </a:rPr>
              <a:t>/bin/</a:t>
            </a:r>
            <a:r>
              <a:rPr lang="en-US" sz="1800" dirty="0" err="1">
                <a:solidFill>
                  <a:srgbClr val="FF0000"/>
                </a:solidFill>
                <a:latin typeface="Courier New"/>
                <a:cs typeface="Courier New"/>
              </a:rPr>
              <a:t>perl</a:t>
            </a:r>
            <a:endParaRPr lang="en-US" sz="1800" dirty="0">
              <a:solidFill>
                <a:srgbClr val="FF0000"/>
              </a:solidFill>
              <a:latin typeface="Courier New"/>
              <a:cs typeface="Courier New"/>
            </a:endParaRPr>
          </a:p>
          <a:p>
            <a:pPr marL="0" indent="0">
              <a:spcBef>
                <a:spcPts val="0"/>
              </a:spcBef>
              <a:buNone/>
            </a:pPr>
            <a:endParaRPr lang="en-US" sz="1800" dirty="0" smtClean="0">
              <a:solidFill>
                <a:srgbClr val="FF0000"/>
              </a:solidFill>
              <a:latin typeface="Courier New"/>
              <a:cs typeface="Courier New"/>
            </a:endParaRPr>
          </a:p>
          <a:p>
            <a:pPr marL="0" indent="0">
              <a:spcBef>
                <a:spcPts val="0"/>
              </a:spcBef>
              <a:buNone/>
            </a:pPr>
            <a:r>
              <a:rPr lang="en-US" sz="1800" dirty="0">
                <a:solidFill>
                  <a:srgbClr val="FF0000"/>
                </a:solidFill>
                <a:latin typeface="Courier New"/>
                <a:cs typeface="Courier New"/>
              </a:rPr>
              <a:t>m</a:t>
            </a:r>
            <a:r>
              <a:rPr lang="en-US" sz="1800" dirty="0" smtClean="0">
                <a:solidFill>
                  <a:srgbClr val="FF0000"/>
                </a:solidFill>
                <a:latin typeface="Courier New"/>
                <a:cs typeface="Courier New"/>
              </a:rPr>
              <a:t>y $</a:t>
            </a:r>
            <a:r>
              <a:rPr lang="en-US" sz="1800" dirty="0">
                <a:solidFill>
                  <a:srgbClr val="FF0000"/>
                </a:solidFill>
                <a:latin typeface="Courier New"/>
                <a:cs typeface="Courier New"/>
              </a:rPr>
              <a:t>a = 10;</a:t>
            </a:r>
          </a:p>
          <a:p>
            <a:pPr marL="0" indent="0">
              <a:spcBef>
                <a:spcPts val="0"/>
              </a:spcBef>
              <a:buNone/>
            </a:pPr>
            <a:r>
              <a:rPr lang="en-US" sz="1800" dirty="0">
                <a:solidFill>
                  <a:srgbClr val="FF0000"/>
                </a:solidFill>
                <a:latin typeface="Courier New"/>
                <a:cs typeface="Courier New"/>
              </a:rPr>
              <a:t>m</a:t>
            </a:r>
            <a:r>
              <a:rPr lang="en-US" sz="1800" dirty="0" smtClean="0">
                <a:solidFill>
                  <a:srgbClr val="FF0000"/>
                </a:solidFill>
                <a:latin typeface="Courier New"/>
                <a:cs typeface="Courier New"/>
              </a:rPr>
              <a:t>y @</a:t>
            </a:r>
            <a:r>
              <a:rPr lang="en-US" sz="1800" dirty="0">
                <a:solidFill>
                  <a:srgbClr val="FF0000"/>
                </a:solidFill>
                <a:latin typeface="Courier New"/>
                <a:cs typeface="Courier New"/>
              </a:rPr>
              <a:t>b = (1, 2, 3, 4);</a:t>
            </a:r>
          </a:p>
          <a:p>
            <a:pPr marL="0" indent="0">
              <a:spcBef>
                <a:spcPts val="0"/>
              </a:spcBef>
              <a:buNone/>
            </a:pPr>
            <a:endParaRPr lang="en-US" sz="1800" dirty="0">
              <a:solidFill>
                <a:srgbClr val="FF0000"/>
              </a:solidFill>
              <a:latin typeface="Courier New"/>
              <a:cs typeface="Courier New"/>
            </a:endParaRPr>
          </a:p>
          <a:p>
            <a:pPr marL="0" indent="0">
              <a:spcBef>
                <a:spcPts val="0"/>
              </a:spcBef>
              <a:buNone/>
            </a:pPr>
            <a:r>
              <a:rPr lang="en-US" sz="1800" dirty="0">
                <a:solidFill>
                  <a:srgbClr val="FF0000"/>
                </a:solidFill>
                <a:latin typeface="Courier New"/>
                <a:cs typeface="Courier New"/>
              </a:rPr>
              <a:t># Function call with list parameter</a:t>
            </a:r>
          </a:p>
          <a:p>
            <a:pPr marL="0" indent="0">
              <a:spcBef>
                <a:spcPts val="0"/>
              </a:spcBef>
              <a:buNone/>
            </a:pPr>
            <a:r>
              <a:rPr lang="en-US" sz="1800" dirty="0" err="1">
                <a:solidFill>
                  <a:srgbClr val="FF0000"/>
                </a:solidFill>
                <a:latin typeface="Courier New"/>
                <a:cs typeface="Courier New"/>
              </a:rPr>
              <a:t>PrintList</a:t>
            </a:r>
            <a:r>
              <a:rPr lang="en-US" sz="1800" dirty="0">
                <a:solidFill>
                  <a:srgbClr val="FF0000"/>
                </a:solidFill>
                <a:latin typeface="Courier New"/>
                <a:cs typeface="Courier New"/>
              </a:rPr>
              <a:t>($a, @b);</a:t>
            </a:r>
          </a:p>
          <a:p>
            <a:pPr marL="0" indent="0">
              <a:spcBef>
                <a:spcPts val="0"/>
              </a:spcBef>
              <a:buNone/>
            </a:pPr>
            <a:endParaRPr lang="en-US" sz="1800" dirty="0">
              <a:solidFill>
                <a:srgbClr val="FF0000"/>
              </a:solidFill>
              <a:latin typeface="Courier New"/>
              <a:cs typeface="Courier New"/>
            </a:endParaRPr>
          </a:p>
          <a:p>
            <a:pPr marL="0" indent="0">
              <a:spcBef>
                <a:spcPts val="0"/>
              </a:spcBef>
              <a:buNone/>
            </a:pPr>
            <a:r>
              <a:rPr lang="en-US" sz="1800" dirty="0">
                <a:solidFill>
                  <a:srgbClr val="FF0000"/>
                </a:solidFill>
                <a:latin typeface="Courier New"/>
                <a:cs typeface="Courier New"/>
              </a:rPr>
              <a:t># Function definition</a:t>
            </a:r>
          </a:p>
          <a:p>
            <a:pPr marL="0" indent="0">
              <a:spcBef>
                <a:spcPts val="0"/>
              </a:spcBef>
              <a:buNone/>
            </a:pPr>
            <a:r>
              <a:rPr lang="en-US" sz="1800" dirty="0">
                <a:solidFill>
                  <a:srgbClr val="FF0000"/>
                </a:solidFill>
                <a:latin typeface="Courier New"/>
                <a:cs typeface="Courier New"/>
              </a:rPr>
              <a:t>sub </a:t>
            </a:r>
            <a:r>
              <a:rPr lang="en-US" sz="1800" dirty="0" err="1">
                <a:solidFill>
                  <a:srgbClr val="FF0000"/>
                </a:solidFill>
                <a:latin typeface="Courier New"/>
                <a:cs typeface="Courier New"/>
              </a:rPr>
              <a:t>PrintList</a:t>
            </a:r>
            <a:r>
              <a:rPr lang="en-US" sz="1800" dirty="0">
                <a:solidFill>
                  <a:srgbClr val="FF0000"/>
                </a:solidFill>
                <a:latin typeface="Courier New"/>
                <a:cs typeface="Courier New"/>
              </a:rPr>
              <a:t>{</a:t>
            </a:r>
          </a:p>
          <a:p>
            <a:pPr marL="0" indent="0">
              <a:spcBef>
                <a:spcPts val="0"/>
              </a:spcBef>
              <a:buNone/>
            </a:pPr>
            <a:r>
              <a:rPr lang="is-IS" sz="1800" dirty="0">
                <a:solidFill>
                  <a:srgbClr val="FF0000"/>
                </a:solidFill>
                <a:latin typeface="Courier New"/>
                <a:cs typeface="Courier New"/>
              </a:rPr>
              <a:t>   my @list = @_;</a:t>
            </a:r>
          </a:p>
          <a:p>
            <a:pPr marL="0" indent="0">
              <a:spcBef>
                <a:spcPts val="0"/>
              </a:spcBef>
              <a:buNone/>
            </a:pPr>
            <a:r>
              <a:rPr lang="en-US" sz="1800" dirty="0">
                <a:solidFill>
                  <a:srgbClr val="FF0000"/>
                </a:solidFill>
                <a:latin typeface="Courier New"/>
                <a:cs typeface="Courier New"/>
              </a:rPr>
              <a:t>   print "Given list is @list\n";</a:t>
            </a:r>
          </a:p>
          <a:p>
            <a:pPr marL="0" indent="0">
              <a:spcBef>
                <a:spcPts val="0"/>
              </a:spcBef>
              <a:buNone/>
            </a:pPr>
            <a:r>
              <a:rPr lang="en-US" sz="1800" dirty="0" smtClean="0">
                <a:solidFill>
                  <a:srgbClr val="FF0000"/>
                </a:solidFill>
                <a:latin typeface="Courier New"/>
                <a:cs typeface="Courier New"/>
              </a:rPr>
              <a:t>}</a:t>
            </a:r>
            <a:endParaRPr lang="en-US" sz="1800" dirty="0">
              <a:solidFill>
                <a:srgbClr val="FF0000"/>
              </a:solidFill>
              <a:latin typeface="Courier New"/>
              <a:cs typeface="Courier New"/>
            </a:endParaRPr>
          </a:p>
        </p:txBody>
      </p:sp>
    </p:spTree>
    <p:extLst>
      <p:ext uri="{BB962C8B-B14F-4D97-AF65-F5344CB8AC3E}">
        <p14:creationId xmlns:p14="http://schemas.microsoft.com/office/powerpoint/2010/main" val="297442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latin typeface="Calisto MT" charset="0"/>
              </a:rPr>
              <a:t>UNIX shell vs. Perl</a:t>
            </a:r>
          </a:p>
        </p:txBody>
      </p:sp>
      <p:sp>
        <p:nvSpPr>
          <p:cNvPr id="3" name="Content Placeholder 2"/>
          <p:cNvSpPr>
            <a:spLocks noGrp="1"/>
          </p:cNvSpPr>
          <p:nvPr>
            <p:ph idx="1"/>
          </p:nvPr>
        </p:nvSpPr>
        <p:spPr>
          <a:xfrm>
            <a:off x="762000" y="1700213"/>
            <a:ext cx="7586663" cy="4598987"/>
          </a:xfrm>
        </p:spPr>
        <p:txBody>
          <a:bodyPr rtlCol="0">
            <a:noAutofit/>
          </a:bodyPr>
          <a:lstStyle/>
          <a:p>
            <a:pPr eaLnBrk="1" fontAlgn="auto" hangingPunct="1">
              <a:spcBef>
                <a:spcPts val="600"/>
              </a:spcBef>
              <a:spcAft>
                <a:spcPts val="0"/>
              </a:spcAft>
              <a:buClr>
                <a:schemeClr val="tx1">
                  <a:lumMod val="75000"/>
                  <a:lumOff val="25000"/>
                </a:schemeClr>
              </a:buClr>
              <a:buFont typeface="Arial" pitchFamily="34" charset="0"/>
              <a:buChar char="•"/>
              <a:defRPr/>
            </a:pPr>
            <a:r>
              <a:rPr lang="en-US" sz="1400" dirty="0">
                <a:solidFill>
                  <a:schemeClr val="tx1">
                    <a:lumMod val="75000"/>
                    <a:lumOff val="25000"/>
                  </a:schemeClr>
                </a:solidFill>
                <a:ea typeface="+mn-ea"/>
                <a:cs typeface="+mn-cs"/>
              </a:rPr>
              <a:t>Writing </a:t>
            </a:r>
            <a:r>
              <a:rPr lang="en-US" sz="1400" b="1" dirty="0">
                <a:solidFill>
                  <a:schemeClr val="tx1">
                    <a:lumMod val="75000"/>
                    <a:lumOff val="25000"/>
                  </a:schemeClr>
                </a:solidFill>
                <a:ea typeface="+mn-ea"/>
                <a:cs typeface="+mn-cs"/>
              </a:rPr>
              <a:t>portable</a:t>
            </a:r>
            <a:r>
              <a:rPr lang="en-US" sz="1400" dirty="0">
                <a:solidFill>
                  <a:schemeClr val="tx1">
                    <a:lumMod val="75000"/>
                    <a:lumOff val="25000"/>
                  </a:schemeClr>
                </a:solidFill>
                <a:ea typeface="+mn-ea"/>
                <a:cs typeface="+mn-cs"/>
              </a:rPr>
              <a:t> </a:t>
            </a:r>
            <a:r>
              <a:rPr lang="en-US" sz="1400" dirty="0">
                <a:solidFill>
                  <a:srgbClr val="FF0000"/>
                </a:solidFill>
                <a:ea typeface="+mn-ea"/>
                <a:cs typeface="+mn-cs"/>
              </a:rPr>
              <a:t>shell</a:t>
            </a:r>
            <a:r>
              <a:rPr lang="en-US" sz="1400" dirty="0">
                <a:solidFill>
                  <a:schemeClr val="tx1">
                    <a:lumMod val="75000"/>
                    <a:lumOff val="25000"/>
                  </a:schemeClr>
                </a:solidFill>
                <a:ea typeface="+mn-ea"/>
                <a:cs typeface="+mn-cs"/>
              </a:rPr>
              <a:t> scripts is </a:t>
            </a:r>
            <a:r>
              <a:rPr lang="en-US" sz="1400" dirty="0" smtClean="0">
                <a:solidFill>
                  <a:schemeClr val="tx1">
                    <a:lumMod val="75000"/>
                    <a:lumOff val="25000"/>
                  </a:schemeClr>
                </a:solidFill>
                <a:ea typeface="+mn-ea"/>
                <a:cs typeface="+mn-cs"/>
              </a:rPr>
              <a:t>hard as they rely on external commands;</a:t>
            </a:r>
          </a:p>
          <a:p>
            <a:pPr eaLnBrk="1" fontAlgn="auto" hangingPunct="1">
              <a:spcBef>
                <a:spcPts val="600"/>
              </a:spcBef>
              <a:spcAft>
                <a:spcPts val="0"/>
              </a:spcAft>
              <a:buClr>
                <a:schemeClr val="tx1">
                  <a:lumMod val="75000"/>
                  <a:lumOff val="25000"/>
                </a:schemeClr>
              </a:buClr>
              <a:buFont typeface="Arial" pitchFamily="34" charset="0"/>
              <a:buChar char="•"/>
              <a:defRPr/>
            </a:pPr>
            <a:r>
              <a:rPr lang="en-US" sz="1400" dirty="0" smtClean="0">
                <a:solidFill>
                  <a:srgbClr val="FF0000"/>
                </a:solidFill>
                <a:ea typeface="+mn-ea"/>
                <a:cs typeface="+mn-cs"/>
              </a:rPr>
              <a:t>Perl</a:t>
            </a:r>
            <a:r>
              <a:rPr lang="en-US" sz="1400" dirty="0" smtClean="0">
                <a:solidFill>
                  <a:schemeClr val="tx1">
                    <a:lumMod val="75000"/>
                    <a:lumOff val="25000"/>
                  </a:schemeClr>
                </a:solidFill>
                <a:ea typeface="+mn-ea"/>
                <a:cs typeface="+mn-cs"/>
              </a:rPr>
              <a:t> overcomes portability problems by executing internal </a:t>
            </a:r>
            <a:r>
              <a:rPr lang="en-US" sz="1400" dirty="0">
                <a:solidFill>
                  <a:schemeClr val="tx1">
                    <a:lumMod val="75000"/>
                    <a:lumOff val="25000"/>
                  </a:schemeClr>
                </a:solidFill>
                <a:ea typeface="+mn-ea"/>
                <a:cs typeface="+mn-cs"/>
              </a:rPr>
              <a:t>functions and </a:t>
            </a:r>
            <a:r>
              <a:rPr lang="en-US" sz="1400" dirty="0" smtClean="0">
                <a:solidFill>
                  <a:schemeClr val="tx1">
                    <a:lumMod val="75000"/>
                    <a:lumOff val="25000"/>
                  </a:schemeClr>
                </a:solidFill>
                <a:ea typeface="+mn-ea"/>
                <a:cs typeface="+mn-cs"/>
              </a:rPr>
              <a:t>modules</a:t>
            </a:r>
          </a:p>
          <a:p>
            <a:pPr eaLnBrk="1" fontAlgn="auto" hangingPunct="1">
              <a:spcBef>
                <a:spcPts val="600"/>
              </a:spcBef>
              <a:spcAft>
                <a:spcPts val="0"/>
              </a:spcAft>
              <a:buClr>
                <a:schemeClr val="tx1">
                  <a:lumMod val="75000"/>
                  <a:lumOff val="25000"/>
                </a:schemeClr>
              </a:buClr>
              <a:buFont typeface="Arial" pitchFamily="34" charset="0"/>
              <a:buChar char="•"/>
              <a:defRPr/>
            </a:pPr>
            <a:endParaRPr lang="en-US" sz="1200" dirty="0" smtClean="0">
              <a:solidFill>
                <a:schemeClr val="tx1">
                  <a:lumMod val="75000"/>
                  <a:lumOff val="25000"/>
                </a:schemeClr>
              </a:solidFill>
              <a:ea typeface="+mn-ea"/>
              <a:cs typeface="+mn-cs"/>
            </a:endParaRPr>
          </a:p>
          <a:p>
            <a:pPr eaLnBrk="1" fontAlgn="auto" hangingPunct="1">
              <a:spcBef>
                <a:spcPts val="600"/>
              </a:spcBef>
              <a:spcAft>
                <a:spcPts val="0"/>
              </a:spcAft>
              <a:buClr>
                <a:schemeClr val="tx1">
                  <a:lumMod val="75000"/>
                  <a:lumOff val="25000"/>
                </a:schemeClr>
              </a:buClr>
              <a:buFont typeface="Arial" pitchFamily="34" charset="0"/>
              <a:buChar char="•"/>
              <a:defRPr/>
            </a:pPr>
            <a:r>
              <a:rPr lang="en-US" sz="1400" dirty="0">
                <a:solidFill>
                  <a:srgbClr val="FF0000"/>
                </a:solidFill>
                <a:ea typeface="+mn-ea"/>
                <a:cs typeface="+mn-cs"/>
              </a:rPr>
              <a:t>Shell</a:t>
            </a:r>
            <a:r>
              <a:rPr lang="en-US" sz="1400" dirty="0">
                <a:solidFill>
                  <a:schemeClr val="tx1">
                    <a:lumMod val="75000"/>
                    <a:lumOff val="25000"/>
                  </a:schemeClr>
                </a:solidFill>
                <a:ea typeface="+mn-ea"/>
                <a:cs typeface="+mn-cs"/>
              </a:rPr>
              <a:t> scripts tend to be </a:t>
            </a:r>
            <a:r>
              <a:rPr lang="en-US" sz="1400" b="1" dirty="0" smtClean="0">
                <a:solidFill>
                  <a:schemeClr val="tx1">
                    <a:lumMod val="75000"/>
                    <a:lumOff val="25000"/>
                  </a:schemeClr>
                </a:solidFill>
                <a:ea typeface="+mn-ea"/>
                <a:cs typeface="+mn-cs"/>
              </a:rPr>
              <a:t>fragile</a:t>
            </a:r>
            <a:r>
              <a:rPr lang="en-US" sz="1400" dirty="0">
                <a:solidFill>
                  <a:schemeClr val="tx1">
                    <a:lumMod val="75000"/>
                    <a:lumOff val="25000"/>
                  </a:schemeClr>
                </a:solidFill>
                <a:ea typeface="+mn-ea"/>
                <a:cs typeface="+mn-cs"/>
              </a:rPr>
              <a:t> </a:t>
            </a:r>
            <a:r>
              <a:rPr lang="en-US" sz="1400" dirty="0" smtClean="0">
                <a:solidFill>
                  <a:schemeClr val="tx1">
                    <a:lumMod val="75000"/>
                    <a:lumOff val="25000"/>
                  </a:schemeClr>
                </a:solidFill>
                <a:ea typeface="+mn-ea"/>
                <a:cs typeface="+mn-cs"/>
              </a:rPr>
              <a:t>due to changes of the </a:t>
            </a:r>
            <a:r>
              <a:rPr lang="en-US" sz="1400" dirty="0">
                <a:solidFill>
                  <a:schemeClr val="tx1">
                    <a:lumMod val="75000"/>
                    <a:lumOff val="25000"/>
                  </a:schemeClr>
                </a:solidFill>
                <a:ea typeface="+mn-ea"/>
                <a:cs typeface="+mn-cs"/>
              </a:rPr>
              <a:t>command output </a:t>
            </a:r>
            <a:r>
              <a:rPr lang="en-US" sz="1400" dirty="0" smtClean="0">
                <a:solidFill>
                  <a:schemeClr val="tx1">
                    <a:lumMod val="75000"/>
                    <a:lumOff val="25000"/>
                  </a:schemeClr>
                </a:solidFill>
                <a:ea typeface="+mn-ea"/>
                <a:cs typeface="+mn-cs"/>
              </a:rPr>
              <a:t>format</a:t>
            </a:r>
          </a:p>
          <a:p>
            <a:pPr eaLnBrk="1" fontAlgn="auto" hangingPunct="1">
              <a:spcBef>
                <a:spcPts val="600"/>
              </a:spcBef>
              <a:spcAft>
                <a:spcPts val="0"/>
              </a:spcAft>
              <a:buClr>
                <a:schemeClr val="tx1">
                  <a:lumMod val="75000"/>
                  <a:lumOff val="25000"/>
                </a:schemeClr>
              </a:buClr>
              <a:buFont typeface="Arial" pitchFamily="34" charset="0"/>
              <a:buChar char="•"/>
              <a:defRPr/>
            </a:pPr>
            <a:endParaRPr lang="en-US" sz="1200" dirty="0" smtClean="0">
              <a:solidFill>
                <a:schemeClr val="tx1">
                  <a:lumMod val="75000"/>
                  <a:lumOff val="25000"/>
                </a:schemeClr>
              </a:solidFill>
              <a:ea typeface="+mn-ea"/>
              <a:cs typeface="+mn-cs"/>
            </a:endParaRPr>
          </a:p>
          <a:p>
            <a:pPr eaLnBrk="1" fontAlgn="auto" hangingPunct="1">
              <a:spcBef>
                <a:spcPts val="600"/>
              </a:spcBef>
              <a:spcAft>
                <a:spcPts val="0"/>
              </a:spcAft>
              <a:buClr>
                <a:schemeClr val="tx1">
                  <a:lumMod val="75000"/>
                  <a:lumOff val="25000"/>
                </a:schemeClr>
              </a:buClr>
              <a:buFont typeface="Arial" pitchFamily="34" charset="0"/>
              <a:buChar char="•"/>
              <a:defRPr/>
            </a:pPr>
            <a:r>
              <a:rPr lang="en-US" sz="1400" dirty="0" smtClean="0">
                <a:solidFill>
                  <a:srgbClr val="FF0000"/>
                </a:solidFill>
                <a:ea typeface="+mn-ea"/>
                <a:cs typeface="+mn-cs"/>
              </a:rPr>
              <a:t>Shell </a:t>
            </a:r>
            <a:r>
              <a:rPr lang="en-US" sz="1400" dirty="0">
                <a:solidFill>
                  <a:schemeClr val="tx1">
                    <a:lumMod val="75000"/>
                    <a:lumOff val="25000"/>
                  </a:schemeClr>
                </a:solidFill>
                <a:ea typeface="+mn-ea"/>
                <a:cs typeface="+mn-cs"/>
              </a:rPr>
              <a:t>unexercised </a:t>
            </a:r>
            <a:r>
              <a:rPr lang="en-US" sz="1400" dirty="0" smtClean="0">
                <a:solidFill>
                  <a:schemeClr val="tx1">
                    <a:lumMod val="75000"/>
                    <a:lumOff val="25000"/>
                  </a:schemeClr>
                </a:solidFill>
                <a:ea typeface="+mn-ea"/>
                <a:cs typeface="+mn-cs"/>
              </a:rPr>
              <a:t>code contains more </a:t>
            </a:r>
            <a:r>
              <a:rPr lang="en-US" sz="1400" b="1" dirty="0" smtClean="0">
                <a:solidFill>
                  <a:schemeClr val="tx1">
                    <a:lumMod val="75000"/>
                    <a:lumOff val="25000"/>
                  </a:schemeClr>
                </a:solidFill>
                <a:ea typeface="+mn-ea"/>
                <a:cs typeface="+mn-cs"/>
              </a:rPr>
              <a:t>syntax </a:t>
            </a:r>
            <a:r>
              <a:rPr lang="en-US" sz="1400" b="1" dirty="0">
                <a:solidFill>
                  <a:schemeClr val="tx1">
                    <a:lumMod val="75000"/>
                    <a:lumOff val="25000"/>
                  </a:schemeClr>
                </a:solidFill>
                <a:ea typeface="+mn-ea"/>
                <a:cs typeface="+mn-cs"/>
              </a:rPr>
              <a:t>errors</a:t>
            </a:r>
            <a:r>
              <a:rPr lang="en-US" sz="1400" dirty="0">
                <a:solidFill>
                  <a:schemeClr val="tx1">
                    <a:lumMod val="75000"/>
                    <a:lumOff val="25000"/>
                  </a:schemeClr>
                </a:solidFill>
                <a:ea typeface="+mn-ea"/>
                <a:cs typeface="+mn-cs"/>
              </a:rPr>
              <a:t> </a:t>
            </a:r>
            <a:r>
              <a:rPr lang="en-US" sz="1400" dirty="0" smtClean="0">
                <a:solidFill>
                  <a:schemeClr val="tx1">
                    <a:lumMod val="75000"/>
                    <a:lumOff val="25000"/>
                  </a:schemeClr>
                </a:solidFill>
                <a:ea typeface="+mn-ea"/>
                <a:cs typeface="+mn-cs"/>
              </a:rPr>
              <a:t>as script is not compiled at loading</a:t>
            </a:r>
          </a:p>
          <a:p>
            <a:pPr lvl="1" eaLnBrk="1" fontAlgn="auto" hangingPunct="1">
              <a:spcAft>
                <a:spcPts val="0"/>
              </a:spcAft>
              <a:buClr>
                <a:schemeClr val="bg2">
                  <a:lumMod val="60000"/>
                  <a:lumOff val="40000"/>
                </a:schemeClr>
              </a:buClr>
              <a:buFont typeface="Arial" pitchFamily="34" charset="0"/>
              <a:buChar char="•"/>
              <a:defRPr/>
            </a:pPr>
            <a:r>
              <a:rPr lang="en-US" sz="1400" dirty="0" smtClean="0">
                <a:solidFill>
                  <a:srgbClr val="FF0000"/>
                </a:solidFill>
                <a:ea typeface="+mn-ea"/>
              </a:rPr>
              <a:t>Perl </a:t>
            </a:r>
            <a:r>
              <a:rPr lang="en-US" sz="1400" dirty="0" smtClean="0">
                <a:solidFill>
                  <a:schemeClr val="tx1">
                    <a:lumMod val="75000"/>
                    <a:lumOff val="25000"/>
                  </a:schemeClr>
                </a:solidFill>
                <a:ea typeface="+mn-ea"/>
              </a:rPr>
              <a:t>catches </a:t>
            </a:r>
            <a:r>
              <a:rPr lang="en-US" sz="1400" dirty="0">
                <a:solidFill>
                  <a:schemeClr val="tx1">
                    <a:lumMod val="75000"/>
                    <a:lumOff val="25000"/>
                  </a:schemeClr>
                </a:solidFill>
                <a:ea typeface="+mn-ea"/>
              </a:rPr>
              <a:t>syntax errors at compile </a:t>
            </a:r>
            <a:r>
              <a:rPr lang="en-US" sz="1400" dirty="0" smtClean="0">
                <a:solidFill>
                  <a:schemeClr val="tx1">
                    <a:lumMod val="75000"/>
                    <a:lumOff val="25000"/>
                  </a:schemeClr>
                </a:solidFill>
                <a:ea typeface="+mn-ea"/>
              </a:rPr>
              <a:t>time</a:t>
            </a:r>
          </a:p>
          <a:p>
            <a:pPr eaLnBrk="1" fontAlgn="auto" hangingPunct="1">
              <a:spcAft>
                <a:spcPts val="0"/>
              </a:spcAft>
              <a:buClr>
                <a:schemeClr val="tx1">
                  <a:lumMod val="75000"/>
                  <a:lumOff val="25000"/>
                </a:schemeClr>
              </a:buClr>
              <a:buFont typeface="Arial" pitchFamily="34" charset="0"/>
              <a:buChar char="•"/>
              <a:defRPr/>
            </a:pPr>
            <a:endParaRPr lang="en-US" sz="300" dirty="0" smtClean="0">
              <a:solidFill>
                <a:schemeClr val="tx1">
                  <a:lumMod val="75000"/>
                  <a:lumOff val="25000"/>
                </a:schemeClr>
              </a:solidFill>
              <a:ea typeface="+mn-ea"/>
              <a:cs typeface="+mn-cs"/>
            </a:endParaRPr>
          </a:p>
          <a:p>
            <a:pPr eaLnBrk="1" fontAlgn="auto" hangingPunct="1">
              <a:spcBef>
                <a:spcPts val="600"/>
              </a:spcBef>
              <a:spcAft>
                <a:spcPts val="0"/>
              </a:spcAft>
              <a:buClr>
                <a:schemeClr val="tx1">
                  <a:lumMod val="75000"/>
                  <a:lumOff val="25000"/>
                </a:schemeClr>
              </a:buClr>
              <a:buFont typeface="Arial" pitchFamily="34" charset="0"/>
              <a:buChar char="•"/>
              <a:defRPr/>
            </a:pPr>
            <a:r>
              <a:rPr lang="en-US" sz="1400" dirty="0" smtClean="0">
                <a:solidFill>
                  <a:srgbClr val="FF0000"/>
                </a:solidFill>
                <a:ea typeface="+mn-ea"/>
                <a:cs typeface="+mn-cs"/>
              </a:rPr>
              <a:t>Shell</a:t>
            </a:r>
            <a:r>
              <a:rPr lang="en-US" sz="1400" dirty="0" smtClean="0">
                <a:solidFill>
                  <a:schemeClr val="tx1">
                    <a:lumMod val="75000"/>
                    <a:lumOff val="25000"/>
                  </a:schemeClr>
                </a:solidFill>
                <a:ea typeface="+mn-ea"/>
                <a:cs typeface="+mn-cs"/>
              </a:rPr>
              <a:t> scripts tend to be </a:t>
            </a:r>
            <a:r>
              <a:rPr lang="en-US" sz="1400" b="1" dirty="0" smtClean="0">
                <a:solidFill>
                  <a:schemeClr val="tx1">
                    <a:lumMod val="75000"/>
                    <a:lumOff val="25000"/>
                  </a:schemeClr>
                </a:solidFill>
                <a:ea typeface="+mn-ea"/>
                <a:cs typeface="+mn-cs"/>
              </a:rPr>
              <a:t>slow</a:t>
            </a:r>
            <a:r>
              <a:rPr lang="en-US" sz="1400" dirty="0" smtClean="0">
                <a:solidFill>
                  <a:schemeClr val="tx1">
                    <a:lumMod val="75000"/>
                    <a:lumOff val="25000"/>
                  </a:schemeClr>
                </a:solidFill>
                <a:ea typeface="+mn-ea"/>
                <a:cs typeface="+mn-cs"/>
              </a:rPr>
              <a:t> if they have to create new processes to run external commands</a:t>
            </a:r>
          </a:p>
          <a:p>
            <a:pPr eaLnBrk="1" fontAlgn="auto" hangingPunct="1">
              <a:spcBef>
                <a:spcPts val="600"/>
              </a:spcBef>
              <a:spcAft>
                <a:spcPts val="0"/>
              </a:spcAft>
              <a:buClr>
                <a:schemeClr val="tx1">
                  <a:lumMod val="75000"/>
                  <a:lumOff val="25000"/>
                </a:schemeClr>
              </a:buClr>
              <a:buFont typeface="Arial" pitchFamily="34" charset="0"/>
              <a:buChar char="•"/>
              <a:defRPr/>
            </a:pPr>
            <a:endParaRPr lang="en-US" sz="1400" dirty="0" smtClean="0">
              <a:solidFill>
                <a:schemeClr val="tx1">
                  <a:lumMod val="75000"/>
                  <a:lumOff val="25000"/>
                </a:schemeClr>
              </a:solidFill>
              <a:ea typeface="+mn-ea"/>
              <a:cs typeface="+mn-cs"/>
            </a:endParaRPr>
          </a:p>
          <a:p>
            <a:pPr eaLnBrk="1" fontAlgn="auto" hangingPunct="1">
              <a:spcBef>
                <a:spcPts val="600"/>
              </a:spcBef>
              <a:spcAft>
                <a:spcPts val="0"/>
              </a:spcAft>
              <a:buClr>
                <a:schemeClr val="tx1">
                  <a:lumMod val="75000"/>
                  <a:lumOff val="25000"/>
                </a:schemeClr>
              </a:buClr>
              <a:buFont typeface="Arial" pitchFamily="34" charset="0"/>
              <a:buChar char="•"/>
              <a:defRPr/>
            </a:pPr>
            <a:r>
              <a:rPr lang="en-US" sz="1400" dirty="0" smtClean="0">
                <a:solidFill>
                  <a:srgbClr val="FF0000"/>
                </a:solidFill>
                <a:ea typeface="+mn-ea"/>
                <a:cs typeface="+mn-cs"/>
              </a:rPr>
              <a:t> Shell</a:t>
            </a:r>
            <a:r>
              <a:rPr lang="en-US" sz="1400" dirty="0" smtClean="0">
                <a:solidFill>
                  <a:schemeClr val="tx1">
                    <a:lumMod val="75000"/>
                    <a:lumOff val="25000"/>
                  </a:schemeClr>
                </a:solidFill>
                <a:ea typeface="+mn-ea"/>
                <a:cs typeface="+mn-cs"/>
              </a:rPr>
              <a:t> </a:t>
            </a:r>
            <a:r>
              <a:rPr lang="en-US" sz="1400" dirty="0">
                <a:solidFill>
                  <a:schemeClr val="tx1">
                    <a:lumMod val="75000"/>
                    <a:lumOff val="25000"/>
                  </a:schemeClr>
                </a:solidFill>
                <a:ea typeface="+mn-ea"/>
                <a:cs typeface="+mn-cs"/>
              </a:rPr>
              <a:t>scripts tend to be </a:t>
            </a:r>
            <a:r>
              <a:rPr lang="en-US" sz="1400" b="1" dirty="0">
                <a:solidFill>
                  <a:schemeClr val="tx1">
                    <a:lumMod val="75000"/>
                    <a:lumOff val="25000"/>
                  </a:schemeClr>
                </a:solidFill>
                <a:ea typeface="+mn-ea"/>
                <a:cs typeface="+mn-cs"/>
              </a:rPr>
              <a:t>insecure</a:t>
            </a:r>
            <a:r>
              <a:rPr lang="en-US" sz="1400" dirty="0" smtClean="0">
                <a:solidFill>
                  <a:schemeClr val="tx1">
                    <a:lumMod val="75000"/>
                    <a:lumOff val="25000"/>
                  </a:schemeClr>
                </a:solidFill>
                <a:ea typeface="+mn-ea"/>
                <a:cs typeface="+mn-cs"/>
              </a:rPr>
              <a:t>.</a:t>
            </a:r>
          </a:p>
          <a:p>
            <a:pPr lvl="1" eaLnBrk="1" fontAlgn="auto" hangingPunct="1">
              <a:spcAft>
                <a:spcPts val="0"/>
              </a:spcAft>
              <a:buClr>
                <a:schemeClr val="bg2">
                  <a:lumMod val="60000"/>
                  <a:lumOff val="40000"/>
                </a:schemeClr>
              </a:buClr>
              <a:buFont typeface="Arial" pitchFamily="34" charset="0"/>
              <a:buChar char="•"/>
              <a:defRPr/>
            </a:pPr>
            <a:r>
              <a:rPr lang="en-US" sz="1400" dirty="0">
                <a:solidFill>
                  <a:schemeClr val="tx1">
                    <a:lumMod val="75000"/>
                    <a:lumOff val="25000"/>
                  </a:schemeClr>
                </a:solidFill>
                <a:ea typeface="+mn-ea"/>
              </a:rPr>
              <a:t>Running an external command in a global environment is </a:t>
            </a:r>
            <a:r>
              <a:rPr lang="en-US" sz="1400" dirty="0" smtClean="0">
                <a:solidFill>
                  <a:schemeClr val="tx1">
                    <a:lumMod val="75000"/>
                    <a:lumOff val="25000"/>
                  </a:schemeClr>
                </a:solidFill>
                <a:ea typeface="+mn-ea"/>
              </a:rPr>
              <a:t>less </a:t>
            </a:r>
            <a:r>
              <a:rPr lang="en-US" sz="1400" dirty="0">
                <a:solidFill>
                  <a:schemeClr val="tx1">
                    <a:lumMod val="75000"/>
                    <a:lumOff val="25000"/>
                  </a:schemeClr>
                </a:solidFill>
                <a:ea typeface="+mn-ea"/>
              </a:rPr>
              <a:t>secure than calling an internal </a:t>
            </a:r>
            <a:r>
              <a:rPr lang="en-US" sz="1400" dirty="0" smtClean="0">
                <a:solidFill>
                  <a:schemeClr val="tx1">
                    <a:lumMod val="75000"/>
                    <a:lumOff val="25000"/>
                  </a:schemeClr>
                </a:solidFill>
                <a:ea typeface="+mn-ea"/>
              </a:rPr>
              <a:t>function (as in </a:t>
            </a:r>
            <a:r>
              <a:rPr lang="en-US" sz="1400" dirty="0" smtClean="0">
                <a:solidFill>
                  <a:srgbClr val="FF0000"/>
                </a:solidFill>
                <a:ea typeface="+mn-ea"/>
              </a:rPr>
              <a:t>Perl</a:t>
            </a:r>
            <a:r>
              <a:rPr lang="en-US" sz="1400" dirty="0" smtClean="0">
                <a:solidFill>
                  <a:schemeClr val="tx1">
                    <a:lumMod val="75000"/>
                    <a:lumOff val="25000"/>
                  </a:schemeClr>
                </a:solidFill>
                <a:ea typeface="+mn-ea"/>
              </a:rPr>
              <a:t>).</a:t>
            </a:r>
          </a:p>
          <a:p>
            <a:pPr marL="350838" lvl="1" indent="0" eaLnBrk="1" fontAlgn="auto" hangingPunct="1">
              <a:spcAft>
                <a:spcPts val="0"/>
              </a:spcAft>
              <a:buClr>
                <a:schemeClr val="bg2">
                  <a:lumMod val="60000"/>
                  <a:lumOff val="40000"/>
                </a:schemeClr>
              </a:buClr>
              <a:buFont typeface="Arial" pitchFamily="34" charset="0"/>
              <a:buNone/>
              <a:defRPr/>
            </a:pPr>
            <a:endParaRPr lang="en-US" sz="1400" dirty="0">
              <a:solidFill>
                <a:schemeClr val="tx1">
                  <a:lumMod val="75000"/>
                  <a:lumOff val="25000"/>
                </a:schemeClr>
              </a:solidFill>
              <a:ea typeface="+mn-ea"/>
            </a:endParaRPr>
          </a:p>
          <a:p>
            <a:pPr eaLnBrk="1" fontAlgn="auto" hangingPunct="1">
              <a:spcBef>
                <a:spcPts val="600"/>
              </a:spcBef>
              <a:spcAft>
                <a:spcPts val="0"/>
              </a:spcAft>
              <a:buClr>
                <a:schemeClr val="tx1">
                  <a:lumMod val="75000"/>
                  <a:lumOff val="25000"/>
                </a:schemeClr>
              </a:buClr>
              <a:buFont typeface="Arial" pitchFamily="34" charset="0"/>
              <a:buChar char="•"/>
              <a:defRPr/>
            </a:pPr>
            <a:r>
              <a:rPr lang="en-US" sz="1400" dirty="0">
                <a:solidFill>
                  <a:srgbClr val="FF0000"/>
                </a:solidFill>
                <a:ea typeface="+mn-ea"/>
                <a:cs typeface="+mn-cs"/>
              </a:rPr>
              <a:t>S</a:t>
            </a:r>
            <a:r>
              <a:rPr lang="en-US" sz="1400" dirty="0" smtClean="0">
                <a:solidFill>
                  <a:srgbClr val="FF0000"/>
                </a:solidFill>
                <a:ea typeface="+mn-ea"/>
                <a:cs typeface="+mn-cs"/>
              </a:rPr>
              <a:t>hell </a:t>
            </a:r>
            <a:r>
              <a:rPr lang="en-US" sz="1400" dirty="0">
                <a:solidFill>
                  <a:schemeClr val="tx1">
                    <a:lumMod val="75000"/>
                    <a:lumOff val="25000"/>
                  </a:schemeClr>
                </a:solidFill>
                <a:ea typeface="+mn-ea"/>
                <a:cs typeface="+mn-cs"/>
              </a:rPr>
              <a:t>has fewer reusable </a:t>
            </a:r>
            <a:r>
              <a:rPr lang="en-US" sz="1400" b="1" dirty="0">
                <a:solidFill>
                  <a:schemeClr val="tx1">
                    <a:lumMod val="75000"/>
                    <a:lumOff val="25000"/>
                  </a:schemeClr>
                </a:solidFill>
                <a:ea typeface="+mn-ea"/>
                <a:cs typeface="+mn-cs"/>
              </a:rPr>
              <a:t>libraries</a:t>
            </a:r>
            <a:r>
              <a:rPr lang="en-US" sz="1400" dirty="0">
                <a:solidFill>
                  <a:schemeClr val="tx1">
                    <a:lumMod val="75000"/>
                    <a:lumOff val="25000"/>
                  </a:schemeClr>
                </a:solidFill>
                <a:ea typeface="+mn-ea"/>
                <a:cs typeface="+mn-cs"/>
              </a:rPr>
              <a:t> </a:t>
            </a:r>
            <a:r>
              <a:rPr lang="en-US" sz="1400" dirty="0" smtClean="0">
                <a:solidFill>
                  <a:schemeClr val="tx1">
                    <a:lumMod val="75000"/>
                    <a:lumOff val="25000"/>
                  </a:schemeClr>
                </a:solidFill>
                <a:ea typeface="+mn-ea"/>
                <a:cs typeface="+mn-cs"/>
              </a:rPr>
              <a:t>available</a:t>
            </a:r>
          </a:p>
          <a:p>
            <a:pPr eaLnBrk="1" fontAlgn="auto" hangingPunct="1">
              <a:spcBef>
                <a:spcPts val="600"/>
              </a:spcBef>
              <a:spcAft>
                <a:spcPts val="0"/>
              </a:spcAft>
              <a:buClr>
                <a:schemeClr val="tx1">
                  <a:lumMod val="75000"/>
                  <a:lumOff val="25000"/>
                </a:schemeClr>
              </a:buClr>
              <a:buFont typeface="Arial" pitchFamily="34" charset="0"/>
              <a:buChar char="•"/>
              <a:defRPr/>
            </a:pPr>
            <a:r>
              <a:rPr lang="en-US" sz="1400" dirty="0" smtClean="0">
                <a:solidFill>
                  <a:srgbClr val="FF0000"/>
                </a:solidFill>
                <a:ea typeface="+mn-ea"/>
                <a:cs typeface="+mn-cs"/>
              </a:rPr>
              <a:t>Perl</a:t>
            </a:r>
            <a:r>
              <a:rPr lang="en-US" sz="1400" dirty="0" smtClean="0">
                <a:solidFill>
                  <a:schemeClr val="tx1">
                    <a:lumMod val="75000"/>
                    <a:lumOff val="25000"/>
                  </a:schemeClr>
                </a:solidFill>
                <a:ea typeface="+mn-ea"/>
                <a:cs typeface="+mn-cs"/>
              </a:rPr>
              <a:t> has great amount of supported CPAN libraries</a:t>
            </a:r>
          </a:p>
        </p:txBody>
      </p:sp>
      <p:sp>
        <p:nvSpPr>
          <p:cNvPr id="21507" name="TextBox 3"/>
          <p:cNvSpPr txBox="1">
            <a:spLocks noChangeArrowheads="1"/>
          </p:cNvSpPr>
          <p:nvPr/>
        </p:nvSpPr>
        <p:spPr bwMode="auto">
          <a:xfrm>
            <a:off x="284163" y="6359525"/>
            <a:ext cx="38211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sto MT" charset="0"/>
                <a:ea typeface="ＭＳ Ｐゴシック" charset="0"/>
                <a:cs typeface="ＭＳ Ｐゴシック" charset="0"/>
              </a:defRPr>
            </a:lvl1pPr>
            <a:lvl2pPr marL="742950" indent="-285750" eaLnBrk="0" hangingPunct="0">
              <a:defRPr sz="2400">
                <a:solidFill>
                  <a:schemeClr val="tx1"/>
                </a:solidFill>
                <a:latin typeface="Calisto MT" charset="0"/>
                <a:ea typeface="ＭＳ Ｐゴシック" charset="0"/>
              </a:defRPr>
            </a:lvl2pPr>
            <a:lvl3pPr marL="1143000" indent="-228600" eaLnBrk="0" hangingPunct="0">
              <a:defRPr sz="2400">
                <a:solidFill>
                  <a:schemeClr val="tx1"/>
                </a:solidFill>
                <a:latin typeface="Calisto MT" charset="0"/>
                <a:ea typeface="ＭＳ Ｐゴシック" charset="0"/>
              </a:defRPr>
            </a:lvl3pPr>
            <a:lvl4pPr marL="1600200" indent="-228600" eaLnBrk="0" hangingPunct="0">
              <a:defRPr sz="2400">
                <a:solidFill>
                  <a:schemeClr val="tx1"/>
                </a:solidFill>
                <a:latin typeface="Calisto MT" charset="0"/>
                <a:ea typeface="ＭＳ Ｐゴシック" charset="0"/>
              </a:defRPr>
            </a:lvl4pPr>
            <a:lvl5pPr marL="2057400" indent="-228600" eaLnBrk="0" hangingPunct="0">
              <a:defRPr sz="2400">
                <a:solidFill>
                  <a:schemeClr val="tx1"/>
                </a:solidFill>
                <a:latin typeface="Calisto MT" charset="0"/>
                <a:ea typeface="ＭＳ Ｐゴシック" charset="0"/>
              </a:defRPr>
            </a:lvl5pPr>
            <a:lvl6pPr marL="2514600" indent="-228600" eaLnBrk="0" fontAlgn="base" hangingPunct="0">
              <a:spcBef>
                <a:spcPct val="0"/>
              </a:spcBef>
              <a:spcAft>
                <a:spcPct val="0"/>
              </a:spcAft>
              <a:defRPr sz="2400">
                <a:solidFill>
                  <a:schemeClr val="tx1"/>
                </a:solidFill>
                <a:latin typeface="Calisto MT" charset="0"/>
                <a:ea typeface="ＭＳ Ｐゴシック" charset="0"/>
              </a:defRPr>
            </a:lvl6pPr>
            <a:lvl7pPr marL="2971800" indent="-228600" eaLnBrk="0" fontAlgn="base" hangingPunct="0">
              <a:spcBef>
                <a:spcPct val="0"/>
              </a:spcBef>
              <a:spcAft>
                <a:spcPct val="0"/>
              </a:spcAft>
              <a:defRPr sz="2400">
                <a:solidFill>
                  <a:schemeClr val="tx1"/>
                </a:solidFill>
                <a:latin typeface="Calisto MT" charset="0"/>
                <a:ea typeface="ＭＳ Ｐゴシック" charset="0"/>
              </a:defRPr>
            </a:lvl7pPr>
            <a:lvl8pPr marL="3429000" indent="-228600" eaLnBrk="0" fontAlgn="base" hangingPunct="0">
              <a:spcBef>
                <a:spcPct val="0"/>
              </a:spcBef>
              <a:spcAft>
                <a:spcPct val="0"/>
              </a:spcAft>
              <a:defRPr sz="2400">
                <a:solidFill>
                  <a:schemeClr val="tx1"/>
                </a:solidFill>
                <a:latin typeface="Calisto MT" charset="0"/>
                <a:ea typeface="ＭＳ Ｐゴシック" charset="0"/>
              </a:defRPr>
            </a:lvl8pPr>
            <a:lvl9pPr marL="3886200" indent="-228600" eaLnBrk="0" fontAlgn="base" hangingPunct="0">
              <a:spcBef>
                <a:spcPct val="0"/>
              </a:spcBef>
              <a:spcAft>
                <a:spcPct val="0"/>
              </a:spcAft>
              <a:defRPr sz="2400">
                <a:solidFill>
                  <a:schemeClr val="tx1"/>
                </a:solidFill>
                <a:latin typeface="Calisto MT" charset="0"/>
                <a:ea typeface="ＭＳ Ｐゴシック" charset="0"/>
              </a:defRPr>
            </a:lvl9pPr>
          </a:lstStyle>
          <a:p>
            <a:pPr eaLnBrk="1" hangingPunct="1"/>
            <a:r>
              <a:rPr lang="en-US" sz="1100"/>
              <a:t>Adapted from http://www.perlmonks.org/?node_id=668481</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a:latin typeface="Calisto MT" charset="0"/>
              </a:rPr>
              <a:t>Objectives of the course</a:t>
            </a:r>
          </a:p>
        </p:txBody>
      </p:sp>
      <p:sp>
        <p:nvSpPr>
          <p:cNvPr id="3" name="Content Placeholder 2"/>
          <p:cNvSpPr>
            <a:spLocks noGrp="1"/>
          </p:cNvSpPr>
          <p:nvPr>
            <p:ph idx="1"/>
          </p:nvPr>
        </p:nvSpPr>
        <p:spPr/>
        <p:txBody>
          <a:bodyPr rtlCol="0">
            <a:normAutofit/>
          </a:bodyPr>
          <a:lstStyle/>
          <a:p>
            <a:pPr eaLnBrk="1" fontAlgn="auto" hangingPunct="1">
              <a:spcAft>
                <a:spcPts val="0"/>
              </a:spcAft>
              <a:buClr>
                <a:schemeClr val="tx1">
                  <a:lumMod val="75000"/>
                  <a:lumOff val="25000"/>
                </a:schemeClr>
              </a:buClr>
              <a:buFont typeface="Arial" pitchFamily="34" charset="0"/>
              <a:buChar char="•"/>
              <a:defRPr/>
            </a:pPr>
            <a:r>
              <a:rPr lang="en-US" dirty="0" smtClean="0">
                <a:solidFill>
                  <a:srgbClr val="D9D9D9"/>
                </a:solidFill>
                <a:ea typeface="+mn-ea"/>
                <a:cs typeface="+mn-cs"/>
              </a:rPr>
              <a:t>To understand advantages/disadvantages</a:t>
            </a:r>
          </a:p>
          <a:p>
            <a:pPr eaLnBrk="1" fontAlgn="auto" hangingPunct="1">
              <a:spcAft>
                <a:spcPts val="0"/>
              </a:spcAft>
              <a:buClr>
                <a:schemeClr val="tx1">
                  <a:lumMod val="75000"/>
                  <a:lumOff val="25000"/>
                </a:schemeClr>
              </a:buClr>
              <a:buFont typeface="Arial" pitchFamily="34" charset="0"/>
              <a:buChar char="•"/>
              <a:defRPr/>
            </a:pPr>
            <a:r>
              <a:rPr lang="en-US" dirty="0" smtClean="0">
                <a:solidFill>
                  <a:srgbClr val="D9D9D9"/>
                </a:solidFill>
                <a:ea typeface="+mn-ea"/>
                <a:cs typeface="+mn-cs"/>
              </a:rPr>
              <a:t>To write a basic Perl program</a:t>
            </a:r>
            <a:endParaRPr lang="en-US" dirty="0" smtClean="0">
              <a:solidFill>
                <a:schemeClr val="bg1">
                  <a:lumMod val="85000"/>
                </a:schemeClr>
              </a:solidFill>
              <a:ea typeface="+mn-ea"/>
              <a:cs typeface="+mn-cs"/>
            </a:endParaRPr>
          </a:p>
          <a:p>
            <a:pPr eaLnBrk="1" fontAlgn="auto" hangingPunct="1">
              <a:spcAft>
                <a:spcPts val="0"/>
              </a:spcAft>
              <a:buClr>
                <a:schemeClr val="tx1">
                  <a:lumMod val="75000"/>
                  <a:lumOff val="25000"/>
                </a:schemeClr>
              </a:buClr>
              <a:buFont typeface="Arial" pitchFamily="34" charset="0"/>
              <a:buChar char="•"/>
              <a:defRPr/>
            </a:pPr>
            <a:r>
              <a:rPr lang="en-US" dirty="0">
                <a:solidFill>
                  <a:srgbClr val="D9D9D9"/>
                </a:solidFill>
                <a:ea typeface="+mn-ea"/>
                <a:cs typeface="+mn-cs"/>
              </a:rPr>
              <a:t>To learn Perl </a:t>
            </a:r>
            <a:r>
              <a:rPr lang="en-US" dirty="0" smtClean="0">
                <a:solidFill>
                  <a:srgbClr val="D9D9D9"/>
                </a:solidFill>
                <a:ea typeface="+mn-ea"/>
                <a:cs typeface="+mn-cs"/>
              </a:rPr>
              <a:t>syntax, variables and functions</a:t>
            </a:r>
          </a:p>
          <a:p>
            <a:pPr eaLnBrk="1" fontAlgn="auto" hangingPunct="1">
              <a:spcAft>
                <a:spcPts val="0"/>
              </a:spcAft>
              <a:buClr>
                <a:schemeClr val="tx1">
                  <a:lumMod val="75000"/>
                  <a:lumOff val="25000"/>
                </a:schemeClr>
              </a:buClr>
              <a:buFont typeface="Arial" pitchFamily="34" charset="0"/>
              <a:buChar char="•"/>
              <a:defRPr/>
            </a:pPr>
            <a:r>
              <a:rPr lang="en-US" dirty="0" smtClean="0">
                <a:solidFill>
                  <a:srgbClr val="D9D9D9"/>
                </a:solidFill>
                <a:ea typeface="+mn-ea"/>
                <a:cs typeface="+mn-cs"/>
              </a:rPr>
              <a:t>To familiarize with operators in Perl</a:t>
            </a: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bg1">
                    <a:lumMod val="85000"/>
                  </a:schemeClr>
                </a:solidFill>
                <a:ea typeface="+mn-ea"/>
                <a:cs typeface="+mn-cs"/>
              </a:rPr>
              <a:t>To familiarize with loop structures</a:t>
            </a:r>
          </a:p>
          <a:p>
            <a:pPr eaLnBrk="1" fontAlgn="auto" hangingPunct="1">
              <a:spcAft>
                <a:spcPts val="0"/>
              </a:spcAft>
              <a:buClr>
                <a:schemeClr val="tx1">
                  <a:lumMod val="75000"/>
                  <a:lumOff val="25000"/>
                </a:schemeClr>
              </a:buClr>
              <a:buFont typeface="Arial" pitchFamily="34" charset="0"/>
              <a:buChar char="•"/>
              <a:defRPr/>
            </a:pPr>
            <a:r>
              <a:rPr lang="en-US" dirty="0" smtClean="0">
                <a:solidFill>
                  <a:srgbClr val="000000"/>
                </a:solidFill>
                <a:ea typeface="+mn-ea"/>
                <a:cs typeface="+mn-cs"/>
              </a:rPr>
              <a:t>To work on common errors</a:t>
            </a:r>
            <a:endParaRPr lang="en-US" dirty="0">
              <a:solidFill>
                <a:srgbClr val="000000"/>
              </a:solidFill>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a:latin typeface="Calisto MT" charset="0"/>
              </a:rPr>
              <a:t>Find Common Errors</a:t>
            </a:r>
          </a:p>
        </p:txBody>
      </p:sp>
      <p:pic>
        <p:nvPicPr>
          <p:cNvPr id="60418" name="Content Placeholder 3" descr="Screen Shot 2014-12-17 at 17.06.00.png"/>
          <p:cNvPicPr>
            <a:picLocks noGrp="1" noChangeAspect="1"/>
          </p:cNvPicPr>
          <p:nvPr>
            <p:ph idx="1"/>
          </p:nvPr>
        </p:nvPicPr>
        <p:blipFill>
          <a:blip r:embed="rId2">
            <a:extLst>
              <a:ext uri="{28A0092B-C50C-407E-A947-70E740481C1C}">
                <a14:useLocalDpi xmlns:a14="http://schemas.microsoft.com/office/drawing/2010/main" val="0"/>
              </a:ext>
            </a:extLst>
          </a:blip>
          <a:srcRect t="301" b="301"/>
          <a:stretch>
            <a:fillRect/>
          </a:stretch>
        </p:blipFill>
        <p:spPr/>
      </p:pic>
      <p:sp>
        <p:nvSpPr>
          <p:cNvPr id="60419" name="TextBox 4"/>
          <p:cNvSpPr txBox="1">
            <a:spLocks noChangeArrowheads="1"/>
          </p:cNvSpPr>
          <p:nvPr/>
        </p:nvSpPr>
        <p:spPr bwMode="auto">
          <a:xfrm>
            <a:off x="314325" y="6323013"/>
            <a:ext cx="4556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sto MT" charset="0"/>
                <a:ea typeface="ＭＳ Ｐゴシック" charset="0"/>
                <a:cs typeface="ＭＳ Ｐゴシック" charset="0"/>
              </a:defRPr>
            </a:lvl1pPr>
            <a:lvl2pPr marL="742950" indent="-285750" eaLnBrk="0" hangingPunct="0">
              <a:defRPr sz="2400">
                <a:solidFill>
                  <a:schemeClr val="tx1"/>
                </a:solidFill>
                <a:latin typeface="Calisto MT" charset="0"/>
                <a:ea typeface="ＭＳ Ｐゴシック" charset="0"/>
              </a:defRPr>
            </a:lvl2pPr>
            <a:lvl3pPr marL="1143000" indent="-228600" eaLnBrk="0" hangingPunct="0">
              <a:defRPr sz="2400">
                <a:solidFill>
                  <a:schemeClr val="tx1"/>
                </a:solidFill>
                <a:latin typeface="Calisto MT" charset="0"/>
                <a:ea typeface="ＭＳ Ｐゴシック" charset="0"/>
              </a:defRPr>
            </a:lvl3pPr>
            <a:lvl4pPr marL="1600200" indent="-228600" eaLnBrk="0" hangingPunct="0">
              <a:defRPr sz="2400">
                <a:solidFill>
                  <a:schemeClr val="tx1"/>
                </a:solidFill>
                <a:latin typeface="Calisto MT" charset="0"/>
                <a:ea typeface="ＭＳ Ｐゴシック" charset="0"/>
              </a:defRPr>
            </a:lvl4pPr>
            <a:lvl5pPr marL="2057400" indent="-228600" eaLnBrk="0" hangingPunct="0">
              <a:defRPr sz="2400">
                <a:solidFill>
                  <a:schemeClr val="tx1"/>
                </a:solidFill>
                <a:latin typeface="Calisto MT" charset="0"/>
                <a:ea typeface="ＭＳ Ｐゴシック" charset="0"/>
              </a:defRPr>
            </a:lvl5pPr>
            <a:lvl6pPr marL="2514600" indent="-228600" eaLnBrk="0" fontAlgn="base" hangingPunct="0">
              <a:spcBef>
                <a:spcPct val="0"/>
              </a:spcBef>
              <a:spcAft>
                <a:spcPct val="0"/>
              </a:spcAft>
              <a:defRPr sz="2400">
                <a:solidFill>
                  <a:schemeClr val="tx1"/>
                </a:solidFill>
                <a:latin typeface="Calisto MT" charset="0"/>
                <a:ea typeface="ＭＳ Ｐゴシック" charset="0"/>
              </a:defRPr>
            </a:lvl6pPr>
            <a:lvl7pPr marL="2971800" indent="-228600" eaLnBrk="0" fontAlgn="base" hangingPunct="0">
              <a:spcBef>
                <a:spcPct val="0"/>
              </a:spcBef>
              <a:spcAft>
                <a:spcPct val="0"/>
              </a:spcAft>
              <a:defRPr sz="2400">
                <a:solidFill>
                  <a:schemeClr val="tx1"/>
                </a:solidFill>
                <a:latin typeface="Calisto MT" charset="0"/>
                <a:ea typeface="ＭＳ Ｐゴシック" charset="0"/>
              </a:defRPr>
            </a:lvl7pPr>
            <a:lvl8pPr marL="3429000" indent="-228600" eaLnBrk="0" fontAlgn="base" hangingPunct="0">
              <a:spcBef>
                <a:spcPct val="0"/>
              </a:spcBef>
              <a:spcAft>
                <a:spcPct val="0"/>
              </a:spcAft>
              <a:defRPr sz="2400">
                <a:solidFill>
                  <a:schemeClr val="tx1"/>
                </a:solidFill>
                <a:latin typeface="Calisto MT" charset="0"/>
                <a:ea typeface="ＭＳ Ｐゴシック" charset="0"/>
              </a:defRPr>
            </a:lvl8pPr>
            <a:lvl9pPr marL="3886200" indent="-228600" eaLnBrk="0" fontAlgn="base" hangingPunct="0">
              <a:spcBef>
                <a:spcPct val="0"/>
              </a:spcBef>
              <a:spcAft>
                <a:spcPct val="0"/>
              </a:spcAft>
              <a:defRPr sz="2400">
                <a:solidFill>
                  <a:schemeClr val="tx1"/>
                </a:solidFill>
                <a:latin typeface="Calisto MT" charset="0"/>
                <a:ea typeface="ＭＳ Ｐゴシック" charset="0"/>
              </a:defRPr>
            </a:lvl9pPr>
          </a:lstStyle>
          <a:p>
            <a:pPr eaLnBrk="1" hangingPunct="1"/>
            <a:r>
              <a:rPr lang="en-US" sz="1400"/>
              <a:t>Adapted from http://sc.tamu.edu/shortcourses/SC-perl/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a:latin typeface="Calisto MT" charset="0"/>
              </a:rPr>
              <a:t>Fixing Errors</a:t>
            </a:r>
          </a:p>
        </p:txBody>
      </p:sp>
      <p:pic>
        <p:nvPicPr>
          <p:cNvPr id="61442" name="Content Placeholder 4" descr="Screen Shot 2014-12-17 at 17.07.15.png"/>
          <p:cNvPicPr>
            <a:picLocks noGrp="1" noChangeAspect="1"/>
          </p:cNvPicPr>
          <p:nvPr>
            <p:ph idx="1"/>
          </p:nvPr>
        </p:nvPicPr>
        <p:blipFill>
          <a:blip r:embed="rId2">
            <a:extLst>
              <a:ext uri="{28A0092B-C50C-407E-A947-70E740481C1C}">
                <a14:useLocalDpi xmlns:a14="http://schemas.microsoft.com/office/drawing/2010/main" val="0"/>
              </a:ext>
            </a:extLst>
          </a:blip>
          <a:srcRect t="496" b="496"/>
          <a:stretch>
            <a:fillRect/>
          </a:stretch>
        </p:blipFill>
        <p:spPr>
          <a:xfrm>
            <a:off x="900113" y="2063750"/>
            <a:ext cx="7345362" cy="3930650"/>
          </a:xfrm>
        </p:spPr>
      </p:pic>
      <p:sp>
        <p:nvSpPr>
          <p:cNvPr id="61443" name="TextBox 3"/>
          <p:cNvSpPr txBox="1">
            <a:spLocks noChangeArrowheads="1"/>
          </p:cNvSpPr>
          <p:nvPr/>
        </p:nvSpPr>
        <p:spPr bwMode="auto">
          <a:xfrm>
            <a:off x="314325" y="6323013"/>
            <a:ext cx="4556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sto MT" charset="0"/>
                <a:ea typeface="ＭＳ Ｐゴシック" charset="0"/>
                <a:cs typeface="ＭＳ Ｐゴシック" charset="0"/>
              </a:defRPr>
            </a:lvl1pPr>
            <a:lvl2pPr marL="742950" indent="-285750" eaLnBrk="0" hangingPunct="0">
              <a:defRPr sz="2400">
                <a:solidFill>
                  <a:schemeClr val="tx1"/>
                </a:solidFill>
                <a:latin typeface="Calisto MT" charset="0"/>
                <a:ea typeface="ＭＳ Ｐゴシック" charset="0"/>
              </a:defRPr>
            </a:lvl2pPr>
            <a:lvl3pPr marL="1143000" indent="-228600" eaLnBrk="0" hangingPunct="0">
              <a:defRPr sz="2400">
                <a:solidFill>
                  <a:schemeClr val="tx1"/>
                </a:solidFill>
                <a:latin typeface="Calisto MT" charset="0"/>
                <a:ea typeface="ＭＳ Ｐゴシック" charset="0"/>
              </a:defRPr>
            </a:lvl3pPr>
            <a:lvl4pPr marL="1600200" indent="-228600" eaLnBrk="0" hangingPunct="0">
              <a:defRPr sz="2400">
                <a:solidFill>
                  <a:schemeClr val="tx1"/>
                </a:solidFill>
                <a:latin typeface="Calisto MT" charset="0"/>
                <a:ea typeface="ＭＳ Ｐゴシック" charset="0"/>
              </a:defRPr>
            </a:lvl4pPr>
            <a:lvl5pPr marL="2057400" indent="-228600" eaLnBrk="0" hangingPunct="0">
              <a:defRPr sz="2400">
                <a:solidFill>
                  <a:schemeClr val="tx1"/>
                </a:solidFill>
                <a:latin typeface="Calisto MT" charset="0"/>
                <a:ea typeface="ＭＳ Ｐゴシック" charset="0"/>
              </a:defRPr>
            </a:lvl5pPr>
            <a:lvl6pPr marL="2514600" indent="-228600" eaLnBrk="0" fontAlgn="base" hangingPunct="0">
              <a:spcBef>
                <a:spcPct val="0"/>
              </a:spcBef>
              <a:spcAft>
                <a:spcPct val="0"/>
              </a:spcAft>
              <a:defRPr sz="2400">
                <a:solidFill>
                  <a:schemeClr val="tx1"/>
                </a:solidFill>
                <a:latin typeface="Calisto MT" charset="0"/>
                <a:ea typeface="ＭＳ Ｐゴシック" charset="0"/>
              </a:defRPr>
            </a:lvl6pPr>
            <a:lvl7pPr marL="2971800" indent="-228600" eaLnBrk="0" fontAlgn="base" hangingPunct="0">
              <a:spcBef>
                <a:spcPct val="0"/>
              </a:spcBef>
              <a:spcAft>
                <a:spcPct val="0"/>
              </a:spcAft>
              <a:defRPr sz="2400">
                <a:solidFill>
                  <a:schemeClr val="tx1"/>
                </a:solidFill>
                <a:latin typeface="Calisto MT" charset="0"/>
                <a:ea typeface="ＭＳ Ｐゴシック" charset="0"/>
              </a:defRPr>
            </a:lvl7pPr>
            <a:lvl8pPr marL="3429000" indent="-228600" eaLnBrk="0" fontAlgn="base" hangingPunct="0">
              <a:spcBef>
                <a:spcPct val="0"/>
              </a:spcBef>
              <a:spcAft>
                <a:spcPct val="0"/>
              </a:spcAft>
              <a:defRPr sz="2400">
                <a:solidFill>
                  <a:schemeClr val="tx1"/>
                </a:solidFill>
                <a:latin typeface="Calisto MT" charset="0"/>
                <a:ea typeface="ＭＳ Ｐゴシック" charset="0"/>
              </a:defRPr>
            </a:lvl8pPr>
            <a:lvl9pPr marL="3886200" indent="-228600" eaLnBrk="0" fontAlgn="base" hangingPunct="0">
              <a:spcBef>
                <a:spcPct val="0"/>
              </a:spcBef>
              <a:spcAft>
                <a:spcPct val="0"/>
              </a:spcAft>
              <a:defRPr sz="2400">
                <a:solidFill>
                  <a:schemeClr val="tx1"/>
                </a:solidFill>
                <a:latin typeface="Calisto MT" charset="0"/>
                <a:ea typeface="ＭＳ Ｐゴシック" charset="0"/>
              </a:defRPr>
            </a:lvl9pPr>
          </a:lstStyle>
          <a:p>
            <a:pPr eaLnBrk="1" hangingPunct="1"/>
            <a:r>
              <a:rPr lang="en-US" sz="1400"/>
              <a:t>Adapted from http://sc.tamu.edu/shortcourses/SC-perl/</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en-US">
                <a:latin typeface="Calisto MT" charset="0"/>
              </a:rPr>
              <a:t>How do I get help?</a:t>
            </a:r>
          </a:p>
        </p:txBody>
      </p:sp>
      <p:sp>
        <p:nvSpPr>
          <p:cNvPr id="3" name="Content Placeholder 2"/>
          <p:cNvSpPr>
            <a:spLocks noGrp="1"/>
          </p:cNvSpPr>
          <p:nvPr>
            <p:ph idx="1"/>
          </p:nvPr>
        </p:nvSpPr>
        <p:spPr/>
        <p:txBody>
          <a:bodyPr rtlCol="0">
            <a:normAutofit fontScale="85000" lnSpcReduction="20000"/>
          </a:bodyPr>
          <a:lstStyle/>
          <a:p>
            <a:pPr marL="114300" indent="0" eaLnBrk="1" fontAlgn="auto" hangingPunct="1">
              <a:spcBef>
                <a:spcPts val="200"/>
              </a:spcBef>
              <a:spcAft>
                <a:spcPts val="0"/>
              </a:spcAft>
              <a:buClr>
                <a:schemeClr val="tx1">
                  <a:lumMod val="75000"/>
                  <a:lumOff val="25000"/>
                </a:schemeClr>
              </a:buClr>
              <a:buFont typeface="Arial" pitchFamily="34" charset="0"/>
              <a:buNone/>
              <a:defRPr/>
            </a:pPr>
            <a:r>
              <a:rPr lang="en-US" dirty="0" smtClean="0">
                <a:solidFill>
                  <a:schemeClr val="tx1"/>
                </a:solidFill>
                <a:ea typeface="+mn-ea"/>
                <a:cs typeface="+mn-cs"/>
              </a:rPr>
              <a:t>Run command line (</a:t>
            </a:r>
            <a:r>
              <a:rPr lang="en-US" dirty="0" smtClean="0">
                <a:solidFill>
                  <a:srgbClr val="FF0000"/>
                </a:solidFill>
                <a:ea typeface="+mn-ea"/>
                <a:cs typeface="+mn-cs"/>
              </a:rPr>
              <a:t>Start </a:t>
            </a:r>
            <a:r>
              <a:rPr lang="en-US" dirty="0">
                <a:solidFill>
                  <a:srgbClr val="FF0000"/>
                </a:solidFill>
                <a:ea typeface="+mn-ea"/>
                <a:cs typeface="+mn-cs"/>
              </a:rPr>
              <a:t>-&gt; Run -&gt; type: </a:t>
            </a:r>
            <a:r>
              <a:rPr lang="en-US" dirty="0" err="1">
                <a:solidFill>
                  <a:srgbClr val="FF0000"/>
                </a:solidFill>
                <a:ea typeface="+mn-ea"/>
                <a:cs typeface="+mn-cs"/>
              </a:rPr>
              <a:t>cmd</a:t>
            </a:r>
            <a:r>
              <a:rPr lang="en-US" dirty="0">
                <a:solidFill>
                  <a:srgbClr val="FF0000"/>
                </a:solidFill>
                <a:ea typeface="+mn-ea"/>
                <a:cs typeface="+mn-cs"/>
              </a:rPr>
              <a:t> -&gt; </a:t>
            </a:r>
            <a:r>
              <a:rPr lang="en-US" dirty="0" smtClean="0">
                <a:solidFill>
                  <a:srgbClr val="FF0000"/>
                </a:solidFill>
                <a:ea typeface="+mn-ea"/>
                <a:cs typeface="+mn-cs"/>
              </a:rPr>
              <a:t>Ok</a:t>
            </a:r>
            <a:r>
              <a:rPr lang="en-US" dirty="0" smtClean="0">
                <a:solidFill>
                  <a:schemeClr val="tx1"/>
                </a:solidFill>
                <a:ea typeface="+mn-ea"/>
                <a:cs typeface="+mn-cs"/>
              </a:rPr>
              <a:t>)</a:t>
            </a:r>
          </a:p>
          <a:p>
            <a:pPr marL="114300" indent="0" eaLnBrk="1" fontAlgn="auto" hangingPunct="1">
              <a:spcBef>
                <a:spcPts val="200"/>
              </a:spcBef>
              <a:spcAft>
                <a:spcPts val="0"/>
              </a:spcAft>
              <a:buClr>
                <a:schemeClr val="tx1">
                  <a:lumMod val="75000"/>
                  <a:lumOff val="25000"/>
                </a:schemeClr>
              </a:buClr>
              <a:buFont typeface="Arial" pitchFamily="34" charset="0"/>
              <a:buNone/>
              <a:defRPr/>
            </a:pPr>
            <a:r>
              <a:rPr lang="en-US" dirty="0" smtClean="0">
                <a:solidFill>
                  <a:schemeClr val="tx1"/>
                </a:solidFill>
                <a:ea typeface="+mn-ea"/>
                <a:cs typeface="+mn-cs"/>
              </a:rPr>
              <a:t> </a:t>
            </a:r>
            <a:r>
              <a:rPr lang="en-US" dirty="0">
                <a:solidFill>
                  <a:schemeClr val="tx1"/>
                </a:solidFill>
                <a:ea typeface="+mn-ea"/>
                <a:cs typeface="+mn-cs"/>
              </a:rPr>
              <a:t>-&gt; type: </a:t>
            </a:r>
            <a:endParaRPr lang="en-US" dirty="0" smtClean="0">
              <a:solidFill>
                <a:schemeClr val="tx1"/>
              </a:solidFill>
              <a:ea typeface="+mn-ea"/>
              <a:cs typeface="+mn-cs"/>
            </a:endParaRPr>
          </a:p>
          <a:p>
            <a:pPr lvl="1" eaLnBrk="1" fontAlgn="auto" hangingPunct="1">
              <a:spcAft>
                <a:spcPts val="0"/>
              </a:spcAft>
              <a:buClr>
                <a:schemeClr val="bg2">
                  <a:lumMod val="60000"/>
                  <a:lumOff val="40000"/>
                </a:schemeClr>
              </a:buClr>
              <a:buFont typeface="Arial" pitchFamily="34" charset="0"/>
              <a:buChar char="•"/>
              <a:defRPr/>
            </a:pPr>
            <a:r>
              <a:rPr lang="en-US" dirty="0" err="1" smtClean="0">
                <a:solidFill>
                  <a:srgbClr val="FF0000"/>
                </a:solidFill>
                <a:ea typeface="+mn-ea"/>
              </a:rPr>
              <a:t>perldoc</a:t>
            </a:r>
            <a:r>
              <a:rPr lang="en-US" dirty="0" smtClean="0">
                <a:solidFill>
                  <a:srgbClr val="FF0000"/>
                </a:solidFill>
                <a:ea typeface="+mn-ea"/>
              </a:rPr>
              <a:t> </a:t>
            </a:r>
            <a:r>
              <a:rPr lang="en-US" dirty="0" err="1">
                <a:solidFill>
                  <a:srgbClr val="FF0000"/>
                </a:solidFill>
                <a:ea typeface="+mn-ea"/>
              </a:rPr>
              <a:t>perl</a:t>
            </a:r>
            <a:r>
              <a:rPr lang="en-US" dirty="0">
                <a:solidFill>
                  <a:srgbClr val="FF0000"/>
                </a:solidFill>
                <a:ea typeface="+mn-ea"/>
              </a:rPr>
              <a:t> </a:t>
            </a:r>
            <a:r>
              <a:rPr lang="en-US" dirty="0">
                <a:solidFill>
                  <a:schemeClr val="tx1">
                    <a:lumMod val="75000"/>
                    <a:lumOff val="25000"/>
                  </a:schemeClr>
                </a:solidFill>
                <a:ea typeface="+mn-ea"/>
              </a:rPr>
              <a:t>(general info, TOC)</a:t>
            </a:r>
          </a:p>
          <a:p>
            <a:pPr lvl="1" eaLnBrk="1" fontAlgn="auto" hangingPunct="1">
              <a:spcAft>
                <a:spcPts val="0"/>
              </a:spcAft>
              <a:buClr>
                <a:schemeClr val="bg2">
                  <a:lumMod val="60000"/>
                  <a:lumOff val="40000"/>
                </a:schemeClr>
              </a:buClr>
              <a:buFont typeface="Arial" pitchFamily="34" charset="0"/>
              <a:buChar char="•"/>
              <a:defRPr/>
            </a:pPr>
            <a:r>
              <a:rPr lang="en-US" dirty="0" err="1" smtClean="0">
                <a:solidFill>
                  <a:srgbClr val="FF0000"/>
                </a:solidFill>
                <a:ea typeface="+mn-ea"/>
              </a:rPr>
              <a:t>perldoc</a:t>
            </a:r>
            <a:r>
              <a:rPr lang="en-US" dirty="0" smtClean="0">
                <a:solidFill>
                  <a:srgbClr val="FF0000"/>
                </a:solidFill>
                <a:ea typeface="+mn-ea"/>
              </a:rPr>
              <a:t> </a:t>
            </a:r>
            <a:r>
              <a:rPr lang="en-US" dirty="0" err="1">
                <a:solidFill>
                  <a:srgbClr val="FF0000"/>
                </a:solidFill>
                <a:ea typeface="+mn-ea"/>
              </a:rPr>
              <a:t>perlop</a:t>
            </a:r>
            <a:r>
              <a:rPr lang="en-US" dirty="0">
                <a:solidFill>
                  <a:srgbClr val="FF0000"/>
                </a:solidFill>
                <a:ea typeface="+mn-ea"/>
              </a:rPr>
              <a:t> </a:t>
            </a:r>
            <a:r>
              <a:rPr lang="en-US" dirty="0">
                <a:solidFill>
                  <a:schemeClr val="tx1">
                    <a:lumMod val="75000"/>
                    <a:lumOff val="25000"/>
                  </a:schemeClr>
                </a:solidFill>
                <a:ea typeface="+mn-ea"/>
              </a:rPr>
              <a:t>(operators like +, *)</a:t>
            </a:r>
          </a:p>
          <a:p>
            <a:pPr lvl="1" eaLnBrk="1" fontAlgn="auto" hangingPunct="1">
              <a:spcAft>
                <a:spcPts val="0"/>
              </a:spcAft>
              <a:buClr>
                <a:schemeClr val="bg2">
                  <a:lumMod val="60000"/>
                  <a:lumOff val="40000"/>
                </a:schemeClr>
              </a:buClr>
              <a:buFont typeface="Arial" pitchFamily="34" charset="0"/>
              <a:buChar char="•"/>
              <a:defRPr/>
            </a:pPr>
            <a:r>
              <a:rPr lang="en-US" dirty="0" err="1" smtClean="0">
                <a:solidFill>
                  <a:srgbClr val="FF0000"/>
                </a:solidFill>
                <a:ea typeface="+mn-ea"/>
              </a:rPr>
              <a:t>perldoc</a:t>
            </a:r>
            <a:r>
              <a:rPr lang="en-US" dirty="0" smtClean="0">
                <a:solidFill>
                  <a:srgbClr val="FF0000"/>
                </a:solidFill>
                <a:ea typeface="+mn-ea"/>
              </a:rPr>
              <a:t> </a:t>
            </a:r>
            <a:r>
              <a:rPr lang="en-US" dirty="0" err="1">
                <a:solidFill>
                  <a:srgbClr val="FF0000"/>
                </a:solidFill>
                <a:ea typeface="+mn-ea"/>
              </a:rPr>
              <a:t>perlfunc</a:t>
            </a:r>
            <a:r>
              <a:rPr lang="en-US" dirty="0">
                <a:solidFill>
                  <a:srgbClr val="FF0000"/>
                </a:solidFill>
                <a:ea typeface="+mn-ea"/>
              </a:rPr>
              <a:t> </a:t>
            </a:r>
            <a:r>
              <a:rPr lang="en-US" dirty="0">
                <a:solidFill>
                  <a:schemeClr val="tx1">
                    <a:lumMod val="75000"/>
                    <a:lumOff val="25000"/>
                  </a:schemeClr>
                </a:solidFill>
                <a:ea typeface="+mn-ea"/>
              </a:rPr>
              <a:t>(functions like chomp: &gt; 200!)</a:t>
            </a:r>
          </a:p>
          <a:p>
            <a:pPr lvl="1" eaLnBrk="1" fontAlgn="auto" hangingPunct="1">
              <a:spcAft>
                <a:spcPts val="0"/>
              </a:spcAft>
              <a:buClr>
                <a:schemeClr val="bg2">
                  <a:lumMod val="60000"/>
                  <a:lumOff val="40000"/>
                </a:schemeClr>
              </a:buClr>
              <a:buFont typeface="Arial" pitchFamily="34" charset="0"/>
              <a:buChar char="•"/>
              <a:defRPr/>
            </a:pPr>
            <a:r>
              <a:rPr lang="en-US" dirty="0" err="1" smtClean="0">
                <a:solidFill>
                  <a:srgbClr val="FF0000"/>
                </a:solidFill>
                <a:ea typeface="+mn-ea"/>
              </a:rPr>
              <a:t>perldoc</a:t>
            </a:r>
            <a:r>
              <a:rPr lang="en-US" dirty="0" smtClean="0">
                <a:solidFill>
                  <a:srgbClr val="FF0000"/>
                </a:solidFill>
                <a:ea typeface="+mn-ea"/>
              </a:rPr>
              <a:t> </a:t>
            </a:r>
            <a:r>
              <a:rPr lang="en-US" dirty="0" err="1">
                <a:solidFill>
                  <a:srgbClr val="FF0000"/>
                </a:solidFill>
                <a:ea typeface="+mn-ea"/>
              </a:rPr>
              <a:t>perlretut</a:t>
            </a:r>
            <a:r>
              <a:rPr lang="en-US" dirty="0">
                <a:solidFill>
                  <a:srgbClr val="FF0000"/>
                </a:solidFill>
                <a:ea typeface="+mn-ea"/>
              </a:rPr>
              <a:t> </a:t>
            </a:r>
            <a:r>
              <a:rPr lang="en-US" dirty="0">
                <a:solidFill>
                  <a:schemeClr val="tx1">
                    <a:lumMod val="75000"/>
                    <a:lumOff val="25000"/>
                  </a:schemeClr>
                </a:solidFill>
                <a:ea typeface="+mn-ea"/>
              </a:rPr>
              <a:t>(regular expressions: /ABC/)</a:t>
            </a:r>
          </a:p>
          <a:p>
            <a:pPr lvl="1" eaLnBrk="1" fontAlgn="auto" hangingPunct="1">
              <a:spcAft>
                <a:spcPts val="0"/>
              </a:spcAft>
              <a:buClr>
                <a:schemeClr val="bg2">
                  <a:lumMod val="60000"/>
                  <a:lumOff val="40000"/>
                </a:schemeClr>
              </a:buClr>
              <a:buFont typeface="Arial" pitchFamily="34" charset="0"/>
              <a:buChar char="•"/>
              <a:defRPr/>
            </a:pPr>
            <a:r>
              <a:rPr lang="en-US" dirty="0" err="1" smtClean="0">
                <a:solidFill>
                  <a:srgbClr val="FF0000"/>
                </a:solidFill>
                <a:ea typeface="+mn-ea"/>
              </a:rPr>
              <a:t>perldoc</a:t>
            </a:r>
            <a:r>
              <a:rPr lang="en-US" dirty="0" smtClean="0">
                <a:solidFill>
                  <a:srgbClr val="FF0000"/>
                </a:solidFill>
                <a:ea typeface="+mn-ea"/>
              </a:rPr>
              <a:t> </a:t>
            </a:r>
            <a:r>
              <a:rPr lang="en-US" dirty="0" err="1">
                <a:solidFill>
                  <a:srgbClr val="FF0000"/>
                </a:solidFill>
                <a:ea typeface="+mn-ea"/>
              </a:rPr>
              <a:t>perlreref</a:t>
            </a:r>
            <a:r>
              <a:rPr lang="en-US" dirty="0">
                <a:solidFill>
                  <a:srgbClr val="FF0000"/>
                </a:solidFill>
                <a:ea typeface="+mn-ea"/>
              </a:rPr>
              <a:t> </a:t>
            </a:r>
            <a:r>
              <a:rPr lang="en-US" dirty="0">
                <a:solidFill>
                  <a:schemeClr val="tx1">
                    <a:lumMod val="75000"/>
                    <a:lumOff val="25000"/>
                  </a:schemeClr>
                </a:solidFill>
                <a:ea typeface="+mn-ea"/>
              </a:rPr>
              <a:t>(regular expression reference)</a:t>
            </a:r>
          </a:p>
          <a:p>
            <a:pPr lvl="1" eaLnBrk="1" fontAlgn="auto" hangingPunct="1">
              <a:spcAft>
                <a:spcPts val="0"/>
              </a:spcAft>
              <a:buClr>
                <a:schemeClr val="bg2">
                  <a:lumMod val="60000"/>
                  <a:lumOff val="40000"/>
                </a:schemeClr>
              </a:buClr>
              <a:buFont typeface="Arial" pitchFamily="34" charset="0"/>
              <a:buChar char="•"/>
              <a:defRPr/>
            </a:pPr>
            <a:r>
              <a:rPr lang="en-US" dirty="0" err="1" smtClean="0">
                <a:solidFill>
                  <a:srgbClr val="FF0000"/>
                </a:solidFill>
                <a:ea typeface="+mn-ea"/>
              </a:rPr>
              <a:t>perldoc</a:t>
            </a:r>
            <a:r>
              <a:rPr lang="en-US" dirty="0" smtClean="0">
                <a:solidFill>
                  <a:srgbClr val="FF0000"/>
                </a:solidFill>
                <a:ea typeface="+mn-ea"/>
              </a:rPr>
              <a:t> </a:t>
            </a:r>
            <a:r>
              <a:rPr lang="en-US" dirty="0">
                <a:solidFill>
                  <a:srgbClr val="FF0000"/>
                </a:solidFill>
                <a:ea typeface="+mn-ea"/>
              </a:rPr>
              <a:t>-f chomp </a:t>
            </a:r>
            <a:r>
              <a:rPr lang="en-US" dirty="0">
                <a:solidFill>
                  <a:schemeClr val="tx1">
                    <a:lumMod val="75000"/>
                    <a:lumOff val="25000"/>
                  </a:schemeClr>
                </a:solidFill>
                <a:ea typeface="+mn-ea"/>
              </a:rPr>
              <a:t>(what does chomp function do?)</a:t>
            </a:r>
          </a:p>
          <a:p>
            <a:pPr lvl="1" eaLnBrk="1" fontAlgn="auto" hangingPunct="1">
              <a:spcAft>
                <a:spcPts val="0"/>
              </a:spcAft>
              <a:buClr>
                <a:schemeClr val="bg2">
                  <a:lumMod val="60000"/>
                  <a:lumOff val="40000"/>
                </a:schemeClr>
              </a:buClr>
              <a:buFont typeface="Arial" pitchFamily="34" charset="0"/>
              <a:buChar char="•"/>
              <a:defRPr/>
            </a:pPr>
            <a:r>
              <a:rPr lang="en-US" dirty="0" err="1" smtClean="0">
                <a:solidFill>
                  <a:srgbClr val="FF0000"/>
                </a:solidFill>
                <a:ea typeface="+mn-ea"/>
              </a:rPr>
              <a:t>perldoc</a:t>
            </a:r>
            <a:r>
              <a:rPr lang="en-US" dirty="0" smtClean="0">
                <a:solidFill>
                  <a:srgbClr val="FF0000"/>
                </a:solidFill>
                <a:ea typeface="+mn-ea"/>
              </a:rPr>
              <a:t> </a:t>
            </a:r>
            <a:r>
              <a:rPr lang="en-US" dirty="0" err="1">
                <a:solidFill>
                  <a:srgbClr val="FF0000"/>
                </a:solidFill>
                <a:ea typeface="+mn-ea"/>
              </a:rPr>
              <a:t>Getopt</a:t>
            </a:r>
            <a:r>
              <a:rPr lang="en-US" dirty="0">
                <a:solidFill>
                  <a:srgbClr val="FF0000"/>
                </a:solidFill>
                <a:ea typeface="+mn-ea"/>
              </a:rPr>
              <a:t>::Long </a:t>
            </a:r>
            <a:r>
              <a:rPr lang="en-US" dirty="0">
                <a:solidFill>
                  <a:schemeClr val="tx1">
                    <a:lumMod val="75000"/>
                    <a:lumOff val="25000"/>
                  </a:schemeClr>
                </a:solidFill>
                <a:ea typeface="+mn-ea"/>
              </a:rPr>
              <a:t>(learn about a Perl module)</a:t>
            </a: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Type </a:t>
            </a:r>
            <a:r>
              <a:rPr lang="en-US" dirty="0">
                <a:solidFill>
                  <a:srgbClr val="FF0000"/>
                </a:solidFill>
                <a:ea typeface="+mn-ea"/>
                <a:cs typeface="+mn-cs"/>
              </a:rPr>
              <a:t>q</a:t>
            </a:r>
            <a:r>
              <a:rPr lang="en-US" dirty="0">
                <a:solidFill>
                  <a:schemeClr val="tx1">
                    <a:lumMod val="75000"/>
                    <a:lumOff val="25000"/>
                  </a:schemeClr>
                </a:solidFill>
                <a:ea typeface="+mn-ea"/>
                <a:cs typeface="+mn-cs"/>
              </a:rPr>
              <a:t> to quit when viewing help pages,</a:t>
            </a:r>
          </a:p>
          <a:p>
            <a:pPr eaLnBrk="1" fontAlgn="auto" hangingPunct="1">
              <a:spcAft>
                <a:spcPts val="0"/>
              </a:spcAft>
              <a:buClr>
                <a:schemeClr val="tx1">
                  <a:lumMod val="75000"/>
                  <a:lumOff val="25000"/>
                </a:schemeClr>
              </a:buClr>
              <a:buFont typeface="Arial" pitchFamily="34" charset="0"/>
              <a:buChar char="•"/>
              <a:defRPr/>
            </a:pPr>
            <a:r>
              <a:rPr lang="en-US" dirty="0" smtClean="0">
                <a:solidFill>
                  <a:schemeClr val="tx1">
                    <a:lumMod val="75000"/>
                    <a:lumOff val="25000"/>
                  </a:schemeClr>
                </a:solidFill>
                <a:ea typeface="+mn-ea"/>
                <a:cs typeface="+mn-cs"/>
              </a:rPr>
              <a:t>Hit the space </a:t>
            </a:r>
            <a:r>
              <a:rPr lang="en-US" dirty="0">
                <a:solidFill>
                  <a:schemeClr val="tx1">
                    <a:lumMod val="75000"/>
                    <a:lumOff val="25000"/>
                  </a:schemeClr>
                </a:solidFill>
                <a:ea typeface="+mn-ea"/>
                <a:cs typeface="+mn-cs"/>
              </a:rPr>
              <a:t>bar for next page</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a:latin typeface="Calisto MT" charset="0"/>
              </a:rPr>
              <a:t>Acknowledgements</a:t>
            </a:r>
          </a:p>
        </p:txBody>
      </p:sp>
      <p:sp>
        <p:nvSpPr>
          <p:cNvPr id="63490" name="Content Placeholder 2"/>
          <p:cNvSpPr>
            <a:spLocks noGrp="1"/>
          </p:cNvSpPr>
          <p:nvPr>
            <p:ph idx="1"/>
          </p:nvPr>
        </p:nvSpPr>
        <p:spPr/>
        <p:txBody>
          <a:bodyPr/>
          <a:lstStyle/>
          <a:p>
            <a:pPr eaLnBrk="1" hangingPunct="1"/>
            <a:r>
              <a:rPr lang="en-US">
                <a:latin typeface="Calisto MT" charset="0"/>
              </a:rPr>
              <a:t>Amir Karger “</a:t>
            </a:r>
            <a:r>
              <a:rPr lang="en-US" altLang="ja-JP">
                <a:latin typeface="Calisto MT" charset="0"/>
              </a:rPr>
              <a:t>Perl in a Day. Peeking Inside the Oyster. Biology-Flavored Perl Overview</a:t>
            </a:r>
            <a:r>
              <a:rPr lang="en-US">
                <a:latin typeface="Calisto MT" charset="0"/>
              </a:rPr>
              <a:t>”</a:t>
            </a:r>
            <a:r>
              <a:rPr lang="en-US" altLang="ja-JP">
                <a:latin typeface="Calisto MT" charset="0"/>
              </a:rPr>
              <a:t> rc.hms.harvard.edu/training</a:t>
            </a:r>
          </a:p>
          <a:p>
            <a:pPr eaLnBrk="1" hangingPunct="1"/>
            <a:r>
              <a:rPr lang="en-US">
                <a:latin typeface="Calisto MT" charset="0"/>
              </a:rPr>
              <a:t>Keith Jackson “Introduction to Perl” (Spring 2013) http://sc.tamu.edu/shortcourses/SC-perl/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a:latin typeface="Calisto MT" charset="0"/>
              </a:rPr>
              <a:t>In defense of UNIX shell</a:t>
            </a:r>
          </a:p>
        </p:txBody>
      </p:sp>
      <p:sp>
        <p:nvSpPr>
          <p:cNvPr id="3" name="Content Placeholder 2"/>
          <p:cNvSpPr>
            <a:spLocks noGrp="1"/>
          </p:cNvSpPr>
          <p:nvPr>
            <p:ph idx="1"/>
          </p:nvPr>
        </p:nvSpPr>
        <p:spPr/>
        <p:txBody>
          <a:bodyPr rtlCol="0">
            <a:normAutofit fontScale="92500" lnSpcReduction="20000"/>
          </a:bodyPr>
          <a:lstStyle/>
          <a:p>
            <a:pPr marL="0" indent="0" eaLnBrk="1" fontAlgn="auto" hangingPunct="1">
              <a:spcAft>
                <a:spcPts val="0"/>
              </a:spcAft>
              <a:buClr>
                <a:schemeClr val="tx1">
                  <a:lumMod val="75000"/>
                  <a:lumOff val="25000"/>
                </a:schemeClr>
              </a:buClr>
              <a:buFont typeface="Arial" pitchFamily="34" charset="0"/>
              <a:buNone/>
              <a:defRPr/>
            </a:pPr>
            <a:r>
              <a:rPr lang="en-US" sz="2600" dirty="0" smtClean="0">
                <a:solidFill>
                  <a:schemeClr val="tx1">
                    <a:lumMod val="75000"/>
                    <a:lumOff val="25000"/>
                  </a:schemeClr>
                </a:solidFill>
                <a:ea typeface="+mn-ea"/>
                <a:cs typeface="+mn-cs"/>
              </a:rPr>
              <a:t>Cases when it is better to write scripts in UNIX shell:</a:t>
            </a:r>
          </a:p>
          <a:p>
            <a:pPr marL="0" indent="0" eaLnBrk="1" fontAlgn="auto" hangingPunct="1">
              <a:spcAft>
                <a:spcPts val="0"/>
              </a:spcAft>
              <a:buClr>
                <a:schemeClr val="tx1">
                  <a:lumMod val="75000"/>
                  <a:lumOff val="25000"/>
                </a:schemeClr>
              </a:buClr>
              <a:buFont typeface="Arial" pitchFamily="34" charset="0"/>
              <a:buNone/>
              <a:defRPr/>
            </a:pPr>
            <a:endParaRPr lang="en-US" sz="600" dirty="0" smtClean="0">
              <a:solidFill>
                <a:schemeClr val="tx1">
                  <a:lumMod val="75000"/>
                  <a:lumOff val="25000"/>
                </a:schemeClr>
              </a:solidFill>
              <a:ea typeface="+mn-ea"/>
              <a:cs typeface="+mn-cs"/>
            </a:endParaRP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If the script must run in a Unix environment in which Perl is not available</a:t>
            </a:r>
            <a:r>
              <a:rPr lang="en-US" dirty="0" smtClean="0">
                <a:solidFill>
                  <a:schemeClr val="tx1">
                    <a:lumMod val="75000"/>
                    <a:lumOff val="25000"/>
                  </a:schemeClr>
                </a:solidFill>
                <a:ea typeface="+mn-ea"/>
              </a:rPr>
              <a:t>.</a:t>
            </a:r>
          </a:p>
          <a:p>
            <a:pPr lvl="1" eaLnBrk="1" fontAlgn="auto" hangingPunct="1">
              <a:spcAft>
                <a:spcPts val="0"/>
              </a:spcAft>
              <a:buClr>
                <a:schemeClr val="bg2">
                  <a:lumMod val="60000"/>
                  <a:lumOff val="40000"/>
                </a:schemeClr>
              </a:buClr>
              <a:buFont typeface="Arial" pitchFamily="34" charset="0"/>
              <a:buChar char="•"/>
              <a:defRPr/>
            </a:pPr>
            <a:endParaRPr lang="en-US" sz="1400" dirty="0">
              <a:solidFill>
                <a:schemeClr val="tx1">
                  <a:lumMod val="75000"/>
                  <a:lumOff val="25000"/>
                </a:schemeClr>
              </a:solidFill>
              <a:ea typeface="+mn-ea"/>
            </a:endParaRP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If you "know" the script will </a:t>
            </a:r>
            <a:r>
              <a:rPr lang="en-US" i="1" dirty="0">
                <a:solidFill>
                  <a:schemeClr val="tx1">
                    <a:lumMod val="75000"/>
                    <a:lumOff val="25000"/>
                  </a:schemeClr>
                </a:solidFill>
                <a:ea typeface="+mn-ea"/>
              </a:rPr>
              <a:t>always</a:t>
            </a:r>
            <a:r>
              <a:rPr lang="en-US" dirty="0">
                <a:solidFill>
                  <a:schemeClr val="tx1">
                    <a:lumMod val="75000"/>
                    <a:lumOff val="25000"/>
                  </a:schemeClr>
                </a:solidFill>
                <a:ea typeface="+mn-ea"/>
              </a:rPr>
              <a:t> remain very simple and short, less than around 20 lines of code</a:t>
            </a:r>
            <a:r>
              <a:rPr lang="en-US" dirty="0" smtClean="0">
                <a:solidFill>
                  <a:schemeClr val="tx1">
                    <a:lumMod val="75000"/>
                    <a:lumOff val="25000"/>
                  </a:schemeClr>
                </a:solidFill>
                <a:ea typeface="+mn-ea"/>
              </a:rPr>
              <a:t>.</a:t>
            </a:r>
          </a:p>
          <a:p>
            <a:pPr lvl="1" eaLnBrk="1" fontAlgn="auto" hangingPunct="1">
              <a:spcAft>
                <a:spcPts val="0"/>
              </a:spcAft>
              <a:buClr>
                <a:schemeClr val="bg2">
                  <a:lumMod val="60000"/>
                  <a:lumOff val="40000"/>
                </a:schemeClr>
              </a:buClr>
              <a:buFont typeface="Arial" pitchFamily="34" charset="0"/>
              <a:buChar char="•"/>
              <a:defRPr/>
            </a:pPr>
            <a:endParaRPr lang="en-US" sz="1400" dirty="0">
              <a:solidFill>
                <a:schemeClr val="tx1">
                  <a:lumMod val="75000"/>
                  <a:lumOff val="25000"/>
                </a:schemeClr>
              </a:solidFill>
              <a:ea typeface="+mn-ea"/>
            </a:endParaRP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If process startup time is significant. Note that shell has a lower startup cost than Perl</a:t>
            </a:r>
            <a:r>
              <a:rPr lang="en-US" dirty="0" smtClean="0">
                <a:solidFill>
                  <a:schemeClr val="tx1">
                    <a:lumMod val="75000"/>
                    <a:lumOff val="25000"/>
                  </a:schemeClr>
                </a:solidFill>
                <a:ea typeface="+mn-ea"/>
              </a:rPr>
              <a:t>.</a:t>
            </a:r>
          </a:p>
          <a:p>
            <a:pPr lvl="1" eaLnBrk="1" fontAlgn="auto" hangingPunct="1">
              <a:spcAft>
                <a:spcPts val="0"/>
              </a:spcAft>
              <a:buClr>
                <a:schemeClr val="bg2">
                  <a:lumMod val="60000"/>
                  <a:lumOff val="40000"/>
                </a:schemeClr>
              </a:buClr>
              <a:buFont typeface="Arial" pitchFamily="34" charset="0"/>
              <a:buChar char="•"/>
              <a:defRPr/>
            </a:pPr>
            <a:endParaRPr lang="en-US" sz="1400" dirty="0">
              <a:solidFill>
                <a:schemeClr val="tx1">
                  <a:lumMod val="75000"/>
                  <a:lumOff val="25000"/>
                </a:schemeClr>
              </a:solidFill>
              <a:ea typeface="+mn-ea"/>
            </a:endParaRPr>
          </a:p>
          <a:p>
            <a:pPr lvl="1" eaLnBrk="1" fontAlgn="auto" hangingPunct="1">
              <a:spcAft>
                <a:spcPts val="0"/>
              </a:spcAft>
              <a:buClr>
                <a:schemeClr val="bg2">
                  <a:lumMod val="60000"/>
                  <a:lumOff val="40000"/>
                </a:schemeClr>
              </a:buClr>
              <a:buFont typeface="Arial" pitchFamily="34" charset="0"/>
              <a:buChar char="•"/>
              <a:defRPr/>
            </a:pPr>
            <a:r>
              <a:rPr lang="en-US" dirty="0">
                <a:solidFill>
                  <a:schemeClr val="tx1">
                    <a:lumMod val="75000"/>
                    <a:lumOff val="25000"/>
                  </a:schemeClr>
                </a:solidFill>
                <a:ea typeface="+mn-ea"/>
              </a:rPr>
              <a:t>If you're sure the script will "never" need to be ported to Windows.</a:t>
            </a:r>
            <a:endParaRPr lang="en-US" dirty="0" smtClean="0">
              <a:solidFill>
                <a:schemeClr val="tx1">
                  <a:lumMod val="75000"/>
                  <a:lumOff val="25000"/>
                </a:schemeClr>
              </a:solidFill>
              <a:ea typeface="+mn-ea"/>
            </a:endParaRPr>
          </a:p>
          <a:p>
            <a:pPr eaLnBrk="1" fontAlgn="auto" hangingPunct="1">
              <a:spcAft>
                <a:spcPts val="0"/>
              </a:spcAft>
              <a:buClr>
                <a:schemeClr val="tx1">
                  <a:lumMod val="75000"/>
                  <a:lumOff val="25000"/>
                </a:schemeClr>
              </a:buClr>
              <a:buFont typeface="Arial" pitchFamily="34" charset="0"/>
              <a:buChar char="•"/>
              <a:defRPr/>
            </a:pPr>
            <a:endParaRPr lang="en-US" dirty="0">
              <a:solidFill>
                <a:schemeClr val="tx1">
                  <a:lumMod val="75000"/>
                  <a:lumOff val="25000"/>
                </a:schemeClr>
              </a:solidFill>
              <a:ea typeface="+mn-ea"/>
              <a:cs typeface="+mn-cs"/>
            </a:endParaRPr>
          </a:p>
        </p:txBody>
      </p:sp>
      <p:sp>
        <p:nvSpPr>
          <p:cNvPr id="23555" name="TextBox 3"/>
          <p:cNvSpPr txBox="1">
            <a:spLocks noChangeArrowheads="1"/>
          </p:cNvSpPr>
          <p:nvPr/>
        </p:nvSpPr>
        <p:spPr bwMode="auto">
          <a:xfrm>
            <a:off x="284163" y="6359525"/>
            <a:ext cx="38211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sto MT" charset="0"/>
                <a:ea typeface="ＭＳ Ｐゴシック" charset="0"/>
                <a:cs typeface="ＭＳ Ｐゴシック" charset="0"/>
              </a:defRPr>
            </a:lvl1pPr>
            <a:lvl2pPr marL="742950" indent="-285750" eaLnBrk="0" hangingPunct="0">
              <a:defRPr sz="2400">
                <a:solidFill>
                  <a:schemeClr val="tx1"/>
                </a:solidFill>
                <a:latin typeface="Calisto MT" charset="0"/>
                <a:ea typeface="ＭＳ Ｐゴシック" charset="0"/>
              </a:defRPr>
            </a:lvl2pPr>
            <a:lvl3pPr marL="1143000" indent="-228600" eaLnBrk="0" hangingPunct="0">
              <a:defRPr sz="2400">
                <a:solidFill>
                  <a:schemeClr val="tx1"/>
                </a:solidFill>
                <a:latin typeface="Calisto MT" charset="0"/>
                <a:ea typeface="ＭＳ Ｐゴシック" charset="0"/>
              </a:defRPr>
            </a:lvl3pPr>
            <a:lvl4pPr marL="1600200" indent="-228600" eaLnBrk="0" hangingPunct="0">
              <a:defRPr sz="2400">
                <a:solidFill>
                  <a:schemeClr val="tx1"/>
                </a:solidFill>
                <a:latin typeface="Calisto MT" charset="0"/>
                <a:ea typeface="ＭＳ Ｐゴシック" charset="0"/>
              </a:defRPr>
            </a:lvl4pPr>
            <a:lvl5pPr marL="2057400" indent="-228600" eaLnBrk="0" hangingPunct="0">
              <a:defRPr sz="2400">
                <a:solidFill>
                  <a:schemeClr val="tx1"/>
                </a:solidFill>
                <a:latin typeface="Calisto MT" charset="0"/>
                <a:ea typeface="ＭＳ Ｐゴシック" charset="0"/>
              </a:defRPr>
            </a:lvl5pPr>
            <a:lvl6pPr marL="2514600" indent="-228600" eaLnBrk="0" fontAlgn="base" hangingPunct="0">
              <a:spcBef>
                <a:spcPct val="0"/>
              </a:spcBef>
              <a:spcAft>
                <a:spcPct val="0"/>
              </a:spcAft>
              <a:defRPr sz="2400">
                <a:solidFill>
                  <a:schemeClr val="tx1"/>
                </a:solidFill>
                <a:latin typeface="Calisto MT" charset="0"/>
                <a:ea typeface="ＭＳ Ｐゴシック" charset="0"/>
              </a:defRPr>
            </a:lvl6pPr>
            <a:lvl7pPr marL="2971800" indent="-228600" eaLnBrk="0" fontAlgn="base" hangingPunct="0">
              <a:spcBef>
                <a:spcPct val="0"/>
              </a:spcBef>
              <a:spcAft>
                <a:spcPct val="0"/>
              </a:spcAft>
              <a:defRPr sz="2400">
                <a:solidFill>
                  <a:schemeClr val="tx1"/>
                </a:solidFill>
                <a:latin typeface="Calisto MT" charset="0"/>
                <a:ea typeface="ＭＳ Ｐゴシック" charset="0"/>
              </a:defRPr>
            </a:lvl7pPr>
            <a:lvl8pPr marL="3429000" indent="-228600" eaLnBrk="0" fontAlgn="base" hangingPunct="0">
              <a:spcBef>
                <a:spcPct val="0"/>
              </a:spcBef>
              <a:spcAft>
                <a:spcPct val="0"/>
              </a:spcAft>
              <a:defRPr sz="2400">
                <a:solidFill>
                  <a:schemeClr val="tx1"/>
                </a:solidFill>
                <a:latin typeface="Calisto MT" charset="0"/>
                <a:ea typeface="ＭＳ Ｐゴシック" charset="0"/>
              </a:defRPr>
            </a:lvl8pPr>
            <a:lvl9pPr marL="3886200" indent="-228600" eaLnBrk="0" fontAlgn="base" hangingPunct="0">
              <a:spcBef>
                <a:spcPct val="0"/>
              </a:spcBef>
              <a:spcAft>
                <a:spcPct val="0"/>
              </a:spcAft>
              <a:defRPr sz="2400">
                <a:solidFill>
                  <a:schemeClr val="tx1"/>
                </a:solidFill>
                <a:latin typeface="Calisto MT" charset="0"/>
                <a:ea typeface="ＭＳ Ｐゴシック" charset="0"/>
              </a:defRPr>
            </a:lvl9pPr>
          </a:lstStyle>
          <a:p>
            <a:pPr eaLnBrk="1" hangingPunct="1"/>
            <a:r>
              <a:rPr lang="en-US" sz="1100"/>
              <a:t>Adapted from http://www.perlmonks.org/?node_id=668481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a:latin typeface="Calisto MT" charset="0"/>
              </a:rPr>
              <a:t>Objectives of the course</a:t>
            </a:r>
          </a:p>
        </p:txBody>
      </p:sp>
      <p:sp>
        <p:nvSpPr>
          <p:cNvPr id="24578" name="Content Placeholder 2"/>
          <p:cNvSpPr>
            <a:spLocks noGrp="1"/>
          </p:cNvSpPr>
          <p:nvPr>
            <p:ph idx="1"/>
          </p:nvPr>
        </p:nvSpPr>
        <p:spPr/>
        <p:txBody>
          <a:bodyPr/>
          <a:lstStyle/>
          <a:p>
            <a:pPr eaLnBrk="1" hangingPunct="1"/>
            <a:r>
              <a:rPr lang="en-US" dirty="0">
                <a:solidFill>
                  <a:srgbClr val="D9D9D9"/>
                </a:solidFill>
                <a:latin typeface="Calisto MT" charset="0"/>
              </a:rPr>
              <a:t>To understand advantages/disadvantages </a:t>
            </a:r>
            <a:endParaRPr lang="en-US" dirty="0" smtClean="0">
              <a:solidFill>
                <a:srgbClr val="D9D9D9"/>
              </a:solidFill>
              <a:latin typeface="Calisto MT" charset="0"/>
            </a:endParaRPr>
          </a:p>
          <a:p>
            <a:pPr eaLnBrk="1" hangingPunct="1"/>
            <a:r>
              <a:rPr lang="en-US" dirty="0" smtClean="0">
                <a:latin typeface="Calisto MT" charset="0"/>
              </a:rPr>
              <a:t>To </a:t>
            </a:r>
            <a:r>
              <a:rPr lang="en-US" dirty="0">
                <a:latin typeface="Calisto MT" charset="0"/>
              </a:rPr>
              <a:t>write a basic Perl program</a:t>
            </a:r>
          </a:p>
          <a:p>
            <a:pPr eaLnBrk="1" hangingPunct="1"/>
            <a:r>
              <a:rPr lang="en-US" dirty="0">
                <a:solidFill>
                  <a:srgbClr val="D9D9D9"/>
                </a:solidFill>
                <a:latin typeface="Calisto MT" charset="0"/>
              </a:rPr>
              <a:t>To learn Perl variables, functions and syntax </a:t>
            </a:r>
          </a:p>
          <a:p>
            <a:pPr eaLnBrk="1" hangingPunct="1"/>
            <a:r>
              <a:rPr lang="en-US" dirty="0">
                <a:solidFill>
                  <a:srgbClr val="D9D9D9"/>
                </a:solidFill>
                <a:latin typeface="Calisto MT" charset="0"/>
              </a:rPr>
              <a:t>To familiarize with operators in Perl</a:t>
            </a:r>
          </a:p>
          <a:p>
            <a:pPr eaLnBrk="1" hangingPunct="1"/>
            <a:r>
              <a:rPr lang="en-US" dirty="0">
                <a:solidFill>
                  <a:srgbClr val="D9D9D9"/>
                </a:solidFill>
                <a:latin typeface="Calisto MT" charset="0"/>
              </a:rPr>
              <a:t>To familiarize with loop structures</a:t>
            </a:r>
          </a:p>
          <a:p>
            <a:pPr eaLnBrk="1" hangingPunct="1"/>
            <a:r>
              <a:rPr lang="en-US" dirty="0">
                <a:solidFill>
                  <a:srgbClr val="D9D9D9"/>
                </a:solidFill>
                <a:latin typeface="Calisto MT" charset="0"/>
              </a:rPr>
              <a:t>To work on common errors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a:latin typeface="Calisto MT" charset="0"/>
              </a:rPr>
              <a:t>Getting Started</a:t>
            </a:r>
          </a:p>
        </p:txBody>
      </p:sp>
      <p:sp>
        <p:nvSpPr>
          <p:cNvPr id="3" name="Content Placeholder 2"/>
          <p:cNvSpPr>
            <a:spLocks noGrp="1"/>
          </p:cNvSpPr>
          <p:nvPr>
            <p:ph idx="1"/>
          </p:nvPr>
        </p:nvSpPr>
        <p:spPr>
          <a:xfrm>
            <a:off x="441325" y="1968500"/>
            <a:ext cx="8210550" cy="4318000"/>
          </a:xfrm>
        </p:spPr>
        <p:txBody>
          <a:bodyPr rtlCol="0">
            <a:normAutofit fontScale="92500" lnSpcReduction="10000"/>
          </a:bodyPr>
          <a:lstStyle/>
          <a:p>
            <a:pPr marL="0" indent="0" eaLnBrk="1" fontAlgn="auto" hangingPunct="1">
              <a:spcAft>
                <a:spcPts val="0"/>
              </a:spcAft>
              <a:buClr>
                <a:schemeClr val="tx1">
                  <a:lumMod val="75000"/>
                  <a:lumOff val="25000"/>
                </a:schemeClr>
              </a:buClr>
              <a:buFont typeface="Arial" pitchFamily="34" charset="0"/>
              <a:buNone/>
              <a:defRPr/>
            </a:pPr>
            <a:r>
              <a:rPr lang="en-US" dirty="0" smtClean="0">
                <a:solidFill>
                  <a:schemeClr val="tx1">
                    <a:lumMod val="75000"/>
                    <a:lumOff val="25000"/>
                  </a:schemeClr>
                </a:solidFill>
                <a:ea typeface="+mn-ea"/>
                <a:cs typeface="+mn-cs"/>
              </a:rPr>
              <a:t>1. Check if Perl is installed:</a:t>
            </a:r>
          </a:p>
          <a:p>
            <a:pPr lvl="1" indent="-342900" eaLnBrk="1" fontAlgn="auto" hangingPunct="1">
              <a:spcAft>
                <a:spcPts val="0"/>
              </a:spcAft>
              <a:buClr>
                <a:schemeClr val="bg2">
                  <a:lumMod val="60000"/>
                  <a:lumOff val="40000"/>
                </a:schemeClr>
              </a:buClr>
              <a:buFont typeface="Arial" pitchFamily="34" charset="0"/>
              <a:buChar char="•"/>
              <a:defRPr/>
            </a:pPr>
            <a:r>
              <a:rPr lang="en-US" dirty="0">
                <a:solidFill>
                  <a:srgbClr val="FF0000"/>
                </a:solidFill>
                <a:ea typeface="+mn-ea"/>
              </a:rPr>
              <a:t>Run command line </a:t>
            </a:r>
            <a:r>
              <a:rPr lang="en-US" dirty="0" smtClean="0">
                <a:solidFill>
                  <a:srgbClr val="FF0000"/>
                </a:solidFill>
                <a:ea typeface="+mn-ea"/>
              </a:rPr>
              <a:t>(Start -&gt; Run -&gt; type: </a:t>
            </a:r>
            <a:r>
              <a:rPr lang="en-US" dirty="0" err="1" smtClean="0">
                <a:solidFill>
                  <a:srgbClr val="FF0000"/>
                </a:solidFill>
                <a:ea typeface="+mn-ea"/>
              </a:rPr>
              <a:t>cmd</a:t>
            </a:r>
            <a:r>
              <a:rPr lang="en-US" dirty="0" smtClean="0">
                <a:solidFill>
                  <a:srgbClr val="FF0000"/>
                </a:solidFill>
                <a:ea typeface="+mn-ea"/>
              </a:rPr>
              <a:t> -&gt; Ok)</a:t>
            </a:r>
          </a:p>
          <a:p>
            <a:pPr marL="236538" lvl="1" indent="0" eaLnBrk="1" fontAlgn="auto" hangingPunct="1">
              <a:spcAft>
                <a:spcPts val="0"/>
              </a:spcAft>
              <a:buClr>
                <a:schemeClr val="bg2">
                  <a:lumMod val="60000"/>
                  <a:lumOff val="40000"/>
                </a:schemeClr>
              </a:buClr>
              <a:buFont typeface="Arial" pitchFamily="34" charset="0"/>
              <a:buNone/>
              <a:defRPr/>
            </a:pPr>
            <a:r>
              <a:rPr lang="en-US" dirty="0">
                <a:solidFill>
                  <a:srgbClr val="FF0000"/>
                </a:solidFill>
                <a:ea typeface="+mn-ea"/>
              </a:rPr>
              <a:t> </a:t>
            </a:r>
            <a:r>
              <a:rPr lang="en-US" dirty="0" smtClean="0">
                <a:solidFill>
                  <a:srgbClr val="FF0000"/>
                </a:solidFill>
                <a:ea typeface="+mn-ea"/>
              </a:rPr>
              <a:t>    -&gt; type: </a:t>
            </a:r>
            <a:r>
              <a:rPr lang="en-US" dirty="0" err="1" smtClean="0">
                <a:solidFill>
                  <a:srgbClr val="FF0000"/>
                </a:solidFill>
                <a:ea typeface="+mn-ea"/>
              </a:rPr>
              <a:t>perl</a:t>
            </a:r>
            <a:r>
              <a:rPr lang="en-US" dirty="0" smtClean="0">
                <a:solidFill>
                  <a:srgbClr val="FF0000"/>
                </a:solidFill>
                <a:ea typeface="+mn-ea"/>
              </a:rPr>
              <a:t> –v </a:t>
            </a:r>
            <a:r>
              <a:rPr lang="en-US" dirty="0" smtClean="0">
                <a:solidFill>
                  <a:srgbClr val="000000"/>
                </a:solidFill>
                <a:ea typeface="+mn-ea"/>
              </a:rPr>
              <a:t>-&gt; should appear a message:</a:t>
            </a:r>
          </a:p>
          <a:p>
            <a:pPr lvl="1" indent="-342900" eaLnBrk="1" fontAlgn="auto" hangingPunct="1">
              <a:spcAft>
                <a:spcPts val="0"/>
              </a:spcAft>
              <a:buClr>
                <a:schemeClr val="bg2">
                  <a:lumMod val="60000"/>
                  <a:lumOff val="40000"/>
                </a:schemeClr>
              </a:buClr>
              <a:buFont typeface="Arial" pitchFamily="34" charset="0"/>
              <a:buChar char="•"/>
              <a:defRPr/>
            </a:pPr>
            <a:endParaRPr lang="en-US" dirty="0" smtClean="0">
              <a:solidFill>
                <a:srgbClr val="FF0000"/>
              </a:solidFill>
              <a:ea typeface="+mn-ea"/>
            </a:endParaRPr>
          </a:p>
          <a:p>
            <a:pPr lvl="1" indent="-342900" eaLnBrk="1" fontAlgn="auto" hangingPunct="1">
              <a:spcAft>
                <a:spcPts val="0"/>
              </a:spcAft>
              <a:buClr>
                <a:schemeClr val="bg2">
                  <a:lumMod val="60000"/>
                  <a:lumOff val="40000"/>
                </a:schemeClr>
              </a:buClr>
              <a:buFont typeface="Arial" pitchFamily="34" charset="0"/>
              <a:buChar char="•"/>
              <a:defRPr/>
            </a:pPr>
            <a:endParaRPr lang="en-US" dirty="0">
              <a:solidFill>
                <a:srgbClr val="FF0000"/>
              </a:solidFill>
              <a:ea typeface="+mn-ea"/>
            </a:endParaRPr>
          </a:p>
          <a:p>
            <a:pPr marL="236538" lvl="1" indent="0" eaLnBrk="1" fontAlgn="auto" hangingPunct="1">
              <a:spcAft>
                <a:spcPts val="0"/>
              </a:spcAft>
              <a:buClr>
                <a:schemeClr val="bg2">
                  <a:lumMod val="60000"/>
                  <a:lumOff val="40000"/>
                </a:schemeClr>
              </a:buClr>
              <a:buFont typeface="Arial" pitchFamily="34" charset="0"/>
              <a:buNone/>
              <a:defRPr/>
            </a:pPr>
            <a:r>
              <a:rPr lang="en-US" dirty="0">
                <a:solidFill>
                  <a:srgbClr val="FF0000"/>
                </a:solidFill>
                <a:ea typeface="+mn-ea"/>
              </a:rPr>
              <a:t> </a:t>
            </a:r>
            <a:r>
              <a:rPr lang="en-US" dirty="0" smtClean="0">
                <a:solidFill>
                  <a:srgbClr val="FF0000"/>
                </a:solidFill>
                <a:ea typeface="+mn-ea"/>
              </a:rPr>
              <a:t>  </a:t>
            </a:r>
          </a:p>
          <a:p>
            <a:pPr marL="236538" lvl="1" indent="0" eaLnBrk="1" fontAlgn="auto" hangingPunct="1">
              <a:spcAft>
                <a:spcPts val="0"/>
              </a:spcAft>
              <a:buClr>
                <a:schemeClr val="bg2">
                  <a:lumMod val="60000"/>
                  <a:lumOff val="40000"/>
                </a:schemeClr>
              </a:buClr>
              <a:buFont typeface="Arial" pitchFamily="34" charset="0"/>
              <a:buNone/>
              <a:defRPr/>
            </a:pPr>
            <a:r>
              <a:rPr lang="en-US" dirty="0" smtClean="0">
                <a:solidFill>
                  <a:srgbClr val="FF0000"/>
                </a:solidFill>
                <a:ea typeface="+mn-ea"/>
              </a:rPr>
              <a:t> </a:t>
            </a:r>
            <a:r>
              <a:rPr lang="en-US" dirty="0" smtClean="0">
                <a:solidFill>
                  <a:schemeClr val="tx1"/>
                </a:solidFill>
                <a:ea typeface="+mn-ea"/>
              </a:rPr>
              <a:t>if not installed appears a message:</a:t>
            </a:r>
          </a:p>
          <a:p>
            <a:pPr lvl="1" indent="-342900" eaLnBrk="1" fontAlgn="auto" hangingPunct="1">
              <a:spcAft>
                <a:spcPts val="0"/>
              </a:spcAft>
              <a:buClr>
                <a:schemeClr val="bg2">
                  <a:lumMod val="60000"/>
                  <a:lumOff val="40000"/>
                </a:schemeClr>
              </a:buClr>
              <a:buFont typeface="Arial" pitchFamily="34" charset="0"/>
              <a:buChar char="•"/>
              <a:defRPr/>
            </a:pPr>
            <a:endParaRPr lang="en-US" dirty="0" smtClean="0">
              <a:solidFill>
                <a:schemeClr val="tx1">
                  <a:lumMod val="75000"/>
                  <a:lumOff val="25000"/>
                </a:schemeClr>
              </a:solidFill>
              <a:ea typeface="+mn-ea"/>
            </a:endParaRPr>
          </a:p>
          <a:p>
            <a:pPr lvl="1" indent="-342900" eaLnBrk="1" fontAlgn="auto" hangingPunct="1">
              <a:spcAft>
                <a:spcPts val="0"/>
              </a:spcAft>
              <a:buClr>
                <a:schemeClr val="bg2">
                  <a:lumMod val="60000"/>
                  <a:lumOff val="40000"/>
                </a:schemeClr>
              </a:buClr>
              <a:buFont typeface="Arial" pitchFamily="34" charset="0"/>
              <a:buChar char="•"/>
              <a:defRPr/>
            </a:pPr>
            <a:endParaRPr lang="en-US" dirty="0">
              <a:solidFill>
                <a:schemeClr val="tx1">
                  <a:lumMod val="75000"/>
                  <a:lumOff val="25000"/>
                </a:schemeClr>
              </a:solidFill>
              <a:ea typeface="+mn-ea"/>
            </a:endParaRPr>
          </a:p>
          <a:p>
            <a:pPr lvl="1" eaLnBrk="1" fontAlgn="auto" hangingPunct="1">
              <a:spcBef>
                <a:spcPts val="200"/>
              </a:spcBef>
              <a:spcAft>
                <a:spcPts val="0"/>
              </a:spcAft>
              <a:buClr>
                <a:schemeClr val="bg2">
                  <a:lumMod val="60000"/>
                  <a:lumOff val="40000"/>
                </a:schemeClr>
              </a:buClr>
              <a:buFont typeface="Arial" pitchFamily="34" charset="0"/>
              <a:buChar char="•"/>
              <a:defRPr/>
            </a:pPr>
            <a:r>
              <a:rPr lang="en-US" dirty="0" smtClean="0">
                <a:solidFill>
                  <a:schemeClr val="tx1">
                    <a:lumMod val="75000"/>
                    <a:lumOff val="25000"/>
                  </a:schemeClr>
                </a:solidFill>
                <a:ea typeface="+mn-ea"/>
              </a:rPr>
              <a:t>For Windows</a:t>
            </a:r>
            <a:r>
              <a:rPr lang="en-US" dirty="0">
                <a:solidFill>
                  <a:schemeClr val="tx1">
                    <a:lumMod val="75000"/>
                    <a:lumOff val="25000"/>
                  </a:schemeClr>
                </a:solidFill>
                <a:ea typeface="+mn-ea"/>
              </a:rPr>
              <a:t>: </a:t>
            </a:r>
            <a:r>
              <a:rPr lang="en-US" dirty="0" smtClean="0">
                <a:solidFill>
                  <a:schemeClr val="tx1">
                    <a:lumMod val="75000"/>
                    <a:lumOff val="25000"/>
                  </a:schemeClr>
                </a:solidFill>
                <a:ea typeface="+mn-ea"/>
              </a:rPr>
              <a:t>install from</a:t>
            </a:r>
          </a:p>
          <a:p>
            <a:pPr marL="0" indent="0" eaLnBrk="1" fontAlgn="auto" hangingPunct="1">
              <a:spcBef>
                <a:spcPts val="200"/>
              </a:spcBef>
              <a:spcAft>
                <a:spcPts val="0"/>
              </a:spcAft>
              <a:buClr>
                <a:schemeClr val="tx1">
                  <a:lumMod val="75000"/>
                  <a:lumOff val="25000"/>
                </a:schemeClr>
              </a:buClr>
              <a:buFont typeface="Arial" pitchFamily="34" charset="0"/>
              <a:buNone/>
              <a:defRPr/>
            </a:pPr>
            <a:r>
              <a:rPr lang="en-US" dirty="0">
                <a:solidFill>
                  <a:schemeClr val="tx1">
                    <a:lumMod val="75000"/>
                    <a:lumOff val="25000"/>
                  </a:schemeClr>
                </a:solidFill>
                <a:ea typeface="+mn-ea"/>
                <a:cs typeface="+mn-cs"/>
              </a:rPr>
              <a:t> </a:t>
            </a:r>
            <a:r>
              <a:rPr lang="en-US" dirty="0" smtClean="0">
                <a:solidFill>
                  <a:schemeClr val="tx1">
                    <a:lumMod val="75000"/>
                    <a:lumOff val="25000"/>
                  </a:schemeClr>
                </a:solidFill>
                <a:ea typeface="+mn-ea"/>
                <a:cs typeface="+mn-cs"/>
              </a:rPr>
              <a:t>       </a:t>
            </a:r>
            <a:r>
              <a:rPr lang="en-US" dirty="0" smtClean="0">
                <a:solidFill>
                  <a:schemeClr val="tx1">
                    <a:lumMod val="75000"/>
                    <a:lumOff val="25000"/>
                  </a:schemeClr>
                </a:solidFill>
                <a:ea typeface="+mn-ea"/>
                <a:cs typeface="+mn-cs"/>
                <a:hlinkClick r:id="rId2"/>
              </a:rPr>
              <a:t>http</a:t>
            </a:r>
            <a:r>
              <a:rPr lang="en-US" dirty="0">
                <a:solidFill>
                  <a:schemeClr val="tx1">
                    <a:lumMod val="75000"/>
                    <a:lumOff val="25000"/>
                  </a:schemeClr>
                </a:solidFill>
                <a:ea typeface="+mn-ea"/>
                <a:cs typeface="+mn-cs"/>
                <a:hlinkClick r:id="rId2"/>
              </a:rPr>
              <a:t>://www.activestate.com/Products/</a:t>
            </a:r>
            <a:r>
              <a:rPr lang="en-US" dirty="0" smtClean="0">
                <a:solidFill>
                  <a:schemeClr val="tx1">
                    <a:lumMod val="75000"/>
                    <a:lumOff val="25000"/>
                  </a:schemeClr>
                </a:solidFill>
                <a:ea typeface="+mn-ea"/>
                <a:cs typeface="+mn-cs"/>
                <a:hlinkClick r:id="rId2"/>
              </a:rPr>
              <a:t>ActivePerl</a:t>
            </a:r>
            <a:endParaRPr lang="en-US" dirty="0" smtClean="0">
              <a:solidFill>
                <a:schemeClr val="tx1">
                  <a:lumMod val="75000"/>
                  <a:lumOff val="25000"/>
                </a:schemeClr>
              </a:solidFill>
              <a:ea typeface="+mn-ea"/>
              <a:cs typeface="+mn-cs"/>
            </a:endParaRPr>
          </a:p>
          <a:p>
            <a:pPr lvl="1" eaLnBrk="1" fontAlgn="auto" hangingPunct="1">
              <a:spcAft>
                <a:spcPts val="0"/>
              </a:spcAft>
              <a:buClr>
                <a:schemeClr val="bg2">
                  <a:lumMod val="60000"/>
                  <a:lumOff val="40000"/>
                </a:schemeClr>
              </a:buClr>
              <a:buFont typeface="Arial" pitchFamily="34" charset="0"/>
              <a:buChar char="•"/>
              <a:defRPr/>
            </a:pPr>
            <a:r>
              <a:rPr lang="en-US" dirty="0" smtClean="0">
                <a:solidFill>
                  <a:schemeClr val="tx1">
                    <a:lumMod val="75000"/>
                    <a:lumOff val="25000"/>
                  </a:schemeClr>
                </a:solidFill>
                <a:ea typeface="+mn-ea"/>
              </a:rPr>
              <a:t>Installed on Linux, Mac computers by default</a:t>
            </a:r>
          </a:p>
        </p:txBody>
      </p:sp>
      <p:pic>
        <p:nvPicPr>
          <p:cNvPr id="25603" name="Picture 3" descr="Screen Shot 2014-12-16 at 10.31.16.png"/>
          <p:cNvPicPr>
            <a:picLocks noChangeAspect="1"/>
          </p:cNvPicPr>
          <p:nvPr/>
        </p:nvPicPr>
        <p:blipFill>
          <a:blip r:embed="rId3">
            <a:extLst>
              <a:ext uri="{28A0092B-C50C-407E-A947-70E740481C1C}">
                <a14:useLocalDpi xmlns:a14="http://schemas.microsoft.com/office/drawing/2010/main" val="0"/>
              </a:ext>
            </a:extLst>
          </a:blip>
          <a:srcRect b="25543"/>
          <a:stretch>
            <a:fillRect/>
          </a:stretch>
        </p:blipFill>
        <p:spPr bwMode="auto">
          <a:xfrm>
            <a:off x="804863" y="4468813"/>
            <a:ext cx="67722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descr="Screen Shot 2014-12-16 at 10.46.52.png"/>
          <p:cNvPicPr>
            <a:picLocks noChangeAspect="1"/>
          </p:cNvPicPr>
          <p:nvPr/>
        </p:nvPicPr>
        <p:blipFill>
          <a:blip r:embed="rId4">
            <a:extLst>
              <a:ext uri="{28A0092B-C50C-407E-A947-70E740481C1C}">
                <a14:useLocalDpi xmlns:a14="http://schemas.microsoft.com/office/drawing/2010/main" val="0"/>
              </a:ext>
            </a:extLst>
          </a:blip>
          <a:srcRect b="32954"/>
          <a:stretch>
            <a:fillRect/>
          </a:stretch>
        </p:blipFill>
        <p:spPr bwMode="auto">
          <a:xfrm>
            <a:off x="804863" y="3070225"/>
            <a:ext cx="67722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tx1">
                    <a:lumMod val="75000"/>
                    <a:lumOff val="25000"/>
                  </a:schemeClr>
                </a:solidFill>
                <a:ea typeface="+mj-ea"/>
                <a:cs typeface="+mj-cs"/>
              </a:rPr>
              <a:t>Write your first Perl program</a:t>
            </a:r>
            <a:endParaRPr lang="en-US" dirty="0">
              <a:solidFill>
                <a:schemeClr val="tx1">
                  <a:lumMod val="75000"/>
                  <a:lumOff val="25000"/>
                </a:schemeClr>
              </a:solidFill>
              <a:ea typeface="+mj-ea"/>
              <a:cs typeface="+mj-cs"/>
            </a:endParaRPr>
          </a:p>
        </p:txBody>
      </p:sp>
      <p:sp>
        <p:nvSpPr>
          <p:cNvPr id="3" name="Content Placeholder 2"/>
          <p:cNvSpPr>
            <a:spLocks noGrp="1"/>
          </p:cNvSpPr>
          <p:nvPr>
            <p:ph idx="1"/>
          </p:nvPr>
        </p:nvSpPr>
        <p:spPr>
          <a:xfrm>
            <a:off x="327025" y="1906588"/>
            <a:ext cx="8474075" cy="3490912"/>
          </a:xfrm>
        </p:spPr>
        <p:txBody>
          <a:bodyPr rtlCol="0">
            <a:normAutofit fontScale="92500" lnSpcReduction="20000"/>
          </a:bodyPr>
          <a:lstStyle/>
          <a:p>
            <a:pPr marL="457200" indent="-457200" eaLnBrk="1" fontAlgn="auto" hangingPunct="1">
              <a:spcAft>
                <a:spcPts val="0"/>
              </a:spcAft>
              <a:buClr>
                <a:schemeClr val="tx1">
                  <a:lumMod val="75000"/>
                  <a:lumOff val="25000"/>
                </a:schemeClr>
              </a:buClr>
              <a:buFont typeface="+mj-lt"/>
              <a:buAutoNum type="arabicPeriod"/>
              <a:defRPr/>
            </a:pPr>
            <a:r>
              <a:rPr lang="en-US" dirty="0" smtClean="0">
                <a:solidFill>
                  <a:srgbClr val="FF0000"/>
                </a:solidFill>
                <a:ea typeface="+mn-ea"/>
                <a:cs typeface="+mn-cs"/>
              </a:rPr>
              <a:t>Open Notepad </a:t>
            </a:r>
            <a:r>
              <a:rPr lang="en-US" dirty="0" smtClean="0">
                <a:solidFill>
                  <a:schemeClr val="tx1">
                    <a:lumMod val="75000"/>
                    <a:lumOff val="25000"/>
                  </a:schemeClr>
                </a:solidFill>
                <a:ea typeface="+mn-ea"/>
                <a:cs typeface="+mn-cs"/>
              </a:rPr>
              <a:t>(Start -&gt; All Programs -&gt; Accessories -&gt; Notepad)</a:t>
            </a:r>
          </a:p>
          <a:p>
            <a:pPr marL="457200" indent="-457200" eaLnBrk="1" fontAlgn="auto" hangingPunct="1">
              <a:spcAft>
                <a:spcPts val="0"/>
              </a:spcAft>
              <a:buClr>
                <a:schemeClr val="tx1">
                  <a:lumMod val="75000"/>
                  <a:lumOff val="25000"/>
                </a:schemeClr>
              </a:buClr>
              <a:buFont typeface="+mj-lt"/>
              <a:buAutoNum type="arabicPeriod"/>
              <a:defRPr/>
            </a:pPr>
            <a:r>
              <a:rPr lang="en-US" dirty="0" smtClean="0">
                <a:solidFill>
                  <a:schemeClr val="tx1">
                    <a:lumMod val="75000"/>
                    <a:lumOff val="25000"/>
                  </a:schemeClr>
                </a:solidFill>
                <a:ea typeface="+mn-ea"/>
                <a:cs typeface="+mn-cs"/>
              </a:rPr>
              <a:t>Type the first line:</a:t>
            </a:r>
          </a:p>
          <a:p>
            <a:pPr marL="236538" lvl="1" indent="0" eaLnBrk="1" fontAlgn="auto" hangingPunct="1">
              <a:spcAft>
                <a:spcPts val="0"/>
              </a:spcAft>
              <a:buClr>
                <a:schemeClr val="bg2">
                  <a:lumMod val="60000"/>
                  <a:lumOff val="40000"/>
                </a:schemeClr>
              </a:buClr>
              <a:buFont typeface="Arial" pitchFamily="34" charset="0"/>
              <a:buNone/>
              <a:defRPr/>
            </a:pPr>
            <a:r>
              <a:rPr lang="en-US" dirty="0" smtClean="0">
                <a:solidFill>
                  <a:srgbClr val="FF0000"/>
                </a:solidFill>
                <a:latin typeface="Courier New" charset="0"/>
                <a:ea typeface="+mn-ea"/>
              </a:rPr>
              <a:t>  #</a:t>
            </a:r>
            <a:r>
              <a:rPr lang="en-US" dirty="0">
                <a:solidFill>
                  <a:srgbClr val="FF0000"/>
                </a:solidFill>
                <a:latin typeface="Courier New" charset="0"/>
                <a:ea typeface="+mn-ea"/>
              </a:rPr>
              <a:t>!/</a:t>
            </a:r>
            <a:r>
              <a:rPr lang="en-US" dirty="0" err="1">
                <a:solidFill>
                  <a:srgbClr val="FF0000"/>
                </a:solidFill>
                <a:latin typeface="Courier New" charset="0"/>
                <a:ea typeface="+mn-ea"/>
              </a:rPr>
              <a:t>usr</a:t>
            </a:r>
            <a:r>
              <a:rPr lang="en-US" dirty="0">
                <a:solidFill>
                  <a:srgbClr val="FF0000"/>
                </a:solidFill>
                <a:latin typeface="Courier New" charset="0"/>
                <a:ea typeface="+mn-ea"/>
              </a:rPr>
              <a:t>/bin/</a:t>
            </a:r>
            <a:r>
              <a:rPr lang="en-US" dirty="0" err="1" smtClean="0">
                <a:solidFill>
                  <a:srgbClr val="FF0000"/>
                </a:solidFill>
                <a:latin typeface="Courier New" charset="0"/>
                <a:ea typeface="+mn-ea"/>
              </a:rPr>
              <a:t>perl</a:t>
            </a:r>
            <a:endParaRPr lang="en-US" dirty="0">
              <a:solidFill>
                <a:srgbClr val="FF0000"/>
              </a:solidFill>
              <a:latin typeface="Courier New" charset="0"/>
              <a:ea typeface="+mn-ea"/>
            </a:endParaRPr>
          </a:p>
          <a:p>
            <a:pPr marL="457200" indent="-457200" eaLnBrk="1" fontAlgn="auto" hangingPunct="1">
              <a:spcAft>
                <a:spcPts val="0"/>
              </a:spcAft>
              <a:buClr>
                <a:schemeClr val="tx1">
                  <a:lumMod val="75000"/>
                  <a:lumOff val="25000"/>
                </a:schemeClr>
              </a:buClr>
              <a:buFont typeface="+mj-lt"/>
              <a:buAutoNum type="arabicPeriod"/>
              <a:defRPr/>
            </a:pPr>
            <a:r>
              <a:rPr lang="en-US" dirty="0">
                <a:solidFill>
                  <a:schemeClr val="tx1">
                    <a:lumMod val="75000"/>
                    <a:lumOff val="25000"/>
                  </a:schemeClr>
                </a:solidFill>
                <a:ea typeface="+mn-ea"/>
                <a:cs typeface="+mn-cs"/>
              </a:rPr>
              <a:t>Type </a:t>
            </a:r>
            <a:r>
              <a:rPr lang="en-US" dirty="0" smtClean="0">
                <a:solidFill>
                  <a:schemeClr val="tx1">
                    <a:lumMod val="75000"/>
                    <a:lumOff val="25000"/>
                  </a:schemeClr>
                </a:solidFill>
                <a:ea typeface="+mn-ea"/>
                <a:cs typeface="+mn-cs"/>
              </a:rPr>
              <a:t>next line</a:t>
            </a:r>
            <a:r>
              <a:rPr lang="en-US" dirty="0">
                <a:solidFill>
                  <a:schemeClr val="tx1">
                    <a:lumMod val="75000"/>
                    <a:lumOff val="25000"/>
                  </a:schemeClr>
                </a:solidFill>
                <a:ea typeface="+mn-ea"/>
                <a:cs typeface="+mn-cs"/>
              </a:rPr>
              <a:t>:</a:t>
            </a:r>
          </a:p>
          <a:p>
            <a:pPr marL="236538" lvl="1" indent="0" eaLnBrk="1" fontAlgn="auto" hangingPunct="1">
              <a:spcAft>
                <a:spcPts val="0"/>
              </a:spcAft>
              <a:buClr>
                <a:schemeClr val="bg2">
                  <a:lumMod val="60000"/>
                  <a:lumOff val="40000"/>
                </a:schemeClr>
              </a:buClr>
              <a:buFont typeface="Arial" pitchFamily="34" charset="0"/>
              <a:buNone/>
              <a:defRPr/>
            </a:pPr>
            <a:r>
              <a:rPr lang="en-US" dirty="0" smtClean="0">
                <a:solidFill>
                  <a:srgbClr val="FF0000"/>
                </a:solidFill>
                <a:latin typeface="Courier New" charset="0"/>
                <a:ea typeface="+mn-ea"/>
              </a:rPr>
              <a:t>  print “My program is working\n”;</a:t>
            </a:r>
          </a:p>
          <a:p>
            <a:pPr marL="457200" indent="-457200" eaLnBrk="1" fontAlgn="auto" hangingPunct="1">
              <a:spcAft>
                <a:spcPts val="0"/>
              </a:spcAft>
              <a:buClr>
                <a:schemeClr val="tx1">
                  <a:lumMod val="75000"/>
                  <a:lumOff val="25000"/>
                </a:schemeClr>
              </a:buClr>
              <a:buFont typeface="Arial" pitchFamily="34" charset="0"/>
              <a:buAutoNum type="arabicPeriod" startAt="4"/>
              <a:defRPr/>
            </a:pPr>
            <a:r>
              <a:rPr lang="en-US" dirty="0" smtClean="0">
                <a:solidFill>
                  <a:schemeClr val="tx1">
                    <a:lumMod val="75000"/>
                    <a:lumOff val="25000"/>
                  </a:schemeClr>
                </a:solidFill>
                <a:ea typeface="+mn-ea"/>
                <a:cs typeface="+mn-cs"/>
              </a:rPr>
              <a:t>Save the file as “</a:t>
            </a:r>
            <a:r>
              <a:rPr lang="en-US" dirty="0" err="1" smtClean="0">
                <a:solidFill>
                  <a:schemeClr val="tx1">
                    <a:lumMod val="75000"/>
                    <a:lumOff val="25000"/>
                  </a:schemeClr>
                </a:solidFill>
                <a:ea typeface="+mn-ea"/>
                <a:cs typeface="+mn-cs"/>
              </a:rPr>
              <a:t>first.pl</a:t>
            </a:r>
            <a:r>
              <a:rPr lang="en-US" dirty="0" smtClean="0">
                <a:solidFill>
                  <a:schemeClr val="tx1">
                    <a:lumMod val="75000"/>
                    <a:lumOff val="25000"/>
                  </a:schemeClr>
                </a:solidFill>
                <a:ea typeface="+mn-ea"/>
                <a:cs typeface="+mn-cs"/>
              </a:rPr>
              <a:t>”</a:t>
            </a:r>
          </a:p>
          <a:p>
            <a:pPr marL="465138" lvl="2" indent="0" eaLnBrk="1" fontAlgn="auto" hangingPunct="1">
              <a:spcAft>
                <a:spcPts val="0"/>
              </a:spcAft>
              <a:buClr>
                <a:schemeClr val="tx1">
                  <a:lumMod val="75000"/>
                  <a:lumOff val="25000"/>
                </a:schemeClr>
              </a:buClr>
              <a:buFont typeface="Arial" pitchFamily="34" charset="0"/>
              <a:buNone/>
              <a:defRPr/>
            </a:pPr>
            <a:r>
              <a:rPr lang="en-US" dirty="0"/>
              <a:t>(Save as… -&gt; Desktop -&gt; Create new folder called “</a:t>
            </a:r>
            <a:r>
              <a:rPr lang="en-US" dirty="0" err="1"/>
              <a:t>perl</a:t>
            </a:r>
            <a:r>
              <a:rPr lang="en-US" dirty="0"/>
              <a:t>” -&gt; go to this folder </a:t>
            </a:r>
          </a:p>
          <a:p>
            <a:pPr marL="465138" lvl="2" indent="0" eaLnBrk="1" fontAlgn="auto" hangingPunct="1">
              <a:spcAft>
                <a:spcPts val="0"/>
              </a:spcAft>
              <a:buClr>
                <a:schemeClr val="tx1">
                  <a:lumMod val="75000"/>
                  <a:lumOff val="25000"/>
                </a:schemeClr>
              </a:buClr>
              <a:buFont typeface="Arial" pitchFamily="34" charset="0"/>
              <a:buNone/>
              <a:defRPr/>
            </a:pPr>
            <a:r>
              <a:rPr lang="en-US" dirty="0"/>
              <a:t>-&gt; in File name field type: </a:t>
            </a:r>
            <a:r>
              <a:rPr lang="en-US" dirty="0" err="1"/>
              <a:t>first.pl</a:t>
            </a:r>
            <a:r>
              <a:rPr lang="en-US" dirty="0"/>
              <a:t> -&gt; in Save as type field choose “All Files” </a:t>
            </a:r>
          </a:p>
          <a:p>
            <a:pPr marL="465138" lvl="2" indent="0" eaLnBrk="1" fontAlgn="auto" hangingPunct="1">
              <a:spcAft>
                <a:spcPts val="0"/>
              </a:spcAft>
              <a:buClr>
                <a:schemeClr val="tx1">
                  <a:lumMod val="75000"/>
                  <a:lumOff val="25000"/>
                </a:schemeClr>
              </a:buClr>
              <a:buFont typeface="Arial" pitchFamily="34" charset="0"/>
              <a:buNone/>
              <a:defRPr/>
            </a:pPr>
            <a:r>
              <a:rPr lang="en-US" dirty="0"/>
              <a:t>-&gt; Save)</a:t>
            </a:r>
          </a:p>
          <a:p>
            <a:pPr marL="693738" lvl="1" indent="-457200" eaLnBrk="1" fontAlgn="auto" hangingPunct="1">
              <a:spcAft>
                <a:spcPts val="0"/>
              </a:spcAft>
              <a:buClr>
                <a:schemeClr val="bg2">
                  <a:lumMod val="60000"/>
                  <a:lumOff val="40000"/>
                </a:schemeClr>
              </a:buClr>
              <a:buFont typeface="Arial" pitchFamily="34" charset="0"/>
              <a:buAutoNum type="arabicPeriod" startAt="4"/>
              <a:defRPr/>
            </a:pPr>
            <a:endParaRPr lang="en-US" dirty="0">
              <a:solidFill>
                <a:schemeClr val="tx1">
                  <a:lumMod val="75000"/>
                  <a:lumOff val="25000"/>
                </a:schemeClr>
              </a:solidFill>
              <a:ea typeface="+mn-ea"/>
            </a:endParaRPr>
          </a:p>
          <a:p>
            <a:pPr eaLnBrk="1" fontAlgn="auto" hangingPunct="1">
              <a:spcAft>
                <a:spcPts val="0"/>
              </a:spcAft>
              <a:buClr>
                <a:schemeClr val="tx1">
                  <a:lumMod val="75000"/>
                  <a:lumOff val="25000"/>
                </a:schemeClr>
              </a:buClr>
              <a:buFont typeface="Arial" pitchFamily="34" charset="0"/>
              <a:buChar char="•"/>
              <a:defRPr/>
            </a:pPr>
            <a:endParaRPr lang="en-US" dirty="0">
              <a:solidFill>
                <a:schemeClr val="tx1">
                  <a:lumMod val="75000"/>
                  <a:lumOff val="25000"/>
                </a:schemeClr>
              </a:solidFill>
              <a:ea typeface="+mn-ea"/>
              <a:cs typeface="+mn-cs"/>
            </a:endParaRPr>
          </a:p>
        </p:txBody>
      </p:sp>
      <p:sp>
        <p:nvSpPr>
          <p:cNvPr id="4" name="Rounded Rectangular Callout 3"/>
          <p:cNvSpPr/>
          <p:nvPr/>
        </p:nvSpPr>
        <p:spPr>
          <a:xfrm>
            <a:off x="4313238" y="2338388"/>
            <a:ext cx="2762250" cy="755650"/>
          </a:xfrm>
          <a:prstGeom prst="wedgeRoundRectCallout">
            <a:avLst>
              <a:gd name="adj1" fmla="val -86371"/>
              <a:gd name="adj2" fmla="val 32740"/>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r>
              <a:rPr lang="en-US" dirty="0"/>
              <a:t>Any PERL program should start with this line </a:t>
            </a:r>
          </a:p>
        </p:txBody>
      </p:sp>
      <p:pic>
        <p:nvPicPr>
          <p:cNvPr id="26628" name="Picture 4" descr="Screen Shot 2014-12-16 at 12.41.2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5850" y="5522913"/>
            <a:ext cx="4937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ular Callout 5"/>
          <p:cNvSpPr/>
          <p:nvPr/>
        </p:nvSpPr>
        <p:spPr>
          <a:xfrm>
            <a:off x="6294438" y="3287713"/>
            <a:ext cx="2506662" cy="965200"/>
          </a:xfrm>
          <a:prstGeom prst="wedgeRoundRectCallout">
            <a:avLst>
              <a:gd name="adj1" fmla="val -68194"/>
              <a:gd name="adj2" fmla="val 5530"/>
              <a:gd name="adj3" fmla="val 16667"/>
            </a:avLst>
          </a:prstGeom>
        </p:spPr>
        <p:style>
          <a:lnRef idx="2">
            <a:schemeClr val="accent4"/>
          </a:lnRef>
          <a:fillRef idx="1">
            <a:schemeClr val="lt1"/>
          </a:fillRef>
          <a:effectRef idx="0">
            <a:schemeClr val="accent4"/>
          </a:effectRef>
          <a:fontRef idx="minor">
            <a:schemeClr val="dk1"/>
          </a:fontRef>
        </p:style>
        <p:txBody>
          <a:bodyPr anchor="ctr"/>
          <a:lstStyle/>
          <a:p>
            <a:pPr fontAlgn="auto">
              <a:spcBef>
                <a:spcPts val="0"/>
              </a:spcBef>
              <a:spcAft>
                <a:spcPts val="0"/>
              </a:spcAft>
              <a:defRPr/>
            </a:pPr>
            <a:r>
              <a:rPr lang="en-US" u="sng" dirty="0">
                <a:solidFill>
                  <a:schemeClr val="tx1"/>
                </a:solidFill>
              </a:rPr>
              <a:t>Important:</a:t>
            </a:r>
            <a:r>
              <a:rPr lang="en-US" dirty="0">
                <a:solidFill>
                  <a:schemeClr val="tx1"/>
                </a:solidFill>
              </a:rPr>
              <a:t> </a:t>
            </a:r>
            <a:r>
              <a:rPr lang="en-US" dirty="0"/>
              <a:t>commands should end with semicolon </a:t>
            </a:r>
            <a:r>
              <a:rPr lang="ja-JP" altLang="en-US" dirty="0">
                <a:latin typeface="Arial"/>
              </a:rPr>
              <a:t>‘</a:t>
            </a:r>
            <a:r>
              <a:rPr lang="en-US" dirty="0">
                <a:solidFill>
                  <a:srgbClr val="FF0000"/>
                </a:solidFill>
              </a:rPr>
              <a:t>;</a:t>
            </a:r>
            <a:r>
              <a:rPr lang="ja-JP" altLang="en-US" dirty="0">
                <a:latin typeface="Arial"/>
              </a:rPr>
              <a:t>’</a:t>
            </a:r>
            <a:endParaRPr lang="en-US"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3976</TotalTime>
  <Words>3970</Words>
  <Application>Microsoft Macintosh PowerPoint</Application>
  <PresentationFormat>On-screen Show (4:3)</PresentationFormat>
  <Paragraphs>600</Paragraphs>
  <Slides>54</Slides>
  <Notes>1</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Capital</vt:lpstr>
      <vt:lpstr>Worksheet</vt:lpstr>
      <vt:lpstr>From the shell to Perl</vt:lpstr>
      <vt:lpstr>What is Perl and why to learn it?</vt:lpstr>
      <vt:lpstr>Objectives of the course</vt:lpstr>
      <vt:lpstr>Objectives of the course</vt:lpstr>
      <vt:lpstr>UNIX shell vs. Perl</vt:lpstr>
      <vt:lpstr>In defense of UNIX shell</vt:lpstr>
      <vt:lpstr>Objectives of the course</vt:lpstr>
      <vt:lpstr>Getting Started</vt:lpstr>
      <vt:lpstr>Write your first Perl program</vt:lpstr>
      <vt:lpstr>Run your first Perl program</vt:lpstr>
      <vt:lpstr>Explanation</vt:lpstr>
      <vt:lpstr>Objectives of the course</vt:lpstr>
      <vt:lpstr>Basic Syntax</vt:lpstr>
      <vt:lpstr>Comments</vt:lpstr>
      <vt:lpstr>Scalars </vt:lpstr>
      <vt:lpstr>Scalar Names</vt:lpstr>
      <vt:lpstr>Exercise</vt:lpstr>
      <vt:lpstr>The $_ variable</vt:lpstr>
      <vt:lpstr>Perl Functions</vt:lpstr>
      <vt:lpstr>Perl Functions</vt:lpstr>
      <vt:lpstr>Perl Functions</vt:lpstr>
      <vt:lpstr>Quoting Strings</vt:lpstr>
      <vt:lpstr>Array</vt:lpstr>
      <vt:lpstr>Array Operations</vt:lpstr>
      <vt:lpstr>Array Exercise</vt:lpstr>
      <vt:lpstr>Associative Arrays - Hashes</vt:lpstr>
      <vt:lpstr>Associative Arrays - Hashes</vt:lpstr>
      <vt:lpstr>Hash Operations</vt:lpstr>
      <vt:lpstr>Hash Exercise</vt:lpstr>
      <vt:lpstr>Same Name, Different Variables</vt:lpstr>
      <vt:lpstr>Objectives of the course</vt:lpstr>
      <vt:lpstr>Operators</vt:lpstr>
      <vt:lpstr>Increment/Decrement</vt:lpstr>
      <vt:lpstr>Comparison Operators</vt:lpstr>
      <vt:lpstr>String Comparison Operators</vt:lpstr>
      <vt:lpstr>Sort Comparison Operators</vt:lpstr>
      <vt:lpstr>What is Truth?</vt:lpstr>
      <vt:lpstr>Logical Operators</vt:lpstr>
      <vt:lpstr>Precedence</vt:lpstr>
      <vt:lpstr>Objectives of the course</vt:lpstr>
      <vt:lpstr>Perl Control Statements</vt:lpstr>
      <vt:lpstr>Example of if/elsif/else usage</vt:lpstr>
      <vt:lpstr>Example of unless usage</vt:lpstr>
      <vt:lpstr>Perl Control Statements</vt:lpstr>
      <vt:lpstr>Example of foreach usage</vt:lpstr>
      <vt:lpstr>Example of while usage</vt:lpstr>
      <vt:lpstr>Functions (subroutines)</vt:lpstr>
      <vt:lpstr>Functions (subroutines)</vt:lpstr>
      <vt:lpstr>Exercise</vt:lpstr>
      <vt:lpstr>Objectives of the course</vt:lpstr>
      <vt:lpstr>Find Common Errors</vt:lpstr>
      <vt:lpstr>Fixing Errors</vt:lpstr>
      <vt:lpstr>How do I get help?</vt:lpstr>
      <vt:lpstr>Acknowledgements</vt:lpstr>
    </vt:vector>
  </TitlesOfParts>
  <Company>UNI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the shell to PERL</dc:title>
  <dc:creator>Ganna ANDROSOVA</dc:creator>
  <cp:lastModifiedBy>Roland KRAUSE</cp:lastModifiedBy>
  <cp:revision>37</cp:revision>
  <dcterms:created xsi:type="dcterms:W3CDTF">2014-12-16T09:05:04Z</dcterms:created>
  <dcterms:modified xsi:type="dcterms:W3CDTF">2015-01-06T12:13:10Z</dcterms:modified>
</cp:coreProperties>
</file>