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95872"/>
  </p:normalViewPr>
  <p:slideViewPr>
    <p:cSldViewPr snapToGrid="0">
      <p:cViewPr>
        <p:scale>
          <a:sx n="93" d="100"/>
          <a:sy n="93" d="100"/>
        </p:scale>
        <p:origin x="1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E3DB-B02E-7145-B396-CAAF951AE716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1143000"/>
            <a:ext cx="417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EDE7-0D9C-A645-93F2-9930F7A9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EEDE7-0D9C-A645-93F2-9930F7A9B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9018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3073401" cy="9018589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651" y="1475959"/>
            <a:ext cx="8791575" cy="3139805"/>
          </a:xfrm>
        </p:spPr>
        <p:txBody>
          <a:bodyPr anchor="b">
            <a:normAutofit/>
          </a:bodyPr>
          <a:lstStyle>
            <a:lvl1pPr algn="l">
              <a:defRPr sz="63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3651" y="4736847"/>
            <a:ext cx="8791575" cy="2177404"/>
          </a:xfrm>
        </p:spPr>
        <p:txBody>
          <a:bodyPr>
            <a:normAutofit/>
          </a:bodyPr>
          <a:lstStyle>
            <a:lvl1pPr marL="0" indent="0" algn="l">
              <a:buNone/>
              <a:defRPr sz="2630" cap="all" baseline="0">
                <a:solidFill>
                  <a:schemeClr val="tx2"/>
                </a:solidFill>
              </a:defRPr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4736" y="7114667"/>
            <a:ext cx="2743200" cy="480156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650" y="7114667"/>
            <a:ext cx="5124887" cy="4801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4138" y="7114665"/>
            <a:ext cx="771089" cy="48015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0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5660835"/>
            <a:ext cx="9912355" cy="1077490"/>
          </a:xfrm>
        </p:spPr>
        <p:txBody>
          <a:bodyPr anchor="b">
            <a:normAutofit/>
          </a:bodyPr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797478"/>
            <a:ext cx="9912355" cy="4339361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08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6738324"/>
            <a:ext cx="9910859" cy="897482"/>
          </a:xfrm>
        </p:spPr>
        <p:txBody>
          <a:bodyPr>
            <a:normAutofit/>
          </a:bodyPr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801652"/>
            <a:ext cx="9905955" cy="4509294"/>
          </a:xfrm>
        </p:spPr>
        <p:txBody>
          <a:bodyPr anchor="ctr">
            <a:normAutofit/>
          </a:bodyPr>
          <a:lstStyle>
            <a:lvl1pPr>
              <a:defRPr sz="47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5811980"/>
            <a:ext cx="9904459" cy="1803716"/>
          </a:xfrm>
        </p:spPr>
        <p:txBody>
          <a:bodyPr anchor="ctr">
            <a:normAutofit/>
          </a:bodyPr>
          <a:lstStyle>
            <a:lvl1pPr marL="0" indent="0">
              <a:buNone/>
              <a:defRPr sz="2367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18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801653"/>
            <a:ext cx="9302752" cy="3614312"/>
          </a:xfrm>
        </p:spPr>
        <p:txBody>
          <a:bodyPr anchor="ctr">
            <a:normAutofit/>
          </a:bodyPr>
          <a:lstStyle>
            <a:lvl1pPr>
              <a:defRPr sz="47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4425864"/>
            <a:ext cx="8752299" cy="721918"/>
          </a:xfrm>
        </p:spPr>
        <p:txBody>
          <a:bodyPr anchor="t">
            <a:normAutofit/>
          </a:bodyPr>
          <a:lstStyle>
            <a:lvl1pPr marL="0" indent="0">
              <a:buNone/>
              <a:defRPr sz="1841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5667743"/>
            <a:ext cx="9906003" cy="1958756"/>
          </a:xfrm>
        </p:spPr>
        <p:txBody>
          <a:bodyPr anchor="ctr">
            <a:normAutofit/>
          </a:bodyPr>
          <a:lstStyle>
            <a:lvl1pPr marL="0" indent="0">
              <a:buNone/>
              <a:defRPr sz="2367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8772" y="944805"/>
            <a:ext cx="609600" cy="769008"/>
          </a:xfrm>
          <a:prstGeom prst="rect">
            <a:avLst/>
          </a:prstGeom>
        </p:spPr>
        <p:txBody>
          <a:bodyPr vert="horz" lIns="120248" tIns="60124" rIns="120248" bIns="601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5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23297" y="3636066"/>
            <a:ext cx="609600" cy="769008"/>
          </a:xfrm>
          <a:prstGeom prst="rect">
            <a:avLst/>
          </a:prstGeom>
        </p:spPr>
        <p:txBody>
          <a:bodyPr vert="horz" lIns="120248" tIns="60124" rIns="120248" bIns="601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52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261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806365"/>
            <a:ext cx="9906001" cy="3303179"/>
          </a:xfrm>
        </p:spPr>
        <p:txBody>
          <a:bodyPr anchor="b">
            <a:normAutofit/>
          </a:bodyPr>
          <a:lstStyle>
            <a:lvl1pPr>
              <a:defRPr sz="47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6125032"/>
            <a:ext cx="9904505" cy="1500000"/>
          </a:xfrm>
        </p:spPr>
        <p:txBody>
          <a:bodyPr anchor="t">
            <a:normAutofit/>
          </a:bodyPr>
          <a:lstStyle>
            <a:lvl1pPr marL="0" indent="0">
              <a:buNone/>
              <a:defRPr sz="2367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1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801652"/>
            <a:ext cx="9905999" cy="2505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3517043"/>
            <a:ext cx="3196899" cy="90185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30" b="0" cap="all" baseline="0">
                <a:solidFill>
                  <a:schemeClr val="tx1"/>
                </a:solidFill>
              </a:defRPr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1412" y="4418901"/>
            <a:ext cx="3195243" cy="3196794"/>
          </a:xfrm>
        </p:spPr>
        <p:txBody>
          <a:bodyPr anchor="t">
            <a:normAutofit/>
          </a:bodyPr>
          <a:lstStyle>
            <a:lvl1pPr marL="0" indent="0">
              <a:buNone/>
              <a:defRPr sz="1841"/>
            </a:lvl1pPr>
            <a:lvl2pPr marL="601218" indent="0">
              <a:buNone/>
              <a:defRPr sz="1578"/>
            </a:lvl2pPr>
            <a:lvl3pPr marL="1202436" indent="0">
              <a:buNone/>
              <a:defRPr sz="1315"/>
            </a:lvl3pPr>
            <a:lvl4pPr marL="1803654" indent="0">
              <a:buNone/>
              <a:defRPr sz="1184"/>
            </a:lvl4pPr>
            <a:lvl5pPr marL="2404872" indent="0">
              <a:buNone/>
              <a:defRPr sz="1184"/>
            </a:lvl5pPr>
            <a:lvl6pPr marL="3006090" indent="0">
              <a:buNone/>
              <a:defRPr sz="1184"/>
            </a:lvl6pPr>
            <a:lvl7pPr marL="3607308" indent="0">
              <a:buNone/>
              <a:defRPr sz="1184"/>
            </a:lvl7pPr>
            <a:lvl8pPr marL="4208526" indent="0">
              <a:buNone/>
              <a:defRPr sz="1184"/>
            </a:lvl8pPr>
            <a:lvl9pPr marL="4809744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3521214"/>
            <a:ext cx="3184385" cy="90185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30" b="0" cap="all" baseline="0">
                <a:solidFill>
                  <a:schemeClr val="tx1"/>
                </a:solidFill>
              </a:defRPr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4767" y="4423073"/>
            <a:ext cx="3185277" cy="3196794"/>
          </a:xfrm>
        </p:spPr>
        <p:txBody>
          <a:bodyPr anchor="t">
            <a:normAutofit/>
          </a:bodyPr>
          <a:lstStyle>
            <a:lvl1pPr marL="0" indent="0">
              <a:buNone/>
              <a:defRPr sz="1841"/>
            </a:lvl1pPr>
            <a:lvl2pPr marL="601218" indent="0">
              <a:buNone/>
              <a:defRPr sz="1578"/>
            </a:lvl2pPr>
            <a:lvl3pPr marL="1202436" indent="0">
              <a:buNone/>
              <a:defRPr sz="1315"/>
            </a:lvl3pPr>
            <a:lvl4pPr marL="1803654" indent="0">
              <a:buNone/>
              <a:defRPr sz="1184"/>
            </a:lvl4pPr>
            <a:lvl5pPr marL="2404872" indent="0">
              <a:buNone/>
              <a:defRPr sz="1184"/>
            </a:lvl5pPr>
            <a:lvl6pPr marL="3006090" indent="0">
              <a:buNone/>
              <a:defRPr sz="1184"/>
            </a:lvl6pPr>
            <a:lvl7pPr marL="3607308" indent="0">
              <a:buNone/>
              <a:defRPr sz="1184"/>
            </a:lvl7pPr>
            <a:lvl8pPr marL="4208526" indent="0">
              <a:buNone/>
              <a:defRPr sz="1184"/>
            </a:lvl8pPr>
            <a:lvl9pPr marL="4809744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3517043"/>
            <a:ext cx="3194968" cy="90185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30" b="0" cap="all" baseline="0">
                <a:solidFill>
                  <a:schemeClr val="tx1"/>
                </a:solidFill>
              </a:defRPr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4418901"/>
            <a:ext cx="3194968" cy="3196794"/>
          </a:xfrm>
        </p:spPr>
        <p:txBody>
          <a:bodyPr anchor="t">
            <a:normAutofit/>
          </a:bodyPr>
          <a:lstStyle>
            <a:lvl1pPr marL="0" indent="0">
              <a:buNone/>
              <a:defRPr sz="1841"/>
            </a:lvl1pPr>
            <a:lvl2pPr marL="601218" indent="0">
              <a:buNone/>
              <a:defRPr sz="1578"/>
            </a:lvl2pPr>
            <a:lvl3pPr marL="1202436" indent="0">
              <a:buNone/>
              <a:defRPr sz="1315"/>
            </a:lvl3pPr>
            <a:lvl4pPr marL="1803654" indent="0">
              <a:buNone/>
              <a:defRPr sz="1184"/>
            </a:lvl4pPr>
            <a:lvl5pPr marL="2404872" indent="0">
              <a:buNone/>
              <a:defRPr sz="1184"/>
            </a:lvl5pPr>
            <a:lvl6pPr marL="3006090" indent="0">
              <a:buNone/>
              <a:defRPr sz="1184"/>
            </a:lvl6pPr>
            <a:lvl7pPr marL="3607308" indent="0">
              <a:buNone/>
              <a:defRPr sz="1184"/>
            </a:lvl7pPr>
            <a:lvl8pPr marL="4208526" indent="0">
              <a:buNone/>
              <a:defRPr sz="1184"/>
            </a:lvl8pPr>
            <a:lvl9pPr marL="4809744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31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801652"/>
            <a:ext cx="9905999" cy="2505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5792248"/>
            <a:ext cx="3195240" cy="75781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30" b="0" cap="all" baseline="0">
                <a:solidFill>
                  <a:schemeClr val="tx1"/>
                </a:solidFill>
              </a:defRPr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3507226"/>
            <a:ext cx="3195240" cy="2004131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367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6550061"/>
            <a:ext cx="3195240" cy="1075501"/>
          </a:xfrm>
        </p:spPr>
        <p:txBody>
          <a:bodyPr anchor="t">
            <a:normAutofit/>
          </a:bodyPr>
          <a:lstStyle>
            <a:lvl1pPr marL="0" indent="0">
              <a:buNone/>
              <a:defRPr sz="1841"/>
            </a:lvl1pPr>
            <a:lvl2pPr marL="601218" indent="0">
              <a:buNone/>
              <a:defRPr sz="1578"/>
            </a:lvl2pPr>
            <a:lvl3pPr marL="1202436" indent="0">
              <a:buNone/>
              <a:defRPr sz="1315"/>
            </a:lvl3pPr>
            <a:lvl4pPr marL="1803654" indent="0">
              <a:buNone/>
              <a:defRPr sz="1184"/>
            </a:lvl4pPr>
            <a:lvl5pPr marL="2404872" indent="0">
              <a:buNone/>
              <a:defRPr sz="1184"/>
            </a:lvl5pPr>
            <a:lvl6pPr marL="3006090" indent="0">
              <a:buNone/>
              <a:defRPr sz="1184"/>
            </a:lvl6pPr>
            <a:lvl7pPr marL="3607308" indent="0">
              <a:buNone/>
              <a:defRPr sz="1184"/>
            </a:lvl7pPr>
            <a:lvl8pPr marL="4208526" indent="0">
              <a:buNone/>
              <a:defRPr sz="1184"/>
            </a:lvl8pPr>
            <a:lvl9pPr marL="4809744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5792248"/>
            <a:ext cx="3200400" cy="75781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30" b="0" cap="all" baseline="0">
                <a:solidFill>
                  <a:schemeClr val="tx1"/>
                </a:solidFill>
              </a:defRPr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3507226"/>
            <a:ext cx="3198940" cy="2004131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367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6550058"/>
            <a:ext cx="3200400" cy="1065637"/>
          </a:xfrm>
        </p:spPr>
        <p:txBody>
          <a:bodyPr anchor="t">
            <a:normAutofit/>
          </a:bodyPr>
          <a:lstStyle>
            <a:lvl1pPr marL="0" indent="0">
              <a:buNone/>
              <a:defRPr sz="1841"/>
            </a:lvl1pPr>
            <a:lvl2pPr marL="601218" indent="0">
              <a:buNone/>
              <a:defRPr sz="1578"/>
            </a:lvl2pPr>
            <a:lvl3pPr marL="1202436" indent="0">
              <a:buNone/>
              <a:defRPr sz="1315"/>
            </a:lvl3pPr>
            <a:lvl4pPr marL="1803654" indent="0">
              <a:buNone/>
              <a:defRPr sz="1184"/>
            </a:lvl4pPr>
            <a:lvl5pPr marL="2404872" indent="0">
              <a:buNone/>
              <a:defRPr sz="1184"/>
            </a:lvl5pPr>
            <a:lvl6pPr marL="3006090" indent="0">
              <a:buNone/>
              <a:defRPr sz="1184"/>
            </a:lvl6pPr>
            <a:lvl7pPr marL="3607308" indent="0">
              <a:buNone/>
              <a:defRPr sz="1184"/>
            </a:lvl7pPr>
            <a:lvl8pPr marL="4208526" indent="0">
              <a:buNone/>
              <a:defRPr sz="1184"/>
            </a:lvl8pPr>
            <a:lvl9pPr marL="4809744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5792247"/>
            <a:ext cx="3190741" cy="75781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30" b="0" cap="all" baseline="0">
                <a:solidFill>
                  <a:schemeClr val="tx1"/>
                </a:solidFill>
              </a:defRPr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3507226"/>
            <a:ext cx="3194969" cy="2004131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367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6550056"/>
            <a:ext cx="3194968" cy="1065641"/>
          </a:xfrm>
        </p:spPr>
        <p:txBody>
          <a:bodyPr anchor="t">
            <a:normAutofit/>
          </a:bodyPr>
          <a:lstStyle>
            <a:lvl1pPr marL="0" indent="0">
              <a:buNone/>
              <a:defRPr sz="1841"/>
            </a:lvl1pPr>
            <a:lvl2pPr marL="601218" indent="0">
              <a:buNone/>
              <a:defRPr sz="1578"/>
            </a:lvl2pPr>
            <a:lvl3pPr marL="1202436" indent="0">
              <a:buNone/>
              <a:defRPr sz="1315"/>
            </a:lvl3pPr>
            <a:lvl4pPr marL="1803654" indent="0">
              <a:buNone/>
              <a:defRPr sz="1184"/>
            </a:lvl4pPr>
            <a:lvl5pPr marL="2404872" indent="0">
              <a:buNone/>
              <a:defRPr sz="1184"/>
            </a:lvl5pPr>
            <a:lvl6pPr marL="3006090" indent="0">
              <a:buNone/>
              <a:defRPr sz="1184"/>
            </a:lvl6pPr>
            <a:lvl7pPr marL="3607308" indent="0">
              <a:buNone/>
              <a:defRPr sz="1184"/>
            </a:lvl7pPr>
            <a:lvl8pPr marL="4208526" indent="0">
              <a:buNone/>
              <a:defRPr sz="1184"/>
            </a:lvl8pPr>
            <a:lvl9pPr marL="4809744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4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2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801653"/>
            <a:ext cx="2005011" cy="68140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801653"/>
            <a:ext cx="7748591" cy="68140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1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41414" y="813380"/>
            <a:ext cx="9905999" cy="19443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41414" y="2958180"/>
            <a:ext cx="9905999" cy="4657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7736783"/>
            <a:ext cx="2743200" cy="480156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7736782"/>
            <a:ext cx="6239309" cy="4801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7736780"/>
            <a:ext cx="771089" cy="48015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866350"/>
            <a:ext cx="9906000" cy="3751481"/>
          </a:xfrm>
        </p:spPr>
        <p:txBody>
          <a:bodyPr anchor="b">
            <a:normAutofit/>
          </a:bodyPr>
          <a:lstStyle>
            <a:lvl1pPr>
              <a:defRPr sz="47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5818241"/>
            <a:ext cx="9906000" cy="1807894"/>
          </a:xfrm>
        </p:spPr>
        <p:txBody>
          <a:bodyPr>
            <a:normAutofit/>
          </a:bodyPr>
          <a:lstStyle>
            <a:lvl1pPr marL="0" indent="0">
              <a:buNone/>
              <a:defRPr sz="2367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01218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6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958178"/>
            <a:ext cx="4878389" cy="4657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958178"/>
            <a:ext cx="4875211" cy="4657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814181"/>
            <a:ext cx="9906000" cy="1943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537" y="2958179"/>
            <a:ext cx="4581265" cy="108348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156" b="0" cap="all" baseline="0">
                <a:solidFill>
                  <a:schemeClr val="tx1"/>
                </a:solidFill>
              </a:defRPr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4041662"/>
            <a:ext cx="4878391" cy="3574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323" y="2958177"/>
            <a:ext cx="4578087" cy="108348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156" b="0" cap="all" baseline="0">
                <a:solidFill>
                  <a:schemeClr val="tx1"/>
                </a:solidFill>
              </a:defRPr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041662"/>
            <a:ext cx="4875211" cy="3574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4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9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8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801653"/>
            <a:ext cx="3856037" cy="2156524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779383"/>
            <a:ext cx="5891209" cy="683631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958178"/>
            <a:ext cx="3856037" cy="4657518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1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801652"/>
            <a:ext cx="5005283" cy="2156526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822" y="801652"/>
            <a:ext cx="4603591" cy="681404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208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958178"/>
            <a:ext cx="5005285" cy="4657518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9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9018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9051" y="1"/>
            <a:ext cx="12055699" cy="9018589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813380"/>
            <a:ext cx="9905999" cy="194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958180"/>
            <a:ext cx="9905999" cy="465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7736783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7736782"/>
            <a:ext cx="6239309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7736780"/>
            <a:ext cx="771089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36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4734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120000"/>
        </a:lnSpc>
        <a:spcBef>
          <a:spcPts val="1315"/>
        </a:spcBef>
        <a:buSzPct val="125000"/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120000"/>
        </a:lnSpc>
        <a:spcBef>
          <a:spcPts val="658"/>
        </a:spcBef>
        <a:buSzPct val="125000"/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120000"/>
        </a:lnSpc>
        <a:spcBef>
          <a:spcPts val="658"/>
        </a:spcBef>
        <a:buSzPct val="125000"/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120000"/>
        </a:lnSpc>
        <a:spcBef>
          <a:spcPts val="658"/>
        </a:spcBef>
        <a:buSzPct val="125000"/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120000"/>
        </a:lnSpc>
        <a:spcBef>
          <a:spcPts val="658"/>
        </a:spcBef>
        <a:buSzPct val="125000"/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120000"/>
        </a:lnSpc>
        <a:spcBef>
          <a:spcPts val="658"/>
        </a:spcBef>
        <a:buSzPct val="125000"/>
        <a:buFont typeface="Arial" panose="020B0604020202020204" pitchFamily="34" charset="0"/>
        <a:buChar char="•"/>
        <a:defRPr sz="1841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120000"/>
        </a:lnSpc>
        <a:spcBef>
          <a:spcPts val="658"/>
        </a:spcBef>
        <a:buSzPct val="125000"/>
        <a:buFont typeface="Arial" panose="020B0604020202020204" pitchFamily="34" charset="0"/>
        <a:buChar char="•"/>
        <a:defRPr sz="1841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120000"/>
        </a:lnSpc>
        <a:spcBef>
          <a:spcPts val="658"/>
        </a:spcBef>
        <a:buSzPct val="125000"/>
        <a:buFont typeface="Arial" panose="020B0604020202020204" pitchFamily="34" charset="0"/>
        <a:buChar char="•"/>
        <a:defRPr sz="1841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120000"/>
        </a:lnSpc>
        <a:spcBef>
          <a:spcPts val="658"/>
        </a:spcBef>
        <a:buSzPct val="125000"/>
        <a:buFont typeface="Arial" panose="020B0604020202020204" pitchFamily="34" charset="0"/>
        <a:buChar char="•"/>
        <a:defRPr sz="18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FCF-D996-6901-DF9C-A0F207101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29115-A753-7DCF-3273-800A82141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i="1" cap="none" spc="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comprehensive framework for designing, improving, implementing, and assessing a Machine Learning tool for automatizing abstract screening in Systematic Literature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6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585608-FF94-9CB6-F545-6CCB819EF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754781"/>
              </p:ext>
            </p:extLst>
          </p:nvPr>
        </p:nvGraphicFramePr>
        <p:xfrm>
          <a:off x="271929" y="197124"/>
          <a:ext cx="11648142" cy="78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93">
                  <a:extLst>
                    <a:ext uri="{9D8B030D-6E8A-4147-A177-3AD203B41FA5}">
                      <a16:colId xmlns:a16="http://schemas.microsoft.com/office/drawing/2014/main" val="390980029"/>
                    </a:ext>
                  </a:extLst>
                </a:gridCol>
                <a:gridCol w="2704211">
                  <a:extLst>
                    <a:ext uri="{9D8B030D-6E8A-4147-A177-3AD203B41FA5}">
                      <a16:colId xmlns:a16="http://schemas.microsoft.com/office/drawing/2014/main" val="908310449"/>
                    </a:ext>
                  </a:extLst>
                </a:gridCol>
                <a:gridCol w="2758360">
                  <a:extLst>
                    <a:ext uri="{9D8B030D-6E8A-4147-A177-3AD203B41FA5}">
                      <a16:colId xmlns:a16="http://schemas.microsoft.com/office/drawing/2014/main" val="2391808225"/>
                    </a:ext>
                  </a:extLst>
                </a:gridCol>
                <a:gridCol w="2788356">
                  <a:extLst>
                    <a:ext uri="{9D8B030D-6E8A-4147-A177-3AD203B41FA5}">
                      <a16:colId xmlns:a16="http://schemas.microsoft.com/office/drawing/2014/main" val="2257651562"/>
                    </a:ext>
                  </a:extLst>
                </a:gridCol>
                <a:gridCol w="3025422">
                  <a:extLst>
                    <a:ext uri="{9D8B030D-6E8A-4147-A177-3AD203B41FA5}">
                      <a16:colId xmlns:a16="http://schemas.microsoft.com/office/drawing/2014/main" val="121040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Script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Requirements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before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query_retrieval_sampling.py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-Query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-Sample size (percentage)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-KEY and TOKEN of Scopus API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-Query search in TITLE-ABS-KEY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-Limit Year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-Sample size (percentage)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-Directory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-Journals and/or proceedings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</a:t>
                      </a:r>
                      <a:r>
                        <a:rPr lang="en-US" sz="1200" dirty="0" err="1"/>
                        <a:t>npz</a:t>
                      </a:r>
                      <a:r>
                        <a:rPr lang="en-US" sz="1200" dirty="0"/>
                        <a:t> file:</a:t>
                      </a:r>
                    </a:p>
                    <a:p>
                      <a:r>
                        <a:rPr lang="en-US" sz="1200" dirty="0"/>
                        <a:t>  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-Citations (Title, Abstract, Journal,</a:t>
                      </a:r>
                      <a:br>
                        <a:rPr lang="en-US" sz="1200" dirty="0">
                          <a:highlight>
                            <a:srgbClr val="FFFF00"/>
                          </a:highlight>
                        </a:rPr>
                      </a:b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    Publishing Date, DOI, EID)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 -Citation Sample</a:t>
                      </a:r>
                    </a:p>
                    <a:p>
                      <a:r>
                        <a:rPr lang="en-US" sz="1200" dirty="0"/>
                        <a:t>   -Missing citations (EID)</a:t>
                      </a:r>
                    </a:p>
                    <a:p>
                      <a:r>
                        <a:rPr lang="en-US" sz="1200" dirty="0"/>
                        <a:t>   -Error citations (EID)</a:t>
                      </a:r>
                    </a:p>
                    <a:p>
                      <a:r>
                        <a:rPr lang="en-US" sz="1200" dirty="0"/>
                        <a:t>In csv file:</a:t>
                      </a:r>
                    </a:p>
                    <a:p>
                      <a:r>
                        <a:rPr lang="en-US" sz="1200" dirty="0"/>
                        <a:t>   </a:t>
                      </a:r>
                      <a:r>
                        <a:rPr lang="en-US" sz="1200" dirty="0">
                          <a:highlight>
                            <a:srgbClr val="800080"/>
                          </a:highlight>
                        </a:rPr>
                        <a:t>-Citations </a:t>
                      </a:r>
                      <a:r>
                        <a:rPr lang="en-US" sz="1200" dirty="0"/>
                        <a:t>(Title, Abstract, Journal,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Publishing Date, DOI, EID)</a:t>
                      </a:r>
                    </a:p>
                    <a:p>
                      <a:r>
                        <a:rPr lang="en-US" sz="1200" dirty="0"/>
                        <a:t>  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-Citation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n_grams.py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-Min Frequency (of UNI-grams to be considered)</a:t>
                      </a:r>
                    </a:p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-To label citations in sample of csv file as included (1) or excluded (0)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-Directory</a:t>
                      </a:r>
                    </a:p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-Labelled Citation Sample in csv file</a:t>
                      </a:r>
                      <a:endParaRPr lang="en-US" sz="1200" strike="sngStrike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  <a:p>
                      <a:r>
                        <a:rPr lang="en-US" sz="1200" dirty="0"/>
                        <a:t>-Min Frequency (of UNI-grams to be considered)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csv file:</a:t>
                      </a:r>
                    </a:p>
                    <a:p>
                      <a:r>
                        <a:rPr lang="en-US" sz="1200" dirty="0"/>
                        <a:t>   </a:t>
                      </a:r>
                      <a:r>
                        <a:rPr lang="en-US" sz="1200" dirty="0">
                          <a:highlight>
                            <a:srgbClr val="FF00FF"/>
                          </a:highlight>
                        </a:rPr>
                        <a:t>-Collection of UNI-grams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5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vectorization_split.py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00FF"/>
                          </a:highlight>
                        </a:rPr>
                        <a:t>-Revise collection of UNI-grams in csv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-Directory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-Labelled Citation Sample in csv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00FF"/>
                          </a:highlight>
                        </a:rPr>
                        <a:t>-Collection of revised UNI-grams in csv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800080"/>
                          </a:highlight>
                        </a:rPr>
                        <a:t>-Citations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</a:t>
                      </a:r>
                      <a:r>
                        <a:rPr lang="en-US" sz="1200" dirty="0" err="1"/>
                        <a:t>npz</a:t>
                      </a:r>
                      <a:r>
                        <a:rPr lang="en-US" sz="1200" dirty="0"/>
                        <a:t> file:</a:t>
                      </a:r>
                    </a:p>
                    <a:p>
                      <a:r>
                        <a:rPr lang="en-US" sz="1200" dirty="0">
                          <a:highlight>
                            <a:srgbClr val="C0C0C0"/>
                          </a:highlight>
                        </a:rPr>
                        <a:t>-Vectorized data set split into training and testing sets</a:t>
                      </a:r>
                    </a:p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008080"/>
                          </a:highlight>
                        </a:rPr>
                        <a:t>-Vectorized citations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90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train_test.py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-Experimental Design for a LR with L2 penalty</a:t>
                      </a:r>
                    </a:p>
                    <a:p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C0C0C0"/>
                        </a:highlight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-Directory</a:t>
                      </a:r>
                    </a:p>
                    <a:p>
                      <a:r>
                        <a:rPr lang="en-US" sz="1200" dirty="0"/>
                        <a:t>-Feature size using RFE feature selection</a:t>
                      </a:r>
                    </a:p>
                    <a:p>
                      <a:r>
                        <a:rPr lang="en-US" sz="1200" dirty="0"/>
                        <a:t>-Proportion of positives using Naïve Oversampling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-Proportion of positives using Naïve Undersampling</a:t>
                      </a:r>
                    </a:p>
                    <a:p>
                      <a:r>
                        <a:rPr lang="en-US" sz="1200" dirty="0"/>
                        <a:t>-Multicollinearity threshold</a:t>
                      </a:r>
                    </a:p>
                    <a:p>
                      <a:r>
                        <a:rPr lang="en-US" sz="1200" dirty="0"/>
                        <a:t>-Outlier covariance threshold</a:t>
                      </a:r>
                    </a:p>
                    <a:p>
                      <a:r>
                        <a:rPr lang="en-US" sz="1200" dirty="0"/>
                        <a:t>-No. of splits for Cross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C0C0C0"/>
                          </a:highlight>
                        </a:rPr>
                        <a:t>-Vectorized data set split into training and testing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008080"/>
                          </a:highlight>
                        </a:rPr>
                        <a:t>-Vectorized citations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</a:t>
                      </a:r>
                      <a:r>
                        <a:rPr lang="en-US" sz="1200" dirty="0" err="1"/>
                        <a:t>npz</a:t>
                      </a:r>
                      <a:r>
                        <a:rPr lang="en-US" sz="1200" dirty="0"/>
                        <a:t> file:</a:t>
                      </a:r>
                    </a:p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808000"/>
                          </a:highlight>
                        </a:rPr>
                        <a:t>-Best model</a:t>
                      </a:r>
                      <a:endParaRPr lang="en-US" sz="1200" dirty="0"/>
                    </a:p>
                    <a:p>
                      <a:r>
                        <a:rPr lang="en-US" sz="1200" dirty="0">
                          <a:highlight>
                            <a:srgbClr val="008080"/>
                          </a:highlight>
                        </a:rPr>
                        <a:t>-Vectorized citations with new features</a:t>
                      </a:r>
                    </a:p>
                    <a:p>
                      <a:endParaRPr lang="en-US" sz="1200" dirty="0">
                        <a:highlight>
                          <a:srgbClr val="00808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3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implementation_acceptance_sampling.py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-Acceptance sampling plan (</a:t>
                      </a:r>
                      <a:r>
                        <a:rPr lang="en-US" sz="1200" dirty="0" err="1"/>
                        <a:t>n,c</a:t>
                      </a:r>
                      <a:r>
                        <a:rPr lang="en-US" sz="12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-Citation interval step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-Initial threshold for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-Directory</a:t>
                      </a:r>
                    </a:p>
                    <a:p>
                      <a:r>
                        <a:rPr lang="en-US" sz="1200" dirty="0">
                          <a:highlight>
                            <a:srgbClr val="808000"/>
                          </a:highlight>
                        </a:rPr>
                        <a:t>-Best model</a:t>
                      </a:r>
                    </a:p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008080"/>
                          </a:highlight>
                        </a:rPr>
                        <a:t>-Vectorized citations with new features</a:t>
                      </a:r>
                      <a:endParaRPr lang="en-US" sz="1200" dirty="0">
                        <a:highlight>
                          <a:srgbClr val="808000"/>
                        </a:highlight>
                      </a:endParaRPr>
                    </a:p>
                    <a:p>
                      <a:r>
                        <a:rPr lang="en-US" sz="1200" dirty="0"/>
                        <a:t>-Citation interval step</a:t>
                      </a:r>
                    </a:p>
                    <a:p>
                      <a:r>
                        <a:rPr lang="en-US" sz="1200" dirty="0"/>
                        <a:t>-n parameter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-Initial threshold for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csv file</a:t>
                      </a:r>
                    </a:p>
                    <a:p>
                      <a:r>
                        <a:rPr lang="en-US" sz="1200" dirty="0"/>
                        <a:t>   -Citations with predicted probability of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inclusion (sorted)</a:t>
                      </a:r>
                    </a:p>
                    <a:p>
                      <a:r>
                        <a:rPr lang="en-US" sz="1200" dirty="0"/>
                        <a:t>   -Citations sampled from each citation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0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3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021815B3-4635-4D64-2F60-213FD206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665" y="487662"/>
            <a:ext cx="4792669" cy="763667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A901A51-A880-BD8F-920E-37C24879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803" y="2208362"/>
            <a:ext cx="6490391" cy="313983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25856DF-B023-8F69-7D14-34CEB039DE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3" b="63669"/>
          <a:stretch/>
        </p:blipFill>
        <p:spPr>
          <a:xfrm>
            <a:off x="637064" y="6305227"/>
            <a:ext cx="11235146" cy="1624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71C3AB-C531-C8FF-5147-A66852BC2710}"/>
              </a:ext>
            </a:extLst>
          </p:cNvPr>
          <p:cNvSpPr txBox="1"/>
          <p:nvPr/>
        </p:nvSpPr>
        <p:spPr>
          <a:xfrm>
            <a:off x="2379359" y="63267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6EE6A-2605-33B0-2BDD-147776A12FBE}"/>
              </a:ext>
            </a:extLst>
          </p:cNvPr>
          <p:cNvSpPr txBox="1"/>
          <p:nvPr/>
        </p:nvSpPr>
        <p:spPr>
          <a:xfrm>
            <a:off x="272322" y="3468952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Printing output</a:t>
            </a:r>
            <a:endParaRPr lang="en-US" b="1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FDC89C5-7896-5421-8C9F-C8DD08616C92}"/>
              </a:ext>
            </a:extLst>
          </p:cNvPr>
          <p:cNvSpPr/>
          <p:nvPr/>
        </p:nvSpPr>
        <p:spPr>
          <a:xfrm>
            <a:off x="5818679" y="1452527"/>
            <a:ext cx="554637" cy="55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FB91D3C-D578-14F9-AFFC-F3C677111E30}"/>
              </a:ext>
            </a:extLst>
          </p:cNvPr>
          <p:cNvSpPr/>
          <p:nvPr/>
        </p:nvSpPr>
        <p:spPr>
          <a:xfrm>
            <a:off x="5818679" y="5549392"/>
            <a:ext cx="554637" cy="55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F2723-89D0-2710-6A78-F57B042A0011}"/>
              </a:ext>
            </a:extLst>
          </p:cNvPr>
          <p:cNvSpPr txBox="1"/>
          <p:nvPr/>
        </p:nvSpPr>
        <p:spPr>
          <a:xfrm>
            <a:off x="5236627" y="8102537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csv output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A0823-A511-0EEE-D3CC-955EEC5B1072}"/>
              </a:ext>
            </a:extLst>
          </p:cNvPr>
          <p:cNvSpPr txBox="1"/>
          <p:nvPr/>
        </p:nvSpPr>
        <p:spPr>
          <a:xfrm>
            <a:off x="157079" y="101023"/>
            <a:ext cx="3257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query_retrieval_sampling.py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E3619-D04B-9D77-6363-2084C783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49" y="671082"/>
            <a:ext cx="3099287" cy="499038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9940FA3-9C70-4D7B-4445-055387B2B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91"/>
          <a:stretch/>
        </p:blipFill>
        <p:spPr>
          <a:xfrm>
            <a:off x="2763812" y="1858780"/>
            <a:ext cx="6664376" cy="3637429"/>
          </a:xfrm>
          <a:prstGeom prst="rect">
            <a:avLst/>
          </a:prstGeom>
        </p:spPr>
      </p:pic>
      <p:pic>
        <p:nvPicPr>
          <p:cNvPr id="11" name="Picture 10" descr="A picture containing text, calculator&#10;&#10;Description automatically generated">
            <a:extLst>
              <a:ext uri="{FF2B5EF4-FFF2-40B4-BE49-F238E27FC236}">
                <a16:creationId xmlns:a16="http://schemas.microsoft.com/office/drawing/2014/main" id="{9965C925-DFF9-02F6-877B-743EED3174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416"/>
          <a:stretch/>
        </p:blipFill>
        <p:spPr>
          <a:xfrm>
            <a:off x="4893247" y="6184869"/>
            <a:ext cx="2032209" cy="2455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881B1C-E1AA-7799-D45C-5F184C1C448B}"/>
              </a:ext>
            </a:extLst>
          </p:cNvPr>
          <p:cNvSpPr txBox="1"/>
          <p:nvPr/>
        </p:nvSpPr>
        <p:spPr>
          <a:xfrm>
            <a:off x="3072983" y="6469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EB569-4FC8-E3E5-5B2D-F286CC2AE4B3}"/>
              </a:ext>
            </a:extLst>
          </p:cNvPr>
          <p:cNvSpPr txBox="1"/>
          <p:nvPr/>
        </p:nvSpPr>
        <p:spPr>
          <a:xfrm>
            <a:off x="227351" y="3415884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Printing output</a:t>
            </a:r>
            <a:endParaRPr lang="en-US" b="1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F4D478F-7BA0-F027-B8BC-EB2C4FE38536}"/>
              </a:ext>
            </a:extLst>
          </p:cNvPr>
          <p:cNvSpPr/>
          <p:nvPr/>
        </p:nvSpPr>
        <p:spPr>
          <a:xfrm>
            <a:off x="5632032" y="5563221"/>
            <a:ext cx="554637" cy="55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2EC3B33B-8F5D-A21D-D771-150F99D2A85A}"/>
              </a:ext>
            </a:extLst>
          </p:cNvPr>
          <p:cNvSpPr/>
          <p:nvPr/>
        </p:nvSpPr>
        <p:spPr>
          <a:xfrm>
            <a:off x="5818681" y="1237132"/>
            <a:ext cx="554637" cy="55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59430-BD52-4EB4-4E19-CD811F6B2701}"/>
              </a:ext>
            </a:extLst>
          </p:cNvPr>
          <p:cNvSpPr txBox="1"/>
          <p:nvPr/>
        </p:nvSpPr>
        <p:spPr>
          <a:xfrm>
            <a:off x="3060491" y="7150566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csv output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B5F20-1E00-C869-0072-D60AE32D9F9B}"/>
              </a:ext>
            </a:extLst>
          </p:cNvPr>
          <p:cNvSpPr txBox="1"/>
          <p:nvPr/>
        </p:nvSpPr>
        <p:spPr>
          <a:xfrm>
            <a:off x="227351" y="0"/>
            <a:ext cx="1444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n_grams.py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9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E0A932-0B86-3103-E5C6-10731B68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95" y="1469622"/>
            <a:ext cx="3886408" cy="565296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BFC90B53-08F8-61E9-93B0-DB381F617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4"/>
          <a:stretch/>
        </p:blipFill>
        <p:spPr>
          <a:xfrm>
            <a:off x="2922976" y="3043003"/>
            <a:ext cx="6346047" cy="3224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5B1985-8A75-6765-ACD8-A62AB866782F}"/>
              </a:ext>
            </a:extLst>
          </p:cNvPr>
          <p:cNvSpPr txBox="1"/>
          <p:nvPr/>
        </p:nvSpPr>
        <p:spPr>
          <a:xfrm>
            <a:off x="2922976" y="151169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C40B2-1DFC-9C3E-24A6-7BAE1D797197}"/>
              </a:ext>
            </a:extLst>
          </p:cNvPr>
          <p:cNvSpPr txBox="1"/>
          <p:nvPr/>
        </p:nvSpPr>
        <p:spPr>
          <a:xfrm>
            <a:off x="377253" y="4247684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Printing output</a:t>
            </a:r>
            <a:endParaRPr lang="en-US" b="1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DB53CEB-1DF1-5036-2190-EFB0C4CAD02C}"/>
              </a:ext>
            </a:extLst>
          </p:cNvPr>
          <p:cNvSpPr/>
          <p:nvPr/>
        </p:nvSpPr>
        <p:spPr>
          <a:xfrm>
            <a:off x="5818680" y="2261642"/>
            <a:ext cx="554637" cy="55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40312-1F73-0781-1D2F-580220339761}"/>
              </a:ext>
            </a:extLst>
          </p:cNvPr>
          <p:cNvSpPr txBox="1"/>
          <p:nvPr/>
        </p:nvSpPr>
        <p:spPr>
          <a:xfrm>
            <a:off x="281970" y="160983"/>
            <a:ext cx="2477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vectorization_split.py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1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B1C62C32-31A4-F4E1-898D-D49F81B2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91" y="3862236"/>
            <a:ext cx="7808570" cy="449985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749F91-AE0C-5E38-57DE-F7A5B10E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311" y="378759"/>
            <a:ext cx="3693377" cy="26880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882945-E60B-E4E3-6C48-1C49BFD8C12A}"/>
              </a:ext>
            </a:extLst>
          </p:cNvPr>
          <p:cNvSpPr txBox="1"/>
          <p:nvPr/>
        </p:nvSpPr>
        <p:spPr>
          <a:xfrm>
            <a:off x="2908091" y="146118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9EE17-BDAE-745B-CB65-A2EE2FC1F09D}"/>
              </a:ext>
            </a:extLst>
          </p:cNvPr>
          <p:cNvSpPr txBox="1"/>
          <p:nvPr/>
        </p:nvSpPr>
        <p:spPr>
          <a:xfrm>
            <a:off x="404068" y="5850553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Printing output</a:t>
            </a:r>
            <a:endParaRPr lang="en-US" b="1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76BEE64-B38F-4DF4-3670-2A4490A76F07}"/>
              </a:ext>
            </a:extLst>
          </p:cNvPr>
          <p:cNvSpPr/>
          <p:nvPr/>
        </p:nvSpPr>
        <p:spPr>
          <a:xfrm>
            <a:off x="5818680" y="3171158"/>
            <a:ext cx="554637" cy="55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D6983-0450-7D91-10CD-0216C52B8763}"/>
              </a:ext>
            </a:extLst>
          </p:cNvPr>
          <p:cNvSpPr txBox="1"/>
          <p:nvPr/>
        </p:nvSpPr>
        <p:spPr>
          <a:xfrm>
            <a:off x="157079" y="101023"/>
            <a:ext cx="1502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train_test.py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BD16616-0054-92A2-DBBF-AA309CA3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512" y="6037117"/>
            <a:ext cx="5735859" cy="798398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E6636F6-40EA-6A48-69F7-40D391F7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82" y="1993692"/>
            <a:ext cx="7833120" cy="3233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7809D-07DD-D63D-C313-E4157E78FC59}"/>
              </a:ext>
            </a:extLst>
          </p:cNvPr>
          <p:cNvSpPr txBox="1"/>
          <p:nvPr/>
        </p:nvSpPr>
        <p:spPr>
          <a:xfrm>
            <a:off x="212361" y="3348612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Printing output</a:t>
            </a:r>
            <a:endParaRPr lang="en-US" b="1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900C3DB-8EC1-30EE-4475-41050FCE2874}"/>
              </a:ext>
            </a:extLst>
          </p:cNvPr>
          <p:cNvSpPr/>
          <p:nvPr/>
        </p:nvSpPr>
        <p:spPr>
          <a:xfrm>
            <a:off x="6525122" y="1183327"/>
            <a:ext cx="554637" cy="55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1EEAACF-C74A-705E-95B6-13EF5634EAAE}"/>
              </a:ext>
            </a:extLst>
          </p:cNvPr>
          <p:cNvSpPr/>
          <p:nvPr/>
        </p:nvSpPr>
        <p:spPr>
          <a:xfrm>
            <a:off x="6525122" y="5354169"/>
            <a:ext cx="554637" cy="55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A06F1-7A8B-75F4-E1C0-DAB29E843D6B}"/>
              </a:ext>
            </a:extLst>
          </p:cNvPr>
          <p:cNvSpPr txBox="1"/>
          <p:nvPr/>
        </p:nvSpPr>
        <p:spPr>
          <a:xfrm>
            <a:off x="157079" y="101023"/>
            <a:ext cx="1502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train_test.py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2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F99940D-198A-0AC1-2978-BADD8265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94" y="7354224"/>
            <a:ext cx="8733953" cy="1402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08F26-670B-FDAE-793D-0C771324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98" y="390225"/>
            <a:ext cx="3006004" cy="57506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D4EB93E-7E95-ECFE-3013-F50D72612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313" y="1737963"/>
            <a:ext cx="4669912" cy="4843586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88496A51-E487-A431-93F0-04FC7970A6A3}"/>
              </a:ext>
            </a:extLst>
          </p:cNvPr>
          <p:cNvSpPr/>
          <p:nvPr/>
        </p:nvSpPr>
        <p:spPr>
          <a:xfrm>
            <a:off x="5818681" y="1074307"/>
            <a:ext cx="554637" cy="55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C44F5949-7A5E-ECD1-55E8-2877A9E54B82}"/>
              </a:ext>
            </a:extLst>
          </p:cNvPr>
          <p:cNvSpPr/>
          <p:nvPr/>
        </p:nvSpPr>
        <p:spPr>
          <a:xfrm>
            <a:off x="6029949" y="6690569"/>
            <a:ext cx="554637" cy="55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0A1C0-AF6F-A6CE-3CBA-227DFBE13B65}"/>
              </a:ext>
            </a:extLst>
          </p:cNvPr>
          <p:cNvSpPr txBox="1"/>
          <p:nvPr/>
        </p:nvSpPr>
        <p:spPr>
          <a:xfrm>
            <a:off x="3267855" y="416146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931C5-6BDD-CF6C-7B9E-F328DB345558}"/>
              </a:ext>
            </a:extLst>
          </p:cNvPr>
          <p:cNvSpPr txBox="1"/>
          <p:nvPr/>
        </p:nvSpPr>
        <p:spPr>
          <a:xfrm>
            <a:off x="1356915" y="3885185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Printing output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0AE06-BEB8-F62B-9698-ED13AFF948A4}"/>
              </a:ext>
            </a:extLst>
          </p:cNvPr>
          <p:cNvSpPr txBox="1"/>
          <p:nvPr/>
        </p:nvSpPr>
        <p:spPr>
          <a:xfrm>
            <a:off x="1156740" y="7793815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csv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6699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61730</TotalTime>
  <Words>465</Words>
  <Application>Microsoft Macintosh PowerPoint</Application>
  <PresentationFormat>Custom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Circuit</vt:lpstr>
      <vt:lpstr>GITHUB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TOOL</dc:title>
  <dc:creator>Serrato Fonseca, Julia Isabel</dc:creator>
  <cp:lastModifiedBy>Serrato Fonseca, Julia Isabel</cp:lastModifiedBy>
  <cp:revision>9</cp:revision>
  <dcterms:created xsi:type="dcterms:W3CDTF">2023-03-31T18:54:14Z</dcterms:created>
  <dcterms:modified xsi:type="dcterms:W3CDTF">2023-12-18T22:27:03Z</dcterms:modified>
</cp:coreProperties>
</file>