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ashishjangra27/face-mask-12k-images-dataset" TargetMode="External"/><Relationship Id="rId2" Type="http://schemas.openxmlformats.org/officeDocument/2006/relationships/hyperlink" Target="https://www.kaggle.com/andrewmvd/face-mask-detection" TargetMode="External"/><Relationship Id="rId1" Type="http://schemas.openxmlformats.org/officeDocument/2006/relationships/slideLayout" Target="../slideLayouts/slideLayout2.xml"/><Relationship Id="rId6" Type="http://schemas.openxmlformats.org/officeDocument/2006/relationships/hyperlink" Target="https://www.ideas2it.com/blogs/face-mask-detector-using-deep-learning-pytorch-and-computer-vision-opencv/" TargetMode="External"/><Relationship Id="rId5" Type="http://schemas.openxmlformats.org/officeDocument/2006/relationships/hyperlink" Target="https://www.irjet.net/archives/V7/i8/IRJET-V7I8530.pdf" TargetMode="External"/><Relationship Id="rId4" Type="http://schemas.openxmlformats.org/officeDocument/2006/relationships/hyperlink" Target="https://www.kaggle.com/niharika41298/withwithout-mas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Face Mask Detection</a:t>
            </a:r>
            <a:endParaRPr lang="en-US" dirty="0"/>
          </a:p>
        </p:txBody>
      </p:sp>
      <p:sp>
        <p:nvSpPr>
          <p:cNvPr id="3" name="Subtitle 2"/>
          <p:cNvSpPr>
            <a:spLocks noGrp="1"/>
          </p:cNvSpPr>
          <p:nvPr>
            <p:ph type="subTitle" idx="1"/>
          </p:nvPr>
        </p:nvSpPr>
        <p:spPr/>
        <p:txBody>
          <a:bodyPr>
            <a:normAutofit lnSpcReduction="10000"/>
          </a:bodyPr>
          <a:lstStyle/>
          <a:p>
            <a:pPr algn="ctr"/>
            <a:r>
              <a:rPr lang="en-US" dirty="0" smtClean="0"/>
              <a:t>Deep Learning Final Project</a:t>
            </a:r>
          </a:p>
          <a:p>
            <a:pPr algn="ctr"/>
            <a:r>
              <a:rPr lang="en-US" dirty="0" smtClean="0"/>
              <a:t>By </a:t>
            </a:r>
          </a:p>
          <a:p>
            <a:pPr algn="ctr"/>
            <a:r>
              <a:rPr lang="en-US" dirty="0" err="1"/>
              <a:t>Safoura</a:t>
            </a:r>
            <a:r>
              <a:rPr lang="en-US" dirty="0"/>
              <a:t> </a:t>
            </a:r>
            <a:r>
              <a:rPr lang="en-US" dirty="0" err="1" smtClean="0"/>
              <a:t>Janosepah</a:t>
            </a:r>
            <a:r>
              <a:rPr lang="en-US" dirty="0" smtClean="0"/>
              <a:t> and Azadeh Ghaffari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307" y="282426"/>
            <a:ext cx="5945224" cy="2839965"/>
          </a:xfrm>
          <a:prstGeom prst="rect">
            <a:avLst/>
          </a:prstGeom>
        </p:spPr>
      </p:pic>
    </p:spTree>
    <p:extLst>
      <p:ext uri="{BB962C8B-B14F-4D97-AF65-F5344CB8AC3E}">
        <p14:creationId xmlns:p14="http://schemas.microsoft.com/office/powerpoint/2010/main" val="45325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4753"/>
          </a:xfrm>
        </p:spPr>
        <p:txBody>
          <a:bodyPr/>
          <a:lstStyle/>
          <a:p>
            <a:r>
              <a:rPr lang="en-US" dirty="0" smtClean="0"/>
              <a:t>Continue ..</a:t>
            </a:r>
            <a:endParaRPr lang="en-US" dirty="0"/>
          </a:p>
        </p:txBody>
      </p:sp>
      <p:sp>
        <p:nvSpPr>
          <p:cNvPr id="9" name="Rectangle 8"/>
          <p:cNvSpPr/>
          <p:nvPr/>
        </p:nvSpPr>
        <p:spPr>
          <a:xfrm>
            <a:off x="611426" y="1428139"/>
            <a:ext cx="1609993" cy="369332"/>
          </a:xfrm>
          <a:prstGeom prst="rect">
            <a:avLst/>
          </a:prstGeom>
        </p:spPr>
        <p:txBody>
          <a:bodyPr wrap="none">
            <a:spAutoFit/>
          </a:bodyPr>
          <a:lstStyle/>
          <a:p>
            <a:r>
              <a:rPr lang="en-US" dirty="0"/>
              <a:t>RestNet152V2</a:t>
            </a:r>
          </a:p>
        </p:txBody>
      </p:sp>
      <p:pic>
        <p:nvPicPr>
          <p:cNvPr id="10" name="Picture 9"/>
          <p:cNvPicPr>
            <a:picLocks noChangeAspect="1"/>
          </p:cNvPicPr>
          <p:nvPr/>
        </p:nvPicPr>
        <p:blipFill>
          <a:blip r:embed="rId2"/>
          <a:stretch>
            <a:fillRect/>
          </a:stretch>
        </p:blipFill>
        <p:spPr>
          <a:xfrm>
            <a:off x="1019538" y="2102271"/>
            <a:ext cx="2066600" cy="4119235"/>
          </a:xfrm>
          <a:prstGeom prst="rect">
            <a:avLst/>
          </a:prstGeom>
        </p:spPr>
      </p:pic>
      <p:pic>
        <p:nvPicPr>
          <p:cNvPr id="11" name="Picture 10"/>
          <p:cNvPicPr>
            <a:picLocks noChangeAspect="1"/>
          </p:cNvPicPr>
          <p:nvPr/>
        </p:nvPicPr>
        <p:blipFill>
          <a:blip r:embed="rId3"/>
          <a:stretch>
            <a:fillRect/>
          </a:stretch>
        </p:blipFill>
        <p:spPr>
          <a:xfrm>
            <a:off x="5437662" y="2231738"/>
            <a:ext cx="2419688" cy="2753109"/>
          </a:xfrm>
          <a:prstGeom prst="rect">
            <a:avLst/>
          </a:prstGeom>
        </p:spPr>
      </p:pic>
      <p:pic>
        <p:nvPicPr>
          <p:cNvPr id="12" name="Picture 11"/>
          <p:cNvPicPr>
            <a:picLocks noChangeAspect="1"/>
          </p:cNvPicPr>
          <p:nvPr/>
        </p:nvPicPr>
        <p:blipFill>
          <a:blip r:embed="rId4"/>
          <a:stretch>
            <a:fillRect/>
          </a:stretch>
        </p:blipFill>
        <p:spPr>
          <a:xfrm>
            <a:off x="7764624" y="2279370"/>
            <a:ext cx="2467319" cy="2657846"/>
          </a:xfrm>
          <a:prstGeom prst="rect">
            <a:avLst/>
          </a:prstGeom>
        </p:spPr>
      </p:pic>
      <p:pic>
        <p:nvPicPr>
          <p:cNvPr id="13" name="Picture 12"/>
          <p:cNvPicPr>
            <a:picLocks noChangeAspect="1"/>
          </p:cNvPicPr>
          <p:nvPr/>
        </p:nvPicPr>
        <p:blipFill>
          <a:blip r:embed="rId5"/>
          <a:stretch>
            <a:fillRect/>
          </a:stretch>
        </p:blipFill>
        <p:spPr>
          <a:xfrm>
            <a:off x="2765097" y="2231738"/>
            <a:ext cx="2846680" cy="4024060"/>
          </a:xfrm>
          <a:prstGeom prst="rect">
            <a:avLst/>
          </a:prstGeom>
        </p:spPr>
      </p:pic>
    </p:spTree>
    <p:extLst>
      <p:ext uri="{BB962C8B-B14F-4D97-AF65-F5344CB8AC3E}">
        <p14:creationId xmlns:p14="http://schemas.microsoft.com/office/powerpoint/2010/main" val="2556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821207" cy="860612"/>
          </a:xfrm>
        </p:spPr>
        <p:txBody>
          <a:bodyPr/>
          <a:lstStyle/>
          <a:p>
            <a:r>
              <a:rPr lang="en-US" dirty="0" smtClean="0"/>
              <a:t>Continue</a:t>
            </a:r>
            <a:endParaRPr lang="en-US" dirty="0"/>
          </a:p>
        </p:txBody>
      </p:sp>
      <p:sp>
        <p:nvSpPr>
          <p:cNvPr id="3" name="Content Placeholder 2"/>
          <p:cNvSpPr>
            <a:spLocks noGrp="1"/>
          </p:cNvSpPr>
          <p:nvPr>
            <p:ph idx="1"/>
          </p:nvPr>
        </p:nvSpPr>
        <p:spPr>
          <a:xfrm>
            <a:off x="692252" y="1672506"/>
            <a:ext cx="8798360" cy="1936282"/>
          </a:xfrm>
        </p:spPr>
        <p:txBody>
          <a:bodyPr/>
          <a:lstStyle/>
          <a:p>
            <a:r>
              <a:rPr lang="en-US" dirty="0"/>
              <a:t>Based on the test that we run </a:t>
            </a:r>
            <a:r>
              <a:rPr lang="en-US" dirty="0" smtClean="0"/>
              <a:t>and predict our images</a:t>
            </a:r>
          </a:p>
          <a:p>
            <a:pPr lvl="1"/>
            <a:r>
              <a:rPr lang="en-US" dirty="0" smtClean="0"/>
              <a:t>"</a:t>
            </a:r>
            <a:r>
              <a:rPr lang="en-US" dirty="0"/>
              <a:t>RestNet50V2"we got %63 </a:t>
            </a:r>
            <a:r>
              <a:rPr lang="en-US" dirty="0" smtClean="0"/>
              <a:t>accuracy -&gt; </a:t>
            </a:r>
          </a:p>
          <a:p>
            <a:pPr lvl="1"/>
            <a:endParaRPr lang="en-US" dirty="0"/>
          </a:p>
          <a:p>
            <a:pPr lvl="1"/>
            <a:r>
              <a:rPr lang="en-US" dirty="0" smtClean="0"/>
              <a:t>"</a:t>
            </a:r>
            <a:r>
              <a:rPr lang="en-US" dirty="0"/>
              <a:t>VGG19" we got %94 </a:t>
            </a:r>
            <a:r>
              <a:rPr lang="en-US" dirty="0" smtClean="0"/>
              <a:t>accuracy</a:t>
            </a:r>
          </a:p>
          <a:p>
            <a:pPr lvl="1"/>
            <a:endParaRPr lang="en-US" dirty="0"/>
          </a:p>
          <a:p>
            <a:pPr marL="457200" lvl="1" indent="0">
              <a:buNone/>
            </a:pPr>
            <a:endParaRPr lang="en-US" dirty="0" smtClean="0"/>
          </a:p>
          <a:p>
            <a:pPr lvl="1"/>
            <a:endParaRPr lang="en-US" dirty="0"/>
          </a:p>
        </p:txBody>
      </p:sp>
      <p:pic>
        <p:nvPicPr>
          <p:cNvPr id="6" name="Picture 5"/>
          <p:cNvPicPr>
            <a:picLocks noChangeAspect="1"/>
          </p:cNvPicPr>
          <p:nvPr/>
        </p:nvPicPr>
        <p:blipFill>
          <a:blip r:embed="rId2"/>
          <a:stretch>
            <a:fillRect/>
          </a:stretch>
        </p:blipFill>
        <p:spPr>
          <a:xfrm>
            <a:off x="1990051" y="2526331"/>
            <a:ext cx="5630061" cy="228632"/>
          </a:xfrm>
          <a:prstGeom prst="rect">
            <a:avLst/>
          </a:prstGeom>
        </p:spPr>
      </p:pic>
      <p:pic>
        <p:nvPicPr>
          <p:cNvPr id="7" name="Picture 6"/>
          <p:cNvPicPr>
            <a:picLocks noChangeAspect="1"/>
          </p:cNvPicPr>
          <p:nvPr/>
        </p:nvPicPr>
        <p:blipFill>
          <a:blip r:embed="rId3"/>
          <a:stretch>
            <a:fillRect/>
          </a:stretch>
        </p:blipFill>
        <p:spPr>
          <a:xfrm>
            <a:off x="1852683" y="3322998"/>
            <a:ext cx="6573167" cy="285790"/>
          </a:xfrm>
          <a:prstGeom prst="rect">
            <a:avLst/>
          </a:prstGeom>
        </p:spPr>
      </p:pic>
    </p:spTree>
    <p:extLst>
      <p:ext uri="{BB962C8B-B14F-4D97-AF65-F5344CB8AC3E}">
        <p14:creationId xmlns:p14="http://schemas.microsoft.com/office/powerpoint/2010/main" val="382811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smtClean="0"/>
              <a:t>Cases</a:t>
            </a:r>
            <a:r>
              <a:rPr lang="en-US" b="1" dirty="0"/>
              <a:t/>
            </a:r>
            <a:br>
              <a:rPr lang="en-US" b="1" dirty="0"/>
            </a:br>
            <a:endParaRPr lang="en-US" dirty="0"/>
          </a:p>
        </p:txBody>
      </p:sp>
      <p:sp>
        <p:nvSpPr>
          <p:cNvPr id="3" name="Content Placeholder 2"/>
          <p:cNvSpPr>
            <a:spLocks noGrp="1"/>
          </p:cNvSpPr>
          <p:nvPr>
            <p:ph idx="1"/>
          </p:nvPr>
        </p:nvSpPr>
        <p:spPr>
          <a:xfrm>
            <a:off x="677334" y="2160589"/>
            <a:ext cx="9103160" cy="4078846"/>
          </a:xfrm>
        </p:spPr>
        <p:txBody>
          <a:bodyPr>
            <a:normAutofit fontScale="92500" lnSpcReduction="10000"/>
          </a:bodyPr>
          <a:lstStyle/>
          <a:p>
            <a:r>
              <a:rPr lang="en-US" dirty="0" smtClean="0"/>
              <a:t>Here </a:t>
            </a:r>
            <a:r>
              <a:rPr lang="en-US" dirty="0"/>
              <a:t>are a few use cases where this mask detection technology could be leveraged.</a:t>
            </a:r>
          </a:p>
          <a:p>
            <a:r>
              <a:rPr lang="en-US" dirty="0"/>
              <a:t>Airports: The Face Mask Detection System could be used at airports to detect travelers without masks. Face data of travelers can be captured in the system at the entrance. If a traveler is found to be without a face mask, their picture is sent to the airport authorities so that they could take quick action.</a:t>
            </a:r>
          </a:p>
          <a:p>
            <a:r>
              <a:rPr lang="en-US" dirty="0"/>
              <a:t>Hospitals: Using Face Mask Detector System, Hospitals can monitor if quarantined people required to wear a mask are doing so or not. The same holds good for monitoring staff on duty too.</a:t>
            </a:r>
          </a:p>
          <a:p>
            <a:r>
              <a:rPr lang="en-US" dirty="0"/>
              <a:t>Offices &amp; Working Spaces: The Face Mask Detection System can be used at office premises to ascertain if employees are maintaining safety standards at work. It monitors employees without masks and sends them a reminder to wear a mask.</a:t>
            </a:r>
          </a:p>
          <a:p>
            <a:r>
              <a:rPr lang="en-US" dirty="0"/>
              <a:t>Government: To limit the spread of coronavirus, the police could deploy the face mask detector on its fleet of surveillance cameras to enforce the compulsory wearing of face masks in public places.</a:t>
            </a:r>
          </a:p>
          <a:p>
            <a:endParaRPr lang="en-US" dirty="0"/>
          </a:p>
        </p:txBody>
      </p:sp>
    </p:spTree>
    <p:extLst>
      <p:ext uri="{BB962C8B-B14F-4D97-AF65-F5344CB8AC3E}">
        <p14:creationId xmlns:p14="http://schemas.microsoft.com/office/powerpoint/2010/main" val="32378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Helvetica Neue"/>
              </a:rPr>
              <a:t>References</a:t>
            </a:r>
            <a:endParaRPr lang="en-US" dirty="0"/>
          </a:p>
        </p:txBody>
      </p:sp>
      <p:sp>
        <p:nvSpPr>
          <p:cNvPr id="4" name="Rectangle 3"/>
          <p:cNvSpPr/>
          <p:nvPr/>
        </p:nvSpPr>
        <p:spPr>
          <a:xfrm>
            <a:off x="822759" y="2595370"/>
            <a:ext cx="9128064" cy="2031325"/>
          </a:xfrm>
          <a:prstGeom prst="rect">
            <a:avLst/>
          </a:prstGeom>
        </p:spPr>
        <p:txBody>
          <a:bodyPr wrap="square">
            <a:spAutoFit/>
          </a:bodyPr>
          <a:lstStyle/>
          <a:p>
            <a:pPr>
              <a:buFont typeface="Arial" panose="020B0604020202020204" pitchFamily="34" charset="0"/>
              <a:buChar char="•"/>
            </a:pPr>
            <a:r>
              <a:rPr lang="en-US" dirty="0" err="1" smtClean="0">
                <a:solidFill>
                  <a:srgbClr val="000000"/>
                </a:solidFill>
                <a:latin typeface="Helvetica Neue"/>
              </a:rPr>
              <a:t>Kaggle</a:t>
            </a:r>
            <a:endParaRPr lang="en-US" dirty="0">
              <a:solidFill>
                <a:srgbClr val="000000"/>
              </a:solidFill>
              <a:latin typeface="Helvetica Neue"/>
            </a:endParaRPr>
          </a:p>
          <a:p>
            <a:pPr marL="742950" lvl="1" indent="-285750">
              <a:buFont typeface="Arial" panose="020B0604020202020204" pitchFamily="34" charset="0"/>
              <a:buChar char="•"/>
            </a:pPr>
            <a:r>
              <a:rPr lang="en-US" u="sng" dirty="0">
                <a:solidFill>
                  <a:srgbClr val="296EAA"/>
                </a:solidFill>
                <a:latin typeface="Helvetica Neue"/>
                <a:hlinkClick r:id="rId2"/>
              </a:rPr>
              <a:t>https://www.kaggle.com/andrewmvd/face-mask-detection</a:t>
            </a:r>
            <a:endParaRPr lang="en-US" dirty="0">
              <a:solidFill>
                <a:srgbClr val="000000"/>
              </a:solidFill>
              <a:latin typeface="Helvetica Neue"/>
            </a:endParaRPr>
          </a:p>
          <a:p>
            <a:pPr marL="742950" lvl="1" indent="-285750">
              <a:buFont typeface="Arial" panose="020B0604020202020204" pitchFamily="34" charset="0"/>
              <a:buChar char="•"/>
            </a:pPr>
            <a:r>
              <a:rPr lang="en-US" u="sng" dirty="0">
                <a:solidFill>
                  <a:srgbClr val="296EAA"/>
                </a:solidFill>
                <a:latin typeface="Helvetica Neue"/>
                <a:hlinkClick r:id="rId3"/>
              </a:rPr>
              <a:t>https://www.kaggle.com/ashishjangra27/face-mask-12k-images-dataset</a:t>
            </a:r>
            <a:endParaRPr lang="en-US" dirty="0">
              <a:solidFill>
                <a:srgbClr val="000000"/>
              </a:solidFill>
              <a:latin typeface="Helvetica Neue"/>
            </a:endParaRPr>
          </a:p>
          <a:p>
            <a:pPr marL="742950" lvl="1" indent="-285750">
              <a:buFont typeface="Arial" panose="020B0604020202020204" pitchFamily="34" charset="0"/>
              <a:buChar char="•"/>
            </a:pPr>
            <a:r>
              <a:rPr lang="en-US" u="sng" dirty="0">
                <a:solidFill>
                  <a:srgbClr val="296EAA"/>
                </a:solidFill>
                <a:latin typeface="Helvetica Neue"/>
                <a:hlinkClick r:id="rId4"/>
              </a:rPr>
              <a:t>https://www.kaggle.com/niharika41298/withwithout-mask</a:t>
            </a:r>
            <a:endParaRPr lang="en-US" dirty="0">
              <a:solidFill>
                <a:srgbClr val="000000"/>
              </a:solidFill>
              <a:latin typeface="Helvetica Neue"/>
            </a:endParaRPr>
          </a:p>
          <a:p>
            <a:pPr>
              <a:buFont typeface="Arial" panose="020B0604020202020204" pitchFamily="34" charset="0"/>
              <a:buChar char="•"/>
            </a:pPr>
            <a:r>
              <a:rPr lang="en-US" u="sng" dirty="0">
                <a:solidFill>
                  <a:srgbClr val="296EAA"/>
                </a:solidFill>
                <a:latin typeface="Helvetica Neue"/>
                <a:hlinkClick r:id="rId5"/>
              </a:rPr>
              <a:t>https://www.irjet.net/archives/V7/i8/IRJET-V7I8530.pdf</a:t>
            </a:r>
            <a:endParaRPr lang="en-US" dirty="0">
              <a:solidFill>
                <a:srgbClr val="000000"/>
              </a:solidFill>
              <a:latin typeface="Helvetica Neue"/>
            </a:endParaRPr>
          </a:p>
          <a:p>
            <a:pPr>
              <a:buFont typeface="Arial" panose="020B0604020202020204" pitchFamily="34" charset="0"/>
              <a:buChar char="•"/>
            </a:pPr>
            <a:r>
              <a:rPr lang="en-US" u="sng" dirty="0">
                <a:solidFill>
                  <a:srgbClr val="296EAA"/>
                </a:solidFill>
                <a:latin typeface="Helvetica Neue"/>
                <a:hlinkClick r:id="rId6"/>
              </a:rPr>
              <a:t>https://www.ideas2it.com/blogs/face-mask-detector-using-deep-learning-pytorch-and-computer-vision-opencv/</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35304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a:t>
            </a:r>
            <a:endParaRPr lang="en-US" dirty="0"/>
          </a:p>
        </p:txBody>
      </p:sp>
      <p:sp>
        <p:nvSpPr>
          <p:cNvPr id="3" name="Content Placeholder 2"/>
          <p:cNvSpPr>
            <a:spLocks noGrp="1"/>
          </p:cNvSpPr>
          <p:nvPr>
            <p:ph idx="1"/>
          </p:nvPr>
        </p:nvSpPr>
        <p:spPr>
          <a:xfrm>
            <a:off x="677334" y="1640956"/>
            <a:ext cx="6216525" cy="3783011"/>
          </a:xfrm>
        </p:spPr>
        <p:txBody>
          <a:bodyPr>
            <a:normAutofit fontScale="92500" lnSpcReduction="10000"/>
          </a:bodyPr>
          <a:lstStyle/>
          <a:p>
            <a:pPr>
              <a:lnSpc>
                <a:spcPct val="150000"/>
              </a:lnSpc>
            </a:pPr>
            <a:r>
              <a:rPr lang="en-US" dirty="0"/>
              <a:t>The novel COVID-19 virus has forced us all to rethink how we live our everyday lives while keeping ourselves and others safe. Face masks have emerged as a simple and effective strategy for reducing the virus’s threat and also, application of face mask detection system are now in high demand for transportation means, densely populated areas, residential districts, large-scale manufacturers and other enterprises to ensure safety. Therefore, the goal of this project is to develop a face mask detector using deep learning.</a:t>
            </a:r>
            <a:endParaRPr lang="en-US" dirty="0"/>
          </a:p>
        </p:txBody>
      </p:sp>
      <p:pic>
        <p:nvPicPr>
          <p:cNvPr id="4" name="Picture 3"/>
          <p:cNvPicPr>
            <a:picLocks noChangeAspect="1"/>
          </p:cNvPicPr>
          <p:nvPr/>
        </p:nvPicPr>
        <p:blipFill>
          <a:blip r:embed="rId2"/>
          <a:stretch>
            <a:fillRect/>
          </a:stretch>
        </p:blipFill>
        <p:spPr>
          <a:xfrm>
            <a:off x="7297288" y="852981"/>
            <a:ext cx="3953427" cy="4972744"/>
          </a:xfrm>
          <a:prstGeom prst="rect">
            <a:avLst/>
          </a:prstGeom>
        </p:spPr>
      </p:pic>
    </p:spTree>
    <p:extLst>
      <p:ext uri="{BB962C8B-B14F-4D97-AF65-F5344CB8AC3E}">
        <p14:creationId xmlns:p14="http://schemas.microsoft.com/office/powerpoint/2010/main" val="297590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28" y="609600"/>
            <a:ext cx="6969560" cy="699247"/>
          </a:xfrm>
        </p:spPr>
        <p:txBody>
          <a:bodyPr/>
          <a:lstStyle/>
          <a:p>
            <a:r>
              <a:rPr lang="en-US" dirty="0" smtClean="0"/>
              <a:t>Data preparation</a:t>
            </a:r>
            <a:endParaRPr lang="en-US" dirty="0"/>
          </a:p>
        </p:txBody>
      </p:sp>
      <p:pic>
        <p:nvPicPr>
          <p:cNvPr id="5" name="Content Placeholder 4"/>
          <p:cNvPicPr>
            <a:picLocks noGrp="1" noChangeAspect="1"/>
          </p:cNvPicPr>
          <p:nvPr>
            <p:ph idx="1"/>
          </p:nvPr>
        </p:nvPicPr>
        <p:blipFill>
          <a:blip r:embed="rId2"/>
          <a:stretch>
            <a:fillRect/>
          </a:stretch>
        </p:blipFill>
        <p:spPr>
          <a:xfrm>
            <a:off x="3030376" y="3658864"/>
            <a:ext cx="2151224" cy="2700637"/>
          </a:xfrm>
          <a:prstGeom prst="rect">
            <a:avLst/>
          </a:prstGeom>
        </p:spPr>
      </p:pic>
      <p:pic>
        <p:nvPicPr>
          <p:cNvPr id="4" name="Picture 3"/>
          <p:cNvPicPr>
            <a:picLocks noChangeAspect="1"/>
          </p:cNvPicPr>
          <p:nvPr/>
        </p:nvPicPr>
        <p:blipFill>
          <a:blip r:embed="rId3"/>
          <a:stretch>
            <a:fillRect/>
          </a:stretch>
        </p:blipFill>
        <p:spPr>
          <a:xfrm>
            <a:off x="704228" y="3659860"/>
            <a:ext cx="2113692" cy="2104620"/>
          </a:xfrm>
          <a:prstGeom prst="rect">
            <a:avLst/>
          </a:prstGeom>
        </p:spPr>
      </p:pic>
      <p:sp>
        <p:nvSpPr>
          <p:cNvPr id="6" name="TextBox 5"/>
          <p:cNvSpPr txBox="1"/>
          <p:nvPr/>
        </p:nvSpPr>
        <p:spPr>
          <a:xfrm>
            <a:off x="704228" y="1308847"/>
            <a:ext cx="5911725" cy="2308324"/>
          </a:xfrm>
          <a:prstGeom prst="rect">
            <a:avLst/>
          </a:prstGeom>
          <a:noFill/>
        </p:spPr>
        <p:txBody>
          <a:bodyPr wrap="square" rtlCol="0">
            <a:spAutoFit/>
          </a:bodyPr>
          <a:lstStyle/>
          <a:p>
            <a:r>
              <a:rPr lang="en-US" dirty="0" smtClean="0"/>
              <a:t>We got the most images from </a:t>
            </a:r>
            <a:r>
              <a:rPr lang="en-US" dirty="0" err="1" smtClean="0"/>
              <a:t>Kaggle</a:t>
            </a:r>
            <a:r>
              <a:rPr lang="en-US" dirty="0" smtClean="0"/>
              <a:t> then we realized they are not all in good quality so we added our images also to the data then we</a:t>
            </a:r>
          </a:p>
          <a:p>
            <a:endParaRPr lang="en-US" dirty="0"/>
          </a:p>
          <a:p>
            <a:r>
              <a:rPr lang="en-US" dirty="0"/>
              <a:t>1. </a:t>
            </a:r>
            <a:r>
              <a:rPr lang="en-US" dirty="0" smtClean="0"/>
              <a:t>Resized </a:t>
            </a:r>
            <a:r>
              <a:rPr lang="en-US" dirty="0"/>
              <a:t>the input image (128 x 128)</a:t>
            </a:r>
          </a:p>
          <a:p>
            <a:r>
              <a:rPr lang="en-US" dirty="0"/>
              <a:t>2. </a:t>
            </a:r>
            <a:r>
              <a:rPr lang="en-US" dirty="0" smtClean="0"/>
              <a:t>Scaled </a:t>
            </a:r>
            <a:r>
              <a:rPr lang="en-US" dirty="0"/>
              <a:t>/ </a:t>
            </a:r>
            <a:r>
              <a:rPr lang="en-US" dirty="0" smtClean="0"/>
              <a:t>Normalized </a:t>
            </a:r>
            <a:r>
              <a:rPr lang="en-US" dirty="0"/>
              <a:t>images </a:t>
            </a:r>
            <a:endParaRPr lang="en-US" dirty="0" smtClean="0"/>
          </a:p>
          <a:p>
            <a:endParaRPr lang="en-US" dirty="0"/>
          </a:p>
          <a:p>
            <a:r>
              <a:rPr lang="en-US" dirty="0" smtClean="0"/>
              <a:t>And set the train and test groups</a:t>
            </a:r>
            <a:endParaRPr lang="en-US" dirty="0"/>
          </a:p>
        </p:txBody>
      </p:sp>
      <p:pic>
        <p:nvPicPr>
          <p:cNvPr id="7" name="Picture 6"/>
          <p:cNvPicPr>
            <a:picLocks noChangeAspect="1"/>
          </p:cNvPicPr>
          <p:nvPr/>
        </p:nvPicPr>
        <p:blipFill>
          <a:blip r:embed="rId4"/>
          <a:stretch>
            <a:fillRect/>
          </a:stretch>
        </p:blipFill>
        <p:spPr>
          <a:xfrm>
            <a:off x="5737412" y="2106206"/>
            <a:ext cx="5930312" cy="3828429"/>
          </a:xfrm>
          <a:prstGeom prst="rect">
            <a:avLst/>
          </a:prstGeom>
        </p:spPr>
      </p:pic>
    </p:spTree>
    <p:extLst>
      <p:ext uri="{BB962C8B-B14F-4D97-AF65-F5344CB8AC3E}">
        <p14:creationId xmlns:p14="http://schemas.microsoft.com/office/powerpoint/2010/main" val="355916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43184" cy="1320800"/>
          </a:xfrm>
        </p:spPr>
        <p:txBody>
          <a:bodyPr>
            <a:normAutofit/>
          </a:bodyPr>
          <a:lstStyle/>
          <a:p>
            <a:r>
              <a:rPr lang="en-US" b="1" dirty="0" smtClean="0"/>
              <a:t>Choosing </a:t>
            </a:r>
            <a:r>
              <a:rPr lang="en-US" b="1" dirty="0"/>
              <a:t>and </a:t>
            </a:r>
            <a:r>
              <a:rPr lang="en-US" b="1" dirty="0" smtClean="0"/>
              <a:t>Training </a:t>
            </a:r>
            <a:r>
              <a:rPr lang="en-US" b="1" dirty="0"/>
              <a:t>Deep Learning </a:t>
            </a:r>
            <a:r>
              <a:rPr lang="en-US" b="1" dirty="0" smtClean="0"/>
              <a:t>Models</a:t>
            </a:r>
            <a:endParaRPr lang="en-US" dirty="0"/>
          </a:p>
        </p:txBody>
      </p:sp>
      <p:sp>
        <p:nvSpPr>
          <p:cNvPr id="3" name="Content Placeholder 2"/>
          <p:cNvSpPr>
            <a:spLocks noGrp="1"/>
          </p:cNvSpPr>
          <p:nvPr>
            <p:ph idx="1"/>
          </p:nvPr>
        </p:nvSpPr>
        <p:spPr>
          <a:xfrm>
            <a:off x="677333" y="1930400"/>
            <a:ext cx="8332195" cy="4228353"/>
          </a:xfrm>
        </p:spPr>
        <p:txBody>
          <a:bodyPr>
            <a:normAutofit/>
          </a:bodyPr>
          <a:lstStyle/>
          <a:p>
            <a:pPr marL="0" indent="0">
              <a:buNone/>
            </a:pPr>
            <a:r>
              <a:rPr lang="en-US" dirty="0" smtClean="0"/>
              <a:t>In </a:t>
            </a:r>
            <a:r>
              <a:rPr lang="en-US" dirty="0"/>
              <a:t>this project, we try to implement multiple Deep Learning models </a:t>
            </a:r>
            <a:r>
              <a:rPr lang="en-US" dirty="0" smtClean="0"/>
              <a:t>including:</a:t>
            </a:r>
          </a:p>
          <a:p>
            <a:pPr marL="0" indent="0">
              <a:buNone/>
            </a:pPr>
            <a:endParaRPr lang="en-US" dirty="0"/>
          </a:p>
          <a:p>
            <a:r>
              <a:rPr lang="en-US" dirty="0" err="1" smtClean="0"/>
              <a:t>ConvNet</a:t>
            </a:r>
            <a:r>
              <a:rPr lang="en-US" dirty="0" smtClean="0"/>
              <a:t> - </a:t>
            </a:r>
            <a:r>
              <a:rPr lang="en-US" dirty="0"/>
              <a:t>most commonly applied to analyzing visual imagery</a:t>
            </a:r>
            <a:r>
              <a:rPr lang="en-US" dirty="0" smtClean="0"/>
              <a:t> ( we trained the model 3 times with adding layers each time)</a:t>
            </a:r>
          </a:p>
          <a:p>
            <a:r>
              <a:rPr lang="en-US" dirty="0"/>
              <a:t>Inception V3 : is a convolutional neural network for assisting in image analysis and object detection</a:t>
            </a:r>
            <a:endParaRPr lang="en-US" dirty="0"/>
          </a:p>
          <a:p>
            <a:r>
              <a:rPr lang="en-US" dirty="0" smtClean="0"/>
              <a:t>VGG19 </a:t>
            </a:r>
            <a:r>
              <a:rPr lang="en-US" dirty="0"/>
              <a:t>:  is a variant of VGG model which in short consists of 19 layers</a:t>
            </a:r>
            <a:endParaRPr lang="en-US" dirty="0"/>
          </a:p>
          <a:p>
            <a:r>
              <a:rPr lang="en-US" dirty="0"/>
              <a:t>DenseNet201: is a convolutional neural network that is 201 layers deep</a:t>
            </a:r>
            <a:endParaRPr lang="en-US" dirty="0"/>
          </a:p>
          <a:p>
            <a:endParaRPr lang="en-US" dirty="0"/>
          </a:p>
          <a:p>
            <a:endParaRPr lang="en-US" dirty="0"/>
          </a:p>
        </p:txBody>
      </p:sp>
    </p:spTree>
    <p:extLst>
      <p:ext uri="{BB962C8B-B14F-4D97-AF65-F5344CB8AC3E}">
        <p14:creationId xmlns:p14="http://schemas.microsoft.com/office/powerpoint/2010/main" val="23380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a:xfrm>
            <a:off x="677334" y="2160589"/>
            <a:ext cx="8672854" cy="3379599"/>
          </a:xfrm>
        </p:spPr>
        <p:txBody>
          <a:bodyPr/>
          <a:lstStyle/>
          <a:p>
            <a:r>
              <a:rPr lang="en-US" dirty="0" err="1"/>
              <a:t>MobileNet</a:t>
            </a:r>
            <a:r>
              <a:rPr lang="en-US" dirty="0"/>
              <a:t> : are based on a streamlined architecture that uses depth-wise separable convolutions to build light weight deep neural networks</a:t>
            </a:r>
          </a:p>
          <a:p>
            <a:r>
              <a:rPr lang="en-US" dirty="0"/>
              <a:t>Residual Convolutional Neural Networks 50 : </a:t>
            </a:r>
            <a:r>
              <a:rPr lang="en-US" dirty="0" err="1"/>
              <a:t>ResNet</a:t>
            </a:r>
            <a:r>
              <a:rPr lang="en-US" dirty="0"/>
              <a:t> is one of the </a:t>
            </a:r>
            <a:r>
              <a:rPr lang="en-US" dirty="0" err="1"/>
              <a:t>usefull</a:t>
            </a:r>
            <a:r>
              <a:rPr lang="en-US" dirty="0"/>
              <a:t> models for image recognition tasks</a:t>
            </a:r>
          </a:p>
          <a:p>
            <a:r>
              <a:rPr lang="en-US" dirty="0"/>
              <a:t>YOLO5: This is because we’re limiting the computer vision pipeline to a single step, since object detectors are trained to detect a: Bounding box and a Corresponding label</a:t>
            </a:r>
          </a:p>
          <a:p>
            <a:endParaRPr lang="en-US" dirty="0"/>
          </a:p>
        </p:txBody>
      </p:sp>
    </p:spTree>
    <p:extLst>
      <p:ext uri="{BB962C8B-B14F-4D97-AF65-F5344CB8AC3E}">
        <p14:creationId xmlns:p14="http://schemas.microsoft.com/office/powerpoint/2010/main" val="25444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8541"/>
          </a:xfrm>
        </p:spPr>
        <p:txBody>
          <a:bodyPr/>
          <a:lstStyle/>
          <a:p>
            <a:r>
              <a:rPr lang="en-US" dirty="0" smtClean="0"/>
              <a:t>Result</a:t>
            </a:r>
            <a:endParaRPr lang="en-US" dirty="0"/>
          </a:p>
        </p:txBody>
      </p:sp>
      <p:pic>
        <p:nvPicPr>
          <p:cNvPr id="4" name="Picture 3"/>
          <p:cNvPicPr>
            <a:picLocks noChangeAspect="1"/>
          </p:cNvPicPr>
          <p:nvPr/>
        </p:nvPicPr>
        <p:blipFill>
          <a:blip r:embed="rId2"/>
          <a:stretch>
            <a:fillRect/>
          </a:stretch>
        </p:blipFill>
        <p:spPr>
          <a:xfrm>
            <a:off x="125506" y="1755029"/>
            <a:ext cx="11359789" cy="4188571"/>
          </a:xfrm>
          <a:prstGeom prst="rect">
            <a:avLst/>
          </a:prstGeom>
        </p:spPr>
      </p:pic>
      <p:sp>
        <p:nvSpPr>
          <p:cNvPr id="5" name="Down Arrow 4"/>
          <p:cNvSpPr/>
          <p:nvPr/>
        </p:nvSpPr>
        <p:spPr>
          <a:xfrm>
            <a:off x="4885765" y="4195482"/>
            <a:ext cx="510988" cy="78889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10605247" y="2339788"/>
            <a:ext cx="618565" cy="87854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90800" y="5574268"/>
            <a:ext cx="7198659" cy="369332"/>
          </a:xfrm>
          <a:prstGeom prst="rect">
            <a:avLst/>
          </a:prstGeom>
          <a:noFill/>
        </p:spPr>
        <p:txBody>
          <a:bodyPr wrap="square" rtlCol="0">
            <a:spAutoFit/>
          </a:bodyPr>
          <a:lstStyle/>
          <a:p>
            <a:r>
              <a:rPr lang="nb-NO" dirty="0"/>
              <a:t>MobileNet , RestNet50V2 , DenseNet, VGG19 ,RestNet152V2</a:t>
            </a:r>
            <a:endParaRPr lang="en-US" dirty="0"/>
          </a:p>
        </p:txBody>
      </p:sp>
      <p:sp>
        <p:nvSpPr>
          <p:cNvPr id="8" name="TextBox 7"/>
          <p:cNvSpPr txBox="1"/>
          <p:nvPr/>
        </p:nvSpPr>
        <p:spPr>
          <a:xfrm>
            <a:off x="2814918" y="5970494"/>
            <a:ext cx="5512215" cy="369332"/>
          </a:xfrm>
          <a:prstGeom prst="rect">
            <a:avLst/>
          </a:prstGeom>
          <a:noFill/>
        </p:spPr>
        <p:txBody>
          <a:bodyPr wrap="none" rtlCol="0">
            <a:spAutoFit/>
          </a:bodyPr>
          <a:lstStyle/>
          <a:p>
            <a:r>
              <a:rPr lang="nb-NO" dirty="0"/>
              <a:t>ConvNet, RestNet101V2, RestNet152 and RestNet50</a:t>
            </a:r>
            <a:endParaRPr lang="en-US" dirty="0"/>
          </a:p>
        </p:txBody>
      </p:sp>
    </p:spTree>
    <p:extLst>
      <p:ext uri="{BB962C8B-B14F-4D97-AF65-F5344CB8AC3E}">
        <p14:creationId xmlns:p14="http://schemas.microsoft.com/office/powerpoint/2010/main" val="303722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4047"/>
          </a:xfrm>
        </p:spPr>
        <p:txBody>
          <a:bodyPr/>
          <a:lstStyle/>
          <a:p>
            <a:r>
              <a:rPr lang="en-US" dirty="0" smtClean="0"/>
              <a:t>Continue ..</a:t>
            </a:r>
            <a:endParaRPr lang="en-US" dirty="0"/>
          </a:p>
        </p:txBody>
      </p:sp>
      <p:pic>
        <p:nvPicPr>
          <p:cNvPr id="4" name="Picture 3"/>
          <p:cNvPicPr>
            <a:picLocks noChangeAspect="1"/>
          </p:cNvPicPr>
          <p:nvPr/>
        </p:nvPicPr>
        <p:blipFill>
          <a:blip r:embed="rId2"/>
          <a:stretch>
            <a:fillRect/>
          </a:stretch>
        </p:blipFill>
        <p:spPr>
          <a:xfrm>
            <a:off x="242046" y="1856581"/>
            <a:ext cx="11743765" cy="4445380"/>
          </a:xfrm>
          <a:prstGeom prst="rect">
            <a:avLst/>
          </a:prstGeom>
        </p:spPr>
      </p:pic>
      <p:sp>
        <p:nvSpPr>
          <p:cNvPr id="5" name="Down Arrow 4"/>
          <p:cNvSpPr/>
          <p:nvPr/>
        </p:nvSpPr>
        <p:spPr>
          <a:xfrm>
            <a:off x="5082988" y="4527176"/>
            <a:ext cx="537883" cy="7978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11035553" y="2707341"/>
            <a:ext cx="582706" cy="815788"/>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1658" y="1286435"/>
            <a:ext cx="9260542" cy="654424"/>
          </a:xfrm>
          <a:prstGeom prst="rect">
            <a:avLst/>
          </a:prstGeom>
          <a:noFill/>
        </p:spPr>
        <p:txBody>
          <a:bodyPr wrap="square" rtlCol="0">
            <a:spAutoFit/>
          </a:bodyPr>
          <a:lstStyle/>
          <a:p>
            <a:r>
              <a:rPr lang="en-US" dirty="0" smtClean="0"/>
              <a:t>We </a:t>
            </a:r>
            <a:r>
              <a:rPr lang="en-US" dirty="0"/>
              <a:t>can see after </a:t>
            </a:r>
            <a:r>
              <a:rPr lang="en-US" dirty="0" smtClean="0"/>
              <a:t>epoch </a:t>
            </a:r>
            <a:r>
              <a:rPr lang="en-US" dirty="0"/>
              <a:t>7 we got high </a:t>
            </a:r>
            <a:r>
              <a:rPr lang="en-US" dirty="0" smtClean="0"/>
              <a:t>accuracy </a:t>
            </a:r>
            <a:r>
              <a:rPr lang="en-US" dirty="0"/>
              <a:t>for most of the models and low loss. </a:t>
            </a:r>
          </a:p>
          <a:p>
            <a:endParaRPr lang="en-US" dirty="0"/>
          </a:p>
        </p:txBody>
      </p:sp>
    </p:spTree>
    <p:extLst>
      <p:ext uri="{BB962C8B-B14F-4D97-AF65-F5344CB8AC3E}">
        <p14:creationId xmlns:p14="http://schemas.microsoft.com/office/powerpoint/2010/main" val="44267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72219" cy="806824"/>
          </a:xfrm>
        </p:spPr>
        <p:txBody>
          <a:bodyPr>
            <a:normAutofit fontScale="90000"/>
          </a:bodyPr>
          <a:lstStyle/>
          <a:p>
            <a:r>
              <a:rPr lang="en-US" b="1" dirty="0"/>
              <a:t>Test the models</a:t>
            </a:r>
            <a:br>
              <a:rPr lang="en-US" b="1" dirty="0"/>
            </a:br>
            <a:endParaRPr lang="en-US" dirty="0"/>
          </a:p>
        </p:txBody>
      </p:sp>
      <p:sp>
        <p:nvSpPr>
          <p:cNvPr id="3" name="Content Placeholder 2"/>
          <p:cNvSpPr>
            <a:spLocks noGrp="1"/>
          </p:cNvSpPr>
          <p:nvPr>
            <p:ph idx="1"/>
          </p:nvPr>
        </p:nvSpPr>
        <p:spPr>
          <a:xfrm>
            <a:off x="677334" y="1801907"/>
            <a:ext cx="8596668" cy="4239456"/>
          </a:xfrm>
        </p:spPr>
        <p:txBody>
          <a:bodyPr/>
          <a:lstStyle/>
          <a:p>
            <a:r>
              <a:rPr lang="en-US" dirty="0"/>
              <a:t>Test the last model with new data , try to detect mask on </a:t>
            </a:r>
            <a:r>
              <a:rPr lang="en-US" dirty="0" smtClean="0"/>
              <a:t>face using </a:t>
            </a:r>
            <a:r>
              <a:rPr lang="en-US" dirty="0" err="1" smtClean="0"/>
              <a:t>OpenCV</a:t>
            </a:r>
            <a:endParaRPr lang="en-US" dirty="0"/>
          </a:p>
          <a:p>
            <a:r>
              <a:rPr lang="en-US" dirty="0"/>
              <a:t>Test models with another source of data to get the accuracy based on </a:t>
            </a:r>
            <a:r>
              <a:rPr lang="en-US" dirty="0" smtClean="0"/>
              <a:t>prediction</a:t>
            </a:r>
          </a:p>
          <a:p>
            <a:endParaRPr lang="en-US" dirty="0"/>
          </a:p>
          <a:p>
            <a:r>
              <a:rPr lang="en-US" b="1" dirty="0" smtClean="0"/>
              <a:t>Based </a:t>
            </a:r>
            <a:r>
              <a:rPr lang="en-US" b="1" dirty="0"/>
              <a:t>on the result that we got after training we want to run the test on the top models</a:t>
            </a:r>
          </a:p>
          <a:p>
            <a:pPr lvl="1"/>
            <a:r>
              <a:rPr lang="en-US" dirty="0"/>
              <a:t>VGG19</a:t>
            </a:r>
          </a:p>
          <a:p>
            <a:pPr lvl="1"/>
            <a:r>
              <a:rPr lang="en-US" dirty="0"/>
              <a:t>RestNet152V2</a:t>
            </a:r>
          </a:p>
          <a:p>
            <a:pPr lvl="1"/>
            <a:r>
              <a:rPr lang="en-US" dirty="0"/>
              <a:t>RestNet50V2</a:t>
            </a:r>
          </a:p>
          <a:p>
            <a:endParaRPr lang="en-US" dirty="0"/>
          </a:p>
        </p:txBody>
      </p:sp>
    </p:spTree>
    <p:extLst>
      <p:ext uri="{BB962C8B-B14F-4D97-AF65-F5344CB8AC3E}">
        <p14:creationId xmlns:p14="http://schemas.microsoft.com/office/powerpoint/2010/main" val="140915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23466" cy="652053"/>
          </a:xfrm>
        </p:spPr>
        <p:txBody>
          <a:bodyPr/>
          <a:lstStyle/>
          <a:p>
            <a:r>
              <a:rPr lang="en-US" dirty="0" smtClean="0"/>
              <a:t>Part of testing</a:t>
            </a:r>
            <a:endParaRPr lang="en-US" dirty="0"/>
          </a:p>
        </p:txBody>
      </p:sp>
      <p:pic>
        <p:nvPicPr>
          <p:cNvPr id="5" name="Content Placeholder 4"/>
          <p:cNvPicPr>
            <a:picLocks noGrp="1" noChangeAspect="1"/>
          </p:cNvPicPr>
          <p:nvPr>
            <p:ph idx="1"/>
          </p:nvPr>
        </p:nvPicPr>
        <p:blipFill>
          <a:blip r:embed="rId2"/>
          <a:stretch>
            <a:fillRect/>
          </a:stretch>
        </p:blipFill>
        <p:spPr>
          <a:xfrm>
            <a:off x="2134383" y="2344017"/>
            <a:ext cx="2181529" cy="2819794"/>
          </a:xfrm>
          <a:prstGeom prst="rect">
            <a:avLst/>
          </a:prstGeom>
        </p:spPr>
      </p:pic>
      <p:pic>
        <p:nvPicPr>
          <p:cNvPr id="4" name="Picture 3"/>
          <p:cNvPicPr>
            <a:picLocks noChangeAspect="1"/>
          </p:cNvPicPr>
          <p:nvPr/>
        </p:nvPicPr>
        <p:blipFill>
          <a:blip r:embed="rId3"/>
          <a:stretch>
            <a:fillRect/>
          </a:stretch>
        </p:blipFill>
        <p:spPr>
          <a:xfrm>
            <a:off x="677334" y="2239228"/>
            <a:ext cx="1562318" cy="2924583"/>
          </a:xfrm>
          <a:prstGeom prst="rect">
            <a:avLst/>
          </a:prstGeom>
        </p:spPr>
      </p:pic>
      <p:sp>
        <p:nvSpPr>
          <p:cNvPr id="7" name="TextBox 6"/>
          <p:cNvSpPr txBox="1"/>
          <p:nvPr/>
        </p:nvSpPr>
        <p:spPr>
          <a:xfrm>
            <a:off x="1111624" y="1618169"/>
            <a:ext cx="875561" cy="369332"/>
          </a:xfrm>
          <a:prstGeom prst="rect">
            <a:avLst/>
          </a:prstGeom>
          <a:noFill/>
        </p:spPr>
        <p:txBody>
          <a:bodyPr wrap="none" rtlCol="0">
            <a:spAutoFit/>
          </a:bodyPr>
          <a:lstStyle/>
          <a:p>
            <a:r>
              <a:rPr lang="en-US" dirty="0" smtClean="0"/>
              <a:t>VGG19</a:t>
            </a:r>
            <a:endParaRPr lang="en-US" dirty="0"/>
          </a:p>
        </p:txBody>
      </p:sp>
      <p:sp>
        <p:nvSpPr>
          <p:cNvPr id="8" name="Down Arrow 7"/>
          <p:cNvSpPr/>
          <p:nvPr/>
        </p:nvSpPr>
        <p:spPr>
          <a:xfrm>
            <a:off x="5818093" y="1387164"/>
            <a:ext cx="555811" cy="65865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4929024" y="2076261"/>
            <a:ext cx="2333951" cy="2705478"/>
          </a:xfrm>
          <a:prstGeom prst="rect">
            <a:avLst/>
          </a:prstGeom>
        </p:spPr>
      </p:pic>
      <p:pic>
        <p:nvPicPr>
          <p:cNvPr id="11" name="Picture 10"/>
          <p:cNvPicPr>
            <a:picLocks noChangeAspect="1"/>
          </p:cNvPicPr>
          <p:nvPr/>
        </p:nvPicPr>
        <p:blipFill>
          <a:blip r:embed="rId5"/>
          <a:stretch>
            <a:fillRect/>
          </a:stretch>
        </p:blipFill>
        <p:spPr>
          <a:xfrm>
            <a:off x="7367986" y="2125567"/>
            <a:ext cx="2314898" cy="2705478"/>
          </a:xfrm>
          <a:prstGeom prst="rect">
            <a:avLst/>
          </a:prstGeom>
        </p:spPr>
      </p:pic>
    </p:spTree>
    <p:extLst>
      <p:ext uri="{BB962C8B-B14F-4D97-AF65-F5344CB8AC3E}">
        <p14:creationId xmlns:p14="http://schemas.microsoft.com/office/powerpoint/2010/main" val="1363027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112</TotalTime>
  <Words>648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Trebuchet MS</vt:lpstr>
      <vt:lpstr>Wingdings 3</vt:lpstr>
      <vt:lpstr>Facet</vt:lpstr>
      <vt:lpstr>Face Mask Detection</vt:lpstr>
      <vt:lpstr>Objective</vt:lpstr>
      <vt:lpstr>Data preparation</vt:lpstr>
      <vt:lpstr>Choosing and Training Deep Learning Models</vt:lpstr>
      <vt:lpstr>Continue ..</vt:lpstr>
      <vt:lpstr>Result</vt:lpstr>
      <vt:lpstr>Continue ..</vt:lpstr>
      <vt:lpstr>Test the models </vt:lpstr>
      <vt:lpstr>Part of testing</vt:lpstr>
      <vt:lpstr>Continue ..</vt:lpstr>
      <vt:lpstr>Continue</vt:lpstr>
      <vt:lpstr>Use Cases </vt:lpstr>
      <vt:lpstr>References</vt:lpstr>
    </vt:vector>
  </TitlesOfParts>
  <Company>Johnson Controls,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Azadeh Ghaffari</dc:creator>
  <cp:lastModifiedBy>Azadeh Ghaffari</cp:lastModifiedBy>
  <cp:revision>11</cp:revision>
  <dcterms:created xsi:type="dcterms:W3CDTF">2021-04-06T22:15:38Z</dcterms:created>
  <dcterms:modified xsi:type="dcterms:W3CDTF">2021-04-07T00:08:30Z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jghaffa@jci.com</vt:lpwstr>
  </property>
  <property fmtid="{D5CDD505-2E9C-101B-9397-08002B2CF9AE}" pid="5" name="MSIP_Label_6be01c0c-f9b3-4dc4-af0b-a82110cc37cd_SetDate">
    <vt:lpwstr>2021-04-06T22:32:28.8156742Z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a5eefd28-09d9-414a-81b2-615d9fde4f68</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