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6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7" r:id="rId16"/>
    <p:sldId id="273" r:id="rId17"/>
    <p:sldId id="274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wardsdatascience.com/introduction-to-survival-analysis-the-kaplan-meier-estimator-94ec5812a97a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Asiakaspidon</a:t>
            </a:r>
            <a:r>
              <a:rPr lang="en-US" sz="4000" dirty="0" smtClean="0"/>
              <a:t> </a:t>
            </a:r>
            <a:r>
              <a:rPr lang="en-US" sz="4000" dirty="0" err="1" smtClean="0"/>
              <a:t>selviytymisanalyysi</a:t>
            </a:r>
            <a:r>
              <a:rPr lang="en-US" sz="4000" dirty="0" smtClean="0"/>
              <a:t> / </a:t>
            </a:r>
            <a:r>
              <a:rPr lang="en-US" sz="4000" dirty="0" err="1" smtClean="0"/>
              <a:t>Keskisuomalainen</a:t>
            </a:r>
            <a:r>
              <a:rPr lang="en-US" sz="4000" dirty="0" smtClean="0"/>
              <a:t> </a:t>
            </a:r>
            <a:r>
              <a:rPr lang="en-US" sz="4000" dirty="0" err="1" smtClean="0"/>
              <a:t>Oyj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Janne Lehtonen, dakv18sp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69" y="639097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8" y="2466360"/>
            <a:ext cx="5961185" cy="2980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88286"/>
            <a:ext cx="643597" cy="6435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4645" y="232541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Amazon Redshift SQL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24" y="3464169"/>
            <a:ext cx="861646" cy="861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4645" y="3710326"/>
            <a:ext cx="21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DBeaver</a:t>
            </a:r>
            <a:r>
              <a:rPr lang="fi-FI" dirty="0" smtClean="0"/>
              <a:t> SQL </a:t>
            </a:r>
            <a:r>
              <a:rPr lang="fi-FI" dirty="0" err="1" smtClean="0"/>
              <a:t>client</a:t>
            </a:r>
            <a:endParaRPr lang="fi-FI" dirty="0"/>
          </a:p>
        </p:txBody>
      </p:sp>
      <p:sp>
        <p:nvSpPr>
          <p:cNvPr id="7" name="Down Arrow 6"/>
          <p:cNvSpPr/>
          <p:nvPr/>
        </p:nvSpPr>
        <p:spPr>
          <a:xfrm>
            <a:off x="1244697" y="3019040"/>
            <a:ext cx="342900" cy="26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952304"/>
            <a:ext cx="749677" cy="74676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244697" y="4507175"/>
            <a:ext cx="342900" cy="26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2004645" y="5095234"/>
            <a:ext cx="34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Python / </a:t>
            </a:r>
            <a:r>
              <a:rPr lang="fi-FI" sz="1400" dirty="0" err="1" smtClean="0"/>
              <a:t>pandas</a:t>
            </a:r>
            <a:r>
              <a:rPr lang="fi-FI" sz="1400" dirty="0" smtClean="0"/>
              <a:t>, </a:t>
            </a:r>
            <a:r>
              <a:rPr lang="fi-FI" sz="1400" dirty="0" err="1" smtClean="0"/>
              <a:t>lifelines</a:t>
            </a:r>
            <a:r>
              <a:rPr lang="fi-FI" sz="1400" dirty="0" smtClean="0"/>
              <a:t>, </a:t>
            </a:r>
            <a:r>
              <a:rPr lang="fi-FI" sz="1400" dirty="0" err="1" smtClean="0"/>
              <a:t>matplotlib</a:t>
            </a:r>
            <a:r>
              <a:rPr lang="fi-FI" sz="1400" dirty="0" smtClean="0"/>
              <a:t> </a:t>
            </a:r>
            <a:endParaRPr lang="fi-FI" sz="1400" dirty="0"/>
          </a:p>
        </p:txBody>
      </p:sp>
      <p:sp>
        <p:nvSpPr>
          <p:cNvPr id="11" name="Right Arrow 10"/>
          <p:cNvSpPr/>
          <p:nvPr/>
        </p:nvSpPr>
        <p:spPr>
          <a:xfrm>
            <a:off x="4607169" y="3411415"/>
            <a:ext cx="800100" cy="975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1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 / Python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3382"/>
            <a:ext cx="3858163" cy="285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2291" y="2233382"/>
            <a:ext cx="6251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Käytössä Python 3.6.</a:t>
            </a:r>
          </a:p>
          <a:p>
            <a:endParaRPr lang="fi-FI" dirty="0"/>
          </a:p>
          <a:p>
            <a:r>
              <a:rPr lang="fi-FI" dirty="0" err="1" smtClean="0"/>
              <a:t>Jupyter</a:t>
            </a:r>
            <a:r>
              <a:rPr lang="fi-FI" dirty="0" smtClean="0"/>
              <a:t> </a:t>
            </a:r>
            <a:r>
              <a:rPr lang="fi-FI" dirty="0" err="1" smtClean="0"/>
              <a:t>Notebook</a:t>
            </a:r>
            <a:r>
              <a:rPr lang="fi-FI" dirty="0"/>
              <a:t> IDE (</a:t>
            </a:r>
            <a:r>
              <a:rPr lang="fi-FI" dirty="0" err="1" smtClean="0"/>
              <a:t>Integrated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 Environment).</a:t>
            </a:r>
          </a:p>
          <a:p>
            <a:endParaRPr lang="fi-FI" dirty="0"/>
          </a:p>
          <a:p>
            <a:r>
              <a:rPr lang="fi-FI" dirty="0" smtClean="0"/>
              <a:t>Ladataan </a:t>
            </a:r>
            <a:r>
              <a:rPr lang="fi-FI" dirty="0" err="1" smtClean="0"/>
              <a:t>pandas</a:t>
            </a:r>
            <a:r>
              <a:rPr lang="fi-FI" dirty="0" smtClean="0"/>
              <a:t> –kirjasto. Yksi tärkeimpiä data-analytiikan kirjastoja Pythonille.</a:t>
            </a:r>
          </a:p>
          <a:p>
            <a:endParaRPr lang="fi-FI" dirty="0"/>
          </a:p>
          <a:p>
            <a:r>
              <a:rPr lang="fi-FI" dirty="0" smtClean="0"/>
              <a:t>Ladataan </a:t>
            </a:r>
            <a:r>
              <a:rPr lang="fi-FI" dirty="0" err="1" smtClean="0"/>
              <a:t>lifelines</a:t>
            </a:r>
            <a:r>
              <a:rPr lang="fi-FI" dirty="0" smtClean="0"/>
              <a:t> –</a:t>
            </a:r>
            <a:r>
              <a:rPr lang="fi-FI" dirty="0" smtClean="0"/>
              <a:t>kirjasto</a:t>
            </a:r>
            <a:r>
              <a:rPr lang="fi-FI" dirty="0" smtClean="0"/>
              <a:t>, jolla suoritetaan itse analyysi.</a:t>
            </a:r>
          </a:p>
          <a:p>
            <a:endParaRPr lang="fi-FI" dirty="0"/>
          </a:p>
          <a:p>
            <a:r>
              <a:rPr lang="fi-FI" dirty="0" smtClean="0"/>
              <a:t>Ladataan </a:t>
            </a:r>
            <a:r>
              <a:rPr lang="fi-FI" dirty="0" err="1" smtClean="0"/>
              <a:t>matplotlib</a:t>
            </a:r>
            <a:r>
              <a:rPr lang="fi-FI" dirty="0" smtClean="0"/>
              <a:t> –</a:t>
            </a:r>
            <a:r>
              <a:rPr lang="fi-FI" dirty="0" smtClean="0"/>
              <a:t>kirjasto kuvaajien piirtoa varten.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91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 / Python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07005"/>
            <a:ext cx="5934903" cy="3305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8823" y="2207005"/>
            <a:ext cx="3866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SQL-tietokannasta ladatusta tiedosta tehdään </a:t>
            </a:r>
            <a:r>
              <a:rPr lang="fi-FI" dirty="0" err="1" smtClean="0"/>
              <a:t>Kaplan</a:t>
            </a:r>
            <a:r>
              <a:rPr lang="fi-FI" dirty="0" smtClean="0"/>
              <a:t> </a:t>
            </a:r>
            <a:r>
              <a:rPr lang="fi-FI" dirty="0" err="1" smtClean="0"/>
              <a:t>Meier</a:t>
            </a:r>
            <a:r>
              <a:rPr lang="fi-FI" dirty="0" smtClean="0"/>
              <a:t> -estimaattorilla malli ja piirretään se näkyviin.</a:t>
            </a:r>
          </a:p>
          <a:p>
            <a:endParaRPr lang="fi-FI" dirty="0"/>
          </a:p>
          <a:p>
            <a:r>
              <a:rPr lang="fi-FI" dirty="0" smtClean="0"/>
              <a:t>Esimerkissä piirretään kuvaaja koko datasta.</a:t>
            </a:r>
          </a:p>
          <a:p>
            <a:endParaRPr lang="fi-FI" dirty="0"/>
          </a:p>
          <a:p>
            <a:r>
              <a:rPr lang="fi-FI" dirty="0" smtClean="0"/>
              <a:t>Data voidaan paloitella </a:t>
            </a:r>
            <a:r>
              <a:rPr lang="fi-FI" dirty="0" smtClean="0"/>
              <a:t>koodilla kuvaamaan </a:t>
            </a:r>
            <a:r>
              <a:rPr lang="fi-FI" dirty="0" smtClean="0"/>
              <a:t>esimerkiksi yksittäistä lehteä tai esimerkiksi tilausmallia.</a:t>
            </a:r>
          </a:p>
        </p:txBody>
      </p:sp>
    </p:spTree>
    <p:extLst>
      <p:ext uri="{BB962C8B-B14F-4D97-AF65-F5344CB8AC3E}">
        <p14:creationId xmlns:p14="http://schemas.microsoft.com/office/powerpoint/2010/main" val="22839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 / </a:t>
            </a:r>
            <a:r>
              <a:rPr lang="fi-FI" dirty="0" smtClean="0"/>
              <a:t>Grafiikka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97" y="2340980"/>
            <a:ext cx="7557783" cy="3216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340980"/>
            <a:ext cx="25006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Esimerkki analyysin lopputuotteesta.</a:t>
            </a:r>
          </a:p>
          <a:p>
            <a:endParaRPr lang="fi-FI" sz="1600" dirty="0"/>
          </a:p>
          <a:p>
            <a:r>
              <a:rPr lang="fi-FI" sz="1600" dirty="0" smtClean="0"/>
              <a:t>Kaikkien datassa mukana olleiden lehtien asiakaspito tietyltä aikaväliltä.</a:t>
            </a:r>
          </a:p>
          <a:p>
            <a:endParaRPr lang="fi-FI" sz="1600" dirty="0"/>
          </a:p>
          <a:p>
            <a:r>
              <a:rPr lang="fi-FI" sz="1600" dirty="0" smtClean="0"/>
              <a:t>Nähdään ajankohdat jolloin eniten tilausten perumisia ja lopullinen asiakaspito kun aikaa on kulunut tietty määrä.</a:t>
            </a:r>
            <a:endParaRPr lang="fi-FI" sz="1600" dirty="0"/>
          </a:p>
        </p:txBody>
      </p:sp>
      <p:sp>
        <p:nvSpPr>
          <p:cNvPr id="11" name="Rectangle 10"/>
          <p:cNvSpPr/>
          <p:nvPr/>
        </p:nvSpPr>
        <p:spPr>
          <a:xfrm>
            <a:off x="9700591" y="2472856"/>
            <a:ext cx="1614115" cy="160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79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88" y="2103833"/>
            <a:ext cx="7323992" cy="3661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 / </a:t>
            </a:r>
            <a:r>
              <a:rPr lang="fi-FI" dirty="0" smtClean="0"/>
              <a:t>Grafiikka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1097279" y="2340980"/>
            <a:ext cx="29999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Toinen, värikkäämpi, esimerkki.</a:t>
            </a:r>
          </a:p>
          <a:p>
            <a:endParaRPr lang="fi-FI" sz="1600" dirty="0"/>
          </a:p>
          <a:p>
            <a:r>
              <a:rPr lang="fi-FI" sz="1600" dirty="0" smtClean="0"/>
              <a:t>Kuvaajissa nähdään digitaalisten tilausten ero </a:t>
            </a:r>
            <a:r>
              <a:rPr lang="fi-FI" sz="1600" dirty="0" err="1" smtClean="0"/>
              <a:t>digi+paperi</a:t>
            </a:r>
            <a:r>
              <a:rPr lang="fi-FI" sz="1600" dirty="0" smtClean="0"/>
              <a:t> yhdistelmätilauksiin.</a:t>
            </a:r>
          </a:p>
          <a:p>
            <a:endParaRPr lang="fi-FI" sz="1600" dirty="0" smtClean="0"/>
          </a:p>
          <a:p>
            <a:r>
              <a:rPr lang="fi-FI" sz="1600" dirty="0" smtClean="0"/>
              <a:t>Mukana myös pelkkä paperitilaus, mutta se on harvinainen tilausmalli.</a:t>
            </a:r>
            <a:endParaRPr lang="fi-FI" sz="1600" dirty="0"/>
          </a:p>
          <a:p>
            <a:endParaRPr lang="fi-FI" sz="1600" dirty="0"/>
          </a:p>
          <a:p>
            <a:r>
              <a:rPr lang="fi-FI" sz="1600" dirty="0" smtClean="0"/>
              <a:t>Digitilaajia 	2867</a:t>
            </a:r>
          </a:p>
          <a:p>
            <a:r>
              <a:rPr lang="fi-FI" sz="1600" dirty="0" err="1" smtClean="0"/>
              <a:t>Digi+paperi</a:t>
            </a:r>
            <a:r>
              <a:rPr lang="fi-FI" sz="1600" dirty="0" smtClean="0"/>
              <a:t> 	2537</a:t>
            </a:r>
          </a:p>
          <a:p>
            <a:r>
              <a:rPr lang="fi-FI" sz="1600" dirty="0" smtClean="0"/>
              <a:t>Paperi 		172</a:t>
            </a:r>
          </a:p>
          <a:p>
            <a:endParaRPr lang="fi-FI" sz="1600" dirty="0"/>
          </a:p>
          <a:p>
            <a:endParaRPr lang="fi-FI" sz="1600" dirty="0" smtClean="0"/>
          </a:p>
          <a:p>
            <a:endParaRPr lang="fi-FI" sz="1600" dirty="0"/>
          </a:p>
          <a:p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34898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2" descr="Kuva, joka sisältää kohteen teksti, kartta, pöytä, suuri&#10;&#10;Kuvaus luotu automaattisesti">
            <a:extLst>
              <a:ext uri="{FF2B5EF4-FFF2-40B4-BE49-F238E27FC236}">
                <a16:creationId xmlns:a16="http://schemas.microsoft.com/office/drawing/2014/main" id="{5B16EA84-CBC4-41E3-9051-66F07C07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30" y="2092474"/>
            <a:ext cx="7385724" cy="3692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 / </a:t>
            </a:r>
            <a:r>
              <a:rPr lang="fi-FI" dirty="0" smtClean="0"/>
              <a:t>Grafiikka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1097279" y="2340980"/>
            <a:ext cx="29999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Mitä kuvaajista voidaan saada parhaimmillaan selville?</a:t>
            </a:r>
          </a:p>
          <a:p>
            <a:endParaRPr lang="fi-FI" sz="1600" dirty="0"/>
          </a:p>
          <a:p>
            <a:r>
              <a:rPr lang="fi-FI" sz="1600" dirty="0" smtClean="0"/>
              <a:t>Jos tilaaja on antanut markkinointiluvan, niin asiakaspito on tällöin paljon parempi.</a:t>
            </a:r>
          </a:p>
          <a:p>
            <a:endParaRPr lang="fi-FI" sz="1600" dirty="0"/>
          </a:p>
          <a:p>
            <a:r>
              <a:rPr lang="fi-FI" sz="1600" dirty="0" smtClean="0"/>
              <a:t>Samat ajankohdat poistumalle toistuvat, mutta asiakasmäärät säilyvät suurempina.</a:t>
            </a:r>
            <a:endParaRPr lang="fi-FI" sz="1600" dirty="0"/>
          </a:p>
          <a:p>
            <a:endParaRPr lang="fi-FI" sz="1600" dirty="0" smtClean="0"/>
          </a:p>
          <a:p>
            <a:endParaRPr lang="fi-FI" sz="1600" dirty="0"/>
          </a:p>
          <a:p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3029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Analyysin tuloksia</a:t>
            </a:r>
            <a:endParaRPr lang="fi-FI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Lehtien levikki täytyi olla suhteellisen suuri, jotta saadaan tarpeeksi dataa analysoitavaksi.</a:t>
            </a:r>
          </a:p>
          <a:p>
            <a:r>
              <a:rPr lang="fi-FI" dirty="0" smtClean="0"/>
              <a:t>Lehtien keskinäisessä asiakaspidossa oli eroavaisuuksia, näitä voidaan selittää esimerkiksi:</a:t>
            </a:r>
            <a:br>
              <a:rPr lang="fi-FI" dirty="0" smtClean="0"/>
            </a:br>
            <a:endParaRPr lang="fi-FI" dirty="0" smtClean="0"/>
          </a:p>
          <a:p>
            <a:pPr lvl="1"/>
            <a:r>
              <a:rPr lang="fi-FI" dirty="0" smtClean="0"/>
              <a:t>Maakunnallisilla eroilla</a:t>
            </a:r>
          </a:p>
          <a:p>
            <a:pPr lvl="1"/>
            <a:r>
              <a:rPr lang="fi-FI" dirty="0" smtClean="0"/>
              <a:t>Asiakasdemografialla</a:t>
            </a:r>
          </a:p>
          <a:p>
            <a:pPr lvl="1"/>
            <a:r>
              <a:rPr lang="fi-FI" dirty="0" smtClean="0"/>
              <a:t>Yksiköiden eri myyntistrategioilla</a:t>
            </a:r>
          </a:p>
          <a:p>
            <a:pPr lvl="1"/>
            <a:r>
              <a:rPr lang="fi-FI" dirty="0" smtClean="0"/>
              <a:t>Markkinoinnilla</a:t>
            </a:r>
          </a:p>
          <a:p>
            <a:pPr lvl="1"/>
            <a:r>
              <a:rPr lang="fi-FI" dirty="0" smtClean="0"/>
              <a:t>Sisällöllisillä tekijöillä</a:t>
            </a:r>
          </a:p>
          <a:p>
            <a:r>
              <a:rPr lang="fi-FI" dirty="0" smtClean="0"/>
              <a:t>Analyysin tulokset tukevat tietoa siitä, että pelkkien digitaalisten tilauksien määrä on kasvussa.</a:t>
            </a:r>
          </a:p>
          <a:p>
            <a:r>
              <a:rPr lang="fi-FI" dirty="0" smtClean="0"/>
              <a:t>Kuitenkin, paperisen lehden mukana olo tilauksessa parantaa asiakaspitoa.</a:t>
            </a:r>
          </a:p>
          <a:p>
            <a:r>
              <a:rPr lang="fi-FI" dirty="0" smtClean="0"/>
              <a:t>Ensimmäiset kuukaudet ovat erittäin tärkeitä asiakaspidon </a:t>
            </a:r>
            <a:r>
              <a:rPr lang="fi-FI" dirty="0" smtClean="0"/>
              <a:t>kannalta. Tämä on sekä markkinoinnillinen, että sisällöllinen haaste.</a:t>
            </a: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i-FI" dirty="0" smtClean="0"/>
              <a:t>Datassa kaikkiaan yhdeksän eri lehteä</a:t>
            </a:r>
          </a:p>
          <a:p>
            <a:r>
              <a:rPr lang="fi-FI" dirty="0" smtClean="0"/>
              <a:t>Paljon maakunnallisia eroja</a:t>
            </a:r>
          </a:p>
          <a:p>
            <a:r>
              <a:rPr lang="fi-FI" dirty="0" smtClean="0"/>
              <a:t>Digitilausten määrä kasvussa</a:t>
            </a:r>
          </a:p>
          <a:p>
            <a:r>
              <a:rPr lang="fi-FI" dirty="0" smtClean="0"/>
              <a:t>Ensimmäiset kuukaudet tärkeitä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8" y="154429"/>
            <a:ext cx="2857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arviointia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Onnistumiset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1600" dirty="0" smtClean="0"/>
              <a:t>Itse datan hankkiminen laajasta tietokannasta ja sen käsittely analyysiä </a:t>
            </a:r>
            <a:r>
              <a:rPr lang="fi-FI" sz="1600" dirty="0" smtClean="0"/>
              <a:t>varten.</a:t>
            </a:r>
            <a:endParaRPr lang="fi-FI" sz="1600" dirty="0" smtClean="0"/>
          </a:p>
          <a:p>
            <a:r>
              <a:rPr lang="fi-FI" sz="1600" dirty="0" smtClean="0"/>
              <a:t>Lopputulos, johon itse toimeksiantaja oli erittäin </a:t>
            </a:r>
            <a:r>
              <a:rPr lang="fi-FI" sz="1600" dirty="0" smtClean="0"/>
              <a:t>tyytyväinen.</a:t>
            </a:r>
            <a:endParaRPr lang="fi-FI" sz="1600" dirty="0" smtClean="0"/>
          </a:p>
          <a:p>
            <a:r>
              <a:rPr lang="fi-FI" sz="1600" dirty="0" err="1" smtClean="0"/>
              <a:t>Proof</a:t>
            </a:r>
            <a:r>
              <a:rPr lang="fi-FI" sz="1600" dirty="0" smtClean="0"/>
              <a:t> of </a:t>
            </a:r>
            <a:r>
              <a:rPr lang="fi-FI" sz="1600" dirty="0" err="1" smtClean="0"/>
              <a:t>concept</a:t>
            </a:r>
            <a:r>
              <a:rPr lang="fi-FI" sz="1600" dirty="0" smtClean="0"/>
              <a:t> –mallin rakentaminen </a:t>
            </a:r>
            <a:r>
              <a:rPr lang="fi-FI" sz="1600" dirty="0" smtClean="0"/>
              <a:t>onnistui.</a:t>
            </a:r>
            <a:endParaRPr lang="fi-FI" sz="1600" dirty="0" smtClean="0"/>
          </a:p>
          <a:p>
            <a:r>
              <a:rPr lang="fi-FI" sz="1600" dirty="0" smtClean="0"/>
              <a:t>Kontaktit </a:t>
            </a:r>
            <a:r>
              <a:rPr lang="fi-FI" sz="1600" dirty="0" smtClean="0"/>
              <a:t>luotu.</a:t>
            </a:r>
            <a:endParaRPr lang="fi-FI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smtClean="0"/>
              <a:t>Parannettavaa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i-FI" sz="1600" dirty="0" smtClean="0"/>
              <a:t>Pythonin </a:t>
            </a:r>
            <a:r>
              <a:rPr lang="fi-FI" sz="1600" dirty="0" smtClean="0"/>
              <a:t>piirtämien kuvaajien parempi ja selkeämpi esitystapa itse koodin </a:t>
            </a:r>
            <a:r>
              <a:rPr lang="fi-FI" sz="1600" dirty="0" smtClean="0"/>
              <a:t>avulla.</a:t>
            </a:r>
            <a:endParaRPr lang="fi-FI" sz="1600" dirty="0" smtClean="0"/>
          </a:p>
          <a:p>
            <a:r>
              <a:rPr lang="fi-FI" sz="1600" dirty="0" smtClean="0"/>
              <a:t>Olisi voitu lähteä myös </a:t>
            </a:r>
            <a:r>
              <a:rPr lang="fi-FI" sz="1600" dirty="0" smtClean="0"/>
              <a:t>ennustamaan.</a:t>
            </a:r>
            <a:endParaRPr lang="fi-FI" sz="1600" dirty="0" smtClean="0"/>
          </a:p>
          <a:p>
            <a:r>
              <a:rPr lang="fi-FI" sz="1600" dirty="0" smtClean="0"/>
              <a:t>Power BI –integraatio, muu </a:t>
            </a:r>
            <a:r>
              <a:rPr lang="fi-FI" sz="1600" dirty="0" smtClean="0"/>
              <a:t>raportointijärjestelmä.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5940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lopuksi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1600" dirty="0" smtClean="0"/>
              <a:t>Aiempi työkokemus lehdistöllä oli tietenkin lähtökohtana hyvä. Kaikkea termistöä tai käytänteitä ei täytynyt opetella nollasta ja osa työyhteisöstä oli </a:t>
            </a:r>
            <a:r>
              <a:rPr lang="fi-FI" sz="1600" dirty="0" smtClean="0"/>
              <a:t>jo aiempaa </a:t>
            </a:r>
            <a:r>
              <a:rPr lang="fi-FI" sz="1600" dirty="0" smtClean="0"/>
              <a:t>tuttuja. Kuitenkin lähes kymmenen vuoden jälkeen, on moni asia muuttunut.</a:t>
            </a:r>
          </a:p>
          <a:p>
            <a:r>
              <a:rPr lang="fi-FI" sz="1600" dirty="0" smtClean="0"/>
              <a:t>Data-analytiikkaa ei </a:t>
            </a:r>
            <a:r>
              <a:rPr lang="fi-FI" sz="1600" dirty="0" smtClean="0"/>
              <a:t>Lehtosen työvuosina 2007 </a:t>
            </a:r>
            <a:r>
              <a:rPr lang="fi-FI" sz="1600" dirty="0" smtClean="0"/>
              <a:t>– </a:t>
            </a:r>
            <a:r>
              <a:rPr lang="fi-FI" sz="1600" dirty="0" smtClean="0"/>
              <a:t>2011 </a:t>
            </a:r>
            <a:r>
              <a:rPr lang="fi-FI" sz="1600" dirty="0" smtClean="0"/>
              <a:t>oikein edes tunnettu. Silloin lehdistössä keskityttiin vasta </a:t>
            </a:r>
            <a:r>
              <a:rPr lang="fi-FI" sz="1600" dirty="0" err="1" smtClean="0"/>
              <a:t>digitalisaatioon</a:t>
            </a:r>
            <a:r>
              <a:rPr lang="fi-FI" sz="1600" dirty="0" smtClean="0"/>
              <a:t> ja modernisointiin. Liikkuva kuva nettisivuilla oli uusinta uutta, ainakin maakunnissa. Tarvetta </a:t>
            </a:r>
            <a:r>
              <a:rPr lang="fi-FI" sz="1600" dirty="0" smtClean="0"/>
              <a:t>analytiikalle olisi ollut jo </a:t>
            </a:r>
            <a:r>
              <a:rPr lang="fi-FI" sz="1600" dirty="0" smtClean="0"/>
              <a:t>aiemmin, mutta </a:t>
            </a:r>
            <a:r>
              <a:rPr lang="fi-FI" sz="1600" dirty="0" smtClean="0"/>
              <a:t>ammattitaitoinen henkilöstö puuttui.</a:t>
            </a:r>
            <a:endParaRPr lang="fi-FI" sz="1600" dirty="0" smtClean="0"/>
          </a:p>
          <a:p>
            <a:r>
              <a:rPr lang="fi-FI" sz="1600" dirty="0" smtClean="0"/>
              <a:t>Mediatalon </a:t>
            </a:r>
            <a:r>
              <a:rPr lang="fi-FI" sz="1600" dirty="0"/>
              <a:t>työtehtävät </a:t>
            </a:r>
            <a:r>
              <a:rPr lang="fi-FI" sz="1600" dirty="0" smtClean="0"/>
              <a:t>ovat nykyään moninaisemmat, kuin vain kymmenen vuotta sitten. </a:t>
            </a:r>
            <a:r>
              <a:rPr lang="fi-FI" sz="1600" dirty="0" smtClean="0"/>
              <a:t>Tällaisessa </a:t>
            </a:r>
            <a:r>
              <a:rPr lang="fi-FI" sz="1600" dirty="0" smtClean="0"/>
              <a:t>työyhteisössä on tärkeää ymmärtää kiire </a:t>
            </a:r>
            <a:r>
              <a:rPr lang="fi-FI" sz="1600" dirty="0"/>
              <a:t>–</a:t>
            </a:r>
            <a:r>
              <a:rPr lang="fi-FI" sz="1600" dirty="0" smtClean="0"/>
              <a:t> johtuen julkaisuaikatauluista, yhteistyöhenki ja pelko yhteistoimintaneuvotteluista.</a:t>
            </a:r>
          </a:p>
          <a:p>
            <a:r>
              <a:rPr lang="fi-FI" sz="1600" dirty="0" smtClean="0"/>
              <a:t>Projektin jatkosuunnitelmia olisivat olleet ennustemallien luominen, koneoppiminen ja tekoälyn hyödyntäminen asiakasymmärryksessä ja asiakaspidon parantamisessa.</a:t>
            </a:r>
          </a:p>
          <a:p>
            <a:endParaRPr lang="fi-FI" sz="1600" dirty="0" smtClean="0"/>
          </a:p>
        </p:txBody>
      </p:sp>
    </p:spTree>
    <p:extLst>
      <p:ext uri="{BB962C8B-B14F-4D97-AF65-F5344CB8AC3E}">
        <p14:creationId xmlns:p14="http://schemas.microsoft.com/office/powerpoint/2010/main" val="270618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Kiitos seuraamisesta!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i-FI" dirty="0" smtClean="0"/>
              <a:t>Hyvää lomaa ja loppuvuotta ihan kaikille datatyypeille!</a:t>
            </a:r>
            <a:endParaRPr lang="fi-FI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7" b="12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23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Keskisuomalainen Oyj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881489" cy="3748193"/>
          </a:xfrm>
        </p:spPr>
        <p:txBody>
          <a:bodyPr>
            <a:normAutofit/>
          </a:bodyPr>
          <a:lstStyle/>
          <a:p>
            <a:r>
              <a:rPr lang="fi-FI" dirty="0" smtClean="0"/>
              <a:t>Suomen </a:t>
            </a:r>
            <a:r>
              <a:rPr lang="fi-FI" dirty="0" smtClean="0"/>
              <a:t>johtava</a:t>
            </a:r>
            <a:r>
              <a:rPr lang="fi-FI" dirty="0" smtClean="0"/>
              <a:t> </a:t>
            </a:r>
            <a:r>
              <a:rPr lang="fi-FI" dirty="0" err="1" smtClean="0"/>
              <a:t>paikallis</a:t>
            </a:r>
            <a:r>
              <a:rPr lang="fi-FI" dirty="0" smtClean="0"/>
              <a:t>- ja </a:t>
            </a:r>
            <a:r>
              <a:rPr lang="fi-FI" dirty="0" smtClean="0"/>
              <a:t>maakuntamedia</a:t>
            </a:r>
          </a:p>
          <a:p>
            <a:r>
              <a:rPr lang="fi-FI" dirty="0" smtClean="0"/>
              <a:t>28 </a:t>
            </a:r>
            <a:r>
              <a:rPr lang="fi-FI" dirty="0" smtClean="0"/>
              <a:t>kaupunkilehteä</a:t>
            </a:r>
            <a:br>
              <a:rPr lang="fi-FI" dirty="0" smtClean="0"/>
            </a:br>
            <a:r>
              <a:rPr lang="fi-FI" dirty="0" smtClean="0"/>
              <a:t>28 paikallislehteä</a:t>
            </a:r>
            <a:br>
              <a:rPr lang="fi-FI" dirty="0" smtClean="0"/>
            </a:br>
            <a:r>
              <a:rPr lang="fi-FI" dirty="0" smtClean="0"/>
              <a:t>16 maakunta ja aluelehteä</a:t>
            </a:r>
          </a:p>
          <a:p>
            <a:r>
              <a:rPr lang="fi-FI" dirty="0" smtClean="0"/>
              <a:t>Kaikkiaan tavoittaa 2,2 miljoonaa suomalaista</a:t>
            </a:r>
          </a:p>
          <a:p>
            <a:r>
              <a:rPr lang="fi-FI" dirty="0" smtClean="0"/>
              <a:t>Liikevaihto 231,1 miljoonaa euroa, josta liikevoitto 14,1 miljoonaa</a:t>
            </a:r>
          </a:p>
          <a:p>
            <a:r>
              <a:rPr lang="fi-FI" dirty="0" smtClean="0"/>
              <a:t>Työntekijöitä 5823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37" y="2120900"/>
            <a:ext cx="3288377" cy="3748088"/>
          </a:xfrm>
        </p:spPr>
      </p:pic>
    </p:spTree>
    <p:extLst>
      <p:ext uri="{BB962C8B-B14F-4D97-AF65-F5344CB8AC3E}">
        <p14:creationId xmlns:p14="http://schemas.microsoft.com/office/powerpoint/2010/main" val="30832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KSML / Digiyksikkö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80" y="2120900"/>
            <a:ext cx="3614227" cy="374808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Digiyksikkö aloittanut 2015</a:t>
            </a:r>
          </a:p>
          <a:p>
            <a:r>
              <a:rPr lang="fi-FI" dirty="0"/>
              <a:t>Analytiikan tärkeimpinä kohteina</a:t>
            </a:r>
          </a:p>
          <a:p>
            <a:pPr lvl="1"/>
            <a:r>
              <a:rPr lang="fi-FI" dirty="0"/>
              <a:t>Webanalytiikka</a:t>
            </a:r>
          </a:p>
          <a:p>
            <a:pPr lvl="2"/>
            <a:r>
              <a:rPr lang="fi-FI" dirty="0"/>
              <a:t>Google Analytics, sosiaaliset mediat (kävijämäärät, luetut </a:t>
            </a:r>
            <a:r>
              <a:rPr lang="fi-FI" dirty="0" smtClean="0"/>
              <a:t>jutut, tavoitettavuus)</a:t>
            </a:r>
            <a:endParaRPr lang="fi-FI" dirty="0"/>
          </a:p>
          <a:p>
            <a:pPr lvl="1"/>
            <a:r>
              <a:rPr lang="fi-FI" dirty="0"/>
              <a:t>Liiketoiminta-analytiikka</a:t>
            </a:r>
          </a:p>
          <a:p>
            <a:pPr lvl="2"/>
            <a:r>
              <a:rPr lang="fi-FI" dirty="0"/>
              <a:t>KPI-luvut, Power BI, kannattavuusmallit</a:t>
            </a:r>
          </a:p>
          <a:p>
            <a:pPr lvl="1"/>
            <a:r>
              <a:rPr lang="fi-FI" dirty="0"/>
              <a:t>Lukija-analytiikka</a:t>
            </a:r>
          </a:p>
          <a:p>
            <a:pPr lvl="2"/>
            <a:r>
              <a:rPr lang="fi-FI" dirty="0"/>
              <a:t>Mitkä aiheet ja artikkelit kiinnostavat lukijoita, mistä saadaan uusia tilaajia</a:t>
            </a:r>
          </a:p>
          <a:p>
            <a:r>
              <a:rPr lang="fi-FI" dirty="0" smtClean="0"/>
              <a:t>Työntekijöitä noin 50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45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Asiakaspidon analyysi / Projekti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Toimeksiantajan </a:t>
            </a:r>
            <a:r>
              <a:rPr lang="fi-FI" dirty="0" smtClean="0"/>
              <a:t>lähtökohta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Keskisuomalainen konsernilla oli tarvetta uudenlaiselle </a:t>
            </a:r>
            <a:r>
              <a:rPr lang="fi-FI" dirty="0" smtClean="0"/>
              <a:t>data-analytiikalle.</a:t>
            </a:r>
            <a:endParaRPr lang="fi-FI" dirty="0"/>
          </a:p>
          <a:p>
            <a:r>
              <a:rPr lang="fi-FI" dirty="0"/>
              <a:t>Asiakasymmärryksen kehittäminen on ollut yrityksessä keskeisessä </a:t>
            </a:r>
            <a:r>
              <a:rPr lang="fi-FI" dirty="0" smtClean="0"/>
              <a:t>roolissa.</a:t>
            </a:r>
            <a:endParaRPr lang="fi-FI" dirty="0"/>
          </a:p>
          <a:p>
            <a:r>
              <a:rPr lang="fi-FI" dirty="0"/>
              <a:t>Asiakasymmärryksen ja –pidon kautta selvitetään miksi asiakas lopettaa </a:t>
            </a:r>
            <a:r>
              <a:rPr lang="fi-FI" dirty="0" smtClean="0"/>
              <a:t>tilauksensa.</a:t>
            </a:r>
            <a:endParaRPr lang="fi-FI" dirty="0"/>
          </a:p>
          <a:p>
            <a:r>
              <a:rPr lang="fi-FI" dirty="0"/>
              <a:t>Tavoitteena luoda </a:t>
            </a:r>
            <a:r>
              <a:rPr lang="fi-FI" dirty="0" err="1"/>
              <a:t>proof</a:t>
            </a:r>
            <a:r>
              <a:rPr lang="fi-FI" dirty="0"/>
              <a:t> of </a:t>
            </a:r>
            <a:r>
              <a:rPr lang="fi-FI" dirty="0" err="1"/>
              <a:t>concept</a:t>
            </a:r>
            <a:r>
              <a:rPr lang="fi-FI" dirty="0"/>
              <a:t> –malli, jolla mitata asiakaspitoa </a:t>
            </a:r>
            <a:r>
              <a:rPr lang="fi-FI" dirty="0" smtClean="0"/>
              <a:t>tulevaisuudessa.</a:t>
            </a:r>
            <a:endParaRPr lang="fi-FI" dirty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smtClean="0"/>
              <a:t>Lehtosen lähtökohta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i-FI" sz="1800" dirty="0" smtClean="0"/>
              <a:t>Päästä analysoimaan elävää dataa oikeassa työympäristössä.</a:t>
            </a:r>
          </a:p>
          <a:p>
            <a:r>
              <a:rPr lang="fi-FI" sz="1800" dirty="0" smtClean="0"/>
              <a:t>Soveltaa opiskeltua, mutta myös oppia uutta.</a:t>
            </a:r>
          </a:p>
          <a:p>
            <a:r>
              <a:rPr lang="fi-FI" sz="1800" dirty="0" smtClean="0"/>
              <a:t>Luoda kontakteja ja todistaa taitonsa.</a:t>
            </a:r>
          </a:p>
          <a:p>
            <a:r>
              <a:rPr lang="fi-FI" sz="1800" dirty="0" smtClean="0"/>
              <a:t>Tehdä parhaansa.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3198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Asiakaspidon analyysi / Teoria</a:t>
            </a:r>
            <a:endParaRPr lang="fi-FI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/>
              <a:t>Kaplan</a:t>
            </a:r>
            <a:r>
              <a:rPr lang="fi-FI" dirty="0" smtClean="0"/>
              <a:t> </a:t>
            </a:r>
            <a:r>
              <a:rPr lang="fi-FI" dirty="0" err="1" smtClean="0"/>
              <a:t>Meier</a:t>
            </a:r>
            <a:r>
              <a:rPr lang="fi-FI" dirty="0" smtClean="0"/>
              <a:t> –estimaattori on kehitetty mittaamaan </a:t>
            </a:r>
            <a:r>
              <a:rPr lang="fi-FI" dirty="0"/>
              <a:t>potilaiden osuus, jotka </a:t>
            </a:r>
            <a:r>
              <a:rPr lang="fi-FI" dirty="0" smtClean="0"/>
              <a:t>ovat vielä elossa diagnoosin jälkeen</a:t>
            </a:r>
            <a:r>
              <a:rPr lang="fi-FI" dirty="0"/>
              <a:t> </a:t>
            </a:r>
            <a:r>
              <a:rPr lang="fi-FI" dirty="0" smtClean="0"/>
              <a:t>kun aikaa on kulunut x määrä.</a:t>
            </a:r>
            <a:endParaRPr lang="fi-FI" dirty="0" smtClean="0"/>
          </a:p>
          <a:p>
            <a:r>
              <a:rPr lang="fi-FI" dirty="0" smtClean="0"/>
              <a:t>Asiakaspidon analyysissa voidaan soveltaa tilaajiin. Uusi asiakas aloittaa tilauksen ja myöhemmällä ajankohdalla lopettaa sen, niin kutsuttu ”</a:t>
            </a:r>
            <a:r>
              <a:rPr lang="fi-FI" dirty="0" err="1" smtClean="0"/>
              <a:t>churn</a:t>
            </a:r>
            <a:r>
              <a:rPr lang="fi-FI" dirty="0" smtClean="0"/>
              <a:t>”.</a:t>
            </a:r>
          </a:p>
          <a:p>
            <a:r>
              <a:rPr lang="fi-FI" dirty="0" smtClean="0"/>
              <a:t>Voidaan siis mitata asiakaspito tietyllä aikavälillä ja nähdä, missä vaiheessa tilaaja lopettaa tilauksensa.</a:t>
            </a:r>
          </a:p>
          <a:p>
            <a:r>
              <a:rPr lang="fi-FI" dirty="0" smtClean="0"/>
              <a:t>Analyysimallin tekemiseen käytettiin Python-kieltä. Lisäksi </a:t>
            </a:r>
            <a:r>
              <a:rPr lang="fi-FI" dirty="0" smtClean="0"/>
              <a:t>käytössä oli</a:t>
            </a:r>
            <a:r>
              <a:rPr lang="fi-FI" dirty="0" smtClean="0"/>
              <a:t> </a:t>
            </a:r>
            <a:r>
              <a:rPr lang="fi-FI" i="1" dirty="0" err="1" smtClean="0"/>
              <a:t>pandas</a:t>
            </a:r>
            <a:r>
              <a:rPr lang="fi-FI" dirty="0" smtClean="0"/>
              <a:t>, </a:t>
            </a:r>
            <a:r>
              <a:rPr lang="fi-FI" i="1" dirty="0" err="1" smtClean="0"/>
              <a:t>matplotlib</a:t>
            </a:r>
            <a:r>
              <a:rPr lang="fi-FI" dirty="0" smtClean="0"/>
              <a:t> ja </a:t>
            </a:r>
            <a:r>
              <a:rPr lang="fi-FI" i="1" dirty="0" err="1" smtClean="0"/>
              <a:t>lifelines</a:t>
            </a:r>
            <a:r>
              <a:rPr lang="fi-FI" dirty="0" smtClean="0"/>
              <a:t> –</a:t>
            </a:r>
            <a:r>
              <a:rPr lang="fi-FI" dirty="0" smtClean="0"/>
              <a:t>kirjastot.</a:t>
            </a:r>
            <a:endParaRPr lang="fi-FI" dirty="0" smtClean="0"/>
          </a:p>
          <a:p>
            <a:r>
              <a:rPr lang="fi-FI" dirty="0" smtClean="0"/>
              <a:t>Teoriapohjana käytetty yllä mainittujen kirjastojen dokumentaatioita ja selviytymisanalyysejä.</a:t>
            </a:r>
          </a:p>
          <a:p>
            <a:r>
              <a:rPr lang="en-US" sz="1400" dirty="0">
                <a:hlinkClick r:id="rId2"/>
              </a:rPr>
              <a:t>Introduction to Survival Analysis: the Kaplan-Meier estimator | by </a:t>
            </a:r>
            <a:r>
              <a:rPr lang="en-US" sz="1400" dirty="0" err="1">
                <a:hlinkClick r:id="rId2"/>
              </a:rPr>
              <a:t>Eryk</a:t>
            </a:r>
            <a:r>
              <a:rPr lang="en-US" sz="1400" dirty="0">
                <a:hlinkClick r:id="rId2"/>
              </a:rPr>
              <a:t> </a:t>
            </a:r>
            <a:r>
              <a:rPr lang="en-US" sz="1400" dirty="0" err="1">
                <a:hlinkClick r:id="rId2"/>
              </a:rPr>
              <a:t>Lewinson</a:t>
            </a:r>
            <a:r>
              <a:rPr lang="en-US" sz="1400" dirty="0">
                <a:hlinkClick r:id="rId2"/>
              </a:rPr>
              <a:t> | Towards Data Science</a:t>
            </a:r>
            <a:endParaRPr lang="fi-FI" sz="1400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i-FI" dirty="0" err="1" smtClean="0"/>
              <a:t>Kaplan</a:t>
            </a:r>
            <a:r>
              <a:rPr lang="fi-FI" dirty="0" smtClean="0"/>
              <a:t> </a:t>
            </a:r>
            <a:r>
              <a:rPr lang="fi-FI" dirty="0" err="1" smtClean="0"/>
              <a:t>Meier</a:t>
            </a:r>
            <a:r>
              <a:rPr lang="fi-FI" dirty="0" smtClean="0"/>
              <a:t> –estimaattori</a:t>
            </a:r>
          </a:p>
          <a:p>
            <a:r>
              <a:rPr lang="fi-FI" dirty="0" smtClean="0"/>
              <a:t>Käytetty alun perin lääketieteessä tutkimaan kuolleisuutta potilaissa tietyllä aikavälillä</a:t>
            </a:r>
          </a:p>
          <a:p>
            <a:r>
              <a:rPr lang="fi-FI" dirty="0" smtClean="0"/>
              <a:t>Voidaan soveltaa periaatteessa kaikkeen, millä on alku ja loppu</a:t>
            </a:r>
          </a:p>
          <a:p>
            <a:r>
              <a:rPr lang="fi-FI" dirty="0" smtClean="0"/>
              <a:t>Toteutus Python-kielellä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8" y="154429"/>
            <a:ext cx="2857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11015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Itse analyysin tärkein, ja myös haastavin, osuus oli saada Keskisuomalainen Oyj:n tietokannoista tarvittava data</a:t>
            </a:r>
            <a:r>
              <a:rPr lang="fi-FI" dirty="0" smtClean="0"/>
              <a:t>. Yrityskauppojen myötä eri yksiköiden tietokantojen integraatio on vielä kesken.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smtClean="0"/>
              <a:t>Data sijaitsi </a:t>
            </a:r>
            <a:r>
              <a:rPr lang="fi-FI" dirty="0" err="1" smtClean="0"/>
              <a:t>postgreSQL</a:t>
            </a:r>
            <a:r>
              <a:rPr lang="fi-FI" dirty="0" smtClean="0"/>
              <a:t> –perusteisella Amazon Redshift palvelimella, josta kerättiin tarvittava tieto käyttäen </a:t>
            </a:r>
            <a:r>
              <a:rPr lang="fi-FI" dirty="0" err="1" smtClean="0"/>
              <a:t>dBeaver</a:t>
            </a:r>
            <a:r>
              <a:rPr lang="fi-FI" dirty="0"/>
              <a:t> </a:t>
            </a:r>
            <a:r>
              <a:rPr lang="fi-FI" dirty="0" smtClean="0"/>
              <a:t>tietokanta-asiakasohjelmaa </a:t>
            </a:r>
            <a:r>
              <a:rPr lang="fi-FI" dirty="0" smtClean="0"/>
              <a:t>ja </a:t>
            </a:r>
            <a:r>
              <a:rPr lang="fi-FI" dirty="0" smtClean="0"/>
              <a:t>erilaisia </a:t>
            </a:r>
            <a:r>
              <a:rPr lang="fi-FI" dirty="0" smtClean="0"/>
              <a:t>SQL-loitsuja.</a:t>
            </a:r>
          </a:p>
          <a:p>
            <a:endParaRPr lang="fi-FI" dirty="0"/>
          </a:p>
          <a:p>
            <a:r>
              <a:rPr lang="fi-FI" dirty="0"/>
              <a:t>Data hankittiin ajalta 1.6.2019 – 31.8.2019 ja siinä oli kaikkiaan 5576 uutta tilaajaa. Ilmaisnumerot, näytetilaukset ja henkilökunnan ilmaiskappaleet suodatettiin pois jo tietokanta vaiheessa.</a:t>
            </a:r>
          </a:p>
          <a:p>
            <a:endParaRPr lang="fi-FI" dirty="0"/>
          </a:p>
          <a:p>
            <a:r>
              <a:rPr lang="fi-FI" dirty="0" smtClean="0"/>
              <a:t>Saatu data </a:t>
            </a:r>
            <a:r>
              <a:rPr lang="fi-FI" dirty="0" err="1" smtClean="0"/>
              <a:t>siirettiin</a:t>
            </a:r>
            <a:r>
              <a:rPr lang="fi-FI" dirty="0" smtClean="0"/>
              <a:t> </a:t>
            </a:r>
            <a:r>
              <a:rPr lang="fi-FI" dirty="0" err="1" smtClean="0"/>
              <a:t>csv</a:t>
            </a:r>
            <a:r>
              <a:rPr lang="fi-FI" dirty="0" smtClean="0"/>
              <a:t>-muodossa suoraan Pythoniin, jossa sitä siivottiin ja käsiteltiin itse analyysille sopivaan muotoon.</a:t>
            </a:r>
          </a:p>
          <a:p>
            <a:endParaRPr lang="fi-FI" dirty="0"/>
          </a:p>
          <a:p>
            <a:r>
              <a:rPr lang="fi-FI" dirty="0" smtClean="0"/>
              <a:t>Lopuksi suoritettiin itse </a:t>
            </a:r>
            <a:r>
              <a:rPr lang="fi-FI" dirty="0" err="1" smtClean="0"/>
              <a:t>Kaplan</a:t>
            </a:r>
            <a:r>
              <a:rPr lang="fi-FI" dirty="0" smtClean="0"/>
              <a:t> </a:t>
            </a:r>
            <a:r>
              <a:rPr lang="fi-FI" dirty="0" err="1" smtClean="0"/>
              <a:t>Meier</a:t>
            </a:r>
            <a:r>
              <a:rPr lang="fi-FI" dirty="0" smtClean="0"/>
              <a:t> –analyysi Pythonin ja </a:t>
            </a:r>
            <a:r>
              <a:rPr lang="fi-FI" dirty="0" err="1" smtClean="0"/>
              <a:t>lifelines</a:t>
            </a:r>
            <a:r>
              <a:rPr lang="fi-FI" dirty="0" smtClean="0"/>
              <a:t> –kirjaston avulla.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88286"/>
            <a:ext cx="643597" cy="6435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4645" y="232541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Amazon Redshift SQL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32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88286"/>
            <a:ext cx="643597" cy="6435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4645" y="232541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Amazon Redshift SQL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24" y="3464169"/>
            <a:ext cx="861646" cy="861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4645" y="3710326"/>
            <a:ext cx="21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DBeaver</a:t>
            </a:r>
            <a:r>
              <a:rPr lang="fi-FI" dirty="0" smtClean="0"/>
              <a:t> SQL </a:t>
            </a:r>
            <a:r>
              <a:rPr lang="fi-FI" dirty="0" err="1" smtClean="0"/>
              <a:t>client</a:t>
            </a:r>
            <a:endParaRPr lang="fi-FI" dirty="0"/>
          </a:p>
        </p:txBody>
      </p:sp>
      <p:sp>
        <p:nvSpPr>
          <p:cNvPr id="7" name="Down Arrow 6"/>
          <p:cNvSpPr/>
          <p:nvPr/>
        </p:nvSpPr>
        <p:spPr>
          <a:xfrm>
            <a:off x="1244697" y="3019040"/>
            <a:ext cx="342900" cy="26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43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Analyysi käytännössä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88286"/>
            <a:ext cx="643597" cy="6435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4645" y="232541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Amazon Redshift SQL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24" y="3464169"/>
            <a:ext cx="861646" cy="861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4645" y="3710326"/>
            <a:ext cx="21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DBeaver</a:t>
            </a:r>
            <a:r>
              <a:rPr lang="fi-FI" dirty="0" smtClean="0"/>
              <a:t> SQL </a:t>
            </a:r>
            <a:r>
              <a:rPr lang="fi-FI" dirty="0" err="1" smtClean="0"/>
              <a:t>client</a:t>
            </a:r>
            <a:endParaRPr lang="fi-FI" dirty="0"/>
          </a:p>
        </p:txBody>
      </p:sp>
      <p:sp>
        <p:nvSpPr>
          <p:cNvPr id="7" name="Down Arrow 6"/>
          <p:cNvSpPr/>
          <p:nvPr/>
        </p:nvSpPr>
        <p:spPr>
          <a:xfrm>
            <a:off x="1244697" y="3019040"/>
            <a:ext cx="342900" cy="26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952304"/>
            <a:ext cx="749677" cy="74676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244697" y="4507175"/>
            <a:ext cx="342900" cy="26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2004645" y="5095234"/>
            <a:ext cx="87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Python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88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900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Bookman Old Style</vt:lpstr>
      <vt:lpstr>Calibri</vt:lpstr>
      <vt:lpstr>Franklin Gothic Book</vt:lpstr>
      <vt:lpstr>1_RetrospectVTI</vt:lpstr>
      <vt:lpstr>Asiakaspidon selviytymisanalyysi / Keskisuomalainen Oyj</vt:lpstr>
      <vt:lpstr>Keskisuomalainen Oyj</vt:lpstr>
      <vt:lpstr>KSML / Digiyksikkö</vt:lpstr>
      <vt:lpstr>Asiakaspidon analyysi / Projekti</vt:lpstr>
      <vt:lpstr>Asiakaspidon analyysi / Teoria</vt:lpstr>
      <vt:lpstr>Analyysi käytännössä</vt:lpstr>
      <vt:lpstr>Analyysi käytännössä</vt:lpstr>
      <vt:lpstr>Analyysi käytännössä</vt:lpstr>
      <vt:lpstr>Analyysi käytännössä</vt:lpstr>
      <vt:lpstr>Analyysi käytännössä</vt:lpstr>
      <vt:lpstr>Analyysi käytännössä / Python</vt:lpstr>
      <vt:lpstr>Analyysi käytännössä / Python</vt:lpstr>
      <vt:lpstr>Analyysi käytännössä / Grafiikka</vt:lpstr>
      <vt:lpstr>Analyysi käytännössä / Grafiikka</vt:lpstr>
      <vt:lpstr>Analyysi käytännössä / Grafiikka</vt:lpstr>
      <vt:lpstr>Analyysin tuloksia</vt:lpstr>
      <vt:lpstr>Projektin arviointia</vt:lpstr>
      <vt:lpstr>Projektin lopuksi</vt:lpstr>
      <vt:lpstr>Kiitos seuraamisesta!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2020-11-29T14:07:29Z</dcterms:created>
  <dcterms:modified xsi:type="dcterms:W3CDTF">2020-12-11T09:56:03Z</dcterms:modified>
</cp:coreProperties>
</file>