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drawings/drawing3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4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5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58" r:id="rId6"/>
    <p:sldId id="262" r:id="rId7"/>
    <p:sldId id="263" r:id="rId8"/>
    <p:sldId id="264" r:id="rId9"/>
    <p:sldId id="265" r:id="rId10"/>
    <p:sldId id="274" r:id="rId11"/>
    <p:sldId id="273" r:id="rId12"/>
    <p:sldId id="266" r:id="rId13"/>
    <p:sldId id="269" r:id="rId14"/>
    <p:sldId id="259" r:id="rId15"/>
    <p:sldId id="261" r:id="rId16"/>
    <p:sldId id="271" r:id="rId17"/>
    <p:sldId id="260" r:id="rId18"/>
    <p:sldId id="268" r:id="rId19"/>
    <p:sldId id="267" r:id="rId20"/>
    <p:sldId id="270" r:id="rId21"/>
    <p:sldId id="272" r:id="rId22"/>
  </p:sldIdLst>
  <p:sldSz cx="12192000" cy="6858000"/>
  <p:notesSz cx="6858000" cy="9144000"/>
  <p:defaultTextStyle>
    <a:defPPr rtl="0"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kkari Samu" userId="caceccd7-02f7-4a58-9d99-0c1011c24945" providerId="ADAL" clId="{823B97C1-A742-4B0E-96D5-62BB273A90A4}"/>
    <pc:docChg chg="custSel modSld">
      <pc:chgData name="Junkkari Samu" userId="caceccd7-02f7-4a58-9d99-0c1011c24945" providerId="ADAL" clId="{823B97C1-A742-4B0E-96D5-62BB273A90A4}" dt="2019-02-12T20:22:25.002" v="54"/>
      <pc:docMkLst>
        <pc:docMk/>
      </pc:docMkLst>
      <pc:sldChg chg="addSp delSp modSp setBg">
        <pc:chgData name="Junkkari Samu" userId="caceccd7-02f7-4a58-9d99-0c1011c24945" providerId="ADAL" clId="{823B97C1-A742-4B0E-96D5-62BB273A90A4}" dt="2019-02-12T20:22:25.002" v="54"/>
        <pc:sldMkLst>
          <pc:docMk/>
          <pc:sldMk cId="297587437" sldId="265"/>
        </pc:sldMkLst>
        <pc:spChg chg="add del mod">
          <ac:chgData name="Junkkari Samu" userId="caceccd7-02f7-4a58-9d99-0c1011c24945" providerId="ADAL" clId="{823B97C1-A742-4B0E-96D5-62BB273A90A4}" dt="2019-02-12T20:20:11.606" v="2"/>
          <ac:spMkLst>
            <pc:docMk/>
            <pc:sldMk cId="297587437" sldId="265"/>
            <ac:spMk id="2" creationId="{3C440988-CF66-4E95-9106-65F977BFDF67}"/>
          </ac:spMkLst>
        </pc:spChg>
        <pc:spChg chg="del">
          <ac:chgData name="Junkkari Samu" userId="caceccd7-02f7-4a58-9d99-0c1011c24945" providerId="ADAL" clId="{823B97C1-A742-4B0E-96D5-62BB273A90A4}" dt="2019-02-12T20:17:08.231" v="0" actId="478"/>
          <ac:spMkLst>
            <pc:docMk/>
            <pc:sldMk cId="297587437" sldId="265"/>
            <ac:spMk id="7" creationId="{23993362-60E7-48FA-A930-930AE39ABF23}"/>
          </ac:spMkLst>
        </pc:spChg>
        <pc:picChg chg="del">
          <ac:chgData name="Junkkari Samu" userId="caceccd7-02f7-4a58-9d99-0c1011c24945" providerId="ADAL" clId="{823B97C1-A742-4B0E-96D5-62BB273A90A4}" dt="2019-02-12T20:20:01.072" v="1"/>
          <ac:picMkLst>
            <pc:docMk/>
            <pc:sldMk cId="297587437" sldId="265"/>
            <ac:picMk id="4" creationId="{79E777A0-4760-4C61-98B3-C6789FD5FA02}"/>
          </ac:picMkLst>
        </pc:picChg>
        <pc:picChg chg="add mod">
          <ac:chgData name="Junkkari Samu" userId="caceccd7-02f7-4a58-9d99-0c1011c24945" providerId="ADAL" clId="{823B97C1-A742-4B0E-96D5-62BB273A90A4}" dt="2019-02-12T20:21:32.120" v="7" actId="207"/>
          <ac:picMkLst>
            <pc:docMk/>
            <pc:sldMk cId="297587437" sldId="265"/>
            <ac:picMk id="6" creationId="{6F3FC38D-C6EF-41BC-82D3-D5DCCE5C009B}"/>
          </ac:picMkLst>
        </pc:picChg>
      </pc:sldChg>
    </pc:docChg>
  </pc:docChgLst>
  <pc:docChgLst>
    <pc:chgData name="Hupanen Minna" userId="S::amihu005@edu.xamk.fi::e32ef197-eb3b-44b9-9829-df66754cefd8" providerId="AD" clId="Web-{8F3859CA-BDE1-49D5-A31F-339732CB9207}"/>
    <pc:docChg chg="modSld">
      <pc:chgData name="Hupanen Minna" userId="S::amihu005@edu.xamk.fi::e32ef197-eb3b-44b9-9829-df66754cefd8" providerId="AD" clId="Web-{8F3859CA-BDE1-49D5-A31F-339732CB9207}" dt="2019-03-24T17:49:00.358" v="0" actId="1076"/>
      <pc:docMkLst>
        <pc:docMk/>
      </pc:docMkLst>
      <pc:sldChg chg="modSp">
        <pc:chgData name="Hupanen Minna" userId="S::amihu005@edu.xamk.fi::e32ef197-eb3b-44b9-9829-df66754cefd8" providerId="AD" clId="Web-{8F3859CA-BDE1-49D5-A31F-339732CB9207}" dt="2019-03-24T17:49:00.358" v="0" actId="1076"/>
        <pc:sldMkLst>
          <pc:docMk/>
          <pc:sldMk cId="1504988376" sldId="264"/>
        </pc:sldMkLst>
        <pc:graphicFrameChg chg="mod">
          <ac:chgData name="Hupanen Minna" userId="S::amihu005@edu.xamk.fi::e32ef197-eb3b-44b9-9829-df66754cefd8" providerId="AD" clId="Web-{8F3859CA-BDE1-49D5-A31F-339732CB9207}" dt="2019-03-24T17:49:00.358" v="0" actId="1076"/>
          <ac:graphicFrameMkLst>
            <pc:docMk/>
            <pc:sldMk cId="1504988376" sldId="264"/>
            <ac:graphicFrameMk id="5" creationId="{DD51D84A-8FBD-48E9-B321-AD747AD53F66}"/>
          </ac:graphicFrameMkLst>
        </pc:graphicFrameChg>
      </pc:sldChg>
    </pc:docChg>
  </pc:docChgLst>
  <pc:docChgLst>
    <pc:chgData name="Tamminen Joni" userId="ae0604b4-eaff-4847-a7cd-9401afd215bb" providerId="ADAL" clId="{7295FBDF-7EE9-437B-8E41-1405BACF158C}"/>
    <pc:docChg chg="custSel addSld modSld">
      <pc:chgData name="Tamminen Joni" userId="ae0604b4-eaff-4847-a7cd-9401afd215bb" providerId="ADAL" clId="{7295FBDF-7EE9-437B-8E41-1405BACF158C}" dt="2019-02-15T19:12:16.535" v="22" actId="1076"/>
      <pc:docMkLst>
        <pc:docMk/>
      </pc:docMkLst>
      <pc:sldChg chg="addSp delSp modSp mod">
        <pc:chgData name="Tamminen Joni" userId="ae0604b4-eaff-4847-a7cd-9401afd215bb" providerId="ADAL" clId="{7295FBDF-7EE9-437B-8E41-1405BACF158C}" dt="2019-02-15T19:12:16.535" v="22" actId="1076"/>
        <pc:sldMkLst>
          <pc:docMk/>
          <pc:sldMk cId="297587437" sldId="265"/>
        </pc:sldMkLst>
        <pc:spChg chg="add del mod">
          <ac:chgData name="Tamminen Joni" userId="ae0604b4-eaff-4847-a7cd-9401afd215bb" providerId="ADAL" clId="{7295FBDF-7EE9-437B-8E41-1405BACF158C}" dt="2019-02-15T19:10:01.359" v="4"/>
          <ac:spMkLst>
            <pc:docMk/>
            <pc:sldMk cId="297587437" sldId="265"/>
            <ac:spMk id="3" creationId="{178ACA23-6E8B-42A1-96F6-C004220C1862}"/>
          </ac:spMkLst>
        </pc:spChg>
        <pc:spChg chg="add mod">
          <ac:chgData name="Tamminen Joni" userId="ae0604b4-eaff-4847-a7cd-9401afd215bb" providerId="ADAL" clId="{7295FBDF-7EE9-437B-8E41-1405BACF158C}" dt="2019-02-15T19:12:16.535" v="22" actId="1076"/>
          <ac:spMkLst>
            <pc:docMk/>
            <pc:sldMk cId="297587437" sldId="265"/>
            <ac:spMk id="4" creationId="{96C24642-ED65-4A9D-97C3-513264E14C00}"/>
          </ac:spMkLst>
        </pc:spChg>
        <pc:graphicFrameChg chg="add mod">
          <ac:chgData name="Tamminen Joni" userId="ae0604b4-eaff-4847-a7cd-9401afd215bb" providerId="ADAL" clId="{7295FBDF-7EE9-437B-8E41-1405BACF158C}" dt="2019-02-15T19:11:46.959" v="12" actId="14100"/>
          <ac:graphicFrameMkLst>
            <pc:docMk/>
            <pc:sldMk cId="297587437" sldId="265"/>
            <ac:graphicFrameMk id="7" creationId="{66480718-75A2-4F64-9D86-7579FB75D6A5}"/>
          </ac:graphicFrameMkLst>
        </pc:graphicFrameChg>
        <pc:picChg chg="del">
          <ac:chgData name="Tamminen Joni" userId="ae0604b4-eaff-4847-a7cd-9401afd215bb" providerId="ADAL" clId="{7295FBDF-7EE9-437B-8E41-1405BACF158C}" dt="2019-02-15T19:09:48.117" v="2" actId="478"/>
          <ac:picMkLst>
            <pc:docMk/>
            <pc:sldMk cId="297587437" sldId="265"/>
            <ac:picMk id="6" creationId="{6F3FC38D-C6EF-41BC-82D3-D5DCCE5C009B}"/>
          </ac:picMkLst>
        </pc:picChg>
      </pc:sldChg>
      <pc:sldChg chg="addSp delSp">
        <pc:chgData name="Tamminen Joni" userId="ae0604b4-eaff-4847-a7cd-9401afd215bb" providerId="ADAL" clId="{7295FBDF-7EE9-437B-8E41-1405BACF158C}" dt="2019-02-15T17:29:56.490" v="1"/>
        <pc:sldMkLst>
          <pc:docMk/>
          <pc:sldMk cId="23655176" sldId="270"/>
        </pc:sldMkLst>
        <pc:graphicFrameChg chg="add del">
          <ac:chgData name="Tamminen Joni" userId="ae0604b4-eaff-4847-a7cd-9401afd215bb" providerId="ADAL" clId="{7295FBDF-7EE9-437B-8E41-1405BACF158C}" dt="2019-02-15T17:29:56.490" v="1"/>
          <ac:graphicFrameMkLst>
            <pc:docMk/>
            <pc:sldMk cId="23655176" sldId="270"/>
            <ac:graphicFrameMk id="16" creationId="{1088FE73-8123-4B90-A1A3-51193B7F949E}"/>
          </ac:graphicFrameMkLst>
        </pc:graphicFrameChg>
      </pc:sldChg>
      <pc:sldChg chg="addSp delSp modSp add mod">
        <pc:chgData name="Tamminen Joni" userId="ae0604b4-eaff-4847-a7cd-9401afd215bb" providerId="ADAL" clId="{7295FBDF-7EE9-437B-8E41-1405BACF158C}" dt="2019-02-15T19:11:53.022" v="13" actId="14100"/>
        <pc:sldMkLst>
          <pc:docMk/>
          <pc:sldMk cId="1920892589" sldId="274"/>
        </pc:sldMkLst>
        <pc:spChg chg="add del mod">
          <ac:chgData name="Tamminen Joni" userId="ae0604b4-eaff-4847-a7cd-9401afd215bb" providerId="ADAL" clId="{7295FBDF-7EE9-437B-8E41-1405BACF158C}" dt="2019-02-15T19:10:26.384" v="8"/>
          <ac:spMkLst>
            <pc:docMk/>
            <pc:sldMk cId="1920892589" sldId="274"/>
            <ac:spMk id="2" creationId="{C5BF197D-ECB7-473B-BF3F-8CB86D6E8684}"/>
          </ac:spMkLst>
        </pc:spChg>
        <pc:graphicFrameChg chg="add mod">
          <ac:chgData name="Tamminen Joni" userId="ae0604b4-eaff-4847-a7cd-9401afd215bb" providerId="ADAL" clId="{7295FBDF-7EE9-437B-8E41-1405BACF158C}" dt="2019-02-15T19:11:53.022" v="13" actId="14100"/>
          <ac:graphicFrameMkLst>
            <pc:docMk/>
            <pc:sldMk cId="1920892589" sldId="274"/>
            <ac:graphicFrameMk id="5" creationId="{6FD518C8-BF8E-40F4-A662-E3F1839C15A6}"/>
          </ac:graphicFrameMkLst>
        </pc:graphicFrameChg>
        <pc:graphicFrameChg chg="del">
          <ac:chgData name="Tamminen Joni" userId="ae0604b4-eaff-4847-a7cd-9401afd215bb" providerId="ADAL" clId="{7295FBDF-7EE9-437B-8E41-1405BACF158C}" dt="2019-02-15T19:10:12.986" v="6" actId="478"/>
          <ac:graphicFrameMkLst>
            <pc:docMk/>
            <pc:sldMk cId="1920892589" sldId="274"/>
            <ac:graphicFrameMk id="7" creationId="{66480718-75A2-4F64-9D86-7579FB75D6A5}"/>
          </ac:graphicFrameMkLst>
        </pc:graphicFrameChg>
      </pc:sldChg>
    </pc:docChg>
  </pc:docChgLst>
  <pc:docChgLst>
    <pc:chgData name="Hupanen Minna" userId="S::amihu005@edu.xamk.fi::e32ef197-eb3b-44b9-9829-df66754cefd8" providerId="AD" clId="Web-{916BCF98-3494-4270-8726-346C25C626CC}"/>
    <pc:docChg chg="modSld">
      <pc:chgData name="Hupanen Minna" userId="S::amihu005@edu.xamk.fi::e32ef197-eb3b-44b9-9829-df66754cefd8" providerId="AD" clId="Web-{916BCF98-3494-4270-8726-346C25C626CC}" dt="2019-03-16T17:52:15.507" v="5" actId="1076"/>
      <pc:docMkLst>
        <pc:docMk/>
      </pc:docMkLst>
      <pc:sldChg chg="modSp">
        <pc:chgData name="Hupanen Minna" userId="S::amihu005@edu.xamk.fi::e32ef197-eb3b-44b9-9829-df66754cefd8" providerId="AD" clId="Web-{916BCF98-3494-4270-8726-346C25C626CC}" dt="2019-03-16T17:52:15.507" v="5" actId="1076"/>
        <pc:sldMkLst>
          <pc:docMk/>
          <pc:sldMk cId="49859487" sldId="273"/>
        </pc:sldMkLst>
        <pc:graphicFrameChg chg="mod">
          <ac:chgData name="Hupanen Minna" userId="S::amihu005@edu.xamk.fi::e32ef197-eb3b-44b9-9829-df66754cefd8" providerId="AD" clId="Web-{916BCF98-3494-4270-8726-346C25C626CC}" dt="2019-03-16T17:52:15.507" v="5" actId="1076"/>
          <ac:graphicFrameMkLst>
            <pc:docMk/>
            <pc:sldMk cId="49859487" sldId="273"/>
            <ac:graphicFrameMk id="5" creationId="{00000000-0008-0000-0400-000002000000}"/>
          </ac:graphicFrameMkLst>
        </pc:graphicFrameChg>
      </pc:sldChg>
    </pc:docChg>
  </pc:docChgLst>
  <pc:docChgLst>
    <pc:chgData name="Hupanen Minna" userId="S::amihu005@edu.xamk.fi::e32ef197-eb3b-44b9-9829-df66754cefd8" providerId="AD" clId="Web-{A6E94E0F-A078-419B-B3CC-9CA21C554587}"/>
    <pc:docChg chg="modSld">
      <pc:chgData name="Hupanen Minna" userId="S::amihu005@edu.xamk.fi::e32ef197-eb3b-44b9-9829-df66754cefd8" providerId="AD" clId="Web-{A6E94E0F-A078-419B-B3CC-9CA21C554587}" dt="2019-03-24T17:43:59.671" v="1" actId="1076"/>
      <pc:docMkLst>
        <pc:docMk/>
      </pc:docMkLst>
      <pc:sldChg chg="modSp">
        <pc:chgData name="Hupanen Minna" userId="S::amihu005@edu.xamk.fi::e32ef197-eb3b-44b9-9829-df66754cefd8" providerId="AD" clId="Web-{A6E94E0F-A078-419B-B3CC-9CA21C554587}" dt="2019-03-24T17:43:59.671" v="1" actId="1076"/>
        <pc:sldMkLst>
          <pc:docMk/>
          <pc:sldMk cId="1177092903" sldId="259"/>
        </pc:sldMkLst>
        <pc:graphicFrameChg chg="mod">
          <ac:chgData name="Hupanen Minna" userId="S::amihu005@edu.xamk.fi::e32ef197-eb3b-44b9-9829-df66754cefd8" providerId="AD" clId="Web-{A6E94E0F-A078-419B-B3CC-9CA21C554587}" dt="2019-03-24T17:43:59.671" v="1" actId="1076"/>
          <ac:graphicFrameMkLst>
            <pc:docMk/>
            <pc:sldMk cId="1177092903" sldId="259"/>
            <ac:graphicFrameMk id="4" creationId="{B9E5CC5B-8997-489D-B89B-287B5E7A33F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oshz\Downloads\dataAnal_ty&#246;paika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oshz\Downloads\SoTe_henkil&#246;st&#246;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oshz\Downloads\SoTe_henkil&#246;st&#246;1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5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oshz\Downloads\SoTe_suuruusluokat_050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oshz\Downloads\SoTe_ty&#246;tt&#246;m&#228;t%20ty&#246;nhakija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_10C_66439237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oshz\Downloads\aloittaneet%20ja%20lopettaneet%20sote%20yritykset%20(1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oshz\Downloads\SoTe_henkil&#246;st&#246;1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oshz\Downloads\SoTe_henkil&#246;st&#246;1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oshz\Downloads\SoTe_henkil&#246;st&#246;1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oshz\Downloads\SoTe_henkil&#246;st&#246;1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_106_3B27C536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Worksheet1_107_3C32A606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_108_59B44CD8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mppa\Desktop\XAMK\TKI%20Proggis\dataAnal_2007-2016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mppa\Desktop\XAMK\TKI%20Proggis\dataAnal_2007-2016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_111_2F8CB9F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_105_3B7153E2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2000</a:t>
            </a:r>
          </a:p>
        </c:rich>
      </c:tx>
      <c:layout>
        <c:manualLayout>
          <c:xMode val="edge"/>
          <c:yMode val="edge"/>
          <c:x val="0.46695356777917596"/>
          <c:y val="1.21930964032285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800214646326372"/>
          <c:y val="8.3750000000000005E-2"/>
          <c:w val="0.52300032544241148"/>
          <c:h val="0.877265882630055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Taul1!$C$7</c:f>
              <c:strCache>
                <c:ptCount val="1"/>
                <c:pt idx="0">
                  <c:v>(A-B) Maa- ja metsätalous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Taul1!$D$5</c:f>
              <c:strCache>
                <c:ptCount val="1"/>
                <c:pt idx="0">
                  <c:v>2000</c:v>
                </c:pt>
              </c:strCache>
            </c:strRef>
          </c:cat>
          <c:val>
            <c:numRef>
              <c:f>Taul1!$D$7</c:f>
              <c:numCache>
                <c:formatCode>0</c:formatCode>
                <c:ptCount val="1"/>
                <c:pt idx="0">
                  <c:v>3956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30-42DF-B7A3-BF5E730AA911}"/>
            </c:ext>
          </c:extLst>
        </c:ser>
        <c:ser>
          <c:idx val="1"/>
          <c:order val="1"/>
          <c:tx>
            <c:strRef>
              <c:f>Taul1!$C$8</c:f>
              <c:strCache>
                <c:ptCount val="1"/>
                <c:pt idx="0">
                  <c:v>(C) Kaivostoiminta ja louhinta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Taul1!$D$5</c:f>
              <c:strCache>
                <c:ptCount val="1"/>
                <c:pt idx="0">
                  <c:v>2000</c:v>
                </c:pt>
              </c:strCache>
            </c:strRef>
          </c:cat>
          <c:val>
            <c:numRef>
              <c:f>Taul1!$D$8</c:f>
              <c:numCache>
                <c:formatCode>0</c:formatCode>
                <c:ptCount val="1"/>
                <c:pt idx="0">
                  <c:v>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30-42DF-B7A3-BF5E730AA911}"/>
            </c:ext>
          </c:extLst>
        </c:ser>
        <c:ser>
          <c:idx val="2"/>
          <c:order val="2"/>
          <c:tx>
            <c:strRef>
              <c:f>Taul1!$C$9</c:f>
              <c:strCache>
                <c:ptCount val="1"/>
                <c:pt idx="0">
                  <c:v>(D) Teollisuus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Taul1!$D$5</c:f>
              <c:strCache>
                <c:ptCount val="1"/>
                <c:pt idx="0">
                  <c:v>2000</c:v>
                </c:pt>
              </c:strCache>
            </c:strRef>
          </c:cat>
          <c:val>
            <c:numRef>
              <c:f>Taul1!$D$9</c:f>
              <c:numCache>
                <c:formatCode>0</c:formatCode>
                <c:ptCount val="1"/>
                <c:pt idx="0">
                  <c:v>16780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30-42DF-B7A3-BF5E730AA911}"/>
            </c:ext>
          </c:extLst>
        </c:ser>
        <c:ser>
          <c:idx val="3"/>
          <c:order val="3"/>
          <c:tx>
            <c:strRef>
              <c:f>Taul1!$C$10</c:f>
              <c:strCache>
                <c:ptCount val="1"/>
                <c:pt idx="0">
                  <c:v>(E) Sähkö-, kaasu- ja vesihuolto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Taul1!$D$5</c:f>
              <c:strCache>
                <c:ptCount val="1"/>
                <c:pt idx="0">
                  <c:v>2000</c:v>
                </c:pt>
              </c:strCache>
            </c:strRef>
          </c:cat>
          <c:val>
            <c:numRef>
              <c:f>Taul1!$D$10</c:f>
              <c:numCache>
                <c:formatCode>0</c:formatCode>
                <c:ptCount val="1"/>
                <c:pt idx="0">
                  <c:v>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30-42DF-B7A3-BF5E730AA911}"/>
            </c:ext>
          </c:extLst>
        </c:ser>
        <c:ser>
          <c:idx val="4"/>
          <c:order val="4"/>
          <c:tx>
            <c:strRef>
              <c:f>Taul1!$C$11</c:f>
              <c:strCache>
                <c:ptCount val="1"/>
                <c:pt idx="0">
                  <c:v>(F) Rakentaminen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Taul1!$D$5</c:f>
              <c:strCache>
                <c:ptCount val="1"/>
                <c:pt idx="0">
                  <c:v>2000</c:v>
                </c:pt>
              </c:strCache>
            </c:strRef>
          </c:cat>
          <c:val>
            <c:numRef>
              <c:f>Taul1!$D$11</c:f>
              <c:numCache>
                <c:formatCode>0</c:formatCode>
                <c:ptCount val="1"/>
                <c:pt idx="0">
                  <c:v>5277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30-42DF-B7A3-BF5E730AA911}"/>
            </c:ext>
          </c:extLst>
        </c:ser>
        <c:ser>
          <c:idx val="5"/>
          <c:order val="5"/>
          <c:tx>
            <c:strRef>
              <c:f>Taul1!$C$12</c:f>
              <c:strCache>
                <c:ptCount val="1"/>
                <c:pt idx="0">
                  <c:v>(G-H) Kauppa, majoitus- ja rav.toiminta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Taul1!$D$5</c:f>
              <c:strCache>
                <c:ptCount val="1"/>
                <c:pt idx="0">
                  <c:v>2000</c:v>
                </c:pt>
              </c:strCache>
            </c:strRef>
          </c:cat>
          <c:val>
            <c:numRef>
              <c:f>Taul1!$D$12</c:f>
              <c:numCache>
                <c:formatCode>0</c:formatCode>
                <c:ptCount val="1"/>
                <c:pt idx="0">
                  <c:v>9860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30-42DF-B7A3-BF5E730AA911}"/>
            </c:ext>
          </c:extLst>
        </c:ser>
        <c:ser>
          <c:idx val="6"/>
          <c:order val="6"/>
          <c:tx>
            <c:strRef>
              <c:f>Taul1!$C$13</c:f>
              <c:strCache>
                <c:ptCount val="1"/>
                <c:pt idx="0">
                  <c:v>(I) Kuljetus, varastointi ja tietoliikenne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Taul1!$D$5</c:f>
              <c:strCache>
                <c:ptCount val="1"/>
                <c:pt idx="0">
                  <c:v>2000</c:v>
                </c:pt>
              </c:strCache>
            </c:strRef>
          </c:cat>
          <c:val>
            <c:numRef>
              <c:f>Taul1!$D$13</c:f>
              <c:numCache>
                <c:formatCode>0</c:formatCode>
                <c:ptCount val="1"/>
                <c:pt idx="0">
                  <c:v>7740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930-42DF-B7A3-BF5E730AA911}"/>
            </c:ext>
          </c:extLst>
        </c:ser>
        <c:ser>
          <c:idx val="7"/>
          <c:order val="7"/>
          <c:tx>
            <c:strRef>
              <c:f>Taul1!$C$14</c:f>
              <c:strCache>
                <c:ptCount val="1"/>
                <c:pt idx="0">
                  <c:v>(J-K) Rahoitus-, vakuutus-, ym. toiminta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Taul1!$D$5</c:f>
              <c:strCache>
                <c:ptCount val="1"/>
                <c:pt idx="0">
                  <c:v>2000</c:v>
                </c:pt>
              </c:strCache>
            </c:strRef>
          </c:cat>
          <c:val>
            <c:numRef>
              <c:f>Taul1!$D$14</c:f>
              <c:numCache>
                <c:formatCode>0</c:formatCode>
                <c:ptCount val="1"/>
                <c:pt idx="0">
                  <c:v>7234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930-42DF-B7A3-BF5E730AA911}"/>
            </c:ext>
          </c:extLst>
        </c:ser>
        <c:ser>
          <c:idx val="8"/>
          <c:order val="8"/>
          <c:tx>
            <c:strRef>
              <c:f>Taul1!$C$15</c:f>
              <c:strCache>
                <c:ptCount val="1"/>
                <c:pt idx="0">
                  <c:v>(L-Q) Yhteiskunnalliset ja henkilökohtaiset palvelut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Taul1!$D$5</c:f>
              <c:strCache>
                <c:ptCount val="1"/>
                <c:pt idx="0">
                  <c:v>2000</c:v>
                </c:pt>
              </c:strCache>
            </c:strRef>
          </c:cat>
          <c:val>
            <c:numRef>
              <c:f>Taul1!$D$15</c:f>
              <c:numCache>
                <c:formatCode>0</c:formatCode>
                <c:ptCount val="1"/>
                <c:pt idx="0">
                  <c:v>22203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930-42DF-B7A3-BF5E730AA911}"/>
            </c:ext>
          </c:extLst>
        </c:ser>
        <c:ser>
          <c:idx val="9"/>
          <c:order val="9"/>
          <c:tx>
            <c:strRef>
              <c:f>Taul1!$C$16</c:f>
              <c:strCache>
                <c:ptCount val="1"/>
                <c:pt idx="0">
                  <c:v>Toimiala tuntematon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Taul1!$D$5</c:f>
              <c:strCache>
                <c:ptCount val="1"/>
                <c:pt idx="0">
                  <c:v>2000</c:v>
                </c:pt>
              </c:strCache>
            </c:strRef>
          </c:cat>
          <c:val>
            <c:numRef>
              <c:f>Taul1!$D$16</c:f>
              <c:numCache>
                <c:formatCode>0</c:formatCode>
                <c:ptCount val="1"/>
                <c:pt idx="0">
                  <c:v>1088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930-42DF-B7A3-BF5E730AA9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7470784"/>
        <c:axId val="427468816"/>
      </c:barChart>
      <c:catAx>
        <c:axId val="427470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7468816"/>
        <c:crosses val="autoZero"/>
        <c:auto val="1"/>
        <c:lblAlgn val="ctr"/>
        <c:lblOffset val="100"/>
        <c:noMultiLvlLbl val="0"/>
      </c:catAx>
      <c:valAx>
        <c:axId val="42746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47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20372091169763"/>
          <c:y val="4.6989703210175648E-2"/>
          <c:w val="0.31685495834759786"/>
          <c:h val="0.914548758328285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alyr_002_201700!$B$6</c:f>
              <c:strCache>
                <c:ptCount val="1"/>
                <c:pt idx="0">
                  <c:v>Henkilöstön lukumäärä yhteensä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(alyr_002_201700!$A$5,alyr_002_201700!$A$9,alyr_002_201700!$A$13,alyr_002_201700!$A$17,alyr_002_201700!$A$21)</c:f>
              <c:strCach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strCache>
            </c:strRef>
          </c:cat>
          <c:val>
            <c:numRef>
              <c:f>(alyr_002_201700!$C$6,alyr_002_201700!$C$10,alyr_002_201700!$C$14,alyr_002_201700!$C$18,alyr_002_201700!$C$22)</c:f>
              <c:numCache>
                <c:formatCode>0</c:formatCode>
                <c:ptCount val="5"/>
                <c:pt idx="0">
                  <c:v>1631</c:v>
                </c:pt>
                <c:pt idx="1">
                  <c:v>1799</c:v>
                </c:pt>
                <c:pt idx="2">
                  <c:v>2123</c:v>
                </c:pt>
                <c:pt idx="3">
                  <c:v>2230</c:v>
                </c:pt>
                <c:pt idx="4">
                  <c:v>2461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DB-4D7F-9216-675069930B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76033192"/>
        <c:axId val="385257600"/>
      </c:barChart>
      <c:catAx>
        <c:axId val="476033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257600"/>
        <c:crosses val="autoZero"/>
        <c:auto val="1"/>
        <c:lblAlgn val="ctr"/>
        <c:lblOffset val="100"/>
        <c:noMultiLvlLbl val="0"/>
      </c:catAx>
      <c:valAx>
        <c:axId val="385257600"/>
        <c:scaling>
          <c:orientation val="minMax"/>
          <c:min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033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Henkilöstön lukumäärä aloittain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alyr_002_201700!$D$4</c:f>
              <c:strCache>
                <c:ptCount val="1"/>
                <c:pt idx="0">
                  <c:v>86 Terveyspalvelut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(alyr_002_201700!$A$5,alyr_002_201700!$A$9,alyr_002_201700!$A$13,alyr_002_201700!$A$17,alyr_002_201700!$A$21)</c:f>
              <c:strCach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strCache>
            </c:strRef>
          </c:cat>
          <c:val>
            <c:numRef>
              <c:f>(alyr_002_201700!$D$6,alyr_002_201700!$D$10,alyr_002_201700!$D$14,alyr_002_201700!$D$18,alyr_002_201700!$D$22)</c:f>
              <c:numCache>
                <c:formatCode>0</c:formatCode>
                <c:ptCount val="5"/>
                <c:pt idx="0">
                  <c:v>675</c:v>
                </c:pt>
                <c:pt idx="1">
                  <c:v>726</c:v>
                </c:pt>
                <c:pt idx="2">
                  <c:v>860</c:v>
                </c:pt>
                <c:pt idx="3">
                  <c:v>914</c:v>
                </c:pt>
                <c:pt idx="4">
                  <c:v>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31-42DB-AEC2-672FF7DEA466}"/>
            </c:ext>
          </c:extLst>
        </c:ser>
        <c:ser>
          <c:idx val="1"/>
          <c:order val="1"/>
          <c:tx>
            <c:strRef>
              <c:f>alyr_002_201700!$E$4</c:f>
              <c:strCache>
                <c:ptCount val="1"/>
                <c:pt idx="0">
                  <c:v>87 Sosiaalihuollon laitospalvelut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(alyr_002_201700!$A$5,alyr_002_201700!$A$9,alyr_002_201700!$A$13,alyr_002_201700!$A$17,alyr_002_201700!$A$21)</c:f>
              <c:strCach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strCache>
            </c:strRef>
          </c:cat>
          <c:val>
            <c:numRef>
              <c:f>(alyr_002_201700!$E$6,alyr_002_201700!$E$10,alyr_002_201700!$E$14,alyr_002_201700!$E$18,alyr_002_201700!$E$22)</c:f>
              <c:numCache>
                <c:formatCode>0</c:formatCode>
                <c:ptCount val="5"/>
                <c:pt idx="0">
                  <c:v>758</c:v>
                </c:pt>
                <c:pt idx="1">
                  <c:v>876</c:v>
                </c:pt>
                <c:pt idx="2">
                  <c:v>1022</c:v>
                </c:pt>
                <c:pt idx="3">
                  <c:v>1084</c:v>
                </c:pt>
                <c:pt idx="4">
                  <c:v>1201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31-42DB-AEC2-672FF7DEA466}"/>
            </c:ext>
          </c:extLst>
        </c:ser>
        <c:ser>
          <c:idx val="2"/>
          <c:order val="2"/>
          <c:tx>
            <c:strRef>
              <c:f>alyr_002_201700!$F$4</c:f>
              <c:strCache>
                <c:ptCount val="1"/>
                <c:pt idx="0">
                  <c:v>88 Sosiaalihuollon avopalvelut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(alyr_002_201700!$A$5,alyr_002_201700!$A$9,alyr_002_201700!$A$13,alyr_002_201700!$A$17,alyr_002_201700!$A$21)</c:f>
              <c:strCach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strCache>
            </c:strRef>
          </c:cat>
          <c:val>
            <c:numRef>
              <c:f>(alyr_002_201700!$F$6,alyr_002_201700!$F$10,alyr_002_201700!$F$14,alyr_002_201700!$F$18,alyr_002_201700!$F$22)</c:f>
              <c:numCache>
                <c:formatCode>0</c:formatCode>
                <c:ptCount val="5"/>
                <c:pt idx="0">
                  <c:v>198</c:v>
                </c:pt>
                <c:pt idx="1">
                  <c:v>197</c:v>
                </c:pt>
                <c:pt idx="2">
                  <c:v>240</c:v>
                </c:pt>
                <c:pt idx="3">
                  <c:v>233</c:v>
                </c:pt>
                <c:pt idx="4">
                  <c:v>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31-42DB-AEC2-672FF7DEA4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0983224"/>
        <c:axId val="380985520"/>
      </c:barChart>
      <c:catAx>
        <c:axId val="380983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985520"/>
        <c:crosses val="autoZero"/>
        <c:auto val="1"/>
        <c:lblAlgn val="ctr"/>
        <c:lblOffset val="100"/>
        <c:noMultiLvlLbl val="0"/>
      </c:catAx>
      <c:valAx>
        <c:axId val="38098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983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err="1"/>
              <a:t>Henkilöstön</a:t>
            </a:r>
            <a:r>
              <a:rPr lang="en-US"/>
              <a:t> </a:t>
            </a:r>
            <a:r>
              <a:rPr lang="en-US" err="1"/>
              <a:t>määrä</a:t>
            </a:r>
            <a:r>
              <a:rPr lang="en-US"/>
              <a:t> </a:t>
            </a:r>
            <a:r>
              <a:rPr lang="en-US" err="1"/>
              <a:t>toimipaikan</a:t>
            </a:r>
            <a:r>
              <a:rPr lang="en-US"/>
              <a:t> </a:t>
            </a:r>
            <a:r>
              <a:rPr lang="en-US" err="1"/>
              <a:t>suuruuden</a:t>
            </a:r>
            <a:r>
              <a:rPr lang="en-US"/>
              <a:t> </a:t>
            </a:r>
            <a:r>
              <a:rPr lang="en-US" err="1"/>
              <a:t>mukaan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Sheet3!$D$17</c:f>
              <c:strCache>
                <c:ptCount val="1"/>
                <c:pt idx="0">
                  <c:v>…4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Sheet3!$E$16:$I$16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Sheet3!$E$17:$I$17</c:f>
              <c:numCache>
                <c:formatCode>0</c:formatCode>
                <c:ptCount val="5"/>
                <c:pt idx="0">
                  <c:v>522</c:v>
                </c:pt>
                <c:pt idx="1">
                  <c:v>519</c:v>
                </c:pt>
                <c:pt idx="2">
                  <c:v>520</c:v>
                </c:pt>
                <c:pt idx="3">
                  <c:v>513</c:v>
                </c:pt>
                <c:pt idx="4">
                  <c:v>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66-4F19-BCBE-EB7F58D09EAA}"/>
            </c:ext>
          </c:extLst>
        </c:ser>
        <c:ser>
          <c:idx val="1"/>
          <c:order val="1"/>
          <c:tx>
            <c:strRef>
              <c:f>Sheet3!$D$18</c:f>
              <c:strCache>
                <c:ptCount val="1"/>
                <c:pt idx="0">
                  <c:v>5…9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Sheet3!$E$16:$I$16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Sheet3!$E$18:$I$18</c:f>
              <c:numCache>
                <c:formatCode>0</c:formatCode>
                <c:ptCount val="5"/>
                <c:pt idx="0">
                  <c:v>466</c:v>
                </c:pt>
                <c:pt idx="1">
                  <c:v>453</c:v>
                </c:pt>
                <c:pt idx="2">
                  <c:v>439</c:v>
                </c:pt>
                <c:pt idx="3">
                  <c:v>426</c:v>
                </c:pt>
                <c:pt idx="4">
                  <c:v>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66-4F19-BCBE-EB7F58D09EAA}"/>
            </c:ext>
          </c:extLst>
        </c:ser>
        <c:ser>
          <c:idx val="2"/>
          <c:order val="2"/>
          <c:tx>
            <c:strRef>
              <c:f>Sheet3!$D$19</c:f>
              <c:strCache>
                <c:ptCount val="1"/>
                <c:pt idx="0">
                  <c:v>10…19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Sheet3!$E$16:$I$16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Sheet3!$E$19:$I$19</c:f>
              <c:numCache>
                <c:formatCode>0</c:formatCode>
                <c:ptCount val="5"/>
                <c:pt idx="0">
                  <c:v>399</c:v>
                </c:pt>
                <c:pt idx="1">
                  <c:v>386</c:v>
                </c:pt>
                <c:pt idx="2">
                  <c:v>372</c:v>
                </c:pt>
                <c:pt idx="3">
                  <c:v>359</c:v>
                </c:pt>
                <c:pt idx="4">
                  <c:v>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E66-4F19-BCBE-EB7F58D09EAA}"/>
            </c:ext>
          </c:extLst>
        </c:ser>
        <c:ser>
          <c:idx val="3"/>
          <c:order val="3"/>
          <c:tx>
            <c:strRef>
              <c:f>Sheet3!$D$20</c:f>
              <c:strCache>
                <c:ptCount val="1"/>
                <c:pt idx="0">
                  <c:v>20…49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Sheet3!$E$16:$I$16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Sheet3!$E$20:$I$20</c:f>
              <c:numCache>
                <c:formatCode>0</c:formatCode>
                <c:ptCount val="5"/>
                <c:pt idx="0">
                  <c:v>332</c:v>
                </c:pt>
                <c:pt idx="1">
                  <c:v>319</c:v>
                </c:pt>
                <c:pt idx="2">
                  <c:v>305</c:v>
                </c:pt>
                <c:pt idx="3">
                  <c:v>292</c:v>
                </c:pt>
                <c:pt idx="4">
                  <c:v>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E66-4F19-BCBE-EB7F58D09EAA}"/>
            </c:ext>
          </c:extLst>
        </c:ser>
        <c:ser>
          <c:idx val="4"/>
          <c:order val="4"/>
          <c:tx>
            <c:strRef>
              <c:f>Sheet3!$D$21</c:f>
              <c:strCache>
                <c:ptCount val="1"/>
                <c:pt idx="0">
                  <c:v>50…99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Sheet3!$E$16:$I$16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Sheet3!$E$21:$I$21</c:f>
              <c:numCache>
                <c:formatCode>0</c:formatCode>
                <c:ptCount val="5"/>
                <c:pt idx="0">
                  <c:v>265</c:v>
                </c:pt>
                <c:pt idx="1">
                  <c:v>252</c:v>
                </c:pt>
                <c:pt idx="2">
                  <c:v>238</c:v>
                </c:pt>
                <c:pt idx="3">
                  <c:v>225</c:v>
                </c:pt>
                <c:pt idx="4">
                  <c:v>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E66-4F19-BCBE-EB7F58D09EAA}"/>
            </c:ext>
          </c:extLst>
        </c:ser>
        <c:ser>
          <c:idx val="5"/>
          <c:order val="5"/>
          <c:tx>
            <c:strRef>
              <c:f>Sheet3!$D$22</c:f>
              <c:strCache>
                <c:ptCount val="1"/>
                <c:pt idx="0">
                  <c:v>100…199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Sheet3!$E$16:$I$16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Sheet3!$E$22:$I$22</c:f>
              <c:numCache>
                <c:formatCode>0</c:formatCode>
                <c:ptCount val="5"/>
                <c:pt idx="0">
                  <c:v>198</c:v>
                </c:pt>
                <c:pt idx="1">
                  <c:v>185</c:v>
                </c:pt>
                <c:pt idx="2">
                  <c:v>171</c:v>
                </c:pt>
                <c:pt idx="3">
                  <c:v>158</c:v>
                </c:pt>
                <c:pt idx="4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E66-4F19-BCBE-EB7F58D09EAA}"/>
            </c:ext>
          </c:extLst>
        </c:ser>
        <c:ser>
          <c:idx val="6"/>
          <c:order val="6"/>
          <c:tx>
            <c:strRef>
              <c:f>Sheet3!$D$23</c:f>
              <c:strCache>
                <c:ptCount val="1"/>
                <c:pt idx="0">
                  <c:v>200…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Sheet3!$E$16:$I$16</c:f>
              <c:numCache>
                <c:formatCode>0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Sheet3!$E$23:$I$23</c:f>
              <c:numCache>
                <c:formatCode>0</c:formatCode>
                <c:ptCount val="5"/>
                <c:pt idx="0">
                  <c:v>131</c:v>
                </c:pt>
                <c:pt idx="1">
                  <c:v>118</c:v>
                </c:pt>
                <c:pt idx="2">
                  <c:v>104</c:v>
                </c:pt>
                <c:pt idx="3">
                  <c:v>91</c:v>
                </c:pt>
                <c:pt idx="4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E66-4F19-BCBE-EB7F58D09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6913168"/>
        <c:axId val="376912840"/>
      </c:barChart>
      <c:catAx>
        <c:axId val="37691316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912840"/>
        <c:crosses val="autoZero"/>
        <c:auto val="1"/>
        <c:lblAlgn val="ctr"/>
        <c:lblOffset val="100"/>
        <c:noMultiLvlLbl val="0"/>
      </c:catAx>
      <c:valAx>
        <c:axId val="376912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913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err="1"/>
              <a:t>Sosiaali</a:t>
            </a:r>
            <a:r>
              <a:rPr lang="en-US"/>
              <a:t>- ja </a:t>
            </a:r>
            <a:r>
              <a:rPr lang="en-US" err="1"/>
              <a:t>terveydenhuollon</a:t>
            </a:r>
            <a:r>
              <a:rPr lang="en-US"/>
              <a:t> työttömät työnhakijat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Taul1!$A$4</c:f>
              <c:strCache>
                <c:ptCount val="1"/>
                <c:pt idx="0">
                  <c:v>Terveydenhuollon erityisasiantuntijat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Taul1!$B$3:$G$3</c:f>
              <c:numCache>
                <c:formatCode>General</c:formatCode>
                <c:ptCount val="6"/>
                <c:pt idx="0">
                  <c:v>2006</c:v>
                </c:pt>
                <c:pt idx="1">
                  <c:v>2008</c:v>
                </c:pt>
                <c:pt idx="2">
                  <c:v>2010</c:v>
                </c:pt>
                <c:pt idx="3">
                  <c:v>2012</c:v>
                </c:pt>
                <c:pt idx="4">
                  <c:v>2014</c:v>
                </c:pt>
                <c:pt idx="5">
                  <c:v>2016</c:v>
                </c:pt>
              </c:numCache>
            </c:numRef>
          </c:cat>
          <c:val>
            <c:numRef>
              <c:f>Taul1!$B$4:$G$4</c:f>
              <c:numCache>
                <c:formatCode>0</c:formatCode>
                <c:ptCount val="6"/>
                <c:pt idx="0">
                  <c:v>19</c:v>
                </c:pt>
                <c:pt idx="1">
                  <c:v>22</c:v>
                </c:pt>
                <c:pt idx="2">
                  <c:v>25</c:v>
                </c:pt>
                <c:pt idx="3">
                  <c:v>35</c:v>
                </c:pt>
                <c:pt idx="4">
                  <c:v>36</c:v>
                </c:pt>
                <c:pt idx="5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C6-4A63-942D-FCADE5DEC145}"/>
            </c:ext>
          </c:extLst>
        </c:ser>
        <c:ser>
          <c:idx val="1"/>
          <c:order val="1"/>
          <c:tx>
            <c:strRef>
              <c:f>Taul1!$A$5</c:f>
              <c:strCache>
                <c:ptCount val="1"/>
                <c:pt idx="0">
                  <c:v>Terveydenhuollon asiantuntijat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Taul1!$B$3:$G$3</c:f>
              <c:numCache>
                <c:formatCode>General</c:formatCode>
                <c:ptCount val="6"/>
                <c:pt idx="0">
                  <c:v>2006</c:v>
                </c:pt>
                <c:pt idx="1">
                  <c:v>2008</c:v>
                </c:pt>
                <c:pt idx="2">
                  <c:v>2010</c:v>
                </c:pt>
                <c:pt idx="3">
                  <c:v>2012</c:v>
                </c:pt>
                <c:pt idx="4">
                  <c:v>2014</c:v>
                </c:pt>
                <c:pt idx="5">
                  <c:v>2016</c:v>
                </c:pt>
              </c:numCache>
            </c:numRef>
          </c:cat>
          <c:val>
            <c:numRef>
              <c:f>Taul1!$B$5:$G$5</c:f>
              <c:numCache>
                <c:formatCode>0</c:formatCode>
                <c:ptCount val="6"/>
                <c:pt idx="0">
                  <c:v>322</c:v>
                </c:pt>
                <c:pt idx="1">
                  <c:v>216</c:v>
                </c:pt>
                <c:pt idx="2">
                  <c:v>223</c:v>
                </c:pt>
                <c:pt idx="3">
                  <c:v>191</c:v>
                </c:pt>
                <c:pt idx="4">
                  <c:v>347</c:v>
                </c:pt>
                <c:pt idx="5">
                  <c:v>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C6-4A63-942D-FCADE5DEC145}"/>
            </c:ext>
          </c:extLst>
        </c:ser>
        <c:ser>
          <c:idx val="2"/>
          <c:order val="2"/>
          <c:tx>
            <c:strRef>
              <c:f>Taul1!$A$6</c:f>
              <c:strCache>
                <c:ptCount val="1"/>
                <c:pt idx="0">
                  <c:v>Hoivapalvelun ja terveydenhuollon työntekijät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Taul1!$B$3:$G$3</c:f>
              <c:numCache>
                <c:formatCode>General</c:formatCode>
                <c:ptCount val="6"/>
                <c:pt idx="0">
                  <c:v>2006</c:v>
                </c:pt>
                <c:pt idx="1">
                  <c:v>2008</c:v>
                </c:pt>
                <c:pt idx="2">
                  <c:v>2010</c:v>
                </c:pt>
                <c:pt idx="3">
                  <c:v>2012</c:v>
                </c:pt>
                <c:pt idx="4">
                  <c:v>2014</c:v>
                </c:pt>
                <c:pt idx="5">
                  <c:v>2016</c:v>
                </c:pt>
              </c:numCache>
            </c:numRef>
          </c:cat>
          <c:val>
            <c:numRef>
              <c:f>Taul1!$B$6:$G$6</c:f>
              <c:numCache>
                <c:formatCode>0</c:formatCode>
                <c:ptCount val="6"/>
                <c:pt idx="0">
                  <c:v>1365</c:v>
                </c:pt>
                <c:pt idx="1">
                  <c:v>1180</c:v>
                </c:pt>
                <c:pt idx="2">
                  <c:v>1126</c:v>
                </c:pt>
                <c:pt idx="3">
                  <c:v>1166</c:v>
                </c:pt>
                <c:pt idx="4">
                  <c:v>1633</c:v>
                </c:pt>
                <c:pt idx="5">
                  <c:v>1786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C6-4A63-942D-FCADE5DEC1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8487944"/>
        <c:axId val="468489912"/>
      </c:barChart>
      <c:catAx>
        <c:axId val="46848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489912"/>
        <c:crosses val="autoZero"/>
        <c:auto val="1"/>
        <c:lblAlgn val="ctr"/>
        <c:lblOffset val="100"/>
        <c:noMultiLvlLbl val="0"/>
      </c:catAx>
      <c:valAx>
        <c:axId val="468489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48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/>
              <a:t>Sosiaali- ja terveydenhuollon avoimet työpaikat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Taul1!$A$4</c:f>
              <c:strCache>
                <c:ptCount val="1"/>
                <c:pt idx="0">
                  <c:v>Terveydenhuollon erityisasiantuntijat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Taul1!$B$3:$G$3</c:f>
              <c:numCache>
                <c:formatCode>General</c:formatCode>
                <c:ptCount val="6"/>
                <c:pt idx="0">
                  <c:v>2006</c:v>
                </c:pt>
                <c:pt idx="1">
                  <c:v>2008</c:v>
                </c:pt>
                <c:pt idx="2">
                  <c:v>2010</c:v>
                </c:pt>
                <c:pt idx="3">
                  <c:v>2012</c:v>
                </c:pt>
                <c:pt idx="4">
                  <c:v>2014</c:v>
                </c:pt>
                <c:pt idx="5">
                  <c:v>2016</c:v>
                </c:pt>
              </c:numCache>
            </c:numRef>
          </c:cat>
          <c:val>
            <c:numRef>
              <c:f>Taul1!$B$4:$G$4</c:f>
              <c:numCache>
                <c:formatCode>0</c:formatCode>
                <c:ptCount val="6"/>
                <c:pt idx="0">
                  <c:v>89</c:v>
                </c:pt>
                <c:pt idx="1">
                  <c:v>130</c:v>
                </c:pt>
                <c:pt idx="2">
                  <c:v>158</c:v>
                </c:pt>
                <c:pt idx="3">
                  <c:v>150</c:v>
                </c:pt>
                <c:pt idx="4">
                  <c:v>139</c:v>
                </c:pt>
                <c:pt idx="5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75-47FB-90B6-DF400ED3E8BF}"/>
            </c:ext>
          </c:extLst>
        </c:ser>
        <c:ser>
          <c:idx val="1"/>
          <c:order val="1"/>
          <c:tx>
            <c:strRef>
              <c:f>Taul1!$A$5</c:f>
              <c:strCache>
                <c:ptCount val="1"/>
                <c:pt idx="0">
                  <c:v>Terveydenhuollon asiantuntijat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Taul1!$B$3:$G$3</c:f>
              <c:numCache>
                <c:formatCode>General</c:formatCode>
                <c:ptCount val="6"/>
                <c:pt idx="0">
                  <c:v>2006</c:v>
                </c:pt>
                <c:pt idx="1">
                  <c:v>2008</c:v>
                </c:pt>
                <c:pt idx="2">
                  <c:v>2010</c:v>
                </c:pt>
                <c:pt idx="3">
                  <c:v>2012</c:v>
                </c:pt>
                <c:pt idx="4">
                  <c:v>2014</c:v>
                </c:pt>
                <c:pt idx="5">
                  <c:v>2016</c:v>
                </c:pt>
              </c:numCache>
            </c:numRef>
          </c:cat>
          <c:val>
            <c:numRef>
              <c:f>Taul1!$B$5:$G$5</c:f>
              <c:numCache>
                <c:formatCode>0</c:formatCode>
                <c:ptCount val="6"/>
                <c:pt idx="0">
                  <c:v>309</c:v>
                </c:pt>
                <c:pt idx="1">
                  <c:v>395</c:v>
                </c:pt>
                <c:pt idx="2">
                  <c:v>449</c:v>
                </c:pt>
                <c:pt idx="3">
                  <c:v>702</c:v>
                </c:pt>
                <c:pt idx="4">
                  <c:v>319</c:v>
                </c:pt>
                <c:pt idx="5">
                  <c:v>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75-47FB-90B6-DF400ED3E8BF}"/>
            </c:ext>
          </c:extLst>
        </c:ser>
        <c:ser>
          <c:idx val="2"/>
          <c:order val="2"/>
          <c:tx>
            <c:strRef>
              <c:f>Taul1!$A$6</c:f>
              <c:strCache>
                <c:ptCount val="1"/>
                <c:pt idx="0">
                  <c:v>Hoivapalvelun ja terveydenhuollon työntekijät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Taul1!$B$3:$G$3</c:f>
              <c:numCache>
                <c:formatCode>General</c:formatCode>
                <c:ptCount val="6"/>
                <c:pt idx="0">
                  <c:v>2006</c:v>
                </c:pt>
                <c:pt idx="1">
                  <c:v>2008</c:v>
                </c:pt>
                <c:pt idx="2">
                  <c:v>2010</c:v>
                </c:pt>
                <c:pt idx="3">
                  <c:v>2012</c:v>
                </c:pt>
                <c:pt idx="4">
                  <c:v>2014</c:v>
                </c:pt>
                <c:pt idx="5">
                  <c:v>2016</c:v>
                </c:pt>
              </c:numCache>
            </c:numRef>
          </c:cat>
          <c:val>
            <c:numRef>
              <c:f>Taul1!$B$6:$G$6</c:f>
              <c:numCache>
                <c:formatCode>0</c:formatCode>
                <c:ptCount val="6"/>
                <c:pt idx="0">
                  <c:v>927</c:v>
                </c:pt>
                <c:pt idx="1">
                  <c:v>1179</c:v>
                </c:pt>
                <c:pt idx="2">
                  <c:v>896</c:v>
                </c:pt>
                <c:pt idx="3">
                  <c:v>1172</c:v>
                </c:pt>
                <c:pt idx="4">
                  <c:v>813</c:v>
                </c:pt>
                <c:pt idx="5">
                  <c:v>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75-47FB-90B6-DF400ED3E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93951872"/>
        <c:axId val="393954824"/>
      </c:barChart>
      <c:catAx>
        <c:axId val="39395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954824"/>
        <c:crosses val="autoZero"/>
        <c:auto val="1"/>
        <c:lblAlgn val="ctr"/>
        <c:lblOffset val="100"/>
        <c:noMultiLvlLbl val="0"/>
      </c:catAx>
      <c:valAx>
        <c:axId val="393954824"/>
        <c:scaling>
          <c:orientation val="minMax"/>
          <c:max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95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/>
              <a:t>Yrityskanta Kymenlaaksossa, SOTE</a:t>
            </a:r>
          </a:p>
        </c:rich>
      </c:tx>
      <c:layout>
        <c:manualLayout>
          <c:xMode val="edge"/>
          <c:yMode val="edge"/>
          <c:x val="0.23599999999999999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Aloittaneet uudet yritykset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8.8888888888888892E-2"/>
                  <c:y val="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499-45D6-8EF4-4DEF6E499BA7}"/>
                </c:ext>
              </c:extLst>
            </c:dLbl>
            <c:dLbl>
              <c:idx val="1"/>
              <c:layout>
                <c:manualLayout>
                  <c:x val="9.1271157121356576E-3"/>
                  <c:y val="-7.56088608455782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499-45D6-8EF4-4DEF6E499BA7}"/>
                </c:ext>
              </c:extLst>
            </c:dLbl>
            <c:dLbl>
              <c:idx val="2"/>
              <c:layout>
                <c:manualLayout>
                  <c:x val="-3.6508462848543299E-3"/>
                  <c:y val="-7.56088608455782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499-45D6-8EF4-4DEF6E499BA7}"/>
                </c:ext>
              </c:extLst>
            </c:dLbl>
            <c:dLbl>
              <c:idx val="3"/>
              <c:layout>
                <c:manualLayout>
                  <c:x val="9.1271157121356576E-3"/>
                  <c:y val="-2.90803310944531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499-45D6-8EF4-4DEF6E499B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'aloittaneet 2013-2017'!$M$28:$Q$28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'aloittaneet 2013-2017'!$M$29:$Q$29</c:f>
              <c:numCache>
                <c:formatCode>General</c:formatCode>
                <c:ptCount val="5"/>
                <c:pt idx="0">
                  <c:v>14</c:v>
                </c:pt>
                <c:pt idx="1">
                  <c:v>20</c:v>
                </c:pt>
                <c:pt idx="2">
                  <c:v>24</c:v>
                </c:pt>
                <c:pt idx="3">
                  <c:v>31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99-45D6-8EF4-4DEF6E499BA7}"/>
            </c:ext>
          </c:extLst>
        </c:ser>
        <c:ser>
          <c:idx val="1"/>
          <c:order val="1"/>
          <c:tx>
            <c:v>Lopettaneet yritykset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8.8888888888888892E-2"/>
                  <c:y val="-2.3148148148148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499-45D6-8EF4-4DEF6E499BA7}"/>
                </c:ext>
              </c:extLst>
            </c:dLbl>
            <c:dLbl>
              <c:idx val="1"/>
              <c:layout>
                <c:manualLayout>
                  <c:x val="0"/>
                  <c:y val="2.61722979850078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F7B-4E72-AD0B-539ED3524141}"/>
                </c:ext>
              </c:extLst>
            </c:dLbl>
            <c:dLbl>
              <c:idx val="2"/>
              <c:layout>
                <c:manualLayout>
                  <c:x val="7.3016925697083918E-3"/>
                  <c:y val="7.85168939550234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499-45D6-8EF4-4DEF6E499BA7}"/>
                </c:ext>
              </c:extLst>
            </c:dLbl>
            <c:dLbl>
              <c:idx val="3"/>
              <c:layout>
                <c:manualLayout>
                  <c:x val="-9.1271157121357912E-3"/>
                  <c:y val="8.4332960173914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499-45D6-8EF4-4DEF6E499B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'aloittaneet 2013-2017'!$M$28:$Q$28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'aloittaneet 2013-2017'!$M$30:$Q$30</c:f>
              <c:numCache>
                <c:formatCode>General</c:formatCode>
                <c:ptCount val="5"/>
                <c:pt idx="0">
                  <c:v>16</c:v>
                </c:pt>
                <c:pt idx="1">
                  <c:v>8</c:v>
                </c:pt>
                <c:pt idx="2">
                  <c:v>22</c:v>
                </c:pt>
                <c:pt idx="3">
                  <c:v>18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99-45D6-8EF4-4DEF6E499B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7921680"/>
        <c:axId val="557920040"/>
      </c:lineChart>
      <c:catAx>
        <c:axId val="55792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920040"/>
        <c:crosses val="autoZero"/>
        <c:auto val="1"/>
        <c:lblAlgn val="ctr"/>
        <c:lblOffset val="100"/>
        <c:noMultiLvlLbl val="0"/>
      </c:catAx>
      <c:valAx>
        <c:axId val="557920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92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Toimipaikkojen lukumäärä aloittain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alyr_002_201700!$D$4</c:f>
              <c:strCache>
                <c:ptCount val="1"/>
                <c:pt idx="0">
                  <c:v>86 Terveyspalvelut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(alyr_002_201700!$A$5,alyr_002_201700!$A$9,alyr_002_201700!$A$13,alyr_002_201700!$A$17,alyr_002_201700!$A$21)</c:f>
              <c:strCach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strCache>
            </c:strRef>
          </c:cat>
          <c:val>
            <c:numRef>
              <c:f>(alyr_002_201700!$D$5,alyr_002_201700!$D$9,alyr_002_201700!$D$13,alyr_002_201700!$D$17,alyr_002_201700!$D$21)</c:f>
              <c:numCache>
                <c:formatCode>0</c:formatCode>
                <c:ptCount val="5"/>
                <c:pt idx="0">
                  <c:v>442</c:v>
                </c:pt>
                <c:pt idx="1">
                  <c:v>435</c:v>
                </c:pt>
                <c:pt idx="2">
                  <c:v>432</c:v>
                </c:pt>
                <c:pt idx="3">
                  <c:v>429</c:v>
                </c:pt>
                <c:pt idx="4">
                  <c:v>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5F-4B2E-9324-C265E5E0982B}"/>
            </c:ext>
          </c:extLst>
        </c:ser>
        <c:ser>
          <c:idx val="1"/>
          <c:order val="1"/>
          <c:tx>
            <c:strRef>
              <c:f>alyr_002_201700!$E$4</c:f>
              <c:strCache>
                <c:ptCount val="1"/>
                <c:pt idx="0">
                  <c:v>87 Sosiaalihuollon laitospalvelut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(alyr_002_201700!$A$5,alyr_002_201700!$A$9,alyr_002_201700!$A$13,alyr_002_201700!$A$17,alyr_002_201700!$A$21)</c:f>
              <c:strCach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strCache>
            </c:strRef>
          </c:cat>
          <c:val>
            <c:numRef>
              <c:f>(alyr_002_201700!$E$5,alyr_002_201700!$E$9,alyr_002_201700!$E$13,alyr_002_201700!$E$17,alyr_002_201700!$E$21)</c:f>
              <c:numCache>
                <c:formatCode>0</c:formatCode>
                <c:ptCount val="5"/>
                <c:pt idx="0">
                  <c:v>67</c:v>
                </c:pt>
                <c:pt idx="1">
                  <c:v>64</c:v>
                </c:pt>
                <c:pt idx="2">
                  <c:v>66</c:v>
                </c:pt>
                <c:pt idx="3">
                  <c:v>73</c:v>
                </c:pt>
                <c:pt idx="4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5F-4B2E-9324-C265E5E0982B}"/>
            </c:ext>
          </c:extLst>
        </c:ser>
        <c:ser>
          <c:idx val="2"/>
          <c:order val="2"/>
          <c:tx>
            <c:strRef>
              <c:f>alyr_002_201700!$F$4</c:f>
              <c:strCache>
                <c:ptCount val="1"/>
                <c:pt idx="0">
                  <c:v>88 Sosiaalihuollon avopalvelut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(alyr_002_201700!$A$5,alyr_002_201700!$A$9,alyr_002_201700!$A$13,alyr_002_201700!$A$17,alyr_002_201700!$A$21)</c:f>
              <c:strCach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strCache>
            </c:strRef>
          </c:cat>
          <c:val>
            <c:numRef>
              <c:f>(alyr_002_201700!$F$5,alyr_002_201700!$F$9,alyr_002_201700!$F$13,alyr_002_201700!$F$17,alyr_002_201700!$F$21)</c:f>
              <c:numCache>
                <c:formatCode>0</c:formatCode>
                <c:ptCount val="5"/>
                <c:pt idx="0">
                  <c:v>69</c:v>
                </c:pt>
                <c:pt idx="1">
                  <c:v>76</c:v>
                </c:pt>
                <c:pt idx="2">
                  <c:v>88</c:v>
                </c:pt>
                <c:pt idx="3">
                  <c:v>86</c:v>
                </c:pt>
                <c:pt idx="4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5F-4B2E-9324-C265E5E098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5264160"/>
        <c:axId val="385254976"/>
      </c:barChart>
      <c:catAx>
        <c:axId val="38526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254976"/>
        <c:crosses val="autoZero"/>
        <c:auto val="1"/>
        <c:lblAlgn val="ctr"/>
        <c:lblOffset val="100"/>
        <c:noMultiLvlLbl val="0"/>
      </c:catAx>
      <c:valAx>
        <c:axId val="38525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264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err="1"/>
              <a:t>Toimipaikat</a:t>
            </a:r>
            <a:r>
              <a:rPr lang="en-US" baseline="0"/>
              <a:t> </a:t>
            </a:r>
            <a:r>
              <a:rPr lang="en-US" baseline="0" err="1"/>
              <a:t>yhteensä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(alyr_002_201700!$A$5,alyr_002_201700!$A$9,alyr_002_201700!$A$13,alyr_002_201700!$A$17,alyr_002_201700!$A$21)</c:f>
              <c:strCach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strCache>
            </c:strRef>
          </c:cat>
          <c:val>
            <c:numRef>
              <c:f>(alyr_002_201700!$C$5,alyr_002_201700!$C$9,alyr_002_201700!$C$13,alyr_002_201700!$C$17,alyr_002_201700!$C$21)</c:f>
              <c:numCache>
                <c:formatCode>0</c:formatCode>
                <c:ptCount val="5"/>
                <c:pt idx="0">
                  <c:v>578</c:v>
                </c:pt>
                <c:pt idx="1">
                  <c:v>575</c:v>
                </c:pt>
                <c:pt idx="2">
                  <c:v>586</c:v>
                </c:pt>
                <c:pt idx="3">
                  <c:v>588</c:v>
                </c:pt>
                <c:pt idx="4">
                  <c:v>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3-4DB7-8A9B-0466853ACE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81954160"/>
        <c:axId val="381953504"/>
      </c:barChart>
      <c:catAx>
        <c:axId val="38195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953504"/>
        <c:crosses val="autoZero"/>
        <c:auto val="1"/>
        <c:lblAlgn val="ctr"/>
        <c:lblOffset val="100"/>
        <c:noMultiLvlLbl val="0"/>
      </c:catAx>
      <c:valAx>
        <c:axId val="38195350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95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Liikevaihto/henkilö 1000€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alyr_002_201700!$B$8</c:f>
              <c:strCache>
                <c:ptCount val="1"/>
                <c:pt idx="0">
                  <c:v>Liikevaihto/henkilö 1 000 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2.1390374331550801E-2"/>
                  <c:y val="4.9586776859504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3B9-4479-BA5E-79847E7FBE0D}"/>
                </c:ext>
              </c:extLst>
            </c:dLbl>
            <c:dLbl>
              <c:idx val="1"/>
              <c:layout>
                <c:manualLayout>
                  <c:x val="2.8520499108734401E-2"/>
                  <c:y val="4.40771349862258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B9-4479-BA5E-79847E7FBE0D}"/>
                </c:ext>
              </c:extLst>
            </c:dLbl>
            <c:dLbl>
              <c:idx val="2"/>
              <c:layout>
                <c:manualLayout>
                  <c:x val="2.6737967914438502E-2"/>
                  <c:y val="3.5812672176308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B9-4479-BA5E-79847E7FBE0D}"/>
                </c:ext>
              </c:extLst>
            </c:dLbl>
            <c:dLbl>
              <c:idx val="3"/>
              <c:layout>
                <c:manualLayout>
                  <c:x val="2.4955436720142603E-2"/>
                  <c:y val="4.13223140495867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B9-4479-BA5E-79847E7FBE0D}"/>
                </c:ext>
              </c:extLst>
            </c:dLbl>
            <c:dLbl>
              <c:idx val="4"/>
              <c:layout>
                <c:manualLayout>
                  <c:x val="1.9607843137254902E-2"/>
                  <c:y val="4.40771349862258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3B9-4479-BA5E-79847E7FBE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(alyr_002_201700!$A$5,alyr_002_201700!$A$9,alyr_002_201700!$A$13,alyr_002_201700!$A$17,alyr_002_201700!$A$21)</c:f>
              <c:strCach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strCache>
            </c:strRef>
          </c:cat>
          <c:val>
            <c:numRef>
              <c:f>(alyr_002_201700!$C$8,alyr_002_201700!$C$12,alyr_002_201700!$C$16,alyr_002_201700!$C$20,alyr_002_201700!$C$24)</c:f>
              <c:numCache>
                <c:formatCode>0</c:formatCode>
                <c:ptCount val="5"/>
                <c:pt idx="0">
                  <c:v>82</c:v>
                </c:pt>
                <c:pt idx="1">
                  <c:v>83</c:v>
                </c:pt>
                <c:pt idx="2">
                  <c:v>84</c:v>
                </c:pt>
                <c:pt idx="3">
                  <c:v>85</c:v>
                </c:pt>
                <c:pt idx="4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3B9-4479-BA5E-79847E7FBE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0009048"/>
        <c:axId val="376666544"/>
      </c:lineChart>
      <c:catAx>
        <c:axId val="270009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666544"/>
        <c:crosses val="autoZero"/>
        <c:auto val="1"/>
        <c:lblAlgn val="ctr"/>
        <c:lblOffset val="100"/>
        <c:noMultiLvlLbl val="0"/>
      </c:catAx>
      <c:valAx>
        <c:axId val="37666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009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Alan liikevaihto 1000 euroa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(alyr_002_201700!$A$5,alyr_002_201700!$A$9,alyr_002_201700!$A$13,alyr_002_201700!$A$17,alyr_002_201700!$A$21)</c:f>
              <c:strCach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strCache>
            </c:strRef>
          </c:cat>
          <c:val>
            <c:numRef>
              <c:f>(alyr_002_201700!$C$7,alyr_002_201700!$C$11,alyr_002_201700!$C$15,alyr_002_201700!$C$19,alyr_002_201700!$C$23)</c:f>
              <c:numCache>
                <c:formatCode>0</c:formatCode>
                <c:ptCount val="5"/>
                <c:pt idx="0">
                  <c:v>133027</c:v>
                </c:pt>
                <c:pt idx="1">
                  <c:v>148816</c:v>
                </c:pt>
                <c:pt idx="2">
                  <c:v>178665</c:v>
                </c:pt>
                <c:pt idx="3">
                  <c:v>190338</c:v>
                </c:pt>
                <c:pt idx="4">
                  <c:v>211964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18-4257-93CE-FBBBF88DEF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5261536"/>
        <c:axId val="383032584"/>
      </c:barChart>
      <c:catAx>
        <c:axId val="38526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032584"/>
        <c:crosses val="autoZero"/>
        <c:auto val="1"/>
        <c:lblAlgn val="ctr"/>
        <c:lblOffset val="100"/>
        <c:noMultiLvlLbl val="0"/>
      </c:catAx>
      <c:valAx>
        <c:axId val="383032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261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2003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800214646326372"/>
          <c:y val="8.3750000000000005E-2"/>
          <c:w val="0.52300032544241148"/>
          <c:h val="0.877265882630055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Taul1!$C$7</c:f>
              <c:strCache>
                <c:ptCount val="1"/>
                <c:pt idx="0">
                  <c:v>(A-B) Maa- ja metsätalous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Taul1!$G$7</c:f>
              <c:numCache>
                <c:formatCode>0</c:formatCode>
                <c:ptCount val="1"/>
                <c:pt idx="0">
                  <c:v>3389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FC-4657-9A73-61CED9FF7E9F}"/>
            </c:ext>
          </c:extLst>
        </c:ser>
        <c:ser>
          <c:idx val="1"/>
          <c:order val="1"/>
          <c:tx>
            <c:strRef>
              <c:f>Taul1!$C$8</c:f>
              <c:strCache>
                <c:ptCount val="1"/>
                <c:pt idx="0">
                  <c:v>(C) Kaivostoiminta ja louhinta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Taul1!$G$8</c:f>
              <c:numCache>
                <c:formatCode>0</c:formatCode>
                <c:ptCount val="1"/>
                <c:pt idx="0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FC-4657-9A73-61CED9FF7E9F}"/>
            </c:ext>
          </c:extLst>
        </c:ser>
        <c:ser>
          <c:idx val="2"/>
          <c:order val="2"/>
          <c:tx>
            <c:strRef>
              <c:f>Taul1!$C$9</c:f>
              <c:strCache>
                <c:ptCount val="1"/>
                <c:pt idx="0">
                  <c:v>(D) Teollisuus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Taul1!$G$9</c:f>
              <c:numCache>
                <c:formatCode>0</c:formatCode>
                <c:ptCount val="1"/>
                <c:pt idx="0">
                  <c:v>16149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FC-4657-9A73-61CED9FF7E9F}"/>
            </c:ext>
          </c:extLst>
        </c:ser>
        <c:ser>
          <c:idx val="3"/>
          <c:order val="3"/>
          <c:tx>
            <c:strRef>
              <c:f>Taul1!$C$10</c:f>
              <c:strCache>
                <c:ptCount val="1"/>
                <c:pt idx="0">
                  <c:v>(E) Sähkö-, kaasu- ja vesihuolto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Taul1!$G$10</c:f>
              <c:numCache>
                <c:formatCode>0</c:formatCode>
                <c:ptCount val="1"/>
                <c:pt idx="0">
                  <c:v>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FC-4657-9A73-61CED9FF7E9F}"/>
            </c:ext>
          </c:extLst>
        </c:ser>
        <c:ser>
          <c:idx val="4"/>
          <c:order val="4"/>
          <c:tx>
            <c:strRef>
              <c:f>Taul1!$C$11</c:f>
              <c:strCache>
                <c:ptCount val="1"/>
                <c:pt idx="0">
                  <c:v>(F) Rakentaminen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Taul1!$G$11</c:f>
              <c:numCache>
                <c:formatCode>0</c:formatCode>
                <c:ptCount val="1"/>
                <c:pt idx="0">
                  <c:v>4784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FC-4657-9A73-61CED9FF7E9F}"/>
            </c:ext>
          </c:extLst>
        </c:ser>
        <c:ser>
          <c:idx val="5"/>
          <c:order val="5"/>
          <c:tx>
            <c:strRef>
              <c:f>Taul1!$C$12</c:f>
              <c:strCache>
                <c:ptCount val="1"/>
                <c:pt idx="0">
                  <c:v>(G-H) Kauppa, majoitus- ja rav.toiminta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Taul1!$G$12</c:f>
              <c:numCache>
                <c:formatCode>0</c:formatCode>
                <c:ptCount val="1"/>
                <c:pt idx="0">
                  <c:v>9984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4FC-4657-9A73-61CED9FF7E9F}"/>
            </c:ext>
          </c:extLst>
        </c:ser>
        <c:ser>
          <c:idx val="6"/>
          <c:order val="6"/>
          <c:tx>
            <c:strRef>
              <c:f>Taul1!$C$13</c:f>
              <c:strCache>
                <c:ptCount val="1"/>
                <c:pt idx="0">
                  <c:v>(I) Kuljetus, varastointi ja tietoliikenne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Taul1!$G$13</c:f>
              <c:numCache>
                <c:formatCode>0</c:formatCode>
                <c:ptCount val="1"/>
                <c:pt idx="0">
                  <c:v>8655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4FC-4657-9A73-61CED9FF7E9F}"/>
            </c:ext>
          </c:extLst>
        </c:ser>
        <c:ser>
          <c:idx val="7"/>
          <c:order val="7"/>
          <c:tx>
            <c:strRef>
              <c:f>Taul1!$C$14</c:f>
              <c:strCache>
                <c:ptCount val="1"/>
                <c:pt idx="0">
                  <c:v>(J-K) Rahoitus-, vakuutus-, ym. toiminta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Taul1!$G$14</c:f>
              <c:numCache>
                <c:formatCode>0</c:formatCode>
                <c:ptCount val="1"/>
                <c:pt idx="0">
                  <c:v>7335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4FC-4657-9A73-61CED9FF7E9F}"/>
            </c:ext>
          </c:extLst>
        </c:ser>
        <c:ser>
          <c:idx val="8"/>
          <c:order val="8"/>
          <c:tx>
            <c:strRef>
              <c:f>Taul1!$C$15</c:f>
              <c:strCache>
                <c:ptCount val="1"/>
                <c:pt idx="0">
                  <c:v>(L-Q) Yhteiskunnalliset ja henkilökohtaiset palvelut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Taul1!$G$15</c:f>
              <c:numCache>
                <c:formatCode>0</c:formatCode>
                <c:ptCount val="1"/>
                <c:pt idx="0">
                  <c:v>23155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4FC-4657-9A73-61CED9FF7E9F}"/>
            </c:ext>
          </c:extLst>
        </c:ser>
        <c:ser>
          <c:idx val="9"/>
          <c:order val="9"/>
          <c:tx>
            <c:strRef>
              <c:f>Taul1!$C$16</c:f>
              <c:strCache>
                <c:ptCount val="1"/>
                <c:pt idx="0">
                  <c:v>Toimiala tuntematon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Taul1!$G$16</c:f>
              <c:numCache>
                <c:formatCode>0</c:formatCode>
                <c:ptCount val="1"/>
                <c:pt idx="0">
                  <c:v>1107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4FC-4657-9A73-61CED9FF7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7470784"/>
        <c:axId val="427468816"/>
      </c:barChart>
      <c:catAx>
        <c:axId val="427470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7468816"/>
        <c:crosses val="autoZero"/>
        <c:auto val="1"/>
        <c:lblAlgn val="ctr"/>
        <c:lblOffset val="100"/>
        <c:noMultiLvlLbl val="0"/>
      </c:catAx>
      <c:valAx>
        <c:axId val="42746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47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20372091169763"/>
          <c:y val="4.6989703210175648E-2"/>
          <c:w val="0.31685495834759786"/>
          <c:h val="0.914548758328285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2006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800214646326372"/>
          <c:y val="8.3750000000000005E-2"/>
          <c:w val="0.52300032544241148"/>
          <c:h val="0.877265882630055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Taul1!$C$7</c:f>
              <c:strCache>
                <c:ptCount val="1"/>
                <c:pt idx="0">
                  <c:v>(A-B) Maa- ja metsätalous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Taul1!$J$7</c:f>
              <c:numCache>
                <c:formatCode>0</c:formatCode>
                <c:ptCount val="1"/>
                <c:pt idx="0">
                  <c:v>2926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7C-4867-9B8E-44F76CE3A8C6}"/>
            </c:ext>
          </c:extLst>
        </c:ser>
        <c:ser>
          <c:idx val="1"/>
          <c:order val="1"/>
          <c:tx>
            <c:strRef>
              <c:f>Taul1!$C$8</c:f>
              <c:strCache>
                <c:ptCount val="1"/>
                <c:pt idx="0">
                  <c:v>(C) Kaivostoiminta ja louhinta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Taul1!$J$8</c:f>
              <c:numCache>
                <c:formatCode>0</c:formatCode>
                <c:ptCount val="1"/>
                <c:pt idx="0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7C-4867-9B8E-44F76CE3A8C6}"/>
            </c:ext>
          </c:extLst>
        </c:ser>
        <c:ser>
          <c:idx val="2"/>
          <c:order val="2"/>
          <c:tx>
            <c:strRef>
              <c:f>Taul1!$C$9</c:f>
              <c:strCache>
                <c:ptCount val="1"/>
                <c:pt idx="0">
                  <c:v>(D) Teollisuus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Taul1!$J$9</c:f>
              <c:numCache>
                <c:formatCode>0</c:formatCode>
                <c:ptCount val="1"/>
                <c:pt idx="0">
                  <c:v>14709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7C-4867-9B8E-44F76CE3A8C6}"/>
            </c:ext>
          </c:extLst>
        </c:ser>
        <c:ser>
          <c:idx val="3"/>
          <c:order val="3"/>
          <c:tx>
            <c:strRef>
              <c:f>Taul1!$C$10</c:f>
              <c:strCache>
                <c:ptCount val="1"/>
                <c:pt idx="0">
                  <c:v>(E) Sähkö-, kaasu- ja vesihuolto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Taul1!$J$10</c:f>
              <c:numCache>
                <c:formatCode>0</c:formatCode>
                <c:ptCount val="1"/>
                <c:pt idx="0">
                  <c:v>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7C-4867-9B8E-44F76CE3A8C6}"/>
            </c:ext>
          </c:extLst>
        </c:ser>
        <c:ser>
          <c:idx val="4"/>
          <c:order val="4"/>
          <c:tx>
            <c:strRef>
              <c:f>Taul1!$C$11</c:f>
              <c:strCache>
                <c:ptCount val="1"/>
                <c:pt idx="0">
                  <c:v>(F) Rakentaminen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Taul1!$J$11</c:f>
              <c:numCache>
                <c:formatCode>0</c:formatCode>
                <c:ptCount val="1"/>
                <c:pt idx="0">
                  <c:v>5570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7C-4867-9B8E-44F76CE3A8C6}"/>
            </c:ext>
          </c:extLst>
        </c:ser>
        <c:ser>
          <c:idx val="5"/>
          <c:order val="5"/>
          <c:tx>
            <c:strRef>
              <c:f>Taul1!$C$12</c:f>
              <c:strCache>
                <c:ptCount val="1"/>
                <c:pt idx="0">
                  <c:v>(G-H) Kauppa, majoitus- ja rav.toiminta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Taul1!$J$12</c:f>
              <c:numCache>
                <c:formatCode>0</c:formatCode>
                <c:ptCount val="1"/>
                <c:pt idx="0">
                  <c:v>10393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7C-4867-9B8E-44F76CE3A8C6}"/>
            </c:ext>
          </c:extLst>
        </c:ser>
        <c:ser>
          <c:idx val="6"/>
          <c:order val="6"/>
          <c:tx>
            <c:strRef>
              <c:f>Taul1!$C$13</c:f>
              <c:strCache>
                <c:ptCount val="1"/>
                <c:pt idx="0">
                  <c:v>(I) Kuljetus, varastointi ja tietoliikenne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Taul1!$J$13</c:f>
              <c:numCache>
                <c:formatCode>0</c:formatCode>
                <c:ptCount val="1"/>
                <c:pt idx="0">
                  <c:v>8856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E7C-4867-9B8E-44F76CE3A8C6}"/>
            </c:ext>
          </c:extLst>
        </c:ser>
        <c:ser>
          <c:idx val="7"/>
          <c:order val="7"/>
          <c:tx>
            <c:strRef>
              <c:f>Taul1!$C$14</c:f>
              <c:strCache>
                <c:ptCount val="1"/>
                <c:pt idx="0">
                  <c:v>(J-K) Rahoitus-, vakuutus-, ym. toiminta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Taul1!$J$14</c:f>
              <c:numCache>
                <c:formatCode>0</c:formatCode>
                <c:ptCount val="1"/>
                <c:pt idx="0">
                  <c:v>8013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E7C-4867-9B8E-44F76CE3A8C6}"/>
            </c:ext>
          </c:extLst>
        </c:ser>
        <c:ser>
          <c:idx val="8"/>
          <c:order val="8"/>
          <c:tx>
            <c:strRef>
              <c:f>Taul1!$C$15</c:f>
              <c:strCache>
                <c:ptCount val="1"/>
                <c:pt idx="0">
                  <c:v>(L-Q) Yhteiskunnalliset ja henkilökohtaiset palvelut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Taul1!$J$15</c:f>
              <c:numCache>
                <c:formatCode>0</c:formatCode>
                <c:ptCount val="1"/>
                <c:pt idx="0">
                  <c:v>23518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7C-4867-9B8E-44F76CE3A8C6}"/>
            </c:ext>
          </c:extLst>
        </c:ser>
        <c:ser>
          <c:idx val="9"/>
          <c:order val="9"/>
          <c:tx>
            <c:strRef>
              <c:f>Taul1!$C$16</c:f>
              <c:strCache>
                <c:ptCount val="1"/>
                <c:pt idx="0">
                  <c:v>Toimiala tuntematon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Taul1!$J$16</c:f>
              <c:numCache>
                <c:formatCode>0</c:formatCode>
                <c:ptCount val="1"/>
                <c:pt idx="0">
                  <c:v>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E7C-4867-9B8E-44F76CE3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7470784"/>
        <c:axId val="427468816"/>
      </c:barChart>
      <c:catAx>
        <c:axId val="427470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7468816"/>
        <c:crosses val="autoZero"/>
        <c:auto val="1"/>
        <c:lblAlgn val="ctr"/>
        <c:lblOffset val="100"/>
        <c:noMultiLvlLbl val="0"/>
      </c:catAx>
      <c:valAx>
        <c:axId val="42746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47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20372091169763"/>
          <c:y val="2.615975900040559E-2"/>
          <c:w val="0.31685495834759786"/>
          <c:h val="0.93537862143152195"/>
        </c:manualLayout>
      </c:layout>
      <c:overlay val="0"/>
      <c:spPr>
        <a:gradFill>
          <a:gsLst>
            <a:gs pos="0">
              <a:srgbClr val="5B9BD5">
                <a:lumMod val="5000"/>
                <a:lumOff val="95000"/>
                <a:alpha val="98000"/>
              </a:srgbClr>
            </a:gs>
            <a:gs pos="74000">
              <a:srgbClr val="5B9BD5">
                <a:lumMod val="45000"/>
                <a:lumOff val="55000"/>
              </a:srgbClr>
            </a:gs>
            <a:gs pos="83000">
              <a:srgbClr val="5B9BD5">
                <a:lumMod val="45000"/>
                <a:lumOff val="55000"/>
              </a:srgbClr>
            </a:gs>
            <a:gs pos="100000">
              <a:srgbClr val="5B9BD5">
                <a:lumMod val="30000"/>
                <a:lumOff val="70000"/>
              </a:srgbClr>
            </a:gs>
          </a:gsLst>
          <a:lin ang="5400000" scaled="1"/>
        </a:gradFill>
        <a:ln>
          <a:noFill/>
        </a:ln>
        <a:effectLst>
          <a:outerShdw blurRad="101600" dist="50800" dir="5400000" algn="ctr" rotWithShape="0">
            <a:srgbClr val="000000">
              <a:alpha val="78000"/>
            </a:srgb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Työpaikat yhteensä Kymenlaaksossa</a:t>
            </a:r>
            <a:endParaRPr lang="fi-FI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Taul1!$D$5:$J$5</c:f>
              <c:strCache>
                <c:ptCount val="7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2"/>
              <c:layout>
                <c:manualLayout>
                  <c:x val="-4.3532674218503729E-2"/>
                  <c:y val="-5.5853713646494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32-4AE0-A6CE-D5714BB21D9C}"/>
                </c:ext>
              </c:extLst>
            </c:dLbl>
            <c:dLbl>
              <c:idx val="3"/>
              <c:layout>
                <c:manualLayout>
                  <c:x val="-4.6632457587580167E-2"/>
                  <c:y val="-7.26068502426001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932-4AE0-A6CE-D5714BB21D9C}"/>
                </c:ext>
              </c:extLst>
            </c:dLbl>
            <c:dLbl>
              <c:idx val="5"/>
              <c:layout>
                <c:manualLayout>
                  <c:x val="-2.6483865688583429E-2"/>
                  <c:y val="-0.1132930391188566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652-4B6D-819A-FE688B7C2A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Taul1!$D$5:$J$5</c:f>
              <c:strCache>
                <c:ptCount val="7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</c:strCache>
            </c:strRef>
          </c:cat>
          <c:val>
            <c:numRef>
              <c:f>Taul1!$D$17:$J$17</c:f>
              <c:numCache>
                <c:formatCode>0</c:formatCode>
                <c:ptCount val="7"/>
                <c:pt idx="0">
                  <c:v>75256</c:v>
                </c:pt>
                <c:pt idx="1">
                  <c:v>75292</c:v>
                </c:pt>
                <c:pt idx="2">
                  <c:v>75234</c:v>
                </c:pt>
                <c:pt idx="3">
                  <c:v>75508</c:v>
                </c:pt>
                <c:pt idx="4">
                  <c:v>75828</c:v>
                </c:pt>
                <c:pt idx="5">
                  <c:v>75092</c:v>
                </c:pt>
                <c:pt idx="6">
                  <c:v>75459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52-4B6D-819A-FE688B7C2A7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20681776"/>
        <c:axId val="520676200"/>
      </c:lineChart>
      <c:dateAx>
        <c:axId val="52068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676200"/>
        <c:crosses val="autoZero"/>
        <c:auto val="0"/>
        <c:lblOffset val="100"/>
        <c:baseTimeUnit val="days"/>
      </c:dateAx>
      <c:valAx>
        <c:axId val="52067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68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/>
              <a:t>Työpaikkojen</a:t>
            </a:r>
            <a:r>
              <a:rPr lang="fi-FI" baseline="0"/>
              <a:t> määrä toimialoittain Kymenlaaksossa v. 2008-2016</a:t>
            </a:r>
            <a:endParaRPr lang="fi-FI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981013336796027E-2"/>
          <c:y val="9.1112502855519958E-2"/>
          <c:w val="0.91585905540717194"/>
          <c:h val="0.761752201065649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Taul1!$B$5</c:f>
              <c:strCache>
                <c:ptCount val="1"/>
                <c:pt idx="0">
                  <c:v>C Teollisuus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Taul1!$C$3:$L$3</c:f>
              <c:strCache>
                <c:ptCount val="5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</c:strCache>
              <c:extLst/>
            </c:strRef>
          </c:cat>
          <c:val>
            <c:numRef>
              <c:f>Taul1!$C$5:$L$5</c:f>
              <c:numCache>
                <c:formatCode>0</c:formatCode>
                <c:ptCount val="5"/>
                <c:pt idx="0">
                  <c:v>13043</c:v>
                </c:pt>
                <c:pt idx="1">
                  <c:v>11216</c:v>
                </c:pt>
                <c:pt idx="2">
                  <c:v>10012</c:v>
                </c:pt>
                <c:pt idx="3">
                  <c:v>9408</c:v>
                </c:pt>
                <c:pt idx="4">
                  <c:v>9094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2391-4F7D-A8A1-F0E9DA618125}"/>
            </c:ext>
          </c:extLst>
        </c:ser>
        <c:ser>
          <c:idx val="1"/>
          <c:order val="1"/>
          <c:tx>
            <c:strRef>
              <c:f>Taul1!$B$6</c:f>
              <c:strCache>
                <c:ptCount val="1"/>
                <c:pt idx="0">
                  <c:v>Q Terveys- ja sosiaalipalvelut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Taul1!$C$3:$L$3</c:f>
              <c:strCache>
                <c:ptCount val="5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</c:strCache>
              <c:extLst/>
            </c:strRef>
          </c:cat>
          <c:val>
            <c:numRef>
              <c:f>Taul1!$C$6:$L$6</c:f>
              <c:numCache>
                <c:formatCode>0</c:formatCode>
                <c:ptCount val="5"/>
                <c:pt idx="0">
                  <c:v>11721</c:v>
                </c:pt>
                <c:pt idx="1">
                  <c:v>11682</c:v>
                </c:pt>
                <c:pt idx="2">
                  <c:v>12353</c:v>
                </c:pt>
                <c:pt idx="3">
                  <c:v>12176</c:v>
                </c:pt>
                <c:pt idx="4">
                  <c:v>12053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2391-4F7D-A8A1-F0E9DA618125}"/>
            </c:ext>
          </c:extLst>
        </c:ser>
        <c:ser>
          <c:idx val="2"/>
          <c:order val="2"/>
          <c:tx>
            <c:strRef>
              <c:f>Taul1!$B$7</c:f>
              <c:strCache>
                <c:ptCount val="1"/>
                <c:pt idx="0">
                  <c:v>H Kuljetus ja varastointi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Taul1!$C$3:$L$3</c:f>
              <c:strCache>
                <c:ptCount val="5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</c:strCache>
              <c:extLst/>
            </c:strRef>
          </c:cat>
          <c:val>
            <c:numRef>
              <c:f>Taul1!$C$7:$L$7</c:f>
              <c:numCache>
                <c:formatCode>0</c:formatCode>
                <c:ptCount val="5"/>
                <c:pt idx="0">
                  <c:v>8127</c:v>
                </c:pt>
                <c:pt idx="1">
                  <c:v>7102</c:v>
                </c:pt>
                <c:pt idx="2">
                  <c:v>6847</c:v>
                </c:pt>
                <c:pt idx="3">
                  <c:v>5972</c:v>
                </c:pt>
                <c:pt idx="4">
                  <c:v>5489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2391-4F7D-A8A1-F0E9DA618125}"/>
            </c:ext>
          </c:extLst>
        </c:ser>
        <c:ser>
          <c:idx val="3"/>
          <c:order val="3"/>
          <c:tx>
            <c:strRef>
              <c:f>Taul1!$B$8</c:f>
              <c:strCache>
                <c:ptCount val="1"/>
                <c:pt idx="0">
                  <c:v>G Tukku- ja vähittäiskauppa: moottoriajoneuvojen ja moottoripyörien korjaus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Taul1!$C$3:$L$3</c:f>
              <c:strCache>
                <c:ptCount val="5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</c:strCache>
              <c:extLst/>
            </c:strRef>
          </c:cat>
          <c:val>
            <c:numRef>
              <c:f>Taul1!$C$8:$L$8</c:f>
              <c:numCache>
                <c:formatCode>0</c:formatCode>
                <c:ptCount val="5"/>
                <c:pt idx="0">
                  <c:v>8015</c:v>
                </c:pt>
                <c:pt idx="1">
                  <c:v>7751</c:v>
                </c:pt>
                <c:pt idx="2">
                  <c:v>7880</c:v>
                </c:pt>
                <c:pt idx="3">
                  <c:v>7330</c:v>
                </c:pt>
                <c:pt idx="4">
                  <c:v>6817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2391-4F7D-A8A1-F0E9DA618125}"/>
            </c:ext>
          </c:extLst>
        </c:ser>
        <c:ser>
          <c:idx val="4"/>
          <c:order val="4"/>
          <c:tx>
            <c:strRef>
              <c:f>Taul1!$B$9</c:f>
              <c:strCache>
                <c:ptCount val="1"/>
                <c:pt idx="0">
                  <c:v>F Rakentaminen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Taul1!$C$3:$L$3</c:f>
              <c:strCache>
                <c:ptCount val="5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</c:strCache>
              <c:extLst/>
            </c:strRef>
          </c:cat>
          <c:val>
            <c:numRef>
              <c:f>Taul1!$C$9:$L$9</c:f>
              <c:numCache>
                <c:formatCode>0</c:formatCode>
                <c:ptCount val="5"/>
                <c:pt idx="0">
                  <c:v>5888</c:v>
                </c:pt>
                <c:pt idx="1">
                  <c:v>5460</c:v>
                </c:pt>
                <c:pt idx="2">
                  <c:v>5017</c:v>
                </c:pt>
                <c:pt idx="3">
                  <c:v>4604</c:v>
                </c:pt>
                <c:pt idx="4">
                  <c:v>4551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6-2391-4F7D-A8A1-F0E9DA618125}"/>
            </c:ext>
          </c:extLst>
        </c:ser>
        <c:ser>
          <c:idx val="5"/>
          <c:order val="5"/>
          <c:tx>
            <c:strRef>
              <c:f>Taul1!$B$10</c:f>
              <c:strCache>
                <c:ptCount val="1"/>
                <c:pt idx="0">
                  <c:v>O Julkinen hallinto ja maanpuolustus: pakollinen sosiaalivakuutus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Taul1!$C$3:$L$3</c:f>
              <c:strCache>
                <c:ptCount val="5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</c:strCache>
              <c:extLst/>
            </c:strRef>
          </c:cat>
          <c:val>
            <c:numRef>
              <c:f>Taul1!$C$10:$L$10</c:f>
              <c:numCache>
                <c:formatCode>0</c:formatCode>
                <c:ptCount val="5"/>
                <c:pt idx="0">
                  <c:v>4847</c:v>
                </c:pt>
                <c:pt idx="1">
                  <c:v>4946</c:v>
                </c:pt>
                <c:pt idx="2">
                  <c:v>4664</c:v>
                </c:pt>
                <c:pt idx="3">
                  <c:v>4568</c:v>
                </c:pt>
                <c:pt idx="4">
                  <c:v>4278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7-2391-4F7D-A8A1-F0E9DA6181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614816"/>
        <c:axId val="501609240"/>
      </c:barChart>
      <c:catAx>
        <c:axId val="50161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609240"/>
        <c:crosses val="autoZero"/>
        <c:auto val="1"/>
        <c:lblAlgn val="ctr"/>
        <c:lblOffset val="100"/>
        <c:noMultiLvlLbl val="0"/>
      </c:catAx>
      <c:valAx>
        <c:axId val="501609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i-FI" sz="1200" b="0" i="0" baseline="0">
                    <a:effectLst/>
                  </a:rPr>
                  <a:t>Työpaikkojen määrä</a:t>
                </a:r>
                <a:endParaRPr lang="fi-FI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61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6"/>
        <c:delete val="1"/>
      </c:legendEntry>
      <c:legendEntry>
        <c:idx val="7"/>
        <c:delete val="1"/>
      </c:legendEntry>
      <c:layout>
        <c:manualLayout>
          <c:xMode val="edge"/>
          <c:yMode val="edge"/>
          <c:x val="3.6535236196371328E-2"/>
          <c:y val="0.89218367013033517"/>
          <c:w val="0.93888554896100418"/>
          <c:h val="9.09699197984774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/>
              <a:t>Työpaikkojen</a:t>
            </a:r>
            <a:r>
              <a:rPr lang="fi-FI" baseline="0"/>
              <a:t> määrä toimialoittain Kymenlaaksossa v. 2008-2016  </a:t>
            </a:r>
            <a:endParaRPr lang="fi-FI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445779913411606E-2"/>
          <c:y val="9.0697343163920752E-2"/>
          <c:w val="0.91811356355867546"/>
          <c:h val="0.7317439538302179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Taul1!$B$12</c:f>
              <c:strCache>
                <c:ptCount val="1"/>
                <c:pt idx="0">
                  <c:v>N Hallinto- ja tukipalvelutoiminta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Taul1!$C$3:$L$3</c:f>
              <c:strCache>
                <c:ptCount val="5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</c:strCache>
              <c:extLst/>
            </c:strRef>
          </c:cat>
          <c:val>
            <c:numRef>
              <c:f>Taul1!$C$12:$L$12</c:f>
              <c:numCache>
                <c:formatCode>0</c:formatCode>
                <c:ptCount val="5"/>
                <c:pt idx="0">
                  <c:v>4349</c:v>
                </c:pt>
                <c:pt idx="1">
                  <c:v>4871</c:v>
                </c:pt>
                <c:pt idx="2">
                  <c:v>4789</c:v>
                </c:pt>
                <c:pt idx="3">
                  <c:v>4706</c:v>
                </c:pt>
                <c:pt idx="4">
                  <c:v>4841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6346-4D3D-BE29-B039E210D6CB}"/>
            </c:ext>
          </c:extLst>
        </c:ser>
        <c:ser>
          <c:idx val="0"/>
          <c:order val="1"/>
          <c:tx>
            <c:strRef>
              <c:f>Taul1!$B$11</c:f>
              <c:strCache>
                <c:ptCount val="1"/>
                <c:pt idx="0">
                  <c:v>P Koulutus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Taul1!$C$3:$L$3</c:f>
              <c:strCache>
                <c:ptCount val="5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</c:strCache>
              <c:extLst/>
            </c:strRef>
          </c:cat>
          <c:val>
            <c:numRef>
              <c:f>Taul1!$C$11:$L$11</c:f>
              <c:numCache>
                <c:formatCode>0</c:formatCode>
                <c:ptCount val="5"/>
                <c:pt idx="0">
                  <c:v>3977</c:v>
                </c:pt>
                <c:pt idx="1">
                  <c:v>3891</c:v>
                </c:pt>
                <c:pt idx="2">
                  <c:v>3902</c:v>
                </c:pt>
                <c:pt idx="3">
                  <c:v>3761</c:v>
                </c:pt>
                <c:pt idx="4">
                  <c:v>3473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6346-4D3D-BE29-B039E210D6CB}"/>
            </c:ext>
          </c:extLst>
        </c:ser>
        <c:ser>
          <c:idx val="8"/>
          <c:order val="2"/>
          <c:tx>
            <c:strRef>
              <c:f>Taul1!$B$14</c:f>
              <c:strCache>
                <c:ptCount val="1"/>
                <c:pt idx="0">
                  <c:v>M Ammatillinen, tieteellinen ja tekninen toiminta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2008</c:v>
              </c:pt>
              <c:pt idx="1">
                <c:v>2010</c:v>
              </c:pt>
              <c:pt idx="2">
                <c:v>2012</c:v>
              </c:pt>
              <c:pt idx="3">
                <c:v>2014</c:v>
              </c:pt>
              <c:pt idx="4">
                <c:v>2016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Taul1!$C$14:$L$14</c:f>
              <c:numCache>
                <c:formatCode>0</c:formatCode>
                <c:ptCount val="5"/>
                <c:pt idx="0">
                  <c:v>3030</c:v>
                </c:pt>
                <c:pt idx="1">
                  <c:v>2757</c:v>
                </c:pt>
                <c:pt idx="2">
                  <c:v>2789</c:v>
                </c:pt>
                <c:pt idx="3">
                  <c:v>2733</c:v>
                </c:pt>
                <c:pt idx="4">
                  <c:v>2737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6346-4D3D-BE29-B039E210D6CB}"/>
            </c:ext>
          </c:extLst>
        </c:ser>
        <c:ser>
          <c:idx val="2"/>
          <c:order val="3"/>
          <c:tx>
            <c:strRef>
              <c:f>Taul1!$B$13</c:f>
              <c:strCache>
                <c:ptCount val="1"/>
                <c:pt idx="0">
                  <c:v>A Maatalous, metsätalous ja kalatalous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Taul1!$C$3:$L$3</c:f>
              <c:strCache>
                <c:ptCount val="5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</c:strCache>
              <c:extLst/>
            </c:strRef>
          </c:cat>
          <c:val>
            <c:numRef>
              <c:f>Taul1!$C$13:$L$13</c:f>
              <c:numCache>
                <c:formatCode>0</c:formatCode>
                <c:ptCount val="5"/>
                <c:pt idx="0">
                  <c:v>2761</c:v>
                </c:pt>
                <c:pt idx="1">
                  <c:v>2608</c:v>
                </c:pt>
                <c:pt idx="2">
                  <c:v>2375</c:v>
                </c:pt>
                <c:pt idx="3">
                  <c:v>2149</c:v>
                </c:pt>
                <c:pt idx="4">
                  <c:v>2017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6346-4D3D-BE29-B039E210D6CB}"/>
            </c:ext>
          </c:extLst>
        </c:ser>
        <c:ser>
          <c:idx val="3"/>
          <c:order val="4"/>
          <c:tx>
            <c:strRef>
              <c:f>Taul1!$B$15</c:f>
              <c:strCache>
                <c:ptCount val="1"/>
                <c:pt idx="0">
                  <c:v>I Majoitus- ja ravitsemistoiminta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Taul1!$C$3:$L$3</c:f>
              <c:strCache>
                <c:ptCount val="5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</c:strCache>
              <c:extLst/>
            </c:strRef>
          </c:cat>
          <c:val>
            <c:numRef>
              <c:f>Taul1!$C$15:$L$15</c:f>
              <c:numCache>
                <c:formatCode>0</c:formatCode>
                <c:ptCount val="5"/>
                <c:pt idx="0">
                  <c:v>2409</c:v>
                </c:pt>
                <c:pt idx="1">
                  <c:v>2469</c:v>
                </c:pt>
                <c:pt idx="2">
                  <c:v>2568</c:v>
                </c:pt>
                <c:pt idx="3">
                  <c:v>2376</c:v>
                </c:pt>
                <c:pt idx="4">
                  <c:v>2384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6-6346-4D3D-BE29-B039E210D6CB}"/>
            </c:ext>
          </c:extLst>
        </c:ser>
        <c:ser>
          <c:idx val="4"/>
          <c:order val="5"/>
          <c:tx>
            <c:strRef>
              <c:f>Taul1!$B$16</c:f>
              <c:strCache>
                <c:ptCount val="1"/>
                <c:pt idx="0">
                  <c:v>S Muu palvelutoiminta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Taul1!$C$3:$L$3</c:f>
              <c:strCache>
                <c:ptCount val="5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</c:strCache>
              <c:extLst/>
            </c:strRef>
          </c:cat>
          <c:val>
            <c:numRef>
              <c:f>Taul1!$C$16:$L$16</c:f>
              <c:numCache>
                <c:formatCode>0</c:formatCode>
                <c:ptCount val="5"/>
                <c:pt idx="0">
                  <c:v>2058</c:v>
                </c:pt>
                <c:pt idx="1">
                  <c:v>2032</c:v>
                </c:pt>
                <c:pt idx="2">
                  <c:v>1990</c:v>
                </c:pt>
                <c:pt idx="3">
                  <c:v>1912</c:v>
                </c:pt>
                <c:pt idx="4">
                  <c:v>1947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7-6346-4D3D-BE29-B039E210D6CB}"/>
            </c:ext>
          </c:extLst>
        </c:ser>
        <c:ser>
          <c:idx val="5"/>
          <c:order val="6"/>
          <c:tx>
            <c:strRef>
              <c:f>Taul1!$B$17</c:f>
              <c:strCache>
                <c:ptCount val="1"/>
                <c:pt idx="0">
                  <c:v>J Informaatio ja viestintä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Taul1!$C$3:$L$3</c:f>
              <c:strCache>
                <c:ptCount val="5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</c:strCache>
              <c:extLst/>
            </c:strRef>
          </c:cat>
          <c:val>
            <c:numRef>
              <c:f>Taul1!$C$17:$L$17</c:f>
              <c:numCache>
                <c:formatCode>0</c:formatCode>
                <c:ptCount val="5"/>
                <c:pt idx="0">
                  <c:v>1101</c:v>
                </c:pt>
                <c:pt idx="1">
                  <c:v>1052</c:v>
                </c:pt>
                <c:pt idx="2">
                  <c:v>1029</c:v>
                </c:pt>
                <c:pt idx="3">
                  <c:v>1044</c:v>
                </c:pt>
                <c:pt idx="4">
                  <c:v>977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6346-4D3D-BE29-B039E210D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575928"/>
        <c:axId val="470576584"/>
        <c:extLst>
          <c:ext xmlns:c15="http://schemas.microsoft.com/office/drawing/2012/chart" uri="{02D57815-91ED-43cb-92C2-25804820EDAC}">
            <c15:filteredBarSeries>
              <c15:ser>
                <c:idx val="6"/>
                <c:order val="7"/>
                <c:tx>
                  <c:strRef>
                    <c:extLst>
                      <c:ext uri="{02D57815-91ED-43cb-92C2-25804820EDAC}">
                        <c15:formulaRef>
                          <c15:sqref>Taul1!$B$27</c15:sqref>
                        </c15:formulaRef>
                      </c:ext>
                    </c:extLst>
                    <c:strCache>
                      <c:ptCount val="1"/>
                      <c:pt idx="0">
                        <c:v>Muut (R, K, X, L)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Taul1!$C$3:$L$3</c15:sqref>
                        </c15:formulaRef>
                      </c:ext>
                    </c:extLst>
                    <c:strCache>
                      <c:ptCount val="5"/>
                      <c:pt idx="0">
                        <c:v>2008</c:v>
                      </c:pt>
                      <c:pt idx="1">
                        <c:v>2010</c:v>
                      </c:pt>
                      <c:pt idx="2">
                        <c:v>2012</c:v>
                      </c:pt>
                      <c:pt idx="3">
                        <c:v>2014</c:v>
                      </c:pt>
                      <c:pt idx="4">
                        <c:v>2016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Taul1!$C$27:$L$27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2849</c:v>
                      </c:pt>
                      <c:pt idx="1">
                        <c:v>3180</c:v>
                      </c:pt>
                      <c:pt idx="2">
                        <c:v>3268</c:v>
                      </c:pt>
                      <c:pt idx="3">
                        <c:v>3014</c:v>
                      </c:pt>
                      <c:pt idx="4">
                        <c:v>2904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6346-4D3D-BE29-B039E210D6CB}"/>
                  </c:ext>
                </c:extLst>
              </c15:ser>
            </c15:filteredBarSeries>
            <c15:filteredBarSeries>
              <c15:ser>
                <c:idx val="7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Taul1!$B$28</c15:sqref>
                        </c15:formulaRef>
                      </c:ext>
                    </c:extLst>
                    <c:strCache>
                      <c:ptCount val="1"/>
                      <c:pt idx="0">
                        <c:v>Muut 2 (D, E, B, T)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Taul1!$C$3:$L$3</c15:sqref>
                        </c15:formulaRef>
                      </c:ext>
                    </c:extLst>
                    <c:strCache>
                      <c:ptCount val="5"/>
                      <c:pt idx="0">
                        <c:v>2008</c:v>
                      </c:pt>
                      <c:pt idx="1">
                        <c:v>2010</c:v>
                      </c:pt>
                      <c:pt idx="2">
                        <c:v>2012</c:v>
                      </c:pt>
                      <c:pt idx="3">
                        <c:v>2014</c:v>
                      </c:pt>
                      <c:pt idx="4">
                        <c:v>2016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Taul1!$C$28:$L$28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1019</c:v>
                      </c:pt>
                      <c:pt idx="1">
                        <c:v>1123</c:v>
                      </c:pt>
                      <c:pt idx="2">
                        <c:v>1156</c:v>
                      </c:pt>
                      <c:pt idx="3">
                        <c:v>1435</c:v>
                      </c:pt>
                      <c:pt idx="4">
                        <c:v>1486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6346-4D3D-BE29-B039E210D6CB}"/>
                  </c:ext>
                </c:extLst>
              </c15:ser>
            </c15:filteredBarSeries>
          </c:ext>
        </c:extLst>
      </c:barChart>
      <c:catAx>
        <c:axId val="470575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76584"/>
        <c:crosses val="autoZero"/>
        <c:auto val="1"/>
        <c:lblAlgn val="ctr"/>
        <c:lblOffset val="100"/>
        <c:noMultiLvlLbl val="0"/>
      </c:catAx>
      <c:valAx>
        <c:axId val="470576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i-FI" sz="1000" b="0" i="0" u="none" strike="noStrike" baseline="0">
                    <a:effectLst/>
                  </a:rPr>
                  <a:t>Työpaikkojen määrä</a:t>
                </a:r>
                <a:endParaRPr lang="fi-FI" sz="7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75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7"/>
        <c:delete val="1"/>
      </c:legendEntry>
      <c:legendEntry>
        <c:idx val="8"/>
        <c:delete val="1"/>
      </c:legendEntry>
      <c:layout>
        <c:manualLayout>
          <c:xMode val="edge"/>
          <c:yMode val="edge"/>
          <c:x val="0.11744627030316862"/>
          <c:y val="0.8676744946037287"/>
          <c:w val="0.77839248354825208"/>
          <c:h val="0.114813650422008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Työpaikat yhteensä Kymenlaaksossa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'2007-2016'!$B$7</c:f>
              <c:strCache>
                <c:ptCount val="1"/>
                <c:pt idx="0">
                  <c:v>Toimialat yhteensä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2"/>
              <c:layout>
                <c:manualLayout>
                  <c:x val="-2.7350908867484001E-2"/>
                  <c:y val="-6.96025760272323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55-4138-A31D-2714F94EA9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('2007-2016'!$C$6,'2007-2016'!$D$6:$L$6)</c:f>
              <c:strCache>
                <c:ptCount val="10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</c:strCache>
            </c:strRef>
          </c:cat>
          <c:val>
            <c:numRef>
              <c:f>'2007-2016'!$C$7:$L$7</c:f>
              <c:numCache>
                <c:formatCode>0</c:formatCode>
                <c:ptCount val="10"/>
                <c:pt idx="0">
                  <c:v>76231</c:v>
                </c:pt>
                <c:pt idx="1">
                  <c:v>75194</c:v>
                </c:pt>
                <c:pt idx="2">
                  <c:v>71376</c:v>
                </c:pt>
                <c:pt idx="3">
                  <c:v>72140</c:v>
                </c:pt>
                <c:pt idx="4">
                  <c:v>71732</c:v>
                </c:pt>
                <c:pt idx="5">
                  <c:v>70639</c:v>
                </c:pt>
                <c:pt idx="6">
                  <c:v>68876</c:v>
                </c:pt>
                <c:pt idx="7">
                  <c:v>67188</c:v>
                </c:pt>
                <c:pt idx="8">
                  <c:v>65178</c:v>
                </c:pt>
                <c:pt idx="9">
                  <c:v>65048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55-4138-A31D-2714F94EA9F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20681776"/>
        <c:axId val="520676200"/>
      </c:lineChart>
      <c:dateAx>
        <c:axId val="52068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676200"/>
        <c:crosses val="autoZero"/>
        <c:auto val="0"/>
        <c:lblOffset val="100"/>
        <c:baseTimeUnit val="days"/>
      </c:dateAx>
      <c:valAx>
        <c:axId val="52067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68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err="1"/>
              <a:t>Terveys</a:t>
            </a:r>
            <a:r>
              <a:rPr lang="en-GB"/>
              <a:t>- </a:t>
            </a:r>
            <a:r>
              <a:rPr lang="en-GB" err="1"/>
              <a:t>ja</a:t>
            </a:r>
            <a:r>
              <a:rPr lang="en-GB"/>
              <a:t> </a:t>
            </a:r>
            <a:r>
              <a:rPr lang="en-GB" err="1"/>
              <a:t>sosiaalipalvelut</a:t>
            </a:r>
            <a:r>
              <a:rPr lang="en-GB"/>
              <a:t>; </a:t>
            </a:r>
            <a:r>
              <a:rPr lang="en-GB" err="1"/>
              <a:t>työlliset</a:t>
            </a:r>
            <a:r>
              <a:rPr lang="en-GB"/>
              <a:t> 2007 - 2016; </a:t>
            </a:r>
            <a:r>
              <a:rPr lang="en-GB" err="1"/>
              <a:t>Kymenlaakso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1.2077295834502629E-2"/>
                  <c:y val="5.98965440480128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713-4012-8D52-31FAFF205A63}"/>
                </c:ext>
              </c:extLst>
            </c:dLbl>
            <c:dLbl>
              <c:idx val="1"/>
              <c:layout>
                <c:manualLayout>
                  <c:x val="1.328502541795289E-2"/>
                  <c:y val="-3.59379264288076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13-4012-8D52-31FAFF205A63}"/>
                </c:ext>
              </c:extLst>
            </c:dLbl>
            <c:dLbl>
              <c:idx val="2"/>
              <c:layout>
                <c:manualLayout>
                  <c:x val="9.6618366676021021E-3"/>
                  <c:y val="3.1944823492273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713-4012-8D52-31FAFF205A63}"/>
                </c:ext>
              </c:extLst>
            </c:dLbl>
            <c:dLbl>
              <c:idx val="3"/>
              <c:layout>
                <c:manualLayout>
                  <c:x val="9.6618366676021021E-3"/>
                  <c:y val="3.99310293653418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713-4012-8D52-31FAFF205A63}"/>
                </c:ext>
              </c:extLst>
            </c:dLbl>
            <c:dLbl>
              <c:idx val="4"/>
              <c:layout>
                <c:manualLayout>
                  <c:x val="1.4492755001403153E-2"/>
                  <c:y val="5.19103381749444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713-4012-8D52-31FAFF205A63}"/>
                </c:ext>
              </c:extLst>
            </c:dLbl>
            <c:dLbl>
              <c:idx val="5"/>
              <c:layout>
                <c:manualLayout>
                  <c:x val="8.0200501253132831E-3"/>
                  <c:y val="-6.36515912897822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713-4012-8D52-31FAFF205A63}"/>
                </c:ext>
              </c:extLst>
            </c:dLbl>
            <c:dLbl>
              <c:idx val="6"/>
              <c:layout>
                <c:manualLayout>
                  <c:x val="1.2030075187969926E-2"/>
                  <c:y val="-4.35510887772194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713-4012-8D52-31FAFF205A63}"/>
                </c:ext>
              </c:extLst>
            </c:dLbl>
            <c:dLbl>
              <c:idx val="7"/>
              <c:layout>
                <c:manualLayout>
                  <c:x val="4.0100250626566416E-3"/>
                  <c:y val="-3.68509212730318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713-4012-8D52-31FAFF205A63}"/>
                </c:ext>
              </c:extLst>
            </c:dLbl>
            <c:dLbl>
              <c:idx val="8"/>
              <c:layout>
                <c:manualLayout>
                  <c:x val="-2.0050125313283208E-3"/>
                  <c:y val="-7.03517587939698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713-4012-8D52-31FAFF205A63}"/>
                </c:ext>
              </c:extLst>
            </c:dLbl>
            <c:dLbl>
              <c:idx val="9"/>
              <c:layout>
                <c:manualLayout>
                  <c:x val="-1.8115943751753943E-2"/>
                  <c:y val="-7.58689557941495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713-4012-8D52-31FAFF205A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'https://ksamk.sharepoint.com/Users/Janoshz/Downloads/[dataAnal_työpaikat.xlsx]Taul1'!$D$27:$M$27</c:f>
              <c:strCache>
                <c:ptCount val="10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</c:strCache>
            </c:strRef>
          </c:cat>
          <c:val>
            <c:numRef>
              <c:f>'https://ksamk.sharepoint.com/Users/Janoshz/Downloads/[dataAnal_työpaikat.xlsx]Taul1'!$D$45:$M$45</c:f>
              <c:numCache>
                <c:formatCode>General</c:formatCode>
                <c:ptCount val="10"/>
                <c:pt idx="0">
                  <c:v>11608</c:v>
                </c:pt>
                <c:pt idx="1">
                  <c:v>11721</c:v>
                </c:pt>
                <c:pt idx="2">
                  <c:v>11487</c:v>
                </c:pt>
                <c:pt idx="3">
                  <c:v>11682</c:v>
                </c:pt>
                <c:pt idx="4">
                  <c:v>12080</c:v>
                </c:pt>
                <c:pt idx="5">
                  <c:v>12353</c:v>
                </c:pt>
                <c:pt idx="6">
                  <c:v>12307</c:v>
                </c:pt>
                <c:pt idx="7">
                  <c:v>12176</c:v>
                </c:pt>
                <c:pt idx="8">
                  <c:v>12058</c:v>
                </c:pt>
                <c:pt idx="9">
                  <c:v>12053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713-4012-8D52-31FAFF205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3079472"/>
        <c:axId val="1131908304"/>
      </c:lineChart>
      <c:catAx>
        <c:axId val="113307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908304"/>
        <c:crosses val="autoZero"/>
        <c:auto val="1"/>
        <c:lblAlgn val="ctr"/>
        <c:lblOffset val="100"/>
        <c:noMultiLvlLbl val="0"/>
      </c:catAx>
      <c:valAx>
        <c:axId val="113190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3079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i-FI"/>
              <a:t>Työntekijöiden ikäjakauma SoTe-alalla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Taul1!$B$19</c:f>
              <c:strCache>
                <c:ptCount val="1"/>
                <c:pt idx="0">
                  <c:v>18-24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Taul1!$C$18:$F$18</c:f>
              <c:numCache>
                <c:formatCode>General</c:formatCode>
                <c:ptCount val="4"/>
                <c:pt idx="0">
                  <c:v>2007</c:v>
                </c:pt>
                <c:pt idx="1">
                  <c:v>2010</c:v>
                </c:pt>
                <c:pt idx="2">
                  <c:v>2013</c:v>
                </c:pt>
                <c:pt idx="3">
                  <c:v>2016</c:v>
                </c:pt>
              </c:numCache>
            </c:numRef>
          </c:cat>
          <c:val>
            <c:numRef>
              <c:f>Taul1!$C$19:$F$19</c:f>
              <c:numCache>
                <c:formatCode>General</c:formatCode>
                <c:ptCount val="4"/>
                <c:pt idx="0">
                  <c:v>645</c:v>
                </c:pt>
                <c:pt idx="1">
                  <c:v>726</c:v>
                </c:pt>
                <c:pt idx="2">
                  <c:v>865</c:v>
                </c:pt>
                <c:pt idx="3">
                  <c:v>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B6-4270-8198-5D67ACAA88BB}"/>
            </c:ext>
          </c:extLst>
        </c:ser>
        <c:ser>
          <c:idx val="1"/>
          <c:order val="1"/>
          <c:tx>
            <c:strRef>
              <c:f>Taul1!$B$20</c:f>
              <c:strCache>
                <c:ptCount val="1"/>
                <c:pt idx="0">
                  <c:v>25-34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Taul1!$C$18:$F$18</c:f>
              <c:numCache>
                <c:formatCode>General</c:formatCode>
                <c:ptCount val="4"/>
                <c:pt idx="0">
                  <c:v>2007</c:v>
                </c:pt>
                <c:pt idx="1">
                  <c:v>2010</c:v>
                </c:pt>
                <c:pt idx="2">
                  <c:v>2013</c:v>
                </c:pt>
                <c:pt idx="3">
                  <c:v>2016</c:v>
                </c:pt>
              </c:numCache>
            </c:numRef>
          </c:cat>
          <c:val>
            <c:numRef>
              <c:f>Taul1!$C$20:$F$20</c:f>
              <c:numCache>
                <c:formatCode>General</c:formatCode>
                <c:ptCount val="4"/>
                <c:pt idx="0">
                  <c:v>1911</c:v>
                </c:pt>
                <c:pt idx="1">
                  <c:v>2015</c:v>
                </c:pt>
                <c:pt idx="2">
                  <c:v>2106</c:v>
                </c:pt>
                <c:pt idx="3">
                  <c:v>2135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B6-4270-8198-5D67ACAA88BB}"/>
            </c:ext>
          </c:extLst>
        </c:ser>
        <c:ser>
          <c:idx val="2"/>
          <c:order val="2"/>
          <c:tx>
            <c:strRef>
              <c:f>Taul1!$B$21</c:f>
              <c:strCache>
                <c:ptCount val="1"/>
                <c:pt idx="0">
                  <c:v>35-44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Taul1!$C$18:$F$18</c:f>
              <c:numCache>
                <c:formatCode>General</c:formatCode>
                <c:ptCount val="4"/>
                <c:pt idx="0">
                  <c:v>2007</c:v>
                </c:pt>
                <c:pt idx="1">
                  <c:v>2010</c:v>
                </c:pt>
                <c:pt idx="2">
                  <c:v>2013</c:v>
                </c:pt>
                <c:pt idx="3">
                  <c:v>2016</c:v>
                </c:pt>
              </c:numCache>
            </c:numRef>
          </c:cat>
          <c:val>
            <c:numRef>
              <c:f>Taul1!$C$21:$F$21</c:f>
              <c:numCache>
                <c:formatCode>General</c:formatCode>
                <c:ptCount val="4"/>
                <c:pt idx="0">
                  <c:v>2862</c:v>
                </c:pt>
                <c:pt idx="1">
                  <c:v>2798</c:v>
                </c:pt>
                <c:pt idx="2">
                  <c:v>2859</c:v>
                </c:pt>
                <c:pt idx="3">
                  <c:v>2792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B6-4270-8198-5D67ACAA88BB}"/>
            </c:ext>
          </c:extLst>
        </c:ser>
        <c:ser>
          <c:idx val="3"/>
          <c:order val="3"/>
          <c:tx>
            <c:strRef>
              <c:f>Taul1!$B$22</c:f>
              <c:strCache>
                <c:ptCount val="1"/>
                <c:pt idx="0">
                  <c:v>45-54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Taul1!$C$18:$F$18</c:f>
              <c:numCache>
                <c:formatCode>General</c:formatCode>
                <c:ptCount val="4"/>
                <c:pt idx="0">
                  <c:v>2007</c:v>
                </c:pt>
                <c:pt idx="1">
                  <c:v>2010</c:v>
                </c:pt>
                <c:pt idx="2">
                  <c:v>2013</c:v>
                </c:pt>
                <c:pt idx="3">
                  <c:v>2016</c:v>
                </c:pt>
              </c:numCache>
            </c:numRef>
          </c:cat>
          <c:val>
            <c:numRef>
              <c:f>Taul1!$C$22:$F$22</c:f>
              <c:numCache>
                <c:formatCode>General</c:formatCode>
                <c:ptCount val="4"/>
                <c:pt idx="0">
                  <c:v>3861</c:v>
                </c:pt>
                <c:pt idx="1">
                  <c:v>3637</c:v>
                </c:pt>
                <c:pt idx="2">
                  <c:v>3579</c:v>
                </c:pt>
                <c:pt idx="3">
                  <c:v>3340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B6-4270-8198-5D67ACAA88BB}"/>
            </c:ext>
          </c:extLst>
        </c:ser>
        <c:ser>
          <c:idx val="4"/>
          <c:order val="4"/>
          <c:tx>
            <c:strRef>
              <c:f>Taul1!$B$23</c:f>
              <c:strCache>
                <c:ptCount val="1"/>
                <c:pt idx="0">
                  <c:v>55-64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Taul1!$C$18:$F$18</c:f>
              <c:numCache>
                <c:formatCode>General</c:formatCode>
                <c:ptCount val="4"/>
                <c:pt idx="0">
                  <c:v>2007</c:v>
                </c:pt>
                <c:pt idx="1">
                  <c:v>2010</c:v>
                </c:pt>
                <c:pt idx="2">
                  <c:v>2013</c:v>
                </c:pt>
                <c:pt idx="3">
                  <c:v>2016</c:v>
                </c:pt>
              </c:numCache>
            </c:numRef>
          </c:cat>
          <c:val>
            <c:numRef>
              <c:f>Taul1!$C$23:$F$23</c:f>
              <c:numCache>
                <c:formatCode>General</c:formatCode>
                <c:ptCount val="4"/>
                <c:pt idx="0">
                  <c:v>2289</c:v>
                </c:pt>
                <c:pt idx="1">
                  <c:v>2436</c:v>
                </c:pt>
                <c:pt idx="2">
                  <c:v>2766</c:v>
                </c:pt>
                <c:pt idx="3">
                  <c:v>2877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B6-4270-8198-5D67ACAA88BB}"/>
            </c:ext>
          </c:extLst>
        </c:ser>
        <c:ser>
          <c:idx val="5"/>
          <c:order val="5"/>
          <c:tx>
            <c:strRef>
              <c:f>Taul1!$B$24</c:f>
              <c:strCache>
                <c:ptCount val="1"/>
                <c:pt idx="0">
                  <c:v>65-74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Taul1!$C$18:$F$18</c:f>
              <c:numCache>
                <c:formatCode>General</c:formatCode>
                <c:ptCount val="4"/>
                <c:pt idx="0">
                  <c:v>2007</c:v>
                </c:pt>
                <c:pt idx="1">
                  <c:v>2010</c:v>
                </c:pt>
                <c:pt idx="2">
                  <c:v>2013</c:v>
                </c:pt>
                <c:pt idx="3">
                  <c:v>2016</c:v>
                </c:pt>
              </c:numCache>
            </c:numRef>
          </c:cat>
          <c:val>
            <c:numRef>
              <c:f>Taul1!$C$24:$F$24</c:f>
              <c:numCache>
                <c:formatCode>General</c:formatCode>
                <c:ptCount val="4"/>
                <c:pt idx="0">
                  <c:v>40</c:v>
                </c:pt>
                <c:pt idx="1">
                  <c:v>70</c:v>
                </c:pt>
                <c:pt idx="2">
                  <c:v>132</c:v>
                </c:pt>
                <c:pt idx="3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BB6-4270-8198-5D67ACAA8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57746416"/>
        <c:axId val="657742480"/>
      </c:barChart>
      <c:catAx>
        <c:axId val="65774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742480"/>
        <c:crosses val="autoZero"/>
        <c:auto val="1"/>
        <c:lblAlgn val="ctr"/>
        <c:lblOffset val="100"/>
        <c:noMultiLvlLbl val="0"/>
      </c:catAx>
      <c:valAx>
        <c:axId val="65774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74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0.02489</cdr:x>
      <cdr:y>0.07258</cdr:y>
    </cdr:from>
    <cdr:to>
      <cdr:x>0.09078</cdr:x>
      <cdr:y>0.91129</cdr:y>
    </cdr:to>
    <cdr:sp macro="" textlink="">
      <cdr:nvSpPr>
        <cdr:cNvPr id="2" name="Tekstiruutu 1">
          <a:extLst xmlns:a="http://schemas.openxmlformats.org/drawingml/2006/main">
            <a:ext uri="{FF2B5EF4-FFF2-40B4-BE49-F238E27FC236}">
              <a16:creationId xmlns:a16="http://schemas.microsoft.com/office/drawing/2014/main" id="{D894CFBC-B8D5-4A52-92AE-670AE1943828}"/>
            </a:ext>
          </a:extLst>
        </cdr:cNvPr>
        <cdr:cNvSpPr txBox="1"/>
      </cdr:nvSpPr>
      <cdr:spPr>
        <a:xfrm xmlns:a="http://schemas.openxmlformats.org/drawingml/2006/main">
          <a:off x="129540" y="342900"/>
          <a:ext cx="342900" cy="3962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pPr lvl="3"/>
          <a:r>
            <a:rPr lang="fi-FI" sz="1100"/>
            <a:t>Työpaikat</a:t>
          </a:r>
          <a:r>
            <a:rPr lang="fi-FI" sz="1100" baseline="0"/>
            <a:t> Kymenlaakossa</a:t>
          </a:r>
          <a:endParaRPr lang="fi-FI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0.01857</cdr:x>
      <cdr:y>0.05594</cdr:y>
    </cdr:from>
    <cdr:to>
      <cdr:x>0.08286</cdr:x>
      <cdr:y>0.96503</cdr:y>
    </cdr:to>
    <cdr:sp macro="" textlink="">
      <cdr:nvSpPr>
        <cdr:cNvPr id="4" name="Tekstiruutu 3">
          <a:extLst xmlns:a="http://schemas.openxmlformats.org/drawingml/2006/main">
            <a:ext uri="{FF2B5EF4-FFF2-40B4-BE49-F238E27FC236}">
              <a16:creationId xmlns:a16="http://schemas.microsoft.com/office/drawing/2014/main" id="{16D6633C-3825-47EB-928B-196F6298FAD8}"/>
            </a:ext>
          </a:extLst>
        </cdr:cNvPr>
        <cdr:cNvSpPr txBox="1"/>
      </cdr:nvSpPr>
      <cdr:spPr>
        <a:xfrm xmlns:a="http://schemas.openxmlformats.org/drawingml/2006/main">
          <a:off x="99060" y="243840"/>
          <a:ext cx="342900" cy="3962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pPr lvl="3"/>
          <a:endParaRPr lang="fi-FI" sz="1100" dirty="0"/>
        </a:p>
      </cdr:txBody>
    </cdr:sp>
  </cdr:relSizeAnchor>
  <cdr:relSizeAnchor xmlns:cdr="http://schemas.openxmlformats.org/drawingml/2006/chartDrawing">
    <cdr:from>
      <cdr:x>0.02489</cdr:x>
      <cdr:y>0.07258</cdr:y>
    </cdr:from>
    <cdr:to>
      <cdr:x>0.09078</cdr:x>
      <cdr:y>0.91129</cdr:y>
    </cdr:to>
    <cdr:sp macro="" textlink="">
      <cdr:nvSpPr>
        <cdr:cNvPr id="2" name="Tekstiruutu 1">
          <a:extLst xmlns:a="http://schemas.openxmlformats.org/drawingml/2006/main">
            <a:ext uri="{FF2B5EF4-FFF2-40B4-BE49-F238E27FC236}">
              <a16:creationId xmlns:a16="http://schemas.microsoft.com/office/drawing/2014/main" id="{D894CFBC-B8D5-4A52-92AE-670AE1943828}"/>
            </a:ext>
          </a:extLst>
        </cdr:cNvPr>
        <cdr:cNvSpPr txBox="1"/>
      </cdr:nvSpPr>
      <cdr:spPr>
        <a:xfrm xmlns:a="http://schemas.openxmlformats.org/drawingml/2006/main">
          <a:off x="129540" y="342900"/>
          <a:ext cx="342900" cy="3962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pPr lvl="3"/>
          <a:r>
            <a:rPr lang="fi-FI" sz="1100" dirty="0"/>
            <a:t>Työpaikat</a:t>
          </a:r>
          <a:r>
            <a:rPr lang="fi-FI" sz="1100" baseline="0" dirty="0"/>
            <a:t> </a:t>
          </a:r>
          <a:r>
            <a:rPr lang="fi-FI" sz="1100" baseline="0" dirty="0" err="1"/>
            <a:t>Kymenlaakossa</a:t>
          </a:r>
          <a:endParaRPr lang="fi-FI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0.01528</cdr:x>
      <cdr:y>0.05445</cdr:y>
    </cdr:from>
    <cdr:to>
      <cdr:x>0.07222</cdr:x>
      <cdr:y>0.97096</cdr:y>
    </cdr:to>
    <cdr:sp macro="" textlink="">
      <cdr:nvSpPr>
        <cdr:cNvPr id="2" name="Tekstiruutu 1">
          <a:extLst xmlns:a="http://schemas.openxmlformats.org/drawingml/2006/main">
            <a:ext uri="{FF2B5EF4-FFF2-40B4-BE49-F238E27FC236}">
              <a16:creationId xmlns:a16="http://schemas.microsoft.com/office/drawing/2014/main" id="{62A546BE-E309-41B7-B399-E001F403260D}"/>
            </a:ext>
          </a:extLst>
        </cdr:cNvPr>
        <cdr:cNvSpPr txBox="1"/>
      </cdr:nvSpPr>
      <cdr:spPr>
        <a:xfrm xmlns:a="http://schemas.openxmlformats.org/drawingml/2006/main">
          <a:off x="83820" y="228600"/>
          <a:ext cx="312420" cy="3848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pPr lvl="3"/>
          <a:endParaRPr lang="fi-FI" sz="1100" dirty="0"/>
        </a:p>
      </cdr:txBody>
    </cdr:sp>
  </cdr:relSizeAnchor>
  <cdr:relSizeAnchor xmlns:cdr="http://schemas.openxmlformats.org/drawingml/2006/chartDrawing">
    <cdr:from>
      <cdr:x>0.02489</cdr:x>
      <cdr:y>0.07258</cdr:y>
    </cdr:from>
    <cdr:to>
      <cdr:x>0.09078</cdr:x>
      <cdr:y>0.91129</cdr:y>
    </cdr:to>
    <cdr:sp macro="" textlink="">
      <cdr:nvSpPr>
        <cdr:cNvPr id="3" name="Tekstiruutu 1">
          <a:extLst xmlns:a="http://schemas.openxmlformats.org/drawingml/2006/main">
            <a:ext uri="{FF2B5EF4-FFF2-40B4-BE49-F238E27FC236}">
              <a16:creationId xmlns:a16="http://schemas.microsoft.com/office/drawing/2014/main" id="{D894CFBC-B8D5-4A52-92AE-670AE1943828}"/>
            </a:ext>
          </a:extLst>
        </cdr:cNvPr>
        <cdr:cNvSpPr txBox="1"/>
      </cdr:nvSpPr>
      <cdr:spPr>
        <a:xfrm xmlns:a="http://schemas.openxmlformats.org/drawingml/2006/main">
          <a:off x="129540" y="342900"/>
          <a:ext cx="342900" cy="3962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pPr lvl="3"/>
          <a:r>
            <a:rPr lang="fi-FI" sz="1100"/>
            <a:t>Työpaikat</a:t>
          </a:r>
          <a:r>
            <a:rPr lang="fi-FI" sz="1100" baseline="0"/>
            <a:t> Kymenlaakossa</a:t>
          </a:r>
          <a:endParaRPr lang="fi-FI" sz="11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0.79767</cdr:x>
      <cdr:y>0</cdr:y>
    </cdr:from>
    <cdr:to>
      <cdr:x>0.89661</cdr:x>
      <cdr:y>0.07898</cdr:y>
    </cdr:to>
    <cdr:sp macro="" textlink="">
      <cdr:nvSpPr>
        <cdr:cNvPr id="2" name="Tekstiruutu 3">
          <a:extLst xmlns:a="http://schemas.openxmlformats.org/drawingml/2006/main">
            <a:ext uri="{FF2B5EF4-FFF2-40B4-BE49-F238E27FC236}">
              <a16:creationId xmlns:a16="http://schemas.microsoft.com/office/drawing/2014/main" id="{96C24642-ED65-4A9D-97C3-513264E14C00}"/>
            </a:ext>
          </a:extLst>
        </cdr:cNvPr>
        <cdr:cNvSpPr txBox="1"/>
      </cdr:nvSpPr>
      <cdr:spPr>
        <a:xfrm xmlns:a="http://schemas.openxmlformats.org/drawingml/2006/main">
          <a:off x="8707782" y="0"/>
          <a:ext cx="108005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rtl="0">
            <a:defRPr lang="fi-fi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i-FI" dirty="0"/>
            <a:t>2/2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0.29074</cdr:x>
      <cdr:y>0.00688</cdr:y>
    </cdr:from>
    <cdr:to>
      <cdr:x>1</cdr:x>
      <cdr:y>1</cdr:y>
    </cdr:to>
    <cdr:sp macro="" textlink="">
      <cdr:nvSpPr>
        <cdr:cNvPr id="2" name="Sisällön paikkamerkki 8">
          <a:extLst xmlns:a="http://schemas.openxmlformats.org/drawingml/2006/main">
            <a:ext uri="{FF2B5EF4-FFF2-40B4-BE49-F238E27FC236}">
              <a16:creationId xmlns:a16="http://schemas.microsoft.com/office/drawing/2014/main" id="{6D6EA79B-01E3-488C-A309-BC9EC1EE1F2E}"/>
            </a:ext>
          </a:extLst>
        </cdr:cNvPr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6223000" y="1876425"/>
          <a:ext cx="5181600" cy="43513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>
          <a:normAutofit/>
        </a:bodyPr>
        <a:lstStyle xmlns:a="http://schemas.openxmlformats.org/drawingml/2006/main">
          <a:lvl1pPr marL="228600" indent="-228600" algn="l" defTabSz="914400" rtl="0" eaLnBrk="1" latinLnBrk="0" hangingPunct="1">
            <a:lnSpc>
              <a:spcPct val="90000"/>
            </a:lnSpc>
            <a:spcBef>
              <a:spcPct val="30000"/>
            </a:spcBef>
            <a:buFont typeface="Arial" panose="020B0604020202020204" pitchFamily="34" charset="0"/>
            <a:buChar char="•"/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85800" indent="-228600" algn="l" defTabSz="914400" rtl="0" eaLnBrk="1" latinLnBrk="0" hangingPunct="1">
            <a:lnSpc>
              <a:spcPct val="90000"/>
            </a:lnSpc>
            <a:spcBef>
              <a:spcPct val="30000"/>
            </a:spcBef>
            <a:buFont typeface="Arial" panose="020B0604020202020204" pitchFamily="34" charset="0"/>
            <a:buChar char="•"/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143000" indent="-228600" algn="l" defTabSz="914400" rtl="0" eaLnBrk="1" latinLnBrk="0" hangingPunct="1">
            <a:lnSpc>
              <a:spcPct val="90000"/>
            </a:lnSpc>
            <a:spcBef>
              <a:spcPct val="30000"/>
            </a:spcBef>
            <a:buFont typeface="Arial" panose="020B0604020202020204" pitchFamily="34" charset="0"/>
            <a:buChar char="•"/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600200" indent="-228600" algn="l" defTabSz="914400" rtl="0" eaLnBrk="1" latinLnBrk="0" hangingPunct="1">
            <a:lnSpc>
              <a:spcPct val="90000"/>
            </a:lnSpc>
            <a:spcBef>
              <a:spcPct val="300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57400" indent="-228600" algn="l" defTabSz="914400" rtl="0" eaLnBrk="1" latinLnBrk="0" hangingPunct="1">
            <a:lnSpc>
              <a:spcPct val="90000"/>
            </a:lnSpc>
            <a:spcBef>
              <a:spcPct val="300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4600" indent="-228600" algn="l" defTabSz="914400" rtl="0" eaLnBrk="1" latinLnBrk="0" hangingPunct="1">
            <a:lnSpc>
              <a:spcPct val="90000"/>
            </a:lnSpc>
            <a:spcBef>
              <a:spcPct val="300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971800" indent="-228600" algn="l" defTabSz="914400" rtl="0" eaLnBrk="1" latinLnBrk="0" hangingPunct="1">
            <a:lnSpc>
              <a:spcPct val="90000"/>
            </a:lnSpc>
            <a:spcBef>
              <a:spcPct val="300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429000" indent="-228600" algn="l" defTabSz="914400" rtl="0" eaLnBrk="1" latinLnBrk="0" hangingPunct="1">
            <a:lnSpc>
              <a:spcPct val="90000"/>
            </a:lnSpc>
            <a:spcBef>
              <a:spcPct val="300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886200" indent="-228600" algn="l" defTabSz="914400" rtl="0" eaLnBrk="1" latinLnBrk="0" hangingPunct="1">
            <a:lnSpc>
              <a:spcPct val="90000"/>
            </a:lnSpc>
            <a:spcBef>
              <a:spcPct val="300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GB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F1F435-EBB4-4B09-82EF-B69B8258F74F}" type="datetime1">
              <a:rPr lang="fi-FI" smtClean="0"/>
              <a:t>24.3.2019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33ADDF-418B-4AEE-81B9-E77B3218F8B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8959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 noProof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A15CDA-4CDF-4B08-8B40-D46535379A39}" type="datetime1">
              <a:rPr lang="fi-FI" noProof="0" smtClean="0"/>
              <a:t>24.3.2019</a:t>
            </a:fld>
            <a:endParaRPr lang="fi-FI" noProof="0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75029A-2D1E-47A5-9598-4A9AC47B3AC1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030770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fi-FI" noProof="0" smtClean="0"/>
              <a:t>1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490205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fi-FI" noProof="0" smtClean="0"/>
              <a:t>12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715936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fi-FI" noProof="0" smtClean="0"/>
              <a:t>14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06639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fi-FI" noProof="0" smtClean="0"/>
              <a:t>2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85359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fi-FI" noProof="0" smtClean="0"/>
              <a:t>3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72464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fi-FI" noProof="0" smtClean="0"/>
              <a:t>4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768470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fi-FI" noProof="0" smtClean="0"/>
              <a:t>5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82186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fi-FI" noProof="0" smtClean="0"/>
              <a:t>6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967559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fi-FI" noProof="0" smtClean="0"/>
              <a:t>7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679744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fi-FI" noProof="0" smtClean="0"/>
              <a:t>8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620409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fi-FI" noProof="0" smtClean="0"/>
              <a:t>11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40927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 hasCustomPrompt="1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i-FI" noProof="0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93A2A-27C6-4E35-866F-4B3F139D1081}" type="datetime1">
              <a:rPr lang="fi-FI" noProof="0" smtClean="0"/>
              <a:t>24.3.2019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 noProof="0"/>
              <a:t>Lisää alatunniste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untainen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i-FI"/>
              <a:t>Muokkaa otsikon perustyyliä napsauttamalla</a:t>
            </a:r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i-FI"/>
              <a:t>Muokkaa tekstin perustyylejä napsauttamalla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2CA60-36FD-4E97-84A0-68424C7D2D8C}" type="datetime1">
              <a:rPr lang="fi-FI" smtClean="0"/>
              <a:t>24.3.2019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/>
              <a:t>Lisää alatunniste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untainen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i-FI"/>
              <a:t>Muokkaa otsikon perustyyliä napsauttamalla</a:t>
            </a:r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i-FI"/>
              <a:t>Muokkaa tekstin perustyylejä napsauttamalla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8B2BD-61D6-4EAD-ADBC-5F3A3E954E89}" type="datetime1">
              <a:rPr lang="fi-FI" smtClean="0"/>
              <a:t>24.3.2019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/>
              <a:t>Lisää alatunniste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A1C755-48DA-4B2B-A4A3-2EF15F7E3424}" type="datetime1">
              <a:rPr lang="fi-FI" noProof="0" smtClean="0"/>
              <a:t>24.3.2019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 noProof="0"/>
              <a:t>Lisää alatunniste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CD37A8-AF65-4D13-A959-4256E5237C37}" type="datetime1">
              <a:rPr lang="fi-FI" noProof="0" smtClean="0"/>
              <a:t>24.3.2019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 noProof="0"/>
              <a:t>Lisää alatunniste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EADA8A-34A1-4BB3-986F-AD7207BCF567}" type="datetime1">
              <a:rPr lang="fi-FI" noProof="0" smtClean="0"/>
              <a:t>24.3.2019</a:t>
            </a:fld>
            <a:endParaRPr lang="fi-FI" noProof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 noProof="0"/>
              <a:t>Lisää alatunniste</a:t>
            </a: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/>
          <a:p>
            <a:pPr rtl="0"/>
            <a:r>
              <a:rPr lang="fi-FI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 hasCustomPrompt="1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i-FI"/>
              <a:t>Muokkaa tekstin perustyylejä napsauttamalla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 hasCustomPrompt="1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i-FI"/>
              <a:t>Muokkaa tekstin perustyylejä napsauttamalla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58951-64D2-4BDC-B191-242086E9D474}" type="datetime1">
              <a:rPr lang="fi-FI" smtClean="0"/>
              <a:t>24.3.2019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/>
              <a:t>Lisää alatunniste</a:t>
            </a:r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i-FI"/>
              <a:t>Muokkaa otsikon perustyyliä napsauttamalla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F9D735-D8F5-48C4-95FF-340DC4623EE1}" type="datetime1">
              <a:rPr lang="fi-FI" smtClean="0"/>
              <a:t>24.3.2019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/>
              <a:t>Lisää alatunniste</a:t>
            </a: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192181-C6CA-439F-92C0-09E1104E498A}" type="datetime1">
              <a:rPr lang="fi-FI" smtClean="0"/>
              <a:t>24.3.2019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/>
              <a:t>Lisää alatunniste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i-FI"/>
              <a:t>Muokkaa otsikon perustyyliä napsauttamalla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i-FI"/>
              <a:t>Muokkaa tekstin perustyylejä napsauttamalla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E1C94-9015-44F2-A6B8-7916BC8027D5}" type="datetime1">
              <a:rPr lang="fi-FI" smtClean="0"/>
              <a:t>24.3.2019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/>
              <a:t>Lisää alatunniste</a:t>
            </a: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i-FI"/>
              <a:t>Muokkaa otsikon perustyyliä napsauttamalla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i-FI"/>
              <a:t>Lisää kuva napsauttamalla kuvaketta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CE9F50-2ADD-40DF-A73D-A2BA1BB9DF9E}" type="datetime1">
              <a:rPr lang="fi-FI" smtClean="0"/>
              <a:t>24.3.2019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/>
              <a:t>Lisää alatunniste</a:t>
            </a: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2D6987-FB6D-4DB8-81B8-AD0F35E3BB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i-FI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i-FI"/>
              <a:t>Muokkaa tekstin perustyylejä napsauttamalla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399745F-DDAC-4127-A26E-DB970B70F3C0}" type="datetime1">
              <a:rPr lang="fi-FI" smtClean="0"/>
              <a:t>24.3.2019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i-FI"/>
              <a:t>Lisää alatunniste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2D6987-FB6D-4DB8-81B8-AD0F35E3BB5F}" type="slidenum">
              <a:rPr lang="fi-FI" smtClean="0"/>
              <a:pPr rtl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2290618"/>
            <a:ext cx="9144000" cy="1138382"/>
          </a:xfrm>
        </p:spPr>
        <p:txBody>
          <a:bodyPr rtlCol="0"/>
          <a:lstStyle/>
          <a:p>
            <a:pPr rtl="0"/>
            <a:r>
              <a:rPr lang="fi-FI"/>
              <a:t>Tiedon julkiset lähteet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fi-FI"/>
              <a:t>Elinkeinorakenteen muutos ja Sosiaali- ja terveydenhuolto Kymenlaaksossa</a:t>
            </a:r>
          </a:p>
          <a:p>
            <a:pPr rtl="0"/>
            <a:endParaRPr lang="fi-FI"/>
          </a:p>
          <a:p>
            <a:pPr rtl="0"/>
            <a:r>
              <a:rPr lang="fi-FI"/>
              <a:t>Joni Tamminen, Minna </a:t>
            </a:r>
            <a:r>
              <a:rPr lang="fi-FI" err="1"/>
              <a:t>Hupanen</a:t>
            </a:r>
            <a:r>
              <a:rPr lang="fi-FI"/>
              <a:t>, Samu Junkkari, Janne Lehtonen</a:t>
            </a:r>
          </a:p>
          <a:p>
            <a:pPr rtl="0"/>
            <a:r>
              <a:rPr lang="fi-FI" err="1"/>
              <a:t>Xamk</a:t>
            </a:r>
            <a:r>
              <a:rPr lang="fi-FI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isällön paikkamerkki 7">
            <a:extLst>
              <a:ext uri="{FF2B5EF4-FFF2-40B4-BE49-F238E27FC236}">
                <a16:creationId xmlns:a16="http://schemas.microsoft.com/office/drawing/2014/main" id="{BC93F306-67DA-46F1-9C83-801A1299C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757381"/>
            <a:ext cx="10420927" cy="5419581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/>
              <a:t>Alan </a:t>
            </a:r>
            <a:r>
              <a:rPr lang="en-GB" err="1"/>
              <a:t>toimipaikkojen</a:t>
            </a:r>
            <a:r>
              <a:rPr lang="en-GB"/>
              <a:t> </a:t>
            </a:r>
            <a:r>
              <a:rPr lang="en-GB" err="1"/>
              <a:t>määrä</a:t>
            </a:r>
            <a:r>
              <a:rPr lang="en-GB"/>
              <a:t> on </a:t>
            </a:r>
            <a:r>
              <a:rPr lang="en-GB" err="1"/>
              <a:t>pysynyt</a:t>
            </a:r>
            <a:r>
              <a:rPr lang="en-GB"/>
              <a:t> </a:t>
            </a:r>
            <a:r>
              <a:rPr lang="en-GB" err="1"/>
              <a:t>Kymenlaaksossa</a:t>
            </a:r>
            <a:r>
              <a:rPr lang="en-GB"/>
              <a:t> </a:t>
            </a:r>
            <a:r>
              <a:rPr lang="en-GB" err="1"/>
              <a:t>suhteellisen</a:t>
            </a:r>
            <a:r>
              <a:rPr lang="en-GB"/>
              <a:t> </a:t>
            </a:r>
            <a:r>
              <a:rPr lang="en-GB" err="1"/>
              <a:t>samana</a:t>
            </a:r>
            <a:r>
              <a:rPr lang="en-GB"/>
              <a:t> </a:t>
            </a:r>
            <a:r>
              <a:rPr lang="en-GB" err="1"/>
              <a:t>vuodesta</a:t>
            </a:r>
            <a:r>
              <a:rPr lang="en-GB"/>
              <a:t> 2013 </a:t>
            </a:r>
            <a:r>
              <a:rPr lang="en-GB" err="1"/>
              <a:t>vuoteen</a:t>
            </a:r>
            <a:r>
              <a:rPr lang="en-GB"/>
              <a:t> 2017. </a:t>
            </a:r>
            <a:r>
              <a:rPr lang="en-GB" err="1"/>
              <a:t>Kuitenkin</a:t>
            </a:r>
            <a:r>
              <a:rPr lang="en-GB"/>
              <a:t> </a:t>
            </a:r>
            <a:r>
              <a:rPr lang="en-GB" err="1"/>
              <a:t>pientä</a:t>
            </a:r>
            <a:r>
              <a:rPr lang="en-GB"/>
              <a:t> </a:t>
            </a:r>
            <a:r>
              <a:rPr lang="en-GB" err="1"/>
              <a:t>lukumäärällistä</a:t>
            </a:r>
            <a:r>
              <a:rPr lang="en-GB"/>
              <a:t> </a:t>
            </a:r>
            <a:r>
              <a:rPr lang="en-GB" err="1"/>
              <a:t>kasvua</a:t>
            </a:r>
            <a:r>
              <a:rPr lang="en-GB"/>
              <a:t> on.</a:t>
            </a:r>
          </a:p>
          <a:p>
            <a:pPr>
              <a:lnSpc>
                <a:spcPct val="110000"/>
              </a:lnSpc>
            </a:pPr>
            <a:r>
              <a:rPr lang="en-GB"/>
              <a:t>Alan </a:t>
            </a:r>
            <a:r>
              <a:rPr lang="en-GB" err="1"/>
              <a:t>rakenne</a:t>
            </a:r>
            <a:r>
              <a:rPr lang="en-GB"/>
              <a:t> on </a:t>
            </a:r>
            <a:r>
              <a:rPr lang="en-GB" err="1"/>
              <a:t>myös</a:t>
            </a:r>
            <a:r>
              <a:rPr lang="en-GB"/>
              <a:t> </a:t>
            </a:r>
            <a:r>
              <a:rPr lang="en-GB" err="1"/>
              <a:t>pysynyt</a:t>
            </a:r>
            <a:r>
              <a:rPr lang="en-GB"/>
              <a:t> </a:t>
            </a:r>
            <a:r>
              <a:rPr lang="en-GB" err="1"/>
              <a:t>pääpiirteittäin</a:t>
            </a:r>
            <a:r>
              <a:rPr lang="en-GB"/>
              <a:t> </a:t>
            </a:r>
            <a:r>
              <a:rPr lang="en-GB" err="1"/>
              <a:t>samankaltaisena</a:t>
            </a:r>
            <a:r>
              <a:rPr lang="en-GB"/>
              <a:t>. </a:t>
            </a:r>
            <a:r>
              <a:rPr lang="en-GB" err="1"/>
              <a:t>Terveyspalveluilla</a:t>
            </a:r>
            <a:r>
              <a:rPr lang="en-GB"/>
              <a:t> on </a:t>
            </a:r>
            <a:r>
              <a:rPr lang="en-GB" err="1"/>
              <a:t>eniten</a:t>
            </a:r>
            <a:r>
              <a:rPr lang="en-GB"/>
              <a:t> </a:t>
            </a:r>
            <a:r>
              <a:rPr lang="en-GB" err="1"/>
              <a:t>toimipaikkoja</a:t>
            </a:r>
            <a:r>
              <a:rPr lang="en-GB"/>
              <a:t>, </a:t>
            </a:r>
            <a:r>
              <a:rPr lang="en-GB" err="1"/>
              <a:t>sosiaalihuollon</a:t>
            </a:r>
            <a:r>
              <a:rPr lang="en-GB"/>
              <a:t> </a:t>
            </a:r>
            <a:r>
              <a:rPr lang="en-GB" err="1"/>
              <a:t>avo</a:t>
            </a:r>
            <a:r>
              <a:rPr lang="en-GB"/>
              <a:t>- </a:t>
            </a:r>
            <a:r>
              <a:rPr lang="en-GB" err="1"/>
              <a:t>ja</a:t>
            </a:r>
            <a:r>
              <a:rPr lang="en-GB"/>
              <a:t> </a:t>
            </a:r>
            <a:r>
              <a:rPr lang="en-GB" err="1"/>
              <a:t>laitospalveluiden</a:t>
            </a:r>
            <a:r>
              <a:rPr lang="en-GB"/>
              <a:t> </a:t>
            </a:r>
            <a:r>
              <a:rPr lang="en-GB" err="1"/>
              <a:t>ollessa</a:t>
            </a:r>
            <a:r>
              <a:rPr lang="en-GB"/>
              <a:t> </a:t>
            </a:r>
            <a:r>
              <a:rPr lang="en-GB" err="1"/>
              <a:t>saman</a:t>
            </a:r>
            <a:r>
              <a:rPr lang="en-GB"/>
              <a:t> </a:t>
            </a:r>
            <a:r>
              <a:rPr lang="en-GB" err="1"/>
              <a:t>suuruisia</a:t>
            </a:r>
            <a:r>
              <a:rPr lang="en-GB"/>
              <a:t>.</a:t>
            </a:r>
          </a:p>
          <a:p>
            <a:pPr>
              <a:lnSpc>
                <a:spcPct val="110000"/>
              </a:lnSpc>
            </a:pPr>
            <a:r>
              <a:rPr lang="en-GB" err="1"/>
              <a:t>Henkilöstön</a:t>
            </a:r>
            <a:r>
              <a:rPr lang="en-GB"/>
              <a:t> </a:t>
            </a:r>
            <a:r>
              <a:rPr lang="en-GB" err="1"/>
              <a:t>lukumäärä</a:t>
            </a:r>
            <a:r>
              <a:rPr lang="en-GB"/>
              <a:t> on </a:t>
            </a:r>
            <a:r>
              <a:rPr lang="en-GB" err="1"/>
              <a:t>tasaisessa</a:t>
            </a:r>
            <a:r>
              <a:rPr lang="en-GB"/>
              <a:t> </a:t>
            </a:r>
            <a:r>
              <a:rPr lang="en-GB" err="1"/>
              <a:t>kasvussa</a:t>
            </a:r>
            <a:r>
              <a:rPr lang="en-GB"/>
              <a:t>. </a:t>
            </a:r>
            <a:r>
              <a:rPr lang="en-GB" err="1"/>
              <a:t>Kasvu</a:t>
            </a:r>
            <a:r>
              <a:rPr lang="en-GB"/>
              <a:t> </a:t>
            </a:r>
            <a:r>
              <a:rPr lang="en-GB" err="1"/>
              <a:t>jakautuu</a:t>
            </a:r>
            <a:r>
              <a:rPr lang="en-GB"/>
              <a:t> </a:t>
            </a:r>
            <a:r>
              <a:rPr lang="en-GB" err="1"/>
              <a:t>jokaiselle</a:t>
            </a:r>
            <a:r>
              <a:rPr lang="en-GB"/>
              <a:t> </a:t>
            </a:r>
            <a:r>
              <a:rPr lang="en-GB" err="1"/>
              <a:t>alatoimialalle</a:t>
            </a:r>
            <a:r>
              <a:rPr lang="en-GB"/>
              <a:t>, </a:t>
            </a:r>
            <a:r>
              <a:rPr lang="en-GB" err="1"/>
              <a:t>sosiaalihuollon</a:t>
            </a:r>
            <a:r>
              <a:rPr lang="en-GB"/>
              <a:t> </a:t>
            </a:r>
            <a:r>
              <a:rPr lang="en-GB" err="1"/>
              <a:t>laitospalveluiden</a:t>
            </a:r>
            <a:r>
              <a:rPr lang="en-GB"/>
              <a:t> </a:t>
            </a:r>
            <a:r>
              <a:rPr lang="en-GB" err="1"/>
              <a:t>ollessa</a:t>
            </a:r>
            <a:r>
              <a:rPr lang="en-GB"/>
              <a:t> </a:t>
            </a:r>
            <a:r>
              <a:rPr lang="en-GB" err="1"/>
              <a:t>tässä</a:t>
            </a:r>
            <a:r>
              <a:rPr lang="en-GB"/>
              <a:t> </a:t>
            </a:r>
            <a:r>
              <a:rPr lang="en-GB" err="1"/>
              <a:t>suurin</a:t>
            </a:r>
            <a:r>
              <a:rPr lang="en-GB"/>
              <a:t> </a:t>
            </a:r>
            <a:r>
              <a:rPr lang="en-GB" err="1"/>
              <a:t>työllistäjä</a:t>
            </a:r>
            <a:r>
              <a:rPr lang="en-GB"/>
              <a:t>. </a:t>
            </a:r>
            <a:r>
              <a:rPr lang="en-GB" err="1"/>
              <a:t>Osa-aikaisuus</a:t>
            </a:r>
            <a:r>
              <a:rPr lang="en-GB"/>
              <a:t> on </a:t>
            </a:r>
            <a:r>
              <a:rPr lang="en-GB" err="1"/>
              <a:t>kuitenkin</a:t>
            </a:r>
            <a:r>
              <a:rPr lang="en-GB"/>
              <a:t> </a:t>
            </a:r>
            <a:r>
              <a:rPr lang="en-GB" err="1"/>
              <a:t>kasvussa</a:t>
            </a:r>
            <a:r>
              <a:rPr lang="en-GB"/>
              <a:t>.</a:t>
            </a:r>
          </a:p>
          <a:p>
            <a:pPr>
              <a:lnSpc>
                <a:spcPct val="110000"/>
              </a:lnSpc>
            </a:pPr>
            <a:r>
              <a:rPr lang="en-GB"/>
              <a:t>Alan </a:t>
            </a:r>
            <a:r>
              <a:rPr lang="en-GB" err="1"/>
              <a:t>liikevaihto</a:t>
            </a:r>
            <a:r>
              <a:rPr lang="en-GB"/>
              <a:t> on </a:t>
            </a:r>
            <a:r>
              <a:rPr lang="en-GB" err="1"/>
              <a:t>myös</a:t>
            </a:r>
            <a:r>
              <a:rPr lang="en-GB"/>
              <a:t> </a:t>
            </a:r>
            <a:r>
              <a:rPr lang="en-GB" err="1"/>
              <a:t>tasaisessa</a:t>
            </a:r>
            <a:r>
              <a:rPr lang="en-GB"/>
              <a:t> </a:t>
            </a:r>
            <a:r>
              <a:rPr lang="en-GB" err="1"/>
              <a:t>nousussa</a:t>
            </a:r>
            <a:r>
              <a:rPr lang="en-GB"/>
              <a:t>. </a:t>
            </a:r>
            <a:r>
              <a:rPr lang="en-GB" err="1"/>
              <a:t>Liikevaihto</a:t>
            </a:r>
            <a:r>
              <a:rPr lang="en-GB"/>
              <a:t> </a:t>
            </a:r>
            <a:r>
              <a:rPr lang="en-GB" err="1"/>
              <a:t>henkilöä</a:t>
            </a:r>
            <a:r>
              <a:rPr lang="en-GB"/>
              <a:t> </a:t>
            </a:r>
            <a:r>
              <a:rPr lang="en-GB" err="1"/>
              <a:t>kohden</a:t>
            </a:r>
            <a:r>
              <a:rPr lang="en-GB"/>
              <a:t> on </a:t>
            </a:r>
            <a:r>
              <a:rPr lang="en-GB" err="1"/>
              <a:t>lineaarinen</a:t>
            </a:r>
            <a:r>
              <a:rPr lang="en-GB"/>
              <a:t> </a:t>
            </a:r>
            <a:r>
              <a:rPr lang="en-GB" err="1"/>
              <a:t>nousukäyrä</a:t>
            </a:r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56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title="Otsikko ja sisältö kaaviona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459"/>
          </a:xfrm>
        </p:spPr>
        <p:txBody>
          <a:bodyPr rtlCol="0"/>
          <a:lstStyle/>
          <a:p>
            <a:pPr rtl="0"/>
            <a:r>
              <a:rPr lang="fi-FI" err="1"/>
              <a:t>SoTe</a:t>
            </a:r>
            <a:r>
              <a:rPr lang="fi-FI"/>
              <a:t> - Alan työvoiman kehitys</a:t>
            </a:r>
          </a:p>
        </p:txBody>
      </p:sp>
      <p:graphicFrame>
        <p:nvGraphicFramePr>
          <p:cNvPr id="4" name="Sisällön paikkamerkki 6">
            <a:extLst>
              <a:ext uri="{FF2B5EF4-FFF2-40B4-BE49-F238E27FC236}">
                <a16:creationId xmlns:a16="http://schemas.microsoft.com/office/drawing/2014/main" id="{B9E5CC5B-8997-489D-B89B-287B5E7A3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692583"/>
              </p:ext>
            </p:extLst>
          </p:nvPr>
        </p:nvGraphicFramePr>
        <p:xfrm>
          <a:off x="838200" y="165762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709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6917"/>
          </a:xfrm>
        </p:spPr>
        <p:txBody>
          <a:bodyPr rtlCol="0">
            <a:normAutofit fontScale="90000"/>
          </a:bodyPr>
          <a:lstStyle/>
          <a:p>
            <a:r>
              <a:rPr lang="fi-FI" sz="3600" err="1"/>
              <a:t>SoTe</a:t>
            </a:r>
            <a:r>
              <a:rPr lang="fi-FI" sz="3600"/>
              <a:t> - Työntekijöiden ikärakenne Kymenlaaksossa </a:t>
            </a:r>
          </a:p>
        </p:txBody>
      </p:sp>
      <p:graphicFrame>
        <p:nvGraphicFramePr>
          <p:cNvPr id="4" name="Kaavio 1">
            <a:extLst>
              <a:ext uri="{FF2B5EF4-FFF2-40B4-BE49-F238E27FC236}">
                <a16:creationId xmlns:a16="http://schemas.microsoft.com/office/drawing/2014/main" id="{2FC90BBC-FD64-432C-86E3-905097D638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38288"/>
              </p:ext>
            </p:extLst>
          </p:nvPr>
        </p:nvGraphicFramePr>
        <p:xfrm>
          <a:off x="838200" y="1093469"/>
          <a:ext cx="10620022" cy="443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2F26C37-2A19-4EEC-A6E7-2B669E559E23}"/>
              </a:ext>
            </a:extLst>
          </p:cNvPr>
          <p:cNvSpPr/>
          <p:nvPr/>
        </p:nvSpPr>
        <p:spPr>
          <a:xfrm>
            <a:off x="838200" y="5531556"/>
            <a:ext cx="105155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/>
              <a:t>Vuodesta 2005 työeläkevakuutuksen piiriin kuuluvat 18-68-vuotiaat, kun aiemmin </a:t>
            </a:r>
            <a:r>
              <a:rPr lang="fi-FI" sz="1600" err="1"/>
              <a:t>työeläkevakuuttamissvelvollisuus</a:t>
            </a:r>
            <a:r>
              <a:rPr lang="fi-FI" sz="1600"/>
              <a:t> on alkanut jo 14 vuoden iästä lähtien. Tämä näkyy työssäkäyntitilastossa vuodesta 2005 alkaen nuorten työllisyyden vähenemisenä ja opiskelijoiden määrän kasvuna. Alaikäisten työssäkäyntiä ei pystytä rekisteritietojen perusteella luotettavasti tilastoimaan.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9728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32E10A9-BCE5-4B30-BC87-A4CAE0AA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48"/>
            <a:ext cx="10515600" cy="885177"/>
          </a:xfrm>
        </p:spPr>
        <p:txBody>
          <a:bodyPr/>
          <a:lstStyle/>
          <a:p>
            <a:r>
              <a:rPr lang="fi-FI" err="1"/>
              <a:t>SoTe</a:t>
            </a:r>
            <a:r>
              <a:rPr lang="fi-FI"/>
              <a:t> - Henkilöstön lukumäärä</a:t>
            </a:r>
          </a:p>
        </p:txBody>
      </p:sp>
      <p:graphicFrame>
        <p:nvGraphicFramePr>
          <p:cNvPr id="7" name="Chart 1">
            <a:extLst>
              <a:ext uri="{FF2B5EF4-FFF2-40B4-BE49-F238E27FC236}">
                <a16:creationId xmlns:a16="http://schemas.microsoft.com/office/drawing/2014/main" id="{4EA4D5C2-9281-438F-8DF2-085A11F53A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967984"/>
              </p:ext>
            </p:extLst>
          </p:nvPr>
        </p:nvGraphicFramePr>
        <p:xfrm>
          <a:off x="838201" y="1130525"/>
          <a:ext cx="4062274" cy="4373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2">
            <a:extLst>
              <a:ext uri="{FF2B5EF4-FFF2-40B4-BE49-F238E27FC236}">
                <a16:creationId xmlns:a16="http://schemas.microsoft.com/office/drawing/2014/main" id="{841E9359-1451-49FC-A99D-EE895FC0D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094617"/>
              </p:ext>
            </p:extLst>
          </p:nvPr>
        </p:nvGraphicFramePr>
        <p:xfrm>
          <a:off x="4900475" y="1122655"/>
          <a:ext cx="6453325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727DADF-E93A-4BDB-BB5C-C71B2B92A5CD}"/>
              </a:ext>
            </a:extLst>
          </p:cNvPr>
          <p:cNvSpPr/>
          <p:nvPr/>
        </p:nvSpPr>
        <p:spPr>
          <a:xfrm>
            <a:off x="838201" y="5512025"/>
            <a:ext cx="10515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/>
              <a:t>Henkilöstön lukumäärä käsittää palkansaajat sekä yrittäjät.</a:t>
            </a:r>
          </a:p>
          <a:p>
            <a:r>
              <a:rPr lang="fi-FI" sz="1600"/>
              <a:t>Palkattu henkilöstö on muunnettu kokovuosityöllisiksi siten, että esimerkiksi puolipäiväinen työntekijä vastaa puolta henkilöä ja kaksi puolivuotista työntekijää vastaa yhtä kokovuosityöllistä. </a:t>
            </a:r>
          </a:p>
        </p:txBody>
      </p:sp>
    </p:spTree>
    <p:extLst>
      <p:ext uri="{BB962C8B-B14F-4D97-AF65-F5344CB8AC3E}">
        <p14:creationId xmlns:p14="http://schemas.microsoft.com/office/powerpoint/2010/main" val="108748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9740"/>
          </a:xfrm>
        </p:spPr>
        <p:txBody>
          <a:bodyPr rtlCol="0">
            <a:normAutofit fontScale="90000"/>
          </a:bodyPr>
          <a:lstStyle/>
          <a:p>
            <a:r>
              <a:rPr lang="fi-FI" sz="3100" err="1"/>
              <a:t>SoTe</a:t>
            </a:r>
            <a:r>
              <a:rPr lang="fi-FI" sz="3100"/>
              <a:t> - Alan henkilöstö toimipaikan koon mukaan Kymenlaaksossa</a:t>
            </a:r>
            <a:br>
              <a:rPr lang="fi-FI"/>
            </a:br>
            <a:endParaRPr lang="fi-FI"/>
          </a:p>
        </p:txBody>
      </p:sp>
      <p:graphicFrame>
        <p:nvGraphicFramePr>
          <p:cNvPr id="7" name="Chart 1">
            <a:extLst>
              <a:ext uri="{FF2B5EF4-FFF2-40B4-BE49-F238E27FC236}">
                <a16:creationId xmlns:a16="http://schemas.microsoft.com/office/drawing/2014/main" id="{E351241D-1E1E-49E1-9103-D55190AEBB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702491"/>
              </p:ext>
            </p:extLst>
          </p:nvPr>
        </p:nvGraphicFramePr>
        <p:xfrm>
          <a:off x="838200" y="1043710"/>
          <a:ext cx="10515600" cy="4589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4509A7-6D8F-41C9-BB02-9E7462B5D169}"/>
              </a:ext>
            </a:extLst>
          </p:cNvPr>
          <p:cNvSpPr/>
          <p:nvPr/>
        </p:nvSpPr>
        <p:spPr>
          <a:xfrm>
            <a:off x="838200" y="5534561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i-FI" sz="1600">
                <a:solidFill>
                  <a:prstClr val="black"/>
                </a:solidFill>
              </a:rPr>
              <a:t>Henkilöstön lukumäärä käsittää palkansaajat sekä yrittäjät.</a:t>
            </a:r>
          </a:p>
          <a:p>
            <a:pPr lvl="0"/>
            <a:r>
              <a:rPr lang="fi-FI" sz="1600">
                <a:solidFill>
                  <a:prstClr val="black"/>
                </a:solidFill>
              </a:rPr>
              <a:t>Palkattu henkilöstö on muunnettu kokovuosityöllisiksi siten, että esimerkiksi puolipäiväinen työntekijä vastaa puolta henkilöä ja kaksi puolivuotista työntekijää vastaa yhtä kokovuosityöllistä. </a:t>
            </a:r>
          </a:p>
        </p:txBody>
      </p:sp>
    </p:spTree>
    <p:extLst>
      <p:ext uri="{BB962C8B-B14F-4D97-AF65-F5344CB8AC3E}">
        <p14:creationId xmlns:p14="http://schemas.microsoft.com/office/powerpoint/2010/main" val="2448389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D773853-CFF2-40F6-BA02-D6D4CAE4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5"/>
            <a:ext cx="10515600" cy="1071789"/>
          </a:xfrm>
        </p:spPr>
        <p:txBody>
          <a:bodyPr>
            <a:normAutofit fontScale="90000"/>
          </a:bodyPr>
          <a:lstStyle/>
          <a:p>
            <a:r>
              <a:rPr lang="fi-FI" sz="4000" err="1"/>
              <a:t>SoTe</a:t>
            </a:r>
            <a:r>
              <a:rPr lang="fi-FI" sz="4000"/>
              <a:t> - Alan työttömyys ja avoimet työpaikat </a:t>
            </a:r>
          </a:p>
        </p:txBody>
      </p:sp>
      <p:graphicFrame>
        <p:nvGraphicFramePr>
          <p:cNvPr id="7" name="Kaavio 6">
            <a:extLst>
              <a:ext uri="{FF2B5EF4-FFF2-40B4-BE49-F238E27FC236}">
                <a16:creationId xmlns:a16="http://schemas.microsoft.com/office/drawing/2014/main" id="{C4A7F638-16A2-4B51-8527-5DD5675A5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062409"/>
              </p:ext>
            </p:extLst>
          </p:nvPr>
        </p:nvGraphicFramePr>
        <p:xfrm>
          <a:off x="838200" y="1287623"/>
          <a:ext cx="4905375" cy="5354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Kaavio 10">
            <a:extLst>
              <a:ext uri="{FF2B5EF4-FFF2-40B4-BE49-F238E27FC236}">
                <a16:creationId xmlns:a16="http://schemas.microsoft.com/office/drawing/2014/main" id="{8DC97225-4AB4-4262-8DE4-5D17E184E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387134"/>
              </p:ext>
            </p:extLst>
          </p:nvPr>
        </p:nvGraphicFramePr>
        <p:xfrm>
          <a:off x="6096000" y="1287624"/>
          <a:ext cx="5314950" cy="5354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570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F168327-B848-4751-95EC-775065B6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281150"/>
            <a:ext cx="11073882" cy="941161"/>
          </a:xfrm>
        </p:spPr>
        <p:txBody>
          <a:bodyPr>
            <a:normAutofit fontScale="90000"/>
          </a:bodyPr>
          <a:lstStyle/>
          <a:p>
            <a:r>
              <a:rPr lang="fi-FI" sz="3600" err="1"/>
              <a:t>SoTe</a:t>
            </a:r>
            <a:r>
              <a:rPr lang="fi-FI" sz="3600"/>
              <a:t> - Alan uudet ja lopettaneet yritykset Kymenlaaksossa </a:t>
            </a:r>
          </a:p>
        </p:txBody>
      </p:sp>
      <p:graphicFrame>
        <p:nvGraphicFramePr>
          <p:cNvPr id="8" name="Kaavio 7">
            <a:extLst>
              <a:ext uri="{FF2B5EF4-FFF2-40B4-BE49-F238E27FC236}">
                <a16:creationId xmlns:a16="http://schemas.microsoft.com/office/drawing/2014/main" id="{1462FB5D-1012-4878-8FCD-8C6AA483CE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1414"/>
              </p:ext>
            </p:extLst>
          </p:nvPr>
        </p:nvGraphicFramePr>
        <p:xfrm>
          <a:off x="279918" y="1222311"/>
          <a:ext cx="11632164" cy="4591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2E6059B-FE93-4D68-8252-386EF6EF26BB}"/>
              </a:ext>
            </a:extLst>
          </p:cNvPr>
          <p:cNvSpPr/>
          <p:nvPr/>
        </p:nvSpPr>
        <p:spPr>
          <a:xfrm>
            <a:off x="279917" y="5813778"/>
            <a:ext cx="116321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/>
              <a:t>Viiteajankohtana aloittaneiden oikeudellisten yksiköiden lukumäärä.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60351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E80FBA-9131-4623-AD77-3820D9CC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34"/>
            <a:ext cx="10515600" cy="614588"/>
          </a:xfrm>
        </p:spPr>
        <p:txBody>
          <a:bodyPr>
            <a:normAutofit fontScale="90000"/>
          </a:bodyPr>
          <a:lstStyle/>
          <a:p>
            <a:r>
              <a:rPr lang="fi-FI" err="1"/>
              <a:t>SoTe</a:t>
            </a:r>
            <a:r>
              <a:rPr lang="fi-FI"/>
              <a:t> - Toimipaikkojen lukumäärä</a:t>
            </a:r>
          </a:p>
        </p:txBody>
      </p:sp>
      <p:graphicFrame>
        <p:nvGraphicFramePr>
          <p:cNvPr id="13" name="Chart 2">
            <a:extLst>
              <a:ext uri="{FF2B5EF4-FFF2-40B4-BE49-F238E27FC236}">
                <a16:creationId xmlns:a16="http://schemas.microsoft.com/office/drawing/2014/main" id="{04667927-6EAA-43FF-8465-5A38F52765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476923"/>
              </p:ext>
            </p:extLst>
          </p:nvPr>
        </p:nvGraphicFramePr>
        <p:xfrm>
          <a:off x="4932219" y="1393031"/>
          <a:ext cx="6561405" cy="451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">
            <a:extLst>
              <a:ext uri="{FF2B5EF4-FFF2-40B4-BE49-F238E27FC236}">
                <a16:creationId xmlns:a16="http://schemas.microsoft.com/office/drawing/2014/main" id="{1088FE73-8123-4B90-A1A3-51193B7F94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809114"/>
              </p:ext>
            </p:extLst>
          </p:nvPr>
        </p:nvGraphicFramePr>
        <p:xfrm>
          <a:off x="838201" y="1393030"/>
          <a:ext cx="4094018" cy="451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2E2457A-8781-45B2-8FCB-E09088145513}"/>
              </a:ext>
            </a:extLst>
          </p:cNvPr>
          <p:cNvSpPr/>
          <p:nvPr/>
        </p:nvSpPr>
        <p:spPr>
          <a:xfrm>
            <a:off x="838200" y="5906277"/>
            <a:ext cx="10655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/>
              <a:t>Käytetty toimialaluokitus on Toimialaluokitus 2008 (Tilastokeskus, käsikirjoja 4, Helsinki 2008).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655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94886CE-1B36-43A2-8266-69C4EDA2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9"/>
            <a:ext cx="10515600" cy="740055"/>
          </a:xfrm>
        </p:spPr>
        <p:txBody>
          <a:bodyPr>
            <a:normAutofit fontScale="90000"/>
          </a:bodyPr>
          <a:lstStyle/>
          <a:p>
            <a:r>
              <a:rPr lang="fi-FI" err="1"/>
              <a:t>SoTe</a:t>
            </a:r>
            <a:r>
              <a:rPr lang="fi-FI"/>
              <a:t> - Alan liikevaihto</a:t>
            </a:r>
          </a:p>
        </p:txBody>
      </p:sp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F09D0763-CA0B-4084-8397-319700E36C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6742213"/>
              </p:ext>
            </p:extLst>
          </p:nvPr>
        </p:nvGraphicFramePr>
        <p:xfrm>
          <a:off x="6096000" y="853254"/>
          <a:ext cx="5257800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">
            <a:extLst>
              <a:ext uri="{FF2B5EF4-FFF2-40B4-BE49-F238E27FC236}">
                <a16:creationId xmlns:a16="http://schemas.microsoft.com/office/drawing/2014/main" id="{64F7FB9F-6511-4DC7-A9CA-F9F075C783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783893"/>
              </p:ext>
            </p:extLst>
          </p:nvPr>
        </p:nvGraphicFramePr>
        <p:xfrm>
          <a:off x="838200" y="853254"/>
          <a:ext cx="5257800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58CF236-DF7C-4FAF-A1A1-E66490AEF742}"/>
              </a:ext>
            </a:extLst>
          </p:cNvPr>
          <p:cNvSpPr/>
          <p:nvPr/>
        </p:nvSpPr>
        <p:spPr>
          <a:xfrm>
            <a:off x="838199" y="5404581"/>
            <a:ext cx="52578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/>
              <a:t>Varsinaisen toiminnan myyntituotot, joista on vähennetty myönnetyt alennukset sekä arvonlisävero ja muut välittömästi myynnin määrään perustuvat verot.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67D84-0ED8-4D2B-ADE9-FEAF7E3CC9B0}"/>
              </a:ext>
            </a:extLst>
          </p:cNvPr>
          <p:cNvSpPr/>
          <p:nvPr/>
        </p:nvSpPr>
        <p:spPr>
          <a:xfrm>
            <a:off x="6096000" y="5453829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Liikevaihto</a:t>
            </a:r>
            <a:r>
              <a:rPr lang="en-US"/>
              <a:t> per </a:t>
            </a:r>
            <a:r>
              <a:rPr lang="en-US" err="1"/>
              <a:t>henkilö</a:t>
            </a:r>
            <a:r>
              <a:rPr lang="en-US"/>
              <a:t> </a:t>
            </a:r>
            <a:r>
              <a:rPr lang="en-US" err="1"/>
              <a:t>keskimäärin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3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sikk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/>
              <a:t>Elinkeinorakenteen kehitys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23993362-60E7-48FA-A930-930AE39ABF23}"/>
              </a:ext>
            </a:extLst>
          </p:cNvPr>
          <p:cNvSpPr txBox="1"/>
          <p:nvPr/>
        </p:nvSpPr>
        <p:spPr>
          <a:xfrm>
            <a:off x="1038978" y="5892710"/>
            <a:ext cx="1031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Vuoden 2000 Kymenlaakson elinkeinorakenteen kehitys toimialoittain.</a:t>
            </a:r>
          </a:p>
        </p:txBody>
      </p:sp>
      <p:graphicFrame>
        <p:nvGraphicFramePr>
          <p:cNvPr id="9" name="Kaavio 8">
            <a:extLst>
              <a:ext uri="{FF2B5EF4-FFF2-40B4-BE49-F238E27FC236}">
                <a16:creationId xmlns:a16="http://schemas.microsoft.com/office/drawing/2014/main" id="{4340395B-A502-454D-84A0-DA12F5E4E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973420"/>
              </p:ext>
            </p:extLst>
          </p:nvPr>
        </p:nvGraphicFramePr>
        <p:xfrm>
          <a:off x="938591" y="1455575"/>
          <a:ext cx="10314820" cy="4166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sikk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/>
              <a:t>Elinkeinorakenteen kehitys</a:t>
            </a:r>
          </a:p>
        </p:txBody>
      </p:sp>
      <p:graphicFrame>
        <p:nvGraphicFramePr>
          <p:cNvPr id="8" name="Kaavio 7">
            <a:extLst>
              <a:ext uri="{FF2B5EF4-FFF2-40B4-BE49-F238E27FC236}">
                <a16:creationId xmlns:a16="http://schemas.microsoft.com/office/drawing/2014/main" id="{31085173-48A2-43DE-9A87-5ED0A52C4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844443"/>
              </p:ext>
            </p:extLst>
          </p:nvPr>
        </p:nvGraphicFramePr>
        <p:xfrm>
          <a:off x="838200" y="1455575"/>
          <a:ext cx="10515599" cy="4098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kstiruutu 6">
            <a:extLst>
              <a:ext uri="{FF2B5EF4-FFF2-40B4-BE49-F238E27FC236}">
                <a16:creationId xmlns:a16="http://schemas.microsoft.com/office/drawing/2014/main" id="{ED4DEC2D-F7DD-42F2-A6AB-0965247DA28A}"/>
              </a:ext>
            </a:extLst>
          </p:cNvPr>
          <p:cNvSpPr txBox="1"/>
          <p:nvPr/>
        </p:nvSpPr>
        <p:spPr>
          <a:xfrm>
            <a:off x="1038978" y="5892710"/>
            <a:ext cx="1031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Vuoden 2003 Kymenlaakson elinkeinorakenteen kehitys toimialoittain.</a:t>
            </a:r>
          </a:p>
        </p:txBody>
      </p:sp>
    </p:spTree>
    <p:extLst>
      <p:ext uri="{BB962C8B-B14F-4D97-AF65-F5344CB8AC3E}">
        <p14:creationId xmlns:p14="http://schemas.microsoft.com/office/powerpoint/2010/main" val="99246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67ED653-1F6E-49F4-9A83-BE9918BC85E0}"/>
              </a:ext>
            </a:extLst>
          </p:cNvPr>
          <p:cNvSpPr/>
          <p:nvPr/>
        </p:nvSpPr>
        <p:spPr>
          <a:xfrm>
            <a:off x="8113853" y="1655180"/>
            <a:ext cx="3239946" cy="3747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sikk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/>
              <a:t>Elinkeinorakenteen kehitys</a:t>
            </a:r>
          </a:p>
        </p:txBody>
      </p:sp>
      <p:graphicFrame>
        <p:nvGraphicFramePr>
          <p:cNvPr id="8" name="Kaavio 7">
            <a:extLst>
              <a:ext uri="{FF2B5EF4-FFF2-40B4-BE49-F238E27FC236}">
                <a16:creationId xmlns:a16="http://schemas.microsoft.com/office/drawing/2014/main" id="{69E2BC94-8C53-4E9E-A04A-313C989D32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556058"/>
              </p:ext>
            </p:extLst>
          </p:nvPr>
        </p:nvGraphicFramePr>
        <p:xfrm>
          <a:off x="838201" y="1455576"/>
          <a:ext cx="10515600" cy="4267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kstiruutu 6">
            <a:extLst>
              <a:ext uri="{FF2B5EF4-FFF2-40B4-BE49-F238E27FC236}">
                <a16:creationId xmlns:a16="http://schemas.microsoft.com/office/drawing/2014/main" id="{E0498C94-139F-4839-92F6-D27A7DE481CD}"/>
              </a:ext>
            </a:extLst>
          </p:cNvPr>
          <p:cNvSpPr txBox="1"/>
          <p:nvPr/>
        </p:nvSpPr>
        <p:spPr>
          <a:xfrm>
            <a:off x="1038978" y="5892710"/>
            <a:ext cx="1031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Vuoden 2006 Kymenlaakson elinkeinorakenteen kehitys toimialoittain.</a:t>
            </a:r>
          </a:p>
        </p:txBody>
      </p:sp>
    </p:spTree>
    <p:extLst>
      <p:ext uri="{BB962C8B-B14F-4D97-AF65-F5344CB8AC3E}">
        <p14:creationId xmlns:p14="http://schemas.microsoft.com/office/powerpoint/2010/main" val="100995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sikk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i-FI"/>
              <a:t>Elinkeinorakenteen kehitys 2000-2006</a:t>
            </a:r>
          </a:p>
        </p:txBody>
      </p:sp>
      <p:graphicFrame>
        <p:nvGraphicFramePr>
          <p:cNvPr id="5" name="Kaavio 2">
            <a:extLst>
              <a:ext uri="{FF2B5EF4-FFF2-40B4-BE49-F238E27FC236}">
                <a16:creationId xmlns:a16="http://schemas.microsoft.com/office/drawing/2014/main" id="{DD51D84A-8FBD-48E9-B321-AD747AD53F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503029"/>
              </p:ext>
            </p:extLst>
          </p:nvPr>
        </p:nvGraphicFramePr>
        <p:xfrm>
          <a:off x="838201" y="1398066"/>
          <a:ext cx="10515600" cy="4378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kstiruutu 6">
            <a:extLst>
              <a:ext uri="{FF2B5EF4-FFF2-40B4-BE49-F238E27FC236}">
                <a16:creationId xmlns:a16="http://schemas.microsoft.com/office/drawing/2014/main" id="{FC23EA3E-5594-4056-8692-1589977232BD}"/>
              </a:ext>
            </a:extLst>
          </p:cNvPr>
          <p:cNvSpPr txBox="1"/>
          <p:nvPr/>
        </p:nvSpPr>
        <p:spPr>
          <a:xfrm>
            <a:off x="1038978" y="5892710"/>
            <a:ext cx="1031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Työpaikkojen määrä Kymenlaaksossa vuodesta 2000 vuoteen 2006.</a:t>
            </a:r>
          </a:p>
        </p:txBody>
      </p:sp>
    </p:spTree>
    <p:extLst>
      <p:ext uri="{BB962C8B-B14F-4D97-AF65-F5344CB8AC3E}">
        <p14:creationId xmlns:p14="http://schemas.microsoft.com/office/powerpoint/2010/main" val="150498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sikk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i-FI"/>
              <a:t>Elinkeinorakenteen kehitys 2007-2016</a:t>
            </a:r>
          </a:p>
        </p:txBody>
      </p:sp>
      <p:graphicFrame>
        <p:nvGraphicFramePr>
          <p:cNvPr id="7" name="Sisällön paikkamerkki 6">
            <a:extLst>
              <a:ext uri="{FF2B5EF4-FFF2-40B4-BE49-F238E27FC236}">
                <a16:creationId xmlns:a16="http://schemas.microsoft.com/office/drawing/2014/main" id="{66480718-75A2-4F64-9D86-7579FB75D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802429"/>
              </p:ext>
            </p:extLst>
          </p:nvPr>
        </p:nvGraphicFramePr>
        <p:xfrm>
          <a:off x="397565" y="1560443"/>
          <a:ext cx="10956235" cy="4616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kstiruutu 3">
            <a:extLst>
              <a:ext uri="{FF2B5EF4-FFF2-40B4-BE49-F238E27FC236}">
                <a16:creationId xmlns:a16="http://schemas.microsoft.com/office/drawing/2014/main" id="{96C24642-ED65-4A9D-97C3-513264E14C00}"/>
              </a:ext>
            </a:extLst>
          </p:cNvPr>
          <p:cNvSpPr txBox="1"/>
          <p:nvPr/>
        </p:nvSpPr>
        <p:spPr>
          <a:xfrm>
            <a:off x="9094304" y="1560443"/>
            <a:ext cx="108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9758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sikk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i-FI"/>
              <a:t>Elinkeinorakenteen kehitys 2007-2016</a:t>
            </a:r>
          </a:p>
        </p:txBody>
      </p:sp>
      <p:graphicFrame>
        <p:nvGraphicFramePr>
          <p:cNvPr id="5" name="Sisällön paikkamerkki 4">
            <a:extLst>
              <a:ext uri="{FF2B5EF4-FFF2-40B4-BE49-F238E27FC236}">
                <a16:creationId xmlns:a16="http://schemas.microsoft.com/office/drawing/2014/main" id="{6FD518C8-BF8E-40F4-A662-E3F1839C1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830329"/>
              </p:ext>
            </p:extLst>
          </p:nvPr>
        </p:nvGraphicFramePr>
        <p:xfrm>
          <a:off x="437323" y="1500809"/>
          <a:ext cx="10916478" cy="467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2089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sikk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i-FI"/>
              <a:t>Elinkeinorakenteen kehitys 2007-2016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253523"/>
              </p:ext>
            </p:extLst>
          </p:nvPr>
        </p:nvGraphicFramePr>
        <p:xfrm>
          <a:off x="838201" y="1311802"/>
          <a:ext cx="10515600" cy="4354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kstiruutu 6">
            <a:extLst>
              <a:ext uri="{FF2B5EF4-FFF2-40B4-BE49-F238E27FC236}">
                <a16:creationId xmlns:a16="http://schemas.microsoft.com/office/drawing/2014/main" id="{DBBDF7B8-6728-4E3D-836C-7D3FC9B5D512}"/>
              </a:ext>
            </a:extLst>
          </p:cNvPr>
          <p:cNvSpPr txBox="1"/>
          <p:nvPr/>
        </p:nvSpPr>
        <p:spPr>
          <a:xfrm>
            <a:off x="1038978" y="5892710"/>
            <a:ext cx="1031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Työpaikkojen määrä Kymenlaaksossa vuodesta 2007 vuoteen 2016.</a:t>
            </a:r>
          </a:p>
        </p:txBody>
      </p:sp>
    </p:spTree>
    <p:extLst>
      <p:ext uri="{BB962C8B-B14F-4D97-AF65-F5344CB8AC3E}">
        <p14:creationId xmlns:p14="http://schemas.microsoft.com/office/powerpoint/2010/main" val="4985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B61D244-FBA6-4179-8792-CAF337CE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04646"/>
          </a:xfrm>
        </p:spPr>
        <p:txBody>
          <a:bodyPr>
            <a:normAutofit/>
          </a:bodyPr>
          <a:lstStyle/>
          <a:p>
            <a:pPr algn="ctr"/>
            <a:r>
              <a:rPr lang="fi-FI" b="1"/>
              <a:t>Sosiaali- ja terveydenhoito –</a:t>
            </a:r>
            <a:br>
              <a:rPr lang="fi-FI" b="1"/>
            </a:br>
            <a:r>
              <a:rPr lang="fi-FI" b="1"/>
              <a:t>toimialakohtainen informaatio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F6E964A-02F9-4260-94F0-679C0EDBA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fi-FI"/>
              <a:t>Sosiaali- ja terveyspalvelujen toimiala (Q, TOL2008) pitää sisällään alatoimialat 86; Terveyspalvelut, 87; Sosiaalihuollon laitospalvelut ja 88; Sosiaalihuollon avopalvelut.</a:t>
            </a:r>
          </a:p>
          <a:p>
            <a:r>
              <a:rPr lang="fi-FI"/>
              <a:t>Raportti käsittää toimialan Kymenlaakson tilastot osittain vuodesta 2006 vuoteen 2016 saakka. Osa tilastoista on saatu vain vuodesta 2013 alkaen.</a:t>
            </a:r>
          </a:p>
          <a:p>
            <a:r>
              <a:rPr lang="fi-FI"/>
              <a:t>Tilastojen lähteenä on käytetty Tilastokeskuksen </a:t>
            </a:r>
            <a:r>
              <a:rPr lang="fi-FI" err="1"/>
              <a:t>StatFin</a:t>
            </a:r>
            <a:r>
              <a:rPr lang="fi-FI"/>
              <a:t>-palvelua.</a:t>
            </a:r>
          </a:p>
        </p:txBody>
      </p:sp>
    </p:spTree>
    <p:extLst>
      <p:ext uri="{BB962C8B-B14F-4D97-AF65-F5344CB8AC3E}">
        <p14:creationId xmlns:p14="http://schemas.microsoft.com/office/powerpoint/2010/main" val="3938831755"/>
      </p:ext>
    </p:extLst>
  </p:cSld>
  <p:clrMapOvr>
    <a:masterClrMapping/>
  </p:clrMapOvr>
</p:sld>
</file>

<file path=ppt/theme/theme1.xml><?xml version="1.0" encoding="utf-8"?>
<a:theme xmlns:a="http://schemas.openxmlformats.org/drawingml/2006/main" name="Melankolia-tiivistelmän suunnittelumal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6713365_TF03460530" id="{0C0A44F3-0D41-4616-85D1-FC6ACCDE63C5}" vid="{6F3C71BC-D305-43EC-A02F-EF01189FC37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Century Gothic">
    <a:majorFont>
      <a:latin typeface="Century Gothic" panose="020B050202020202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 panose="020B050202020202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Century Gothic">
    <a:majorFont>
      <a:latin typeface="Century Gothic" panose="020B050202020202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 panose="020B050202020202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BD0F56883DF6934AA0E11617C0607D32" ma:contentTypeVersion="2" ma:contentTypeDescription="Luo uusi asiakirja." ma:contentTypeScope="" ma:versionID="b98beb348ec55e9970ee60eea659749a">
  <xsd:schema xmlns:xsd="http://www.w3.org/2001/XMLSchema" xmlns:xs="http://www.w3.org/2001/XMLSchema" xmlns:p="http://schemas.microsoft.com/office/2006/metadata/properties" xmlns:ns2="9038730d-86f5-4e52-ba7e-9d43163b217f" targetNamespace="http://schemas.microsoft.com/office/2006/metadata/properties" ma:root="true" ma:fieldsID="e92730fabc591eb7dbc9e0fbf3878c49" ns2:_="">
    <xsd:import namespace="9038730d-86f5-4e52-ba7e-9d43163b21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8730d-86f5-4e52-ba7e-9d43163b2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2D8927-04A4-47A4-B8E9-362B2BFE80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B8671D-A7B0-4D74-9E07-47D20F0BE0D2}"/>
</file>

<file path=customXml/itemProps3.xml><?xml version="1.0" encoding="utf-8"?>
<ds:datastoreItem xmlns:ds="http://schemas.openxmlformats.org/officeDocument/2006/customXml" ds:itemID="{E38F35AD-F905-4A6A-B08B-386E982BEF05}">
  <ds:schemaRefs>
    <ds:schemaRef ds:uri="9038730d-86f5-4e52-ba7e-9d43163b217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Melankolia-tiivistelmän suunnitteludiat</Template>
  <Application>Microsoft Office PowerPoint</Application>
  <PresentationFormat>Widescreen</PresentationFormat>
  <Slides>18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Melankolia-tiivistelmän suunnittelumalli</vt:lpstr>
      <vt:lpstr>Tiedon julkiset lähteet</vt:lpstr>
      <vt:lpstr>Elinkeinorakenteen kehitys</vt:lpstr>
      <vt:lpstr>Elinkeinorakenteen kehitys</vt:lpstr>
      <vt:lpstr>Elinkeinorakenteen kehitys</vt:lpstr>
      <vt:lpstr>Elinkeinorakenteen kehitys 2000-2006</vt:lpstr>
      <vt:lpstr>Elinkeinorakenteen kehitys 2007-2016</vt:lpstr>
      <vt:lpstr>Elinkeinorakenteen kehitys 2007-2016</vt:lpstr>
      <vt:lpstr>Elinkeinorakenteen kehitys 2007-2016</vt:lpstr>
      <vt:lpstr>Sosiaali- ja terveydenhoito – toimialakohtainen informaatio</vt:lpstr>
      <vt:lpstr>PowerPoint Presentation</vt:lpstr>
      <vt:lpstr>SoTe - Alan työvoiman kehitys</vt:lpstr>
      <vt:lpstr>SoTe - Työntekijöiden ikärakenne Kymenlaaksossa </vt:lpstr>
      <vt:lpstr>SoTe - Henkilöstön lukumäärä</vt:lpstr>
      <vt:lpstr>SoTe - Alan henkilöstö toimipaikan koon mukaan Kymenlaaksossa </vt:lpstr>
      <vt:lpstr>SoTe - Alan työttömyys ja avoimet työpaikat </vt:lpstr>
      <vt:lpstr>SoTe - Alan uudet ja lopettaneet yritykset Kymenlaaksossa </vt:lpstr>
      <vt:lpstr>SoTe - Toimipaikkojen lukumäärä</vt:lpstr>
      <vt:lpstr>SoTe - Alan liikevaihto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Tiedon julkiset lähteet</dc:title>
  <dc:creator>Tamminen Joni</dc:creator>
  <cp:revision>1</cp:revision>
  <dcterms:created xsi:type="dcterms:W3CDTF">2019-02-10T17:20:42Z</dcterms:created>
  <dcterms:modified xsi:type="dcterms:W3CDTF">2019-03-24T18:05:15Z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0x010100BD0F56883DF6934AA0E11617C0607D32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AuthorIds_UIVersion_8704">
    <vt:lpwstr>12</vt:lpwstr>
  </property>
</Properties>
</file>