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70" r:id="rId4"/>
    <p:sldId id="272" r:id="rId5"/>
    <p:sldId id="273" r:id="rId6"/>
    <p:sldId id="266" r:id="rId7"/>
    <p:sldId id="269" r:id="rId8"/>
    <p:sldId id="274" r:id="rId9"/>
    <p:sldId id="275" r:id="rId10"/>
    <p:sldId id="276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4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79796"/>
  </p:normalViewPr>
  <p:slideViewPr>
    <p:cSldViewPr snapToGrid="0" snapToObjects="1">
      <p:cViewPr varScale="1">
        <p:scale>
          <a:sx n="101" d="100"/>
          <a:sy n="101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8CB76-0C90-9B4D-AA12-1C3D9596B1D6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B36F-4074-804C-81E1-AB602706DA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65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596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01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264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397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9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24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401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029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B36F-4074-804C-81E1-AB602706DA4D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277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8442" y="611858"/>
            <a:ext cx="73056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8442" y="1079750"/>
            <a:ext cx="7305600" cy="396000"/>
          </a:xfrm>
        </p:spPr>
        <p:txBody>
          <a:bodyPr/>
          <a:lstStyle>
            <a:lvl1pPr marL="0" indent="0" algn="l">
              <a:buNone/>
              <a:defRPr sz="2399">
                <a:solidFill>
                  <a:srgbClr val="003056"/>
                </a:solidFill>
              </a:defRPr>
            </a:lvl1pPr>
            <a:lvl2pPr marL="4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b="41150"/>
          <a:stretch/>
        </p:blipFill>
        <p:spPr>
          <a:xfrm>
            <a:off x="0" y="2177496"/>
            <a:ext cx="12190026" cy="36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81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8442" y="611858"/>
            <a:ext cx="73056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8442" y="1079750"/>
            <a:ext cx="7305600" cy="396000"/>
          </a:xfrm>
        </p:spPr>
        <p:txBody>
          <a:bodyPr/>
          <a:lstStyle>
            <a:lvl1pPr marL="0" indent="0" algn="l">
              <a:buNone/>
              <a:defRPr sz="2399">
                <a:solidFill>
                  <a:srgbClr val="003056"/>
                </a:solidFill>
              </a:defRPr>
            </a:lvl1pPr>
            <a:lvl2pPr marL="4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1378441" y="2177496"/>
            <a:ext cx="9429544" cy="3689146"/>
          </a:xfrm>
        </p:spPr>
        <p:txBody>
          <a:bodyPr/>
          <a:lstStyle>
            <a:lvl1pPr marL="0" indent="0">
              <a:buNone/>
              <a:defRPr sz="3199"/>
            </a:lvl1pPr>
            <a:lvl2pPr marL="457015" indent="0">
              <a:buNone/>
              <a:defRPr sz="2799"/>
            </a:lvl2pPr>
            <a:lvl3pPr marL="914031" indent="0">
              <a:buNone/>
              <a:defRPr sz="2399"/>
            </a:lvl3pPr>
            <a:lvl4pPr marL="1371046" indent="0">
              <a:buNone/>
              <a:defRPr sz="1999"/>
            </a:lvl4pPr>
            <a:lvl5pPr marL="1828061" indent="0">
              <a:buNone/>
              <a:defRPr sz="1999"/>
            </a:lvl5pPr>
            <a:lvl6pPr marL="2285075" indent="0">
              <a:buNone/>
              <a:defRPr sz="1999"/>
            </a:lvl6pPr>
            <a:lvl7pPr marL="2742091" indent="0">
              <a:buNone/>
              <a:defRPr sz="1999"/>
            </a:lvl7pPr>
            <a:lvl8pPr marL="3199106" indent="0">
              <a:buNone/>
              <a:defRPr sz="1999"/>
            </a:lvl8pPr>
            <a:lvl9pPr marL="3656122" indent="0">
              <a:buNone/>
              <a:defRPr sz="1999"/>
            </a:lvl9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3350" y="2712585"/>
            <a:ext cx="10365301" cy="46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31111" y="3569060"/>
            <a:ext cx="8529779" cy="396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3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8441" y="2177497"/>
            <a:ext cx="4480833" cy="35971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5" indent="0">
              <a:buNone/>
              <a:defRPr sz="1999" b="1"/>
            </a:lvl2pPr>
            <a:lvl3pPr marL="914031" indent="0">
              <a:buNone/>
              <a:defRPr sz="1799" b="1"/>
            </a:lvl3pPr>
            <a:lvl4pPr marL="1371046" indent="0">
              <a:buNone/>
              <a:defRPr sz="1600" b="1"/>
            </a:lvl4pPr>
            <a:lvl5pPr marL="1828061" indent="0">
              <a:buNone/>
              <a:defRPr sz="1600" b="1"/>
            </a:lvl5pPr>
            <a:lvl6pPr marL="2285075" indent="0">
              <a:buNone/>
              <a:defRPr sz="1600" b="1"/>
            </a:lvl6pPr>
            <a:lvl7pPr marL="2742091" indent="0">
              <a:buNone/>
              <a:defRPr sz="1600" b="1"/>
            </a:lvl7pPr>
            <a:lvl8pPr marL="3199106" indent="0">
              <a:buNone/>
              <a:defRPr sz="1600" b="1"/>
            </a:lvl8pPr>
            <a:lvl9pPr marL="365612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8441" y="2547477"/>
            <a:ext cx="4480833" cy="3311233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30751" y="2177497"/>
            <a:ext cx="4480833" cy="35971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5" indent="0">
              <a:buNone/>
              <a:defRPr sz="1999" b="1"/>
            </a:lvl2pPr>
            <a:lvl3pPr marL="914031" indent="0">
              <a:buNone/>
              <a:defRPr sz="1799" b="1"/>
            </a:lvl3pPr>
            <a:lvl4pPr marL="1371046" indent="0">
              <a:buNone/>
              <a:defRPr sz="1600" b="1"/>
            </a:lvl4pPr>
            <a:lvl5pPr marL="1828061" indent="0">
              <a:buNone/>
              <a:defRPr sz="1600" b="1"/>
            </a:lvl5pPr>
            <a:lvl6pPr marL="2285075" indent="0">
              <a:buNone/>
              <a:defRPr sz="1600" b="1"/>
            </a:lvl6pPr>
            <a:lvl7pPr marL="2742091" indent="0">
              <a:buNone/>
              <a:defRPr sz="1600" b="1"/>
            </a:lvl7pPr>
            <a:lvl8pPr marL="3199106" indent="0">
              <a:buNone/>
              <a:defRPr sz="1600" b="1"/>
            </a:lvl8pPr>
            <a:lvl9pPr marL="365612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0751" y="2546688"/>
            <a:ext cx="4480833" cy="3311233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70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8441" y="2177496"/>
            <a:ext cx="4480833" cy="3689146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30751" y="2177496"/>
            <a:ext cx="4480833" cy="3689146"/>
          </a:xfrm>
        </p:spPr>
        <p:txBody>
          <a:bodyPr/>
          <a:lstStyle>
            <a:lvl1pPr marL="0" indent="0">
              <a:buNone/>
              <a:defRPr sz="3199"/>
            </a:lvl1pPr>
            <a:lvl2pPr marL="457015" indent="0">
              <a:buNone/>
              <a:defRPr sz="2799"/>
            </a:lvl2pPr>
            <a:lvl3pPr marL="914031" indent="0">
              <a:buNone/>
              <a:defRPr sz="2399"/>
            </a:lvl3pPr>
            <a:lvl4pPr marL="1371046" indent="0">
              <a:buNone/>
              <a:defRPr sz="1999"/>
            </a:lvl4pPr>
            <a:lvl5pPr marL="1828061" indent="0">
              <a:buNone/>
              <a:defRPr sz="1999"/>
            </a:lvl5pPr>
            <a:lvl6pPr marL="2285075" indent="0">
              <a:buNone/>
              <a:defRPr sz="1999"/>
            </a:lvl6pPr>
            <a:lvl7pPr marL="2742091" indent="0">
              <a:buNone/>
              <a:defRPr sz="1999"/>
            </a:lvl7pPr>
            <a:lvl8pPr marL="3199106" indent="0">
              <a:buNone/>
              <a:defRPr sz="1999"/>
            </a:lvl8pPr>
            <a:lvl9pPr marL="3656122" indent="0">
              <a:buNone/>
              <a:defRPr sz="1999"/>
            </a:lvl9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68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8441" y="2177496"/>
            <a:ext cx="6226379" cy="3689146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8080121" y="2177496"/>
            <a:ext cx="2735288" cy="3689146"/>
          </a:xfrm>
        </p:spPr>
        <p:txBody>
          <a:bodyPr/>
          <a:lstStyle>
            <a:lvl1pPr marL="0" indent="0">
              <a:buNone/>
              <a:defRPr sz="3199"/>
            </a:lvl1pPr>
            <a:lvl2pPr marL="457015" indent="0">
              <a:buNone/>
              <a:defRPr sz="2799"/>
            </a:lvl2pPr>
            <a:lvl3pPr marL="914031" indent="0">
              <a:buNone/>
              <a:defRPr sz="2399"/>
            </a:lvl3pPr>
            <a:lvl4pPr marL="1371046" indent="0">
              <a:buNone/>
              <a:defRPr sz="1999"/>
            </a:lvl4pPr>
            <a:lvl5pPr marL="1828061" indent="0">
              <a:buNone/>
              <a:defRPr sz="1999"/>
            </a:lvl5pPr>
            <a:lvl6pPr marL="2285075" indent="0">
              <a:buNone/>
              <a:defRPr sz="1999"/>
            </a:lvl6pPr>
            <a:lvl7pPr marL="2742091" indent="0">
              <a:buNone/>
              <a:defRPr sz="1999"/>
            </a:lvl7pPr>
            <a:lvl8pPr marL="3199106" indent="0">
              <a:buNone/>
              <a:defRPr sz="1999"/>
            </a:lvl8pPr>
            <a:lvl9pPr marL="3656122" indent="0">
              <a:buNone/>
              <a:defRPr sz="1999"/>
            </a:lvl9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8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8441" y="611860"/>
            <a:ext cx="6456000" cy="124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8441" y="2177496"/>
            <a:ext cx="9429544" cy="36891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78442" y="6312939"/>
            <a:ext cx="28448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fld id="{3922FC80-C65B-E949-BED5-378DBEF97A38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8441" y="6060997"/>
            <a:ext cx="38608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15150" y="6312939"/>
            <a:ext cx="1405947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CEB3C8ED-F083-1848-8EB9-B77DE921742C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14" y="305929"/>
            <a:ext cx="2647016" cy="12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4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031" rtl="0" eaLnBrk="1" latinLnBrk="0" hangingPunct="1">
        <a:spcBef>
          <a:spcPct val="0"/>
        </a:spcBef>
        <a:buNone/>
        <a:defRPr sz="2999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761" indent="-342761" algn="l" defTabSz="914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rgbClr val="003056"/>
          </a:solidFill>
          <a:latin typeface="+mn-lt"/>
          <a:ea typeface="+mn-ea"/>
          <a:cs typeface="+mn-cs"/>
        </a:defRPr>
      </a:lvl1pPr>
      <a:lvl2pPr marL="742650" indent="-285634" algn="l" defTabSz="9140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9" kern="1200">
          <a:solidFill>
            <a:srgbClr val="003056"/>
          </a:solidFill>
          <a:latin typeface="+mn-lt"/>
          <a:ea typeface="+mn-ea"/>
          <a:cs typeface="+mn-cs"/>
        </a:defRPr>
      </a:lvl2pPr>
      <a:lvl3pPr marL="1142538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9" kern="1200">
          <a:solidFill>
            <a:srgbClr val="003056"/>
          </a:solidFill>
          <a:latin typeface="+mn-lt"/>
          <a:ea typeface="+mn-ea"/>
          <a:cs typeface="+mn-cs"/>
        </a:defRPr>
      </a:lvl3pPr>
      <a:lvl4pPr marL="1599554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6568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3584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599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14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29" indent="-228507" algn="l" defTabSz="9140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5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1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6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1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75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091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06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22" algn="l" defTabSz="91403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n@informatik.uni-mannheim.de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mailto:heiko@informatik.uni-mannheim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mailto:jan@informatik.uni-mannheim.de" TargetMode="External"/><Relationship Id="rId4" Type="http://schemas.openxmlformats.org/officeDocument/2006/relationships/hyperlink" Target="mailto:heiko@informatik.uni-mannheim.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wordnet.princeton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othan/WiktionaryMatch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DA33-87C0-EF43-879D-BE7141811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Wiktionary</a:t>
            </a:r>
            <a:r>
              <a:rPr lang="de-DE" dirty="0"/>
              <a:t> </a:t>
            </a:r>
            <a:r>
              <a:rPr lang="de-DE" dirty="0" err="1"/>
              <a:t>Matcher</a:t>
            </a:r>
            <a:endParaRPr lang="en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A07D98C-A58C-6A4E-8C93-6277939C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8800" y="6314401"/>
            <a:ext cx="2845541" cy="180042"/>
          </a:xfrm>
        </p:spPr>
        <p:txBody>
          <a:bodyPr/>
          <a:lstStyle/>
          <a:p>
            <a:r>
              <a:rPr lang="de-DE" dirty="0"/>
              <a:t>OM@ISWC 2020 – Remote – November 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E21B5B-E7F1-4547-88EA-33EA068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BD20-FFE1-2947-8051-C4AC9BA96C7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19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0696-A30D-D546-AA3E-A3821C9D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the System Could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11F4-CF14-6041-BEB7-BA548BB1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Include m</a:t>
            </a:r>
            <a:r>
              <a:rPr lang="en-GB" dirty="0"/>
              <a:t>or</a:t>
            </a:r>
            <a:r>
              <a:rPr lang="en-DE" dirty="0"/>
              <a:t>e strategies than just the label such as structure or reasoning-based approaches.</a:t>
            </a:r>
          </a:p>
          <a:p>
            <a:r>
              <a:rPr lang="en-DE" dirty="0"/>
              <a:t>Exploit more Wiktionary relations (note that not all are extracted by DBnary).</a:t>
            </a:r>
          </a:p>
          <a:p>
            <a:r>
              <a:rPr lang="en-DE" dirty="0"/>
              <a:t>Include more sources of background knowledge such as specific biomedical knowledge bases.</a:t>
            </a:r>
          </a:p>
        </p:txBody>
      </p:sp>
    </p:spTree>
    <p:extLst>
      <p:ext uri="{BB962C8B-B14F-4D97-AF65-F5344CB8AC3E}">
        <p14:creationId xmlns:p14="http://schemas.microsoft.com/office/powerpoint/2010/main" val="206392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49BB-0D0C-49D5-9A35-3FB3FA8B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99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3517-535E-44D2-97C0-0B4AD191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799" b="1" dirty="0"/>
          </a:p>
          <a:p>
            <a:pPr marL="0" indent="0">
              <a:buNone/>
            </a:pPr>
            <a:r>
              <a:rPr lang="en-US" sz="1799" b="1" dirty="0"/>
              <a:t>Jan Portisch</a:t>
            </a:r>
            <a:br>
              <a:rPr lang="en-US" sz="1799" dirty="0"/>
            </a:br>
            <a:r>
              <a:rPr lang="en-US" sz="1799" dirty="0"/>
              <a:t>Data and Web Science Group, University of Mannheim</a:t>
            </a:r>
            <a:br>
              <a:rPr lang="en-US" sz="1799" dirty="0"/>
            </a:br>
            <a:r>
              <a:rPr lang="en-US" sz="1799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jan@informatik.uni-mannheim.de </a:t>
            </a:r>
            <a:endParaRPr lang="en-US" sz="1799" dirty="0"/>
          </a:p>
          <a:p>
            <a:pPr marL="0" indent="0">
              <a:buNone/>
            </a:pPr>
            <a:endParaRPr lang="en-US" sz="1799" dirty="0"/>
          </a:p>
          <a:p>
            <a:pPr marL="0" indent="0">
              <a:buNone/>
            </a:pPr>
            <a:r>
              <a:rPr lang="en-US" sz="1799" b="1" dirty="0"/>
              <a:t>Heiko </a:t>
            </a:r>
            <a:r>
              <a:rPr lang="en-US" sz="1799" b="1" dirty="0" err="1"/>
              <a:t>Paulheim</a:t>
            </a:r>
            <a:br>
              <a:rPr lang="en-US" sz="1799" dirty="0"/>
            </a:br>
            <a:r>
              <a:rPr lang="en-US" sz="1799" dirty="0"/>
              <a:t>Data and Web Science Group, University of Mannheim</a:t>
            </a:r>
            <a:br>
              <a:rPr lang="en-US" sz="1799" dirty="0"/>
            </a:br>
            <a:r>
              <a:rPr lang="en-US" sz="1799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heiko@informatik.uni-mannheim.de</a:t>
            </a:r>
            <a:r>
              <a:rPr lang="en-US" sz="1799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5CC3-A874-4D76-8701-B39002B0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AA9CF7-10C9-44D0-9C41-60DB1BA04665}"/>
              </a:ext>
            </a:extLst>
          </p:cNvPr>
          <p:cNvGrpSpPr/>
          <p:nvPr/>
        </p:nvGrpSpPr>
        <p:grpSpPr>
          <a:xfrm>
            <a:off x="8974157" y="2489439"/>
            <a:ext cx="1866586" cy="2424073"/>
            <a:chOff x="26745720" y="25424033"/>
            <a:chExt cx="2318099" cy="30104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143A98-3F68-43B4-BC9D-7919BC7F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5720" y="25424033"/>
              <a:ext cx="2318099" cy="30104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451C39-35F9-4688-825B-8C0932089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04352" y="25607146"/>
              <a:ext cx="1963917" cy="196391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BF1050B-6AD8-6845-8CC9-CDA5707B17BF}"/>
              </a:ext>
            </a:extLst>
          </p:cNvPr>
          <p:cNvSpPr/>
          <p:nvPr/>
        </p:nvSpPr>
        <p:spPr>
          <a:xfrm>
            <a:off x="9030247" y="4443984"/>
            <a:ext cx="1653035" cy="301752"/>
          </a:xfrm>
          <a:prstGeom prst="rect">
            <a:avLst/>
          </a:prstGeom>
          <a:solidFill>
            <a:srgbClr val="003056"/>
          </a:solidFill>
          <a:ln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25A2A-80CD-9341-BC05-389B26313C95}"/>
              </a:ext>
            </a:extLst>
          </p:cNvPr>
          <p:cNvSpPr txBox="1"/>
          <p:nvPr/>
        </p:nvSpPr>
        <p:spPr>
          <a:xfrm>
            <a:off x="9259932" y="4376404"/>
            <a:ext cx="12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7E8753E6-655C-6646-A82D-A6B1834B3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891" y="2636886"/>
            <a:ext cx="1581390" cy="15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081-E089-4B5C-AB32-0F60A567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92E2-AF45-46E7-A548-75065CD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89F8F-6BC8-4A6A-AF18-E0FDA636B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08" y="1859860"/>
            <a:ext cx="1901992" cy="285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A01AA2-3863-4981-A602-6DF3FA282403}"/>
              </a:ext>
            </a:extLst>
          </p:cNvPr>
          <p:cNvSpPr txBox="1"/>
          <p:nvPr/>
        </p:nvSpPr>
        <p:spPr>
          <a:xfrm>
            <a:off x="5738838" y="4910039"/>
            <a:ext cx="4895269" cy="67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056"/>
                </a:solidFill>
              </a:rPr>
              <a:t>Heiko </a:t>
            </a:r>
            <a:r>
              <a:rPr lang="en-US" sz="1400" b="1" dirty="0" err="1">
                <a:solidFill>
                  <a:srgbClr val="003056"/>
                </a:solidFill>
              </a:rPr>
              <a:t>Paulheim</a:t>
            </a:r>
            <a:br>
              <a:rPr lang="en-US" sz="1200" dirty="0">
                <a:solidFill>
                  <a:srgbClr val="003056"/>
                </a:solidFill>
              </a:rPr>
            </a:br>
            <a:r>
              <a:rPr lang="en-US" sz="1200" dirty="0">
                <a:solidFill>
                  <a:srgbClr val="003056"/>
                </a:solidFill>
              </a:rPr>
              <a:t>Data and Web Science Group, University of Mannheim</a:t>
            </a:r>
            <a:br>
              <a:rPr lang="en-US" sz="1200" dirty="0">
                <a:solidFill>
                  <a:srgbClr val="003056"/>
                </a:solidFill>
              </a:rPr>
            </a:br>
            <a:r>
              <a:rPr lang="en-US" sz="1200" dirty="0">
                <a:solidFill>
                  <a:srgbClr val="00305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heiko@informatik.uni-mannheim.de</a:t>
            </a:r>
            <a:r>
              <a:rPr lang="en-US" sz="1200" dirty="0">
                <a:solidFill>
                  <a:srgbClr val="003056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BED37-3C48-460A-AC2E-CDD40052D1D7}"/>
              </a:ext>
            </a:extLst>
          </p:cNvPr>
          <p:cNvSpPr txBox="1"/>
          <p:nvPr/>
        </p:nvSpPr>
        <p:spPr>
          <a:xfrm>
            <a:off x="1601843" y="4910039"/>
            <a:ext cx="4895269" cy="67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056"/>
                </a:solidFill>
              </a:rPr>
              <a:t>Jan Portisch</a:t>
            </a:r>
            <a:br>
              <a:rPr lang="en-US" sz="1200" dirty="0">
                <a:solidFill>
                  <a:srgbClr val="003056"/>
                </a:solidFill>
              </a:rPr>
            </a:br>
            <a:r>
              <a:rPr lang="en-US" sz="1200" dirty="0">
                <a:solidFill>
                  <a:srgbClr val="003056"/>
                </a:solidFill>
              </a:rPr>
              <a:t>Data and Web Science Group, University of Mannheim / SAP SE</a:t>
            </a:r>
            <a:br>
              <a:rPr lang="en-US" sz="1200" dirty="0">
                <a:solidFill>
                  <a:srgbClr val="003056"/>
                </a:solidFill>
              </a:rPr>
            </a:br>
            <a:r>
              <a:rPr lang="en-US" sz="1200" dirty="0">
                <a:solidFill>
                  <a:srgbClr val="00305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jan@informatik.uni-mannheim.de </a:t>
            </a:r>
            <a:endParaRPr lang="en-US" sz="1200" dirty="0">
              <a:solidFill>
                <a:srgbClr val="003056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129A41-EB27-487F-8F63-448BA496FE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2" t="21133" r="20571" b="27151"/>
          <a:stretch/>
        </p:blipFill>
        <p:spPr>
          <a:xfrm>
            <a:off x="3089248" y="1875540"/>
            <a:ext cx="1901993" cy="285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4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33BA-763F-444F-9A4D-DFBD8F4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General Background Knowledge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78E0-9D0C-B141-8C93-21F3B25E0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C7C4-08DC-0C40-84A4-7A5CDA64CD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heavily used for OM</a:t>
            </a:r>
          </a:p>
          <a:p>
            <a:r>
              <a:rPr lang="en-DE" dirty="0"/>
              <a:t>proprietary license</a:t>
            </a:r>
          </a:p>
          <a:p>
            <a:r>
              <a:rPr lang="en-DE" dirty="0"/>
              <a:t>small</a:t>
            </a:r>
          </a:p>
          <a:p>
            <a:r>
              <a:rPr lang="en-DE" dirty="0"/>
              <a:t>monolingual</a:t>
            </a:r>
          </a:p>
          <a:p>
            <a:r>
              <a:rPr lang="en-DE" dirty="0"/>
              <a:t>slow vocabulary growth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77A4-A3E9-E542-AE04-631DF7221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Wiktionary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20ED6-659E-8644-847F-E3F8AB859B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rarely used for OM</a:t>
            </a:r>
          </a:p>
          <a:p>
            <a:r>
              <a:rPr lang="en-DE" dirty="0"/>
              <a:t>public domain</a:t>
            </a:r>
          </a:p>
          <a:p>
            <a:r>
              <a:rPr lang="en-DE" dirty="0"/>
              <a:t>large</a:t>
            </a:r>
          </a:p>
          <a:p>
            <a:r>
              <a:rPr lang="en-DE" dirty="0"/>
              <a:t>multilingual</a:t>
            </a:r>
          </a:p>
          <a:p>
            <a:r>
              <a:rPr lang="en-DE" dirty="0"/>
              <a:t>continuous vocabulary growth</a:t>
            </a:r>
          </a:p>
        </p:txBody>
      </p:sp>
      <p:pic>
        <p:nvPicPr>
          <p:cNvPr id="1028" name="Picture 4" descr="Wiktionary - Wikipedia">
            <a:extLst>
              <a:ext uri="{FF2B5EF4-FFF2-40B4-BE49-F238E27FC236}">
                <a16:creationId xmlns:a16="http://schemas.microsoft.com/office/drawing/2014/main" id="{3751C5B2-31D1-7242-B81E-7B20083B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42" y="4822475"/>
            <a:ext cx="952396" cy="11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19FC7-1EA8-D34D-80D8-7D9417B6E914}"/>
              </a:ext>
            </a:extLst>
          </p:cNvPr>
          <p:cNvSpPr txBox="1"/>
          <p:nvPr/>
        </p:nvSpPr>
        <p:spPr>
          <a:xfrm>
            <a:off x="3553356" y="5068696"/>
            <a:ext cx="606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solidFill>
                  <a:schemeClr val="bg1">
                    <a:lumMod val="75000"/>
                  </a:schemeClr>
                </a:solidFill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C631A-5862-6A43-8B9F-3EC5B7A8B580}"/>
              </a:ext>
            </a:extLst>
          </p:cNvPr>
          <p:cNvSpPr txBox="1"/>
          <p:nvPr/>
        </p:nvSpPr>
        <p:spPr>
          <a:xfrm>
            <a:off x="8786838" y="4822475"/>
            <a:ext cx="606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solidFill>
                  <a:schemeClr val="bg1">
                    <a:lumMod val="75000"/>
                  </a:schemeClr>
                </a:solidFill>
              </a:rPr>
              <a:t>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758E2-F3AB-D94E-94EE-CBE250A94DF7}"/>
              </a:ext>
            </a:extLst>
          </p:cNvPr>
          <p:cNvSpPr txBox="1"/>
          <p:nvPr/>
        </p:nvSpPr>
        <p:spPr>
          <a:xfrm>
            <a:off x="815560" y="6246140"/>
            <a:ext cx="1024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bg1">
                    <a:lumMod val="75000"/>
                  </a:schemeClr>
                </a:solidFill>
              </a:rPr>
              <a:t>[1] </a:t>
            </a:r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sz="800" dirty="0">
                <a:solidFill>
                  <a:schemeClr val="bg1">
                    <a:lumMod val="75000"/>
                  </a:schemeClr>
                </a:solidFill>
              </a:rPr>
              <a:t>wordnet</a:t>
            </a:r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.princeton.edu/</a:t>
            </a:r>
            <a:r>
              <a:rPr lang="en-GB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DE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</a:rPr>
              <a:t>[2] https://upload.wikimedia.org/wikipedia/commons/thumb/0/05/WiktionaryEn_-_DP_Derivative.svg/1200px-WiktionaryEn_-_DP_Derivative.svg.png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F8F01-F3BB-734F-8F3C-BDB75EA6F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343" y="5129538"/>
            <a:ext cx="1234013" cy="3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E77756-0DDD-DD49-BADB-688C2551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Wiktionary and DBnary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DD42B-CB1A-1E4B-85C5-A5CE5BEA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41" y="2177496"/>
            <a:ext cx="6890340" cy="4067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BD56D-0693-674C-9AAE-4E2D3D6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564" y="2299554"/>
            <a:ext cx="3978649" cy="4134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3B58C9BD-7CBA-F649-8D6B-5D873F213E4B}"/>
              </a:ext>
            </a:extLst>
          </p:cNvPr>
          <p:cNvSpPr/>
          <p:nvPr/>
        </p:nvSpPr>
        <p:spPr>
          <a:xfrm>
            <a:off x="7195372" y="1731416"/>
            <a:ext cx="1444364" cy="1136276"/>
          </a:xfrm>
          <a:prstGeom prst="circularArrow">
            <a:avLst>
              <a:gd name="adj1" fmla="val 4370"/>
              <a:gd name="adj2" fmla="val 1142319"/>
              <a:gd name="adj3" fmla="val 20707640"/>
              <a:gd name="adj4" fmla="val 10800000"/>
              <a:gd name="adj5" fmla="val 125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3D02-9C73-CA48-BD69-3DB66714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Wiktionary Matcher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5CB1534-1E90-A74F-B900-31AF0965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372" y="1410345"/>
            <a:ext cx="5649251" cy="51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901D-E7B0-F949-B693-853691A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Multilingual Capabilities</a:t>
            </a:r>
            <a:br>
              <a:rPr lang="en-DE" dirty="0"/>
            </a:br>
            <a:r>
              <a:rPr lang="en-DE" dirty="0"/>
              <a:t>Direct Wiktionary Translations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973785A-64A3-F240-BB8F-A1449DCF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94" y="1859860"/>
            <a:ext cx="3597611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901D-E7B0-F949-B693-853691A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Multilingual Capabilities</a:t>
            </a:r>
            <a:br>
              <a:rPr lang="en-DE" dirty="0"/>
            </a:br>
            <a:r>
              <a:rPr lang="en-DE" dirty="0"/>
              <a:t>Indirect Wiktionary Translations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2AF49F9-240D-B84F-A715-3A30FF66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0" y="1859860"/>
            <a:ext cx="9231639" cy="41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B190-F937-DA49-B8C3-C1F97C25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System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1A09-4047-3045-B9F3-63DD54F1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Wiktionary initially participated in the OAEI 2019.</a:t>
            </a:r>
          </a:p>
          <a:p>
            <a:r>
              <a:rPr lang="en-DE" dirty="0"/>
              <a:t>For the 2020 campaign, the system has been refactored and improved:</a:t>
            </a:r>
          </a:p>
          <a:p>
            <a:pPr lvl="1"/>
            <a:r>
              <a:rPr lang="en-DE" dirty="0"/>
              <a:t>Updated D</a:t>
            </a:r>
            <a:r>
              <a:rPr lang="en-GB" dirty="0"/>
              <a:t>B</a:t>
            </a:r>
            <a:r>
              <a:rPr lang="en-DE" dirty="0"/>
              <a:t>nary graphs that are used.</a:t>
            </a:r>
          </a:p>
          <a:p>
            <a:pPr lvl="1"/>
            <a:r>
              <a:rPr lang="en-DE" dirty="0"/>
              <a:t>String matching pipeline improved.</a:t>
            </a:r>
          </a:p>
          <a:p>
            <a:pPr lvl="1"/>
            <a:r>
              <a:rPr lang="en-DE" dirty="0"/>
              <a:t>Improvements of the instance matching module.</a:t>
            </a:r>
          </a:p>
          <a:p>
            <a:pPr lvl="1"/>
            <a:r>
              <a:rPr lang="en-DE" dirty="0"/>
              <a:t>Refactoring to latest MELT version.</a:t>
            </a:r>
          </a:p>
          <a:p>
            <a:pPr lvl="1"/>
            <a:r>
              <a:rPr lang="en-DE" dirty="0"/>
              <a:t>Code available via GitHub: </a:t>
            </a:r>
            <a:r>
              <a:rPr lang="en-GB" dirty="0">
                <a:hlinkClick r:id="rId3"/>
              </a:rPr>
              <a:t>https://github.com/janothan/WiktionaryMatcher</a:t>
            </a:r>
            <a:r>
              <a:rPr lang="en-GB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6596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380-4D40-5C49-8CF4-B3D23C2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OAEI 2020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A8F2-87E3-AD40-8172-1DA60B1B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Participation in: </a:t>
            </a:r>
          </a:p>
          <a:p>
            <a:pPr lvl="1"/>
            <a:r>
              <a:rPr lang="en-DE" dirty="0"/>
              <a:t>Anatomy (5</a:t>
            </a:r>
            <a:r>
              <a:rPr lang="en-DE" baseline="30000" dirty="0"/>
              <a:t>th</a:t>
            </a:r>
            <a:r>
              <a:rPr lang="en-DE" dirty="0"/>
              <a:t>, F</a:t>
            </a:r>
            <a:r>
              <a:rPr lang="en-DE" baseline="-25000" dirty="0"/>
              <a:t>1</a:t>
            </a:r>
            <a:r>
              <a:rPr lang="en-DE" dirty="0"/>
              <a:t> = 0.842) </a:t>
            </a:r>
          </a:p>
          <a:p>
            <a:pPr lvl="1"/>
            <a:r>
              <a:rPr lang="en-DE" dirty="0"/>
              <a:t>Conference (4</a:t>
            </a:r>
            <a:r>
              <a:rPr lang="en-DE" baseline="30000" dirty="0"/>
              <a:t>th</a:t>
            </a:r>
            <a:r>
              <a:rPr lang="en-DE" dirty="0"/>
              <a:t> on rar2-M3, F</a:t>
            </a:r>
            <a:r>
              <a:rPr lang="en-DE" baseline="-25000" dirty="0"/>
              <a:t>1  </a:t>
            </a:r>
            <a:r>
              <a:rPr lang="en-DE" dirty="0"/>
              <a:t>= 0.58)</a:t>
            </a:r>
          </a:p>
          <a:p>
            <a:pPr lvl="1"/>
            <a:r>
              <a:rPr lang="en-DE" dirty="0"/>
              <a:t>Knowledge Graph (1</a:t>
            </a:r>
            <a:r>
              <a:rPr lang="en-DE" baseline="30000" dirty="0"/>
              <a:t>st</a:t>
            </a:r>
            <a:r>
              <a:rPr lang="en-DE" dirty="0"/>
              <a:t> , F</a:t>
            </a:r>
            <a:r>
              <a:rPr lang="en-DE" baseline="-25000" dirty="0"/>
              <a:t>1  </a:t>
            </a:r>
            <a:r>
              <a:rPr lang="en-DE" dirty="0"/>
              <a:t>= 0.87)</a:t>
            </a:r>
          </a:p>
          <a:p>
            <a:pPr lvl="1"/>
            <a:r>
              <a:rPr lang="en-DE" dirty="0"/>
              <a:t>LargeBio (4</a:t>
            </a:r>
            <a:r>
              <a:rPr lang="en-DE" baseline="30000" dirty="0"/>
              <a:t>th</a:t>
            </a:r>
            <a:r>
              <a:rPr lang="en-DE" dirty="0"/>
              <a:t>, F</a:t>
            </a:r>
            <a:r>
              <a:rPr lang="en-DE" baseline="-25000" dirty="0"/>
              <a:t>1  </a:t>
            </a:r>
            <a:r>
              <a:rPr lang="en-DE" dirty="0"/>
              <a:t>= 0.913 on FMA-NCI small)</a:t>
            </a:r>
          </a:p>
          <a:p>
            <a:pPr lvl="1"/>
            <a:r>
              <a:rPr lang="en-DE" dirty="0"/>
              <a:t>Multifram (numbers not yet publicly available)</a:t>
            </a:r>
          </a:p>
          <a:p>
            <a:r>
              <a:rPr lang="en-DE" dirty="0"/>
              <a:t>Competitive performance, improvements on all tracks compared to 2019 version of the system.</a:t>
            </a:r>
          </a:p>
          <a:p>
            <a:r>
              <a:rPr lang="en-DE" dirty="0"/>
              <a:t>Note that no specific knowledge source from the bio domain was used. </a:t>
            </a:r>
          </a:p>
        </p:txBody>
      </p:sp>
    </p:spTree>
    <p:extLst>
      <p:ext uri="{BB962C8B-B14F-4D97-AF65-F5344CB8AC3E}">
        <p14:creationId xmlns:p14="http://schemas.microsoft.com/office/powerpoint/2010/main" val="421014319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 Uni MA final gesendet-neu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master_16_9_WIM_DEU.potx" id="{5618B744-CF9D-47EA-9FA5-9D1EA6F3DC30}" vid="{8DCFC93A-83C2-4318-BD4C-9D1F075592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Folienmaster_16_9_WIM_ENG</Template>
  <TotalTime>1670</TotalTime>
  <Words>402</Words>
  <Application>Microsoft Macintosh PowerPoint</Application>
  <PresentationFormat>Widescreen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Präsentationsvorlage Uni MA final gesendet-neu</vt:lpstr>
      <vt:lpstr>Wiktionary Matcher</vt:lpstr>
      <vt:lpstr>Joint Work</vt:lpstr>
      <vt:lpstr>General Background Knowledge</vt:lpstr>
      <vt:lpstr>Wiktionary and DBnary</vt:lpstr>
      <vt:lpstr>Wiktionary Matcher</vt:lpstr>
      <vt:lpstr>Multilingual Capabilities Direct Wiktionary Translations</vt:lpstr>
      <vt:lpstr>Multilingual Capabilities Indirect Wiktionary Translations</vt:lpstr>
      <vt:lpstr>System Improvements</vt:lpstr>
      <vt:lpstr>OAEI 2020 Performance</vt:lpstr>
      <vt:lpstr>How the System Could be Improved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Wiktionary Matcher</dc:title>
  <dc:creator>Jan Portisch</dc:creator>
  <cp:lastModifiedBy>Jan Portisch</cp:lastModifiedBy>
  <cp:revision>33</cp:revision>
  <dcterms:created xsi:type="dcterms:W3CDTF">2020-10-19T15:34:24Z</dcterms:created>
  <dcterms:modified xsi:type="dcterms:W3CDTF">2020-10-26T11:40:39Z</dcterms:modified>
</cp:coreProperties>
</file>